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2" r:id="rId3"/>
  </p:sldMasterIdLst>
  <p:notesMasterIdLst>
    <p:notesMasterId r:id="rId6"/>
  </p:notesMasterIdLst>
  <p:handoutMasterIdLst>
    <p:handoutMasterId r:id="rId32"/>
  </p:handoutMasterIdLst>
  <p:sldIdLst>
    <p:sldId id="657" r:id="rId4"/>
    <p:sldId id="658" r:id="rId5"/>
    <p:sldId id="659" r:id="rId7"/>
    <p:sldId id="660" r:id="rId8"/>
    <p:sldId id="661" r:id="rId9"/>
    <p:sldId id="662" r:id="rId10"/>
    <p:sldId id="663" r:id="rId11"/>
    <p:sldId id="664" r:id="rId12"/>
    <p:sldId id="665" r:id="rId13"/>
    <p:sldId id="666" r:id="rId14"/>
    <p:sldId id="667" r:id="rId15"/>
    <p:sldId id="668" r:id="rId16"/>
    <p:sldId id="669" r:id="rId17"/>
    <p:sldId id="670" r:id="rId18"/>
    <p:sldId id="671" r:id="rId19"/>
    <p:sldId id="672" r:id="rId20"/>
    <p:sldId id="673" r:id="rId21"/>
    <p:sldId id="674" r:id="rId22"/>
    <p:sldId id="675" r:id="rId23"/>
    <p:sldId id="676" r:id="rId24"/>
    <p:sldId id="677" r:id="rId25"/>
    <p:sldId id="678" r:id="rId26"/>
    <p:sldId id="679" r:id="rId27"/>
    <p:sldId id="680" r:id="rId28"/>
    <p:sldId id="681" r:id="rId29"/>
    <p:sldId id="682" r:id="rId30"/>
    <p:sldId id="683" r:id="rId31"/>
  </p:sldIdLst>
  <p:sldSz cx="12192000" cy="6858000"/>
  <p:notesSz cx="6858000" cy="9144000"/>
  <p:embeddedFontLst>
    <p:embeddedFont>
      <p:font typeface="方正大黑体_GBK" panose="02010600010101010101" charset="-122"/>
      <p:regular r:id="rId37"/>
    </p:embeddedFont>
    <p:embeddedFont>
      <p:font typeface="方正粗黑宋简体" panose="02000000000000000000" charset="-122"/>
      <p:regular r:id="rId38"/>
    </p:embeddedFont>
    <p:embeddedFont>
      <p:font typeface="微软雅黑" panose="020B0503020204020204" pitchFamily="34" charset="-122"/>
      <p:regular r:id="rId39"/>
    </p:embeddedFont>
    <p:embeddedFont>
      <p:font typeface="汉仪旗黑-75S" panose="00020600040101010101" charset="-122"/>
      <p:bold r:id="rId40"/>
    </p:embeddedFont>
    <p:embeddedFont>
      <p:font typeface="方正公文黑体" panose="02000500000000000000" charset="-122"/>
      <p:regular r:id="rId41"/>
    </p:embeddedFont>
    <p:embeddedFont>
      <p:font typeface="Calibri" panose="020F0502020204030204" charset="0"/>
      <p:regular r:id="rId42"/>
      <p:bold r:id="rId43"/>
      <p:italic r:id="rId44"/>
      <p:boldItalic r:id="rId45"/>
    </p:embeddedFont>
  </p:embeddedFontLst>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7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8CEE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92" d="100"/>
          <a:sy n="92" d="100"/>
        </p:scale>
        <p:origin x="280" y="64"/>
      </p:cViewPr>
      <p:guideLst>
        <p:guide orient="horz" pos="237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6" Type="http://schemas.openxmlformats.org/officeDocument/2006/relationships/tags" Target="tags/tag112.xml"/><Relationship Id="rId45" Type="http://schemas.openxmlformats.org/officeDocument/2006/relationships/font" Target="fonts/font9.fntdata"/><Relationship Id="rId44" Type="http://schemas.openxmlformats.org/officeDocument/2006/relationships/font" Target="fonts/font8.fntdata"/><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slide" Target="slides/slide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0" Type="http://schemas.microsoft.com/office/2007/relationships/hdphoto" Target="../media/image3.wdp"/><Relationship Id="rId2" Type="http://schemas.openxmlformats.org/officeDocument/2006/relationships/tags" Target="../tags/tag1.xml"/><Relationship Id="rId19" Type="http://schemas.openxmlformats.org/officeDocument/2006/relationships/image" Target="../media/image2.png"/><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1" Type="http://schemas.microsoft.com/office/2007/relationships/hdphoto" Target="../media/image5.wdp"/><Relationship Id="rId10"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4" Type="http://schemas.openxmlformats.org/officeDocument/2006/relationships/tags" Target="../tags/tag42.xml"/><Relationship Id="rId13" Type="http://schemas.openxmlformats.org/officeDocument/2006/relationships/image" Target="../media/image6.png"/><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image" Target="../media/image7.png"/><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24E92C63-36C9-49EE-831B-57A07AFB0E62}" type="slidenum">
              <a:rPr lang="en-US" altLang="zh-CN"/>
            </a:fld>
            <a:endParaRPr lang="en-US" altLang="zh-CN"/>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5047E3E3-82F7-4C11-AA71-4A5A6426CE92}" type="slidenum">
              <a:rPr lang="en-US" altLang="zh-CN"/>
            </a:fld>
            <a:endParaRPr lang="en-US" altLang="zh-CN"/>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F23EC10D-552B-46B0-A455-22C95DE542E2}" type="slidenum">
              <a:rPr lang="en-US" altLang="zh-CN"/>
            </a:fld>
            <a:endParaRPr lang="en-US" altLang="zh-CN"/>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57167"/>
            <a:ext cx="10972800" cy="5650125"/>
          </a:xfr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p>
        </p:txBody>
      </p:sp>
      <p:sp>
        <p:nvSpPr>
          <p:cNvPr id="4" name="Date Placeholder 9"/>
          <p:cNvSpPr>
            <a:spLocks noGrp="1"/>
          </p:cNvSpPr>
          <p:nvPr>
            <p:ph type="dt" sz="half" idx="10"/>
          </p:nvPr>
        </p:nvSpPr>
        <p:spPr/>
        <p:txBody>
          <a:bodyPr/>
          <a:lstStyle>
            <a:lvl1pPr>
              <a:defRPr>
                <a:solidFill>
                  <a:srgbClr val="000000"/>
                </a:solidFill>
              </a:defRPr>
            </a:lvl1pPr>
          </a:lstStyle>
          <a:p>
            <a:pPr>
              <a:defRPr/>
            </a:pPr>
            <a:fld id="{93C2A46E-6276-4619-9934-E6CEDC89E9CE}" type="datetimeFigureOut">
              <a:rPr lang="zh-CN" altLang="en-US"/>
            </a:fld>
            <a:endParaRPr lang="zh-CN" altLang="en-US"/>
          </a:p>
        </p:txBody>
      </p:sp>
      <p:sp>
        <p:nvSpPr>
          <p:cNvPr id="5" name="Footer Placeholder 21"/>
          <p:cNvSpPr>
            <a:spLocks noGrp="1"/>
          </p:cNvSpPr>
          <p:nvPr>
            <p:ph type="ftr" sz="quarter" idx="11"/>
          </p:nvPr>
        </p:nvSpPr>
        <p:spPr/>
        <p:txBody>
          <a:bodyPr/>
          <a:lstStyle>
            <a:lvl1pPr>
              <a:defRPr>
                <a:solidFill>
                  <a:srgbClr val="000000"/>
                </a:solidFill>
              </a:defRPr>
            </a:lvl1pPr>
          </a:lstStyle>
          <a:p>
            <a:pPr>
              <a:defRPr/>
            </a:pPr>
            <a:endParaRPr lang="zh-CN" altLang="en-US"/>
          </a:p>
        </p:txBody>
      </p:sp>
      <p:sp>
        <p:nvSpPr>
          <p:cNvPr id="6" name="Slide Number Placeholder 17"/>
          <p:cNvSpPr>
            <a:spLocks noGrp="1"/>
          </p:cNvSpPr>
          <p:nvPr>
            <p:ph type="sldNum" sz="quarter" idx="12"/>
          </p:nvPr>
        </p:nvSpPr>
        <p:spPr/>
        <p:txBody>
          <a:bodyPr/>
          <a:lstStyle>
            <a:lvl1pPr>
              <a:defRPr>
                <a:solidFill>
                  <a:srgbClr val="000000"/>
                </a:solidFill>
              </a:defRPr>
            </a:lvl1pPr>
          </a:lstStyle>
          <a:p>
            <a:fld id="{C57F4ADF-7398-45BF-865B-2F31B264A5F5}" type="slidenum">
              <a:rPr lang="zh-CN" altLang="en-US"/>
            </a:fld>
            <a:endParaRPr lang="zh-CN" altLang="en-US"/>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C9B16E9F-38D6-4064-937D-2E89280974E6}" type="slidenum">
              <a:rPr lang="en-US" altLang="zh-CN"/>
            </a:fld>
            <a:endParaRPr lang="en-US" altLang="zh-CN"/>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flip="none" rotWithShape="1">
            <a:gsLst>
              <a:gs pos="0">
                <a:schemeClr val="bg1">
                  <a:alpha val="60000"/>
                </a:schemeClr>
              </a:gs>
              <a:gs pos="76000">
                <a:schemeClr val="bg2"/>
              </a:gs>
              <a:gs pos="100000">
                <a:schemeClr val="bg2">
                  <a:lumMod val="90000"/>
                </a:schemeClr>
              </a:gs>
              <a:gs pos="32000">
                <a:schemeClr val="bg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2" name="任意多边形: 形状 31"/>
          <p:cNvSpPr/>
          <p:nvPr userDrawn="1">
            <p:custDataLst>
              <p:tags r:id="rId3"/>
            </p:custDataLst>
          </p:nvPr>
        </p:nvSpPr>
        <p:spPr>
          <a:xfrm flipH="1">
            <a:off x="0" y="0"/>
            <a:ext cx="5031112" cy="4837283"/>
          </a:xfrm>
          <a:custGeom>
            <a:avLst/>
            <a:gdLst>
              <a:gd name="connsiteX0" fmla="*/ 5031112 w 5031112"/>
              <a:gd name="connsiteY0" fmla="*/ 0 h 4837283"/>
              <a:gd name="connsiteX1" fmla="*/ 2464967 w 5031112"/>
              <a:gd name="connsiteY1" fmla="*/ 0 h 4837283"/>
              <a:gd name="connsiteX2" fmla="*/ 491324 w 5031112"/>
              <a:gd name="connsiteY2" fmla="*/ 1973645 h 4837283"/>
              <a:gd name="connsiteX3" fmla="*/ 491324 w 5031112"/>
              <a:gd name="connsiteY3" fmla="*/ 4345961 h 4837283"/>
              <a:gd name="connsiteX4" fmla="*/ 491322 w 5031112"/>
              <a:gd name="connsiteY4" fmla="*/ 4345961 h 4837283"/>
              <a:gd name="connsiteX5" fmla="*/ 2863637 w 5031112"/>
              <a:gd name="connsiteY5" fmla="*/ 4345961 h 4837283"/>
              <a:gd name="connsiteX6" fmla="*/ 5031112 w 5031112"/>
              <a:gd name="connsiteY6" fmla="*/ 2178486 h 483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31112" h="4837283">
                <a:moveTo>
                  <a:pt x="5031112" y="0"/>
                </a:moveTo>
                <a:lnTo>
                  <a:pt x="2464967" y="0"/>
                </a:lnTo>
                <a:lnTo>
                  <a:pt x="491324" y="1973645"/>
                </a:lnTo>
                <a:cubicBezTo>
                  <a:pt x="-163775" y="2628742"/>
                  <a:pt x="-163775" y="3690865"/>
                  <a:pt x="491324" y="4345961"/>
                </a:cubicBezTo>
                <a:lnTo>
                  <a:pt x="491322" y="4345961"/>
                </a:lnTo>
                <a:cubicBezTo>
                  <a:pt x="1146417" y="5001058"/>
                  <a:pt x="2208540" y="5001058"/>
                  <a:pt x="2863637" y="4345961"/>
                </a:cubicBezTo>
                <a:lnTo>
                  <a:pt x="5031112" y="2178486"/>
                </a:lnTo>
                <a:close/>
              </a:path>
            </a:pathLst>
          </a:custGeom>
          <a:gradFill flip="none" rotWithShape="1">
            <a:gsLst>
              <a:gs pos="25000">
                <a:schemeClr val="accent1">
                  <a:alpha val="0"/>
                </a:schemeClr>
              </a:gs>
              <a:gs pos="100000">
                <a:schemeClr val="accent1">
                  <a:alpha val="50000"/>
                </a:schemeClr>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p:cNvSpPr/>
          <p:nvPr userDrawn="1">
            <p:custDataLst>
              <p:tags r:id="rId4"/>
            </p:custDataLst>
          </p:nvPr>
        </p:nvSpPr>
        <p:spPr>
          <a:xfrm flipH="1">
            <a:off x="0" y="3926114"/>
            <a:ext cx="4039134" cy="2931886"/>
          </a:xfrm>
          <a:custGeom>
            <a:avLst/>
            <a:gdLst>
              <a:gd name="connsiteX0" fmla="*/ 4451386 w 5521711"/>
              <a:gd name="connsiteY0" fmla="*/ 0 h 4008043"/>
              <a:gd name="connsiteX1" fmla="*/ 5208220 w 5521711"/>
              <a:gd name="connsiteY1" fmla="*/ 313490 h 4008043"/>
              <a:gd name="connsiteX2" fmla="*/ 5208220 w 5521711"/>
              <a:gd name="connsiteY2" fmla="*/ 1827159 h 4008043"/>
              <a:gd name="connsiteX3" fmla="*/ 3027335 w 5521711"/>
              <a:gd name="connsiteY3" fmla="*/ 4008043 h 4008043"/>
              <a:gd name="connsiteX4" fmla="*/ 0 w 5521711"/>
              <a:gd name="connsiteY4" fmla="*/ 4008043 h 4008043"/>
              <a:gd name="connsiteX5" fmla="*/ 3694552 w 5521711"/>
              <a:gd name="connsiteY5" fmla="*/ 313490 h 4008043"/>
              <a:gd name="connsiteX6" fmla="*/ 4451386 w 5521711"/>
              <a:gd name="connsiteY6" fmla="*/ 0 h 400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1711" h="4008043">
                <a:moveTo>
                  <a:pt x="4451386" y="0"/>
                </a:moveTo>
                <a:cubicBezTo>
                  <a:pt x="4725306" y="0"/>
                  <a:pt x="4999226" y="104497"/>
                  <a:pt x="5208220" y="313490"/>
                </a:cubicBezTo>
                <a:cubicBezTo>
                  <a:pt x="5626208" y="731478"/>
                  <a:pt x="5626208" y="1409171"/>
                  <a:pt x="5208220" y="1827159"/>
                </a:cubicBezTo>
                <a:lnTo>
                  <a:pt x="3027335" y="4008043"/>
                </a:lnTo>
                <a:lnTo>
                  <a:pt x="0" y="4008043"/>
                </a:lnTo>
                <a:lnTo>
                  <a:pt x="3694552" y="313490"/>
                </a:lnTo>
                <a:cubicBezTo>
                  <a:pt x="3903546" y="104497"/>
                  <a:pt x="4177466" y="0"/>
                  <a:pt x="4451386" y="0"/>
                </a:cubicBezTo>
                <a:close/>
              </a:path>
            </a:pathLst>
          </a:custGeom>
          <a:gradFill flip="none" rotWithShape="1">
            <a:gsLst>
              <a:gs pos="18000">
                <a:schemeClr val="accent1">
                  <a:alpha val="0"/>
                </a:schemeClr>
              </a:gs>
              <a:gs pos="100000">
                <a:schemeClr val="accent1">
                  <a:alpha val="40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r>
              <a:rPr lang="en-US" altLang="zh-CN" dirty="0"/>
              <a:t> </a:t>
            </a:r>
            <a:endParaRPr lang="zh-CN" altLang="en-US" dirty="0"/>
          </a:p>
        </p:txBody>
      </p:sp>
      <p:sp>
        <p:nvSpPr>
          <p:cNvPr id="11" name="椭圆 10"/>
          <p:cNvSpPr/>
          <p:nvPr userDrawn="1">
            <p:custDataLst>
              <p:tags r:id="rId5"/>
            </p:custDataLst>
          </p:nvPr>
        </p:nvSpPr>
        <p:spPr>
          <a:xfrm rot="16200000">
            <a:off x="10818224" y="922126"/>
            <a:ext cx="110724" cy="11072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custDataLst>
              <p:tags r:id="rId6"/>
            </p:custDataLst>
          </p:nvPr>
        </p:nvSpPr>
        <p:spPr>
          <a:xfrm rot="16200000">
            <a:off x="11005471" y="922126"/>
            <a:ext cx="110724" cy="11072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custDataLst>
              <p:tags r:id="rId7"/>
            </p:custDataLst>
          </p:nvPr>
        </p:nvSpPr>
        <p:spPr>
          <a:xfrm rot="16200000">
            <a:off x="10443731" y="922126"/>
            <a:ext cx="110724" cy="11072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custDataLst>
              <p:tags r:id="rId8"/>
            </p:custDataLst>
          </p:nvPr>
        </p:nvSpPr>
        <p:spPr>
          <a:xfrm rot="16200000">
            <a:off x="10630978" y="922126"/>
            <a:ext cx="110724" cy="11072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userDrawn="1">
            <p:custDataLst>
              <p:tags r:id="rId9"/>
            </p:custDataLst>
          </p:nvPr>
        </p:nvCxnSpPr>
        <p:spPr>
          <a:xfrm>
            <a:off x="1064260" y="922020"/>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custDataLst>
              <p:tags r:id="rId10"/>
            </p:custDataLst>
          </p:nvPr>
        </p:nvCxnSpPr>
        <p:spPr>
          <a:xfrm>
            <a:off x="1064260" y="1033145"/>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11"/>
            </p:custDataLst>
          </p:nvPr>
        </p:nvCxnSpPr>
        <p:spPr>
          <a:xfrm>
            <a:off x="1064260" y="977265"/>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userDrawn="1">
            <p:ph type="ctrTitle"/>
            <p:custDataLst>
              <p:tags r:id="rId12"/>
            </p:custDataLst>
          </p:nvPr>
        </p:nvSpPr>
        <p:spPr>
          <a:xfrm>
            <a:off x="5878513" y="1393781"/>
            <a:ext cx="5257800" cy="2479717"/>
          </a:xfrm>
        </p:spPr>
        <p:txBody>
          <a:bodyPr wrap="square" anchor="b">
            <a:normAutofit/>
          </a:bodyPr>
          <a:lstStyle>
            <a:lvl1pPr algn="r">
              <a:lnSpc>
                <a:spcPct val="100000"/>
              </a:lnSpc>
              <a:defRPr sz="6000">
                <a:solidFill>
                  <a:schemeClr val="tx2"/>
                </a:solidFill>
              </a:defRPr>
            </a:lvl1pPr>
          </a:lstStyle>
          <a:p>
            <a:r>
              <a:rPr lang="zh-CN" altLang="en-US" dirty="0"/>
              <a:t>单击此处编辑母版标题样式</a:t>
            </a:r>
            <a:endParaRPr lang="zh-CN" altLang="en-US" dirty="0"/>
          </a:p>
        </p:txBody>
      </p:sp>
      <p:sp>
        <p:nvSpPr>
          <p:cNvPr id="3" name="副标题 2"/>
          <p:cNvSpPr>
            <a:spLocks noGrp="1"/>
          </p:cNvSpPr>
          <p:nvPr userDrawn="1">
            <p:ph type="subTitle" idx="1" hasCustomPrompt="1"/>
            <p:custDataLst>
              <p:tags r:id="rId13"/>
            </p:custDataLst>
          </p:nvPr>
        </p:nvSpPr>
        <p:spPr>
          <a:xfrm>
            <a:off x="5878513" y="4122745"/>
            <a:ext cx="5257800" cy="804856"/>
          </a:xfrm>
        </p:spPr>
        <p:txBody>
          <a:bodyPr wrap="square">
            <a:normAutofit/>
          </a:bodyPr>
          <a:lstStyle>
            <a:lvl1pPr marL="0" indent="0" algn="r">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userDrawn="1">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15"/>
            </p:custDataLst>
          </p:nvPr>
        </p:nvSpPr>
        <p:spPr/>
        <p:txBody>
          <a:bodyPr>
            <a:normAutofit/>
          </a:bodyPr>
          <a:lstStyle/>
          <a:p>
            <a:endParaRPr lang="zh-CN" altLang="en-US" dirty="0"/>
          </a:p>
        </p:txBody>
      </p:sp>
      <p:sp>
        <p:nvSpPr>
          <p:cNvPr id="6" name="灯片编号占位符 5"/>
          <p:cNvSpPr>
            <a:spLocks noGrp="1"/>
          </p:cNvSpPr>
          <p:nvPr userDrawn="1">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4" name="署名占位符 10"/>
          <p:cNvSpPr>
            <a:spLocks noGrp="1"/>
          </p:cNvSpPr>
          <p:nvPr userDrawn="1">
            <p:ph type="body" sz="quarter" idx="17" hasCustomPrompt="1"/>
            <p:custDataLst>
              <p:tags r:id="rId17"/>
            </p:custDataLst>
          </p:nvPr>
        </p:nvSpPr>
        <p:spPr>
          <a:xfrm>
            <a:off x="8256313" y="4991279"/>
            <a:ext cx="2880000" cy="589019"/>
          </a:xfrm>
          <a:prstGeom prst="roundRect">
            <a:avLst>
              <a:gd name="adj" fmla="val 50000"/>
            </a:avLst>
          </a:prstGeom>
          <a:gradFill>
            <a:gsLst>
              <a:gs pos="0">
                <a:schemeClr val="accent3"/>
              </a:gs>
              <a:gs pos="100000">
                <a:schemeClr val="accent4"/>
              </a:gs>
            </a:gsLst>
            <a:lin ang="5400000" scaled="1"/>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nchorCtr="1">
            <a:normAutofit/>
          </a:bodyPr>
          <a:lstStyle>
            <a:lvl1pPr marL="0" indent="0">
              <a:lnSpc>
                <a:spcPct val="100000"/>
              </a:lnSpc>
              <a:spcBef>
                <a:spcPts val="0"/>
              </a:spcBef>
              <a:buNone/>
              <a:defRPr lang="zh-CN" altLang="en-US" sz="1600" b="1" dirty="0">
                <a:solidFill>
                  <a:srgbClr val="FFFFFF"/>
                </a:solidFill>
                <a:latin typeface="+mj-ea"/>
                <a:ea typeface="+mj-ea"/>
              </a:defRPr>
            </a:lvl1pPr>
          </a:lstStyle>
          <a:p>
            <a:pPr marL="0" lvl="0" algn="ctr"/>
            <a:r>
              <a:rPr lang="zh-CN" altLang="en-US" dirty="0"/>
              <a:t>署名</a:t>
            </a:r>
            <a:endParaRPr lang="zh-CN" altLang="en-US" dirty="0"/>
          </a:p>
        </p:txBody>
      </p:sp>
      <p:pic>
        <p:nvPicPr>
          <p:cNvPr id="29" name="图片 28"/>
          <p:cNvPicPr>
            <a:picLocks noChangeAspect="1"/>
          </p:cNvPicPr>
          <p:nvPr userDrawn="1">
            <p:custDataLst>
              <p:tags r:id="rId18"/>
            </p:custDataLst>
          </p:nvPr>
        </p:nvPicPr>
        <p:blipFill>
          <a:blip r:embed="rId19">
            <a:extLst>
              <a:ext uri="{BEBA8EAE-BF5A-486C-A8C5-ECC9F3942E4B}">
                <a14:imgProps xmlns:a14="http://schemas.microsoft.com/office/drawing/2010/main">
                  <a14:imgLayer r:embed="rId20">
                    <a14:imgEffect>
                      <a14:saturation sat="120000"/>
                    </a14:imgEffect>
                  </a14:imgLayer>
                </a14:imgProps>
              </a:ext>
            </a:extLst>
          </a:blip>
          <a:stretch>
            <a:fillRect/>
          </a:stretch>
        </p:blipFill>
        <p:spPr>
          <a:xfrm>
            <a:off x="851938" y="1378526"/>
            <a:ext cx="4893081" cy="4470956"/>
          </a:xfrm>
          <a:prstGeom prst="rect">
            <a:avLst/>
          </a:prstGeom>
          <a:effectLst/>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6858000"/>
          </a:xfrm>
          <a:prstGeom prst="rect">
            <a:avLst/>
          </a:prstGeom>
          <a:gradFill>
            <a:gsLst>
              <a:gs pos="99573">
                <a:schemeClr val="bg2"/>
              </a:gs>
              <a:gs pos="0">
                <a:schemeClr val="bg1"/>
              </a:gs>
            </a:gsLst>
            <a:lin ang="81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userDrawn="1">
            <p:custDataLst>
              <p:tags r:id="rId3"/>
            </p:custDataLst>
          </p:nvPr>
        </p:nvSpPr>
        <p:spPr>
          <a:xfrm flipV="1">
            <a:off x="1" y="5541976"/>
            <a:ext cx="1752600" cy="1316024"/>
          </a:xfrm>
          <a:custGeom>
            <a:avLst/>
            <a:gdLst>
              <a:gd name="connsiteX0" fmla="*/ 2252662 w 2252662"/>
              <a:gd name="connsiteY0" fmla="*/ 0 h 1691520"/>
              <a:gd name="connsiteX1" fmla="*/ 0 w 2252662"/>
              <a:gd name="connsiteY1" fmla="*/ 0 h 1691520"/>
              <a:gd name="connsiteX2" fmla="*/ 0 w 2252662"/>
              <a:gd name="connsiteY2" fmla="*/ 1673458 h 1691520"/>
              <a:gd name="connsiteX3" fmla="*/ 92468 w 2252662"/>
              <a:gd name="connsiteY3" fmla="*/ 1686802 h 1691520"/>
              <a:gd name="connsiteX4" fmla="*/ 920390 w 2252662"/>
              <a:gd name="connsiteY4" fmla="*/ 1389522 h 1691520"/>
              <a:gd name="connsiteX5" fmla="*/ 2252662 w 2252662"/>
              <a:gd name="connsiteY5" fmla="*/ 57250 h 169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2662" h="1691520">
                <a:moveTo>
                  <a:pt x="2252662" y="0"/>
                </a:moveTo>
                <a:lnTo>
                  <a:pt x="0" y="0"/>
                </a:lnTo>
                <a:lnTo>
                  <a:pt x="0" y="1673458"/>
                </a:lnTo>
                <a:lnTo>
                  <a:pt x="92468" y="1686802"/>
                </a:lnTo>
                <a:cubicBezTo>
                  <a:pt x="388232" y="1715114"/>
                  <a:pt x="693891" y="1616021"/>
                  <a:pt x="920390" y="1389522"/>
                </a:cubicBezTo>
                <a:lnTo>
                  <a:pt x="2252662" y="57250"/>
                </a:lnTo>
                <a:close/>
              </a:path>
            </a:pathLst>
          </a:custGeom>
          <a:gradFill flip="none" rotWithShape="1">
            <a:gsLst>
              <a:gs pos="0">
                <a:schemeClr val="accent1">
                  <a:alpha val="0"/>
                </a:schemeClr>
              </a:gs>
              <a:gs pos="100000">
                <a:schemeClr val="accent1">
                  <a:alpha val="1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5" name="任意多边形: 形状 14"/>
          <p:cNvSpPr/>
          <p:nvPr userDrawn="1">
            <p:custDataLst>
              <p:tags r:id="rId4"/>
            </p:custDataLst>
          </p:nvPr>
        </p:nvSpPr>
        <p:spPr>
          <a:xfrm flipH="1">
            <a:off x="9663495" y="0"/>
            <a:ext cx="2528505" cy="1898650"/>
          </a:xfrm>
          <a:custGeom>
            <a:avLst/>
            <a:gdLst>
              <a:gd name="connsiteX0" fmla="*/ 2252662 w 2252662"/>
              <a:gd name="connsiteY0" fmla="*/ 0 h 1691520"/>
              <a:gd name="connsiteX1" fmla="*/ 0 w 2252662"/>
              <a:gd name="connsiteY1" fmla="*/ 0 h 1691520"/>
              <a:gd name="connsiteX2" fmla="*/ 0 w 2252662"/>
              <a:gd name="connsiteY2" fmla="*/ 1673458 h 1691520"/>
              <a:gd name="connsiteX3" fmla="*/ 92468 w 2252662"/>
              <a:gd name="connsiteY3" fmla="*/ 1686802 h 1691520"/>
              <a:gd name="connsiteX4" fmla="*/ 920390 w 2252662"/>
              <a:gd name="connsiteY4" fmla="*/ 1389522 h 1691520"/>
              <a:gd name="connsiteX5" fmla="*/ 2252662 w 2252662"/>
              <a:gd name="connsiteY5" fmla="*/ 57250 h 169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2662" h="1691520">
                <a:moveTo>
                  <a:pt x="2252662" y="0"/>
                </a:moveTo>
                <a:lnTo>
                  <a:pt x="0" y="0"/>
                </a:lnTo>
                <a:lnTo>
                  <a:pt x="0" y="1673458"/>
                </a:lnTo>
                <a:lnTo>
                  <a:pt x="92468" y="1686802"/>
                </a:lnTo>
                <a:cubicBezTo>
                  <a:pt x="388232" y="1715114"/>
                  <a:pt x="693891" y="1616021"/>
                  <a:pt x="920390" y="1389522"/>
                </a:cubicBezTo>
                <a:lnTo>
                  <a:pt x="2252662" y="57250"/>
                </a:lnTo>
                <a:close/>
              </a:path>
            </a:pathLst>
          </a:custGeom>
          <a:gradFill flip="none" rotWithShape="1">
            <a:gsLst>
              <a:gs pos="0">
                <a:schemeClr val="accent1">
                  <a:alpha val="0"/>
                </a:schemeClr>
              </a:gs>
              <a:gs pos="100000">
                <a:schemeClr val="accent1">
                  <a:alpha val="20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 name="标题 1"/>
          <p:cNvSpPr>
            <a:spLocks noGrp="1"/>
          </p:cNvSpPr>
          <p:nvPr>
            <p:ph type="title" hasCustomPrompt="1"/>
            <p:custDataLst>
              <p:tags r:id="rId5"/>
            </p:custDataLst>
          </p:nvPr>
        </p:nvSpPr>
        <p:spPr>
          <a:xfrm>
            <a:off x="839788" y="887033"/>
            <a:ext cx="1656669" cy="1081088"/>
          </a:xfrm>
        </p:spPr>
        <p:txBody>
          <a:bodyPr wrap="square" anchor="ctr" anchorCtr="0">
            <a:normAutofit/>
          </a:bodyPr>
          <a:lstStyle>
            <a:lvl1pPr>
              <a:defRPr sz="5400">
                <a:solidFill>
                  <a:schemeClr val="tx2"/>
                </a:solidFill>
              </a:defRPr>
            </a:lvl1pPr>
          </a:lstStyle>
          <a:p>
            <a:r>
              <a:rPr lang="zh-CN" altLang="en-US" dirty="0"/>
              <a:t>标题</a:t>
            </a:r>
            <a:endParaRPr lang="zh-CN" altLang="en-US" dirty="0"/>
          </a:p>
        </p:txBody>
      </p:sp>
      <p:sp>
        <p:nvSpPr>
          <p:cNvPr id="7" name="日期占位符 3"/>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7"/>
            </p:custDataLst>
          </p:nvPr>
        </p:nvSpPr>
        <p:spPr/>
        <p:txBody>
          <a:bodyPr/>
          <a:lstStyle/>
          <a:p>
            <a:endParaRPr lang="zh-CN" altLang="en-US"/>
          </a:p>
        </p:txBody>
      </p:sp>
      <p:sp>
        <p:nvSpPr>
          <p:cNvPr id="9" name="灯片编号占位符 5"/>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pic>
        <p:nvPicPr>
          <p:cNvPr id="10" name="图片 9"/>
          <p:cNvPicPr>
            <a:picLocks noChangeAspect="1"/>
          </p:cNvPicPr>
          <p:nvPr userDrawn="1">
            <p:custDataLst>
              <p:tags r:id="rId9"/>
            </p:custDataLst>
          </p:nvPr>
        </p:nvPicPr>
        <p:blipFill rotWithShape="1">
          <a:blip r:embed="rId10">
            <a:extLst>
              <a:ext uri="{BEBA8EAE-BF5A-486C-A8C5-ECC9F3942E4B}">
                <a14:imgProps xmlns:a14="http://schemas.microsoft.com/office/drawing/2010/main">
                  <a14:imgLayer r:embed="rId11">
                    <a14:imgEffect>
                      <a14:brightnessContrast bright="2000" contrast="2000"/>
                    </a14:imgEffect>
                    <a14:imgEffect>
                      <a14:saturation sat="150000"/>
                    </a14:imgEffect>
                  </a14:imgLayer>
                </a14:imgProps>
              </a:ext>
            </a:extLst>
          </a:blip>
          <a:srcRect l="19833" t="7014" r="49516" b="66504"/>
          <a:stretch>
            <a:fillRect/>
          </a:stretch>
        </p:blipFill>
        <p:spPr>
          <a:xfrm>
            <a:off x="9259756" y="523962"/>
            <a:ext cx="2188446" cy="1374688"/>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flipH="1">
            <a:off x="0" y="0"/>
            <a:ext cx="12192000" cy="6858000"/>
          </a:xfrm>
          <a:prstGeom prst="rect">
            <a:avLst/>
          </a:prstGeom>
          <a:gradFill flip="none" rotWithShape="1">
            <a:gsLst>
              <a:gs pos="0">
                <a:schemeClr val="bg1">
                  <a:alpha val="60000"/>
                </a:schemeClr>
              </a:gs>
              <a:gs pos="76000">
                <a:schemeClr val="bg2"/>
              </a:gs>
              <a:gs pos="100000">
                <a:schemeClr val="bg2">
                  <a:lumMod val="90000"/>
                </a:schemeClr>
              </a:gs>
              <a:gs pos="32000">
                <a:schemeClr val="bg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8" name="任意多边形: 形状 27"/>
          <p:cNvSpPr/>
          <p:nvPr userDrawn="1">
            <p:custDataLst>
              <p:tags r:id="rId3"/>
            </p:custDataLst>
          </p:nvPr>
        </p:nvSpPr>
        <p:spPr>
          <a:xfrm>
            <a:off x="7348820" y="1563754"/>
            <a:ext cx="4843180" cy="5294246"/>
          </a:xfrm>
          <a:custGeom>
            <a:avLst/>
            <a:gdLst>
              <a:gd name="connsiteX0" fmla="*/ 1620784 w 4843180"/>
              <a:gd name="connsiteY0" fmla="*/ 0 h 5294246"/>
              <a:gd name="connsiteX1" fmla="*/ 2766851 w 4843180"/>
              <a:gd name="connsiteY1" fmla="*/ 474717 h 5294246"/>
              <a:gd name="connsiteX2" fmla="*/ 4843180 w 4843180"/>
              <a:gd name="connsiteY2" fmla="*/ 2551047 h 5294246"/>
              <a:gd name="connsiteX3" fmla="*/ 4843180 w 4843180"/>
              <a:gd name="connsiteY3" fmla="*/ 5294246 h 5294246"/>
              <a:gd name="connsiteX4" fmla="*/ 3002111 w 4843180"/>
              <a:gd name="connsiteY4" fmla="*/ 5294246 h 5294246"/>
              <a:gd name="connsiteX5" fmla="*/ 474717 w 4843180"/>
              <a:gd name="connsiteY5" fmla="*/ 2766852 h 5294246"/>
              <a:gd name="connsiteX6" fmla="*/ 474717 w 4843180"/>
              <a:gd name="connsiteY6" fmla="*/ 474717 h 5294246"/>
              <a:gd name="connsiteX7" fmla="*/ 1620784 w 4843180"/>
              <a:gd name="connsiteY7" fmla="*/ 0 h 5294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43180" h="5294246">
                <a:moveTo>
                  <a:pt x="1620784" y="0"/>
                </a:moveTo>
                <a:cubicBezTo>
                  <a:pt x="2035579" y="0"/>
                  <a:pt x="2450374" y="158239"/>
                  <a:pt x="2766851" y="474717"/>
                </a:cubicBezTo>
                <a:lnTo>
                  <a:pt x="4843180" y="2551047"/>
                </a:lnTo>
                <a:lnTo>
                  <a:pt x="4843180" y="5294246"/>
                </a:lnTo>
                <a:lnTo>
                  <a:pt x="3002111" y="5294246"/>
                </a:lnTo>
                <a:lnTo>
                  <a:pt x="474717" y="2766852"/>
                </a:lnTo>
                <a:cubicBezTo>
                  <a:pt x="-158239" y="2133896"/>
                  <a:pt x="-158239" y="1107672"/>
                  <a:pt x="474717" y="474717"/>
                </a:cubicBezTo>
                <a:cubicBezTo>
                  <a:pt x="791195" y="158239"/>
                  <a:pt x="1205989" y="0"/>
                  <a:pt x="1620784" y="0"/>
                </a:cubicBezTo>
                <a:close/>
              </a:path>
            </a:pathLst>
          </a:custGeom>
          <a:gradFill flip="none" rotWithShape="1">
            <a:gsLst>
              <a:gs pos="23000">
                <a:schemeClr val="accent1">
                  <a:alpha val="0"/>
                </a:schemeClr>
              </a:gs>
              <a:gs pos="100000">
                <a:schemeClr val="accent1">
                  <a:alpha val="30000"/>
                </a:scheme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4"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5"/>
            </p:custDataLst>
          </p:nvPr>
        </p:nvSpPr>
        <p:spPr/>
        <p:txBody>
          <a:bodyPr/>
          <a:lstStyle/>
          <a:p>
            <a:endParaRPr lang="zh-CN" altLang="en-US"/>
          </a:p>
        </p:txBody>
      </p:sp>
      <p:sp>
        <p:nvSpPr>
          <p:cNvPr id="6"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cxnSp>
        <p:nvCxnSpPr>
          <p:cNvPr id="20" name="直接连接符 19"/>
          <p:cNvCxnSpPr/>
          <p:nvPr userDrawn="1">
            <p:custDataLst>
              <p:tags r:id="rId7"/>
            </p:custDataLst>
          </p:nvPr>
        </p:nvCxnSpPr>
        <p:spPr>
          <a:xfrm>
            <a:off x="1252929" y="1521975"/>
            <a:ext cx="17775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custDataLst>
              <p:tags r:id="rId8"/>
            </p:custDataLst>
          </p:nvPr>
        </p:nvCxnSpPr>
        <p:spPr>
          <a:xfrm>
            <a:off x="1252929" y="1632699"/>
            <a:ext cx="17775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custDataLst>
              <p:tags r:id="rId9"/>
            </p:custDataLst>
          </p:nvPr>
        </p:nvCxnSpPr>
        <p:spPr>
          <a:xfrm>
            <a:off x="1252929" y="1577337"/>
            <a:ext cx="177758"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userDrawn="1">
            <p:ph type="title"/>
            <p:custDataLst>
              <p:tags r:id="rId10"/>
            </p:custDataLst>
          </p:nvPr>
        </p:nvSpPr>
        <p:spPr>
          <a:xfrm>
            <a:off x="1235211" y="3328717"/>
            <a:ext cx="5255400" cy="2114154"/>
          </a:xfrm>
        </p:spPr>
        <p:txBody>
          <a:bodyPr wrap="square" anchor="t" anchorCtr="0">
            <a:normAutofit/>
          </a:bodyPr>
          <a:lstStyle>
            <a:lvl1pPr algn="l">
              <a:defRPr sz="5400"/>
            </a:lvl1pPr>
          </a:lstStyle>
          <a:p>
            <a:r>
              <a:rPr lang="zh-CN" altLang="en-US" dirty="0"/>
              <a:t>单击此处编辑母版标题样式</a:t>
            </a:r>
            <a:endParaRPr lang="zh-CN" altLang="en-US" dirty="0"/>
          </a:p>
        </p:txBody>
      </p:sp>
      <p:sp>
        <p:nvSpPr>
          <p:cNvPr id="8" name="节编号 3"/>
          <p:cNvSpPr>
            <a:spLocks noGrp="1"/>
          </p:cNvSpPr>
          <p:nvPr userDrawn="1">
            <p:ph type="body" sz="quarter" idx="13" hasCustomPrompt="1"/>
            <p:custDataLst>
              <p:tags r:id="rId11"/>
            </p:custDataLst>
          </p:nvPr>
        </p:nvSpPr>
        <p:spPr>
          <a:xfrm>
            <a:off x="1232811" y="1732912"/>
            <a:ext cx="5255400" cy="1491030"/>
          </a:xfrm>
        </p:spPr>
        <p:txBody>
          <a:bodyPr wrap="none" anchor="ctr">
            <a:noAutofit/>
          </a:bodyPr>
          <a:lstStyle>
            <a:lvl1pPr marL="0" indent="0" algn="l">
              <a:buNone/>
              <a:defRPr sz="7200" b="1">
                <a:gradFill>
                  <a:gsLst>
                    <a:gs pos="0">
                      <a:schemeClr val="accent3"/>
                    </a:gs>
                    <a:gs pos="100000">
                      <a:schemeClr val="accent4"/>
                    </a:gs>
                  </a:gsLst>
                  <a:lin ang="5400000" scaled="1"/>
                </a:gradFill>
              </a:defRPr>
            </a:lvl1pPr>
          </a:lstStyle>
          <a:p>
            <a:pPr lvl="0"/>
            <a:r>
              <a:rPr lang="zh-CN" altLang="en-US" dirty="0"/>
              <a:t>节编号</a:t>
            </a:r>
            <a:endParaRPr lang="zh-CN" altLang="en-US" dirty="0"/>
          </a:p>
        </p:txBody>
      </p:sp>
      <p:pic>
        <p:nvPicPr>
          <p:cNvPr id="16" name="图片 15"/>
          <p:cNvPicPr>
            <a:picLocks noChangeAspect="1"/>
          </p:cNvPicPr>
          <p:nvPr userDrawn="1">
            <p:custDataLst>
              <p:tags r:id="rId12"/>
            </p:custDataLst>
          </p:nvPr>
        </p:nvPicPr>
        <p:blipFill rotWithShape="1">
          <a:blip r:embed="rId13" cstate="print">
            <a:extLst>
              <a:ext uri="{28A0092B-C50C-407E-A947-70E740481C1C}">
                <a14:useLocalDpi xmlns:a14="http://schemas.microsoft.com/office/drawing/2010/main" val="0"/>
              </a:ext>
            </a:extLst>
          </a:blip>
          <a:srcRect l="18559" t="4655" r="21959"/>
          <a:stretch>
            <a:fillRect/>
          </a:stretch>
        </p:blipFill>
        <p:spPr>
          <a:xfrm>
            <a:off x="7034148" y="1097729"/>
            <a:ext cx="3904923" cy="4550876"/>
          </a:xfrm>
          <a:prstGeom prst="rect">
            <a:avLst/>
          </a:prstGeom>
          <a:effectLst/>
        </p:spPr>
      </p:pic>
      <p:sp>
        <p:nvSpPr>
          <p:cNvPr id="36" name="任意多边形: 形状 35"/>
          <p:cNvSpPr/>
          <p:nvPr userDrawn="1">
            <p:custDataLst>
              <p:tags r:id="rId14"/>
            </p:custDataLst>
          </p:nvPr>
        </p:nvSpPr>
        <p:spPr>
          <a:xfrm>
            <a:off x="8589226" y="0"/>
            <a:ext cx="3284026" cy="2745652"/>
          </a:xfrm>
          <a:custGeom>
            <a:avLst/>
            <a:gdLst>
              <a:gd name="connsiteX0" fmla="*/ 1722 w 3284026"/>
              <a:gd name="connsiteY0" fmla="*/ 0 h 2745652"/>
              <a:gd name="connsiteX1" fmla="*/ 1323461 w 3284026"/>
              <a:gd name="connsiteY1" fmla="*/ 0 h 2745652"/>
              <a:gd name="connsiteX2" fmla="*/ 1820838 w 3284026"/>
              <a:gd name="connsiteY2" fmla="*/ 497378 h 2745652"/>
              <a:gd name="connsiteX3" fmla="*/ 1821540 w 3284026"/>
              <a:gd name="connsiteY3" fmla="*/ 497378 h 2745652"/>
              <a:gd name="connsiteX4" fmla="*/ 3121285 w 3284026"/>
              <a:gd name="connsiteY4" fmla="*/ 1797125 h 2745652"/>
              <a:gd name="connsiteX5" fmla="*/ 3121285 w 3284026"/>
              <a:gd name="connsiteY5" fmla="*/ 2582912 h 2745652"/>
              <a:gd name="connsiteX6" fmla="*/ 3121285 w 3284026"/>
              <a:gd name="connsiteY6" fmla="*/ 2582911 h 2745652"/>
              <a:gd name="connsiteX7" fmla="*/ 2335497 w 3284026"/>
              <a:gd name="connsiteY7" fmla="*/ 2582911 h 2745652"/>
              <a:gd name="connsiteX8" fmla="*/ 1841245 w 3284026"/>
              <a:gd name="connsiteY8" fmla="*/ 2088659 h 2745652"/>
              <a:gd name="connsiteX9" fmla="*/ 1837418 w 3284026"/>
              <a:gd name="connsiteY9" fmla="*/ 2085533 h 2745652"/>
              <a:gd name="connsiteX10" fmla="*/ 162742 w 3284026"/>
              <a:gd name="connsiteY10" fmla="*/ 410857 h 2745652"/>
              <a:gd name="connsiteX11" fmla="*/ 0 w 3284026"/>
              <a:gd name="connsiteY11" fmla="*/ 17963 h 274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84026" h="2745652">
                <a:moveTo>
                  <a:pt x="1722" y="0"/>
                </a:moveTo>
                <a:lnTo>
                  <a:pt x="1323461" y="0"/>
                </a:lnTo>
                <a:lnTo>
                  <a:pt x="1820838" y="497378"/>
                </a:lnTo>
                <a:lnTo>
                  <a:pt x="1821540" y="497378"/>
                </a:lnTo>
                <a:lnTo>
                  <a:pt x="3121285" y="1797125"/>
                </a:lnTo>
                <a:cubicBezTo>
                  <a:pt x="3338274" y="2014114"/>
                  <a:pt x="3338274" y="2365923"/>
                  <a:pt x="3121285" y="2582912"/>
                </a:cubicBezTo>
                <a:lnTo>
                  <a:pt x="3121285" y="2582911"/>
                </a:lnTo>
                <a:cubicBezTo>
                  <a:pt x="2904296" y="2799900"/>
                  <a:pt x="2552486" y="2799900"/>
                  <a:pt x="2335497" y="2582911"/>
                </a:cubicBezTo>
                <a:lnTo>
                  <a:pt x="1841245" y="2088659"/>
                </a:lnTo>
                <a:lnTo>
                  <a:pt x="1837418" y="2085533"/>
                </a:lnTo>
                <a:lnTo>
                  <a:pt x="162742" y="410857"/>
                </a:lnTo>
                <a:cubicBezTo>
                  <a:pt x="54248" y="302363"/>
                  <a:pt x="0" y="160163"/>
                  <a:pt x="0" y="17963"/>
                </a:cubicBezTo>
                <a:close/>
              </a:path>
            </a:pathLst>
          </a:custGeom>
          <a:gradFill flip="none" rotWithShape="1">
            <a:gsLst>
              <a:gs pos="24000">
                <a:schemeClr val="accent1">
                  <a:alpha val="0"/>
                </a:schemeClr>
              </a:gs>
              <a:gs pos="100000">
                <a:schemeClr val="accent1">
                  <a:alpha val="2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6000" y="1364400"/>
            <a:ext cx="5323800" cy="48132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64400"/>
            <a:ext cx="5323800" cy="48132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6000" y="1364400"/>
            <a:ext cx="5301575" cy="540000"/>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6000" y="2061275"/>
            <a:ext cx="5301575" cy="4128388"/>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64400"/>
            <a:ext cx="5323800" cy="540000"/>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2061275"/>
            <a:ext cx="5323800" cy="4128388"/>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8E1AF596-A69B-4D8E-961C-126F085342F3}" type="slidenum">
              <a:rPr lang="en-US" altLang="zh-CN"/>
            </a:fld>
            <a:endParaRPr lang="en-US" altLang="zh-CN"/>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
        <p:nvSpPr>
          <p:cNvPr id="6" name="标题 5"/>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838200" y="360000"/>
            <a:ext cx="10515600" cy="581760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6000" y="1296000"/>
            <a:ext cx="10800000" cy="576000"/>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flipH="1">
            <a:off x="0" y="0"/>
            <a:ext cx="12192000" cy="6858000"/>
          </a:xfrm>
          <a:prstGeom prst="rect">
            <a:avLst/>
          </a:prstGeom>
          <a:gradFill flip="none" rotWithShape="1">
            <a:gsLst>
              <a:gs pos="0">
                <a:schemeClr val="bg1">
                  <a:alpha val="60000"/>
                </a:schemeClr>
              </a:gs>
              <a:gs pos="76000">
                <a:schemeClr val="bg2"/>
              </a:gs>
              <a:gs pos="100000">
                <a:schemeClr val="bg2">
                  <a:lumMod val="90000"/>
                </a:schemeClr>
              </a:gs>
              <a:gs pos="32000">
                <a:schemeClr val="bg1"/>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
        <p:nvSpPr>
          <p:cNvPr id="4"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ctrTitle"/>
            <p:custDataLst>
              <p:tags r:id="rId6"/>
            </p:custDataLst>
          </p:nvPr>
        </p:nvSpPr>
        <p:spPr>
          <a:xfrm>
            <a:off x="1070970" y="1341675"/>
            <a:ext cx="5257200" cy="2302502"/>
          </a:xfrm>
        </p:spPr>
        <p:txBody>
          <a:bodyPr wrap="square" anchor="b">
            <a:normAutofit/>
          </a:bodyPr>
          <a:lstStyle>
            <a:lvl1pPr algn="l">
              <a:lnSpc>
                <a:spcPct val="100000"/>
              </a:lnSpc>
              <a:defRPr sz="6000"/>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7"/>
            </p:custDataLst>
          </p:nvPr>
        </p:nvSpPr>
        <p:spPr>
          <a:xfrm>
            <a:off x="1070970" y="3788177"/>
            <a:ext cx="5257200" cy="894277"/>
          </a:xfrm>
        </p:spPr>
        <p:txBody>
          <a:bodyPr wrap="square">
            <a:normAutofit/>
          </a:bodyPr>
          <a:lstStyle>
            <a:lvl1pPr marL="0" indent="0" algn="l">
              <a:lnSpc>
                <a:spcPct val="100000"/>
              </a:lnSpc>
              <a:buNone/>
              <a:defRPr sz="4400" b="1" cap="all" baseline="0">
                <a:ln>
                  <a:solidFill>
                    <a:schemeClr val="accent1">
                      <a:alpha val="70000"/>
                    </a:schemeClr>
                  </a:solidFill>
                </a:ln>
                <a:solidFill>
                  <a:schemeClr val="accent1">
                    <a:alpha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2" name="署名占位符 10"/>
          <p:cNvSpPr>
            <a:spLocks noGrp="1"/>
          </p:cNvSpPr>
          <p:nvPr>
            <p:ph type="body" sz="quarter" idx="17" hasCustomPrompt="1"/>
            <p:custDataLst>
              <p:tags r:id="rId8"/>
            </p:custDataLst>
          </p:nvPr>
        </p:nvSpPr>
        <p:spPr>
          <a:xfrm>
            <a:off x="1078355" y="4991279"/>
            <a:ext cx="2880000" cy="589019"/>
          </a:xfrm>
          <a:prstGeom prst="roundRect">
            <a:avLst>
              <a:gd name="adj" fmla="val 50000"/>
            </a:avLst>
          </a:prstGeom>
          <a:gradFill>
            <a:gsLst>
              <a:gs pos="0">
                <a:schemeClr val="accent3"/>
              </a:gs>
              <a:gs pos="100000">
                <a:schemeClr val="accent4"/>
              </a:gs>
            </a:gsLst>
            <a:lin ang="5400000" scaled="1"/>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nchorCtr="1">
            <a:normAutofit/>
          </a:bodyPr>
          <a:lstStyle>
            <a:lvl1pPr marL="0" indent="0">
              <a:lnSpc>
                <a:spcPct val="100000"/>
              </a:lnSpc>
              <a:spcBef>
                <a:spcPts val="0"/>
              </a:spcBef>
              <a:buNone/>
              <a:defRPr lang="zh-CN" altLang="en-US" sz="1600" b="1" dirty="0">
                <a:solidFill>
                  <a:srgbClr val="FFFFFF"/>
                </a:solidFill>
                <a:latin typeface="+mj-ea"/>
                <a:ea typeface="+mj-ea"/>
              </a:defRPr>
            </a:lvl1pPr>
          </a:lstStyle>
          <a:p>
            <a:pPr marL="0" lvl="0" algn="ctr"/>
            <a:r>
              <a:rPr lang="zh-CN" altLang="en-US" dirty="0"/>
              <a:t>署名</a:t>
            </a:r>
            <a:endParaRPr lang="zh-CN" altLang="en-US" dirty="0"/>
          </a:p>
        </p:txBody>
      </p:sp>
      <p:sp>
        <p:nvSpPr>
          <p:cNvPr id="15" name="任意多边形: 形状 14"/>
          <p:cNvSpPr/>
          <p:nvPr userDrawn="1">
            <p:custDataLst>
              <p:tags r:id="rId9"/>
            </p:custDataLst>
          </p:nvPr>
        </p:nvSpPr>
        <p:spPr>
          <a:xfrm>
            <a:off x="7160888" y="355576"/>
            <a:ext cx="5031112" cy="4837283"/>
          </a:xfrm>
          <a:custGeom>
            <a:avLst/>
            <a:gdLst>
              <a:gd name="connsiteX0" fmla="*/ 5031112 w 5031112"/>
              <a:gd name="connsiteY0" fmla="*/ 0 h 4837283"/>
              <a:gd name="connsiteX1" fmla="*/ 2464967 w 5031112"/>
              <a:gd name="connsiteY1" fmla="*/ 0 h 4837283"/>
              <a:gd name="connsiteX2" fmla="*/ 491324 w 5031112"/>
              <a:gd name="connsiteY2" fmla="*/ 1973645 h 4837283"/>
              <a:gd name="connsiteX3" fmla="*/ 491324 w 5031112"/>
              <a:gd name="connsiteY3" fmla="*/ 4345961 h 4837283"/>
              <a:gd name="connsiteX4" fmla="*/ 491322 w 5031112"/>
              <a:gd name="connsiteY4" fmla="*/ 4345961 h 4837283"/>
              <a:gd name="connsiteX5" fmla="*/ 2863637 w 5031112"/>
              <a:gd name="connsiteY5" fmla="*/ 4345961 h 4837283"/>
              <a:gd name="connsiteX6" fmla="*/ 5031112 w 5031112"/>
              <a:gd name="connsiteY6" fmla="*/ 2178486 h 483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31112" h="4837283">
                <a:moveTo>
                  <a:pt x="5031112" y="0"/>
                </a:moveTo>
                <a:lnTo>
                  <a:pt x="2464967" y="0"/>
                </a:lnTo>
                <a:lnTo>
                  <a:pt x="491324" y="1973645"/>
                </a:lnTo>
                <a:cubicBezTo>
                  <a:pt x="-163775" y="2628742"/>
                  <a:pt x="-163775" y="3690865"/>
                  <a:pt x="491324" y="4345961"/>
                </a:cubicBezTo>
                <a:lnTo>
                  <a:pt x="491322" y="4345961"/>
                </a:lnTo>
                <a:cubicBezTo>
                  <a:pt x="1146417" y="5001058"/>
                  <a:pt x="2208540" y="5001058"/>
                  <a:pt x="2863637" y="4345961"/>
                </a:cubicBezTo>
                <a:lnTo>
                  <a:pt x="5031112" y="2178486"/>
                </a:lnTo>
                <a:close/>
              </a:path>
            </a:pathLst>
          </a:custGeom>
          <a:gradFill flip="none" rotWithShape="1">
            <a:gsLst>
              <a:gs pos="25000">
                <a:schemeClr val="accent1">
                  <a:alpha val="0"/>
                </a:schemeClr>
              </a:gs>
              <a:gs pos="100000">
                <a:schemeClr val="accent1">
                  <a:alpha val="50000"/>
                </a:schemeClr>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userDrawn="1">
            <p:custDataLst>
              <p:tags r:id="rId10"/>
            </p:custDataLst>
          </p:nvPr>
        </p:nvSpPr>
        <p:spPr>
          <a:xfrm>
            <a:off x="8152866" y="3926114"/>
            <a:ext cx="4039134" cy="2931886"/>
          </a:xfrm>
          <a:custGeom>
            <a:avLst/>
            <a:gdLst>
              <a:gd name="connsiteX0" fmla="*/ 4451386 w 5521711"/>
              <a:gd name="connsiteY0" fmla="*/ 0 h 4008043"/>
              <a:gd name="connsiteX1" fmla="*/ 5208220 w 5521711"/>
              <a:gd name="connsiteY1" fmla="*/ 313490 h 4008043"/>
              <a:gd name="connsiteX2" fmla="*/ 5208220 w 5521711"/>
              <a:gd name="connsiteY2" fmla="*/ 1827159 h 4008043"/>
              <a:gd name="connsiteX3" fmla="*/ 3027335 w 5521711"/>
              <a:gd name="connsiteY3" fmla="*/ 4008043 h 4008043"/>
              <a:gd name="connsiteX4" fmla="*/ 0 w 5521711"/>
              <a:gd name="connsiteY4" fmla="*/ 4008043 h 4008043"/>
              <a:gd name="connsiteX5" fmla="*/ 3694552 w 5521711"/>
              <a:gd name="connsiteY5" fmla="*/ 313490 h 4008043"/>
              <a:gd name="connsiteX6" fmla="*/ 4451386 w 5521711"/>
              <a:gd name="connsiteY6" fmla="*/ 0 h 400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1711" h="4008043">
                <a:moveTo>
                  <a:pt x="4451386" y="0"/>
                </a:moveTo>
                <a:cubicBezTo>
                  <a:pt x="4725306" y="0"/>
                  <a:pt x="4999226" y="104497"/>
                  <a:pt x="5208220" y="313490"/>
                </a:cubicBezTo>
                <a:cubicBezTo>
                  <a:pt x="5626208" y="731478"/>
                  <a:pt x="5626208" y="1409171"/>
                  <a:pt x="5208220" y="1827159"/>
                </a:cubicBezTo>
                <a:lnTo>
                  <a:pt x="3027335" y="4008043"/>
                </a:lnTo>
                <a:lnTo>
                  <a:pt x="0" y="4008043"/>
                </a:lnTo>
                <a:lnTo>
                  <a:pt x="3694552" y="313490"/>
                </a:lnTo>
                <a:cubicBezTo>
                  <a:pt x="3903546" y="104497"/>
                  <a:pt x="4177466" y="0"/>
                  <a:pt x="4451386" y="0"/>
                </a:cubicBezTo>
                <a:close/>
              </a:path>
            </a:pathLst>
          </a:custGeom>
          <a:gradFill flip="none" rotWithShape="1">
            <a:gsLst>
              <a:gs pos="18000">
                <a:schemeClr val="accent1">
                  <a:alpha val="0"/>
                </a:schemeClr>
              </a:gs>
              <a:gs pos="100000">
                <a:schemeClr val="accent1">
                  <a:alpha val="40000"/>
                </a:schemeClr>
              </a:gs>
            </a:gsLst>
            <a:lin ang="189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r>
              <a:rPr lang="en-US" altLang="zh-CN" dirty="0"/>
              <a:t> </a:t>
            </a:r>
            <a:endParaRPr lang="zh-CN" altLang="en-US" dirty="0"/>
          </a:p>
        </p:txBody>
      </p:sp>
      <p:pic>
        <p:nvPicPr>
          <p:cNvPr id="18" name="图片 17"/>
          <p:cNvPicPr>
            <a:picLocks noChangeAspect="1"/>
          </p:cNvPicPr>
          <p:nvPr userDrawn="1">
            <p:custDataLst>
              <p:tags r:id="rId11"/>
            </p:custDataLst>
          </p:nvPr>
        </p:nvPicPr>
        <p:blipFill rotWithShape="1">
          <a:blip r:embed="rId12" cstate="print">
            <a:extLst>
              <a:ext uri="{28A0092B-C50C-407E-A947-70E740481C1C}">
                <a14:useLocalDpi xmlns:a14="http://schemas.microsoft.com/office/drawing/2010/main" val="0"/>
              </a:ext>
            </a:extLst>
          </a:blip>
          <a:srcRect l="15200" r="16616"/>
          <a:stretch>
            <a:fillRect/>
          </a:stretch>
        </p:blipFill>
        <p:spPr>
          <a:xfrm>
            <a:off x="6278292" y="779874"/>
            <a:ext cx="4835353" cy="5156000"/>
          </a:xfrm>
          <a:prstGeom prst="rect">
            <a:avLst/>
          </a:prstGeom>
          <a:effectLst/>
        </p:spPr>
      </p:pic>
      <p:sp>
        <p:nvSpPr>
          <p:cNvPr id="19" name="椭圆 18"/>
          <p:cNvSpPr/>
          <p:nvPr userDrawn="1">
            <p:custDataLst>
              <p:tags r:id="rId13"/>
            </p:custDataLst>
          </p:nvPr>
        </p:nvSpPr>
        <p:spPr>
          <a:xfrm rot="16200000">
            <a:off x="10818224" y="922126"/>
            <a:ext cx="110724" cy="11072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custDataLst>
              <p:tags r:id="rId14"/>
            </p:custDataLst>
          </p:nvPr>
        </p:nvSpPr>
        <p:spPr>
          <a:xfrm rot="16200000">
            <a:off x="11005471" y="922126"/>
            <a:ext cx="110724" cy="11072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custDataLst>
              <p:tags r:id="rId15"/>
            </p:custDataLst>
          </p:nvPr>
        </p:nvSpPr>
        <p:spPr>
          <a:xfrm rot="16200000">
            <a:off x="10443731" y="922126"/>
            <a:ext cx="110724" cy="11072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custDataLst>
              <p:tags r:id="rId16"/>
            </p:custDataLst>
          </p:nvPr>
        </p:nvSpPr>
        <p:spPr>
          <a:xfrm rot="16200000">
            <a:off x="10630978" y="922126"/>
            <a:ext cx="110724" cy="11072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userDrawn="1">
            <p:custDataLst>
              <p:tags r:id="rId17"/>
            </p:custDataLst>
          </p:nvPr>
        </p:nvCxnSpPr>
        <p:spPr>
          <a:xfrm>
            <a:off x="1064260" y="922020"/>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18"/>
            </p:custDataLst>
          </p:nvPr>
        </p:nvCxnSpPr>
        <p:spPr>
          <a:xfrm>
            <a:off x="1064260" y="1033145"/>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custDataLst>
              <p:tags r:id="rId19"/>
            </p:custDataLst>
          </p:nvPr>
        </p:nvCxnSpPr>
        <p:spPr>
          <a:xfrm>
            <a:off x="1064260" y="977265"/>
            <a:ext cx="177800" cy="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225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p:txBody>
          <a:bodyPr/>
          <a:lstStyle>
            <a:lvl1pPr>
              <a:defRPr/>
            </a:lvl1pPr>
          </a:lstStyle>
          <a:p>
            <a:fld id="{E473EE7C-6245-4EE4-89E3-CCF4F7078C59}" type="slidenum">
              <a:rPr lang="en-US" altLang="zh-CN"/>
            </a:fld>
            <a:endParaRPr lang="en-US" altLang="zh-CN"/>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1575"/>
            </a:lvl1pPr>
            <a:lvl2pPr>
              <a:defRPr sz="1350"/>
            </a:lvl2pPr>
            <a:lvl3pPr>
              <a:defRPr sz="1125"/>
            </a:lvl3pPr>
            <a:lvl4pPr>
              <a:defRPr sz="1015"/>
            </a:lvl4pPr>
            <a:lvl5pPr>
              <a:defRPr sz="1015"/>
            </a:lvl5pPr>
            <a:lvl6pPr>
              <a:defRPr sz="1015"/>
            </a:lvl6pPr>
            <a:lvl7pPr>
              <a:defRPr sz="1015"/>
            </a:lvl7pPr>
            <a:lvl8pPr>
              <a:defRPr sz="1015"/>
            </a:lvl8pPr>
            <a:lvl9pPr>
              <a:defRPr sz="101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B84CB3E7-37F4-4500-A394-91CD1BFA7574}" type="slidenum">
              <a:rPr lang="en-US" altLang="zh-CN"/>
            </a:fld>
            <a:endParaRPr lang="en-US" altLang="zh-CN"/>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1350" b="1"/>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p:spPr>
        <p:txBody>
          <a:bodyPr/>
          <a:lstStyle>
            <a:lvl1pPr>
              <a:defRPr sz="1350"/>
            </a:lvl1pPr>
            <a:lvl2pPr>
              <a:defRPr sz="1125"/>
            </a:lvl2pPr>
            <a:lvl3pPr>
              <a:defRPr sz="1015"/>
            </a:lvl3pPr>
            <a:lvl4pPr>
              <a:defRPr sz="900"/>
            </a:lvl4pPr>
            <a:lvl5pPr>
              <a:defRPr sz="900"/>
            </a:lvl5pPr>
            <a:lvl6pPr>
              <a:defRPr sz="900"/>
            </a:lvl6pPr>
            <a:lvl7pPr>
              <a:defRPr sz="900"/>
            </a:lvl7pPr>
            <a:lvl8pPr>
              <a:defRPr sz="900"/>
            </a:lvl8pPr>
            <a:lvl9pPr>
              <a:defRPr sz="9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p:txBody>
          <a:bodyPr/>
          <a:lstStyle>
            <a:lvl1pPr>
              <a:defRPr/>
            </a:lvl1pPr>
          </a:lstStyle>
          <a:p>
            <a:fld id="{7A3BCF27-CA14-456C-B1D0-1AC9EEAE164E}" type="slidenum">
              <a:rPr lang="en-US" altLang="zh-CN"/>
            </a:fld>
            <a:endParaRPr lang="en-US" altLang="zh-CN"/>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p:txBody>
          <a:bodyPr/>
          <a:lstStyle>
            <a:lvl1pPr>
              <a:defRPr/>
            </a:lvl1pPr>
          </a:lstStyle>
          <a:p>
            <a:fld id="{A6D38E9A-054F-4F1E-AB92-AEF1E6744E98}" type="slidenum">
              <a:rPr lang="en-US" altLang="zh-CN"/>
            </a:fld>
            <a:endParaRPr lang="en-US" altLang="zh-CN"/>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p:txBody>
          <a:bodyPr/>
          <a:lstStyle>
            <a:lvl1pPr>
              <a:defRPr/>
            </a:lvl1pPr>
          </a:lstStyle>
          <a:p>
            <a:fld id="{C175F6EC-24C9-4142-8432-4B6BED71C21E}" type="slidenum">
              <a:rPr lang="en-US" altLang="zh-CN"/>
            </a:fld>
            <a:endParaRPr lang="en-US" altLang="zh-CN"/>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1125"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84C51661-FC83-4940-B916-01A6C7B4986B}" type="slidenum">
              <a:rPr lang="en-US" altLang="zh-CN"/>
            </a:fld>
            <a:endParaRPr lang="en-US" altLang="zh-CN"/>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1125"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r>
              <a:rPr lang="zh-CN" altLang="en-US" noProof="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790"/>
            </a:lvl1pPr>
            <a:lvl2pPr marL="257175" indent="0">
              <a:buNone/>
              <a:defRPr sz="675"/>
            </a:lvl2pPr>
            <a:lvl3pPr marL="514350" indent="0">
              <a:buNone/>
              <a:defRPr sz="565"/>
            </a:lvl3pPr>
            <a:lvl4pPr marL="771525" indent="0">
              <a:buNone/>
              <a:defRPr sz="505"/>
            </a:lvl4pPr>
            <a:lvl5pPr marL="1028700" indent="0">
              <a:buNone/>
              <a:defRPr sz="505"/>
            </a:lvl5pPr>
            <a:lvl6pPr marL="1285875" indent="0">
              <a:buNone/>
              <a:defRPr sz="505"/>
            </a:lvl6pPr>
            <a:lvl7pPr marL="1543050" indent="0">
              <a:buNone/>
              <a:defRPr sz="505"/>
            </a:lvl7pPr>
            <a:lvl8pPr marL="1800225" indent="0">
              <a:buNone/>
              <a:defRPr sz="505"/>
            </a:lvl8pPr>
            <a:lvl9pPr marL="2057400" indent="0">
              <a:buNone/>
              <a:defRPr sz="505"/>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p:txBody>
          <a:bodyPr/>
          <a:lstStyle>
            <a:lvl1pPr>
              <a:defRPr/>
            </a:lvl1pPr>
          </a:lstStyle>
          <a:p>
            <a:fld id="{6BFC16B0-EF7D-4861-B1C5-76D7059EB29E}" type="slidenum">
              <a:rPr lang="en-US" altLang="zh-CN"/>
            </a:fld>
            <a:endParaRPr lang="en-US" altLang="zh-CN"/>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2" Type="http://schemas.openxmlformats.org/officeDocument/2006/relationships/theme" Target="../theme/theme2.xml"/><Relationship Id="rId21" Type="http://schemas.openxmlformats.org/officeDocument/2006/relationships/tags" Target="../tags/tag97.xml"/><Relationship Id="rId20" Type="http://schemas.openxmlformats.org/officeDocument/2006/relationships/tags" Target="../tags/tag96.xml"/><Relationship Id="rId2" Type="http://schemas.openxmlformats.org/officeDocument/2006/relationships/slideLayout" Target="../slideLayouts/slideLayout15.xml"/><Relationship Id="rId19" Type="http://schemas.openxmlformats.org/officeDocument/2006/relationships/tags" Target="../tags/tag95.xml"/><Relationship Id="rId18" Type="http://schemas.openxmlformats.org/officeDocument/2006/relationships/tags" Target="../tags/tag94.xml"/><Relationship Id="rId17" Type="http://schemas.openxmlformats.org/officeDocument/2006/relationships/tags" Target="../tags/tag93.xml"/><Relationship Id="rId16" Type="http://schemas.openxmlformats.org/officeDocument/2006/relationships/tags" Target="../tags/tag92.xml"/><Relationship Id="rId15" Type="http://schemas.microsoft.com/office/2007/relationships/hdphoto" Target="../media/image9.wdp"/><Relationship Id="rId14" Type="http://schemas.openxmlformats.org/officeDocument/2006/relationships/image" Target="../media/image8.png"/><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nvPr>
        </p:nvSpPr>
        <p:spPr bwMode="auto">
          <a:xfrm>
            <a:off x="609600" y="1600200"/>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lstStyle>
            <a:lvl1pP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defRPr sz="790">
                <a:latin typeface="Arial" panose="020B0604020202020204" pitchFamily="34" charset="0"/>
                <a:ea typeface="宋体" panose="02010600030101010101" pitchFamily="2" charset="-122"/>
              </a:defRPr>
            </a:lvl1pPr>
          </a:lstStyle>
          <a:p>
            <a:pPr>
              <a:defRPr/>
            </a:pPr>
            <a:endParaRPr lang="zh-CN"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lstStyle>
            <a:lvl1pPr algn="r" eaLnBrk="1" hangingPunct="1">
              <a:defRPr sz="790"/>
            </a:lvl1pPr>
          </a:lstStyle>
          <a:p>
            <a:fld id="{C9B16E9F-38D6-4064-937D-2E89280974E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fade/>
  </p:transition>
  <p:txStyles>
    <p:titleStyle>
      <a:lvl1pPr algn="ctr" rtl="0" eaLnBrk="0" fontAlgn="base" hangingPunct="0">
        <a:spcBef>
          <a:spcPct val="0"/>
        </a:spcBef>
        <a:spcAft>
          <a:spcPct val="0"/>
        </a:spcAft>
        <a:defRPr sz="2475">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193040" indent="-193040" algn="l" rtl="0" eaLnBrk="0" fontAlgn="base" hangingPunct="0">
        <a:spcBef>
          <a:spcPct val="11000"/>
        </a:spcBef>
        <a:spcAft>
          <a:spcPct val="0"/>
        </a:spcAft>
        <a:buChar char="•"/>
        <a:defRPr sz="1800">
          <a:solidFill>
            <a:schemeClr val="tx1"/>
          </a:solidFill>
          <a:latin typeface="+mn-lt"/>
          <a:ea typeface="+mn-ea"/>
          <a:cs typeface="+mn-cs"/>
        </a:defRPr>
      </a:lvl1pPr>
      <a:lvl2pPr marL="418465" indent="-160655" algn="l" rtl="0" eaLnBrk="0" fontAlgn="base" hangingPunct="0">
        <a:spcBef>
          <a:spcPct val="11000"/>
        </a:spcBef>
        <a:spcAft>
          <a:spcPct val="0"/>
        </a:spcAft>
        <a:buChar char="–"/>
        <a:defRPr sz="1575">
          <a:solidFill>
            <a:schemeClr val="tx1"/>
          </a:solidFill>
          <a:latin typeface="+mn-lt"/>
        </a:defRPr>
      </a:lvl2pPr>
      <a:lvl3pPr marL="643255" indent="-128270" algn="l" rtl="0" eaLnBrk="0" fontAlgn="base" hangingPunct="0">
        <a:spcBef>
          <a:spcPct val="11000"/>
        </a:spcBef>
        <a:spcAft>
          <a:spcPct val="0"/>
        </a:spcAft>
        <a:buChar char="•"/>
        <a:defRPr sz="1350">
          <a:solidFill>
            <a:schemeClr val="tx1"/>
          </a:solidFill>
          <a:latin typeface="+mn-lt"/>
        </a:defRPr>
      </a:lvl3pPr>
      <a:lvl4pPr marL="900430" indent="-128270" algn="l" rtl="0" eaLnBrk="0" fontAlgn="base" hangingPunct="0">
        <a:spcBef>
          <a:spcPct val="11000"/>
        </a:spcBef>
        <a:spcAft>
          <a:spcPct val="0"/>
        </a:spcAft>
        <a:buChar char="–"/>
        <a:defRPr sz="1125">
          <a:solidFill>
            <a:schemeClr val="tx1"/>
          </a:solidFill>
          <a:latin typeface="+mn-lt"/>
        </a:defRPr>
      </a:lvl4pPr>
      <a:lvl5pPr marL="1157605" indent="-128270" algn="l" rtl="0" eaLnBrk="0" fontAlgn="base" hangingPunct="0">
        <a:spcBef>
          <a:spcPct val="11000"/>
        </a:spcBef>
        <a:spcAft>
          <a:spcPct val="0"/>
        </a:spcAft>
        <a:buChar char="»"/>
        <a:defRPr sz="1125">
          <a:solidFill>
            <a:schemeClr val="tx1"/>
          </a:solidFill>
          <a:latin typeface="+mn-lt"/>
        </a:defRPr>
      </a:lvl5pPr>
      <a:lvl6pPr marL="1414780" indent="-128270" algn="l" rtl="0" eaLnBrk="1" fontAlgn="base" hangingPunct="1">
        <a:spcBef>
          <a:spcPct val="11000"/>
        </a:spcBef>
        <a:spcAft>
          <a:spcPct val="0"/>
        </a:spcAft>
        <a:buChar char="»"/>
        <a:defRPr sz="1125">
          <a:solidFill>
            <a:schemeClr val="tx1"/>
          </a:solidFill>
          <a:latin typeface="+mn-lt"/>
        </a:defRPr>
      </a:lvl6pPr>
      <a:lvl7pPr marL="1671955" indent="-128270" algn="l" rtl="0" eaLnBrk="1" fontAlgn="base" hangingPunct="1">
        <a:spcBef>
          <a:spcPct val="11000"/>
        </a:spcBef>
        <a:spcAft>
          <a:spcPct val="0"/>
        </a:spcAft>
        <a:buChar char="»"/>
        <a:defRPr sz="1125">
          <a:solidFill>
            <a:schemeClr val="tx1"/>
          </a:solidFill>
          <a:latin typeface="+mn-lt"/>
        </a:defRPr>
      </a:lvl7pPr>
      <a:lvl8pPr marL="1929130" indent="-128270" algn="l" rtl="0" eaLnBrk="1" fontAlgn="base" hangingPunct="1">
        <a:spcBef>
          <a:spcPct val="11000"/>
        </a:spcBef>
        <a:spcAft>
          <a:spcPct val="0"/>
        </a:spcAft>
        <a:buChar char="»"/>
        <a:defRPr sz="1125">
          <a:solidFill>
            <a:schemeClr val="tx1"/>
          </a:solidFill>
          <a:latin typeface="+mn-lt"/>
        </a:defRPr>
      </a:lvl8pPr>
      <a:lvl9pPr marL="2186305" indent="-128270" algn="l" rtl="0" eaLnBrk="1" fontAlgn="base" hangingPunct="1">
        <a:spcBef>
          <a:spcPct val="11000"/>
        </a:spcBef>
        <a:spcAft>
          <a:spcPct val="0"/>
        </a:spcAft>
        <a:buChar char="»"/>
        <a:defRPr sz="1125">
          <a:solidFill>
            <a:schemeClr val="tx1"/>
          </a:solidFill>
          <a:latin typeface="+mn-lt"/>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flipH="1">
            <a:off x="0" y="0"/>
            <a:ext cx="12192000" cy="6858000"/>
          </a:xfrm>
          <a:prstGeom prst="rect">
            <a:avLst/>
          </a:prstGeom>
          <a:gradFill>
            <a:gsLst>
              <a:gs pos="99573">
                <a:schemeClr val="bg2"/>
              </a:gs>
              <a:gs pos="41000">
                <a:schemeClr val="bg1"/>
              </a:gs>
            </a:gsLst>
            <a:lin ang="81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10" name="图片 9"/>
          <p:cNvPicPr>
            <a:picLocks noChangeAspect="1"/>
          </p:cNvPicPr>
          <p:nvPr userDrawn="1">
            <p:custDataLst>
              <p:tags r:id="rId13"/>
            </p:custDataLst>
          </p:nvPr>
        </p:nvPicPr>
        <p:blipFill rotWithShape="1">
          <a:blip r:embed="rId14">
            <a:extLst>
              <a:ext uri="{BEBA8EAE-BF5A-486C-A8C5-ECC9F3942E4B}">
                <a14:imgProps xmlns:a14="http://schemas.microsoft.com/office/drawing/2010/main">
                  <a14:imgLayer r:embed="rId15">
                    <a14:imgEffect>
                      <a14:brightnessContrast bright="2000" contrast="2000"/>
                    </a14:imgEffect>
                    <a14:imgEffect>
                      <a14:saturation sat="150000"/>
                    </a14:imgEffect>
                  </a14:imgLayer>
                </a14:imgProps>
              </a:ext>
            </a:extLst>
          </a:blip>
          <a:srcRect l="63601" b="34913"/>
          <a:stretch>
            <a:fillRect/>
          </a:stretch>
        </p:blipFill>
        <p:spPr>
          <a:xfrm flipH="1">
            <a:off x="10693754" y="4910100"/>
            <a:ext cx="1498245" cy="1947900"/>
          </a:xfrm>
          <a:prstGeom prst="rect">
            <a:avLst/>
          </a:prstGeom>
        </p:spPr>
      </p:pic>
      <p:sp>
        <p:nvSpPr>
          <p:cNvPr id="2" name="标题占位符 1"/>
          <p:cNvSpPr>
            <a:spLocks noGrp="1"/>
          </p:cNvSpPr>
          <p:nvPr>
            <p:ph type="title"/>
            <p:custDataLst>
              <p:tags r:id="rId16"/>
            </p:custDataLst>
          </p:nvPr>
        </p:nvSpPr>
        <p:spPr>
          <a:xfrm>
            <a:off x="69600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6000" y="1364400"/>
            <a:ext cx="10800000" cy="4813200"/>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83820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610600"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1"/>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8.xml"/><Relationship Id="rId1" Type="http://schemas.openxmlformats.org/officeDocument/2006/relationships/tags" Target="../tags/tag10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7.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7.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endParaRPr lang="zh-CN" altLang="en-US" sz="2600">
              <a:latin typeface="Times New Roman" panose="02020603050405020304" charset="0"/>
              <a:ea typeface="方正大黑体_GBK" panose="02010600010101010101" charset="-122"/>
            </a:endParaRPr>
          </a:p>
        </p:txBody>
      </p:sp>
      <p:sp>
        <p:nvSpPr>
          <p:cNvPr id="7" name="副标题 6"/>
          <p:cNvSpPr>
            <a:spLocks noGrp="1"/>
          </p:cNvSpPr>
          <p:nvPr>
            <p:ph type="subTitle" idx="1"/>
          </p:nvPr>
        </p:nvSpPr>
        <p:spPr/>
        <p:txBody>
          <a:bodyPr/>
          <a:lstStyle/>
          <a:p>
            <a:endParaRPr lang="zh-CN" altLang="en-US" sz="2600">
              <a:latin typeface="Times New Roman" panose="02020603050405020304" charset="0"/>
              <a:ea typeface="方正大黑体_GBK" panose="02010600010101010101" charset="-122"/>
            </a:endParaRPr>
          </a:p>
        </p:txBody>
      </p:sp>
      <p:pic>
        <p:nvPicPr>
          <p:cNvPr id="6" name="图片 5" descr="871034fed03bb21fc2263f051e81530d.jpg"/>
          <p:cNvPicPr>
            <a:picLocks noChangeAspect="1"/>
          </p:cNvPicPr>
          <p:nvPr/>
        </p:nvPicPr>
        <p:blipFill>
          <a:blip r:embed="rId1" cstate="print"/>
          <a:stretch>
            <a:fillRect/>
          </a:stretch>
        </p:blipFill>
        <p:spPr>
          <a:xfrm>
            <a:off x="0" y="0"/>
            <a:ext cx="12192000" cy="6858000"/>
          </a:xfrm>
          <a:prstGeom prst="rect">
            <a:avLst/>
          </a:prstGeom>
        </p:spPr>
      </p:pic>
      <p:sp>
        <p:nvSpPr>
          <p:cNvPr id="2050" name="TextBox 3"/>
          <p:cNvSpPr txBox="1">
            <a:spLocks noChangeArrowheads="1"/>
          </p:cNvSpPr>
          <p:nvPr/>
        </p:nvSpPr>
        <p:spPr bwMode="auto">
          <a:xfrm>
            <a:off x="3500755" y="1920875"/>
            <a:ext cx="5445125" cy="175323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lnSpc>
                <a:spcPct val="150000"/>
              </a:lnSpc>
              <a:defRPr/>
            </a:pPr>
            <a:r>
              <a:rPr lang="zh-CN" altLang="en-US" sz="3600" dirty="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项目六      成本计算</a:t>
            </a:r>
            <a:endParaRPr lang="zh-CN" altLang="en-US" sz="3600" dirty="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endParaRPr>
          </a:p>
          <a:p>
            <a:pPr algn="ctr" fontAlgn="auto">
              <a:lnSpc>
                <a:spcPct val="150000"/>
              </a:lnSpc>
              <a:defRPr/>
            </a:pPr>
            <a:r>
              <a:rPr lang="zh-CN" altLang="en-US" sz="3600" dirty="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rPr>
              <a:t> </a:t>
            </a:r>
            <a:endParaRPr lang="zh-CN" altLang="en-US" sz="3600" dirty="0">
              <a:solidFill>
                <a:schemeClr val="accent2"/>
              </a:solidFill>
              <a:effectLst>
                <a:outerShdw blurRad="38100" dist="19050" dir="2700000" algn="tl" rotWithShape="0">
                  <a:schemeClr val="dk1">
                    <a:alpha val="40000"/>
                  </a:schemeClr>
                </a:outerShdw>
              </a:effectLst>
              <a:latin typeface="方正粗黑宋简体" panose="02000000000000000000" charset="-122"/>
              <a:ea typeface="方正大黑体_GBK" panose="02010600010101010101" charset="-122"/>
              <a:cs typeface="方正大黑体_GBK" panose="02010600010101010101" charset="-122"/>
              <a:sym typeface="+mn-ea"/>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706120" y="354965"/>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二、成本计算的基本要求</a:t>
            </a:r>
            <a:endParaRPr lang="en-US" altLang="zh-CN"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（五）适应生产特点和管理要求，采用适当的成本计算方法</a:t>
            </a: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endParaRPr lang="zh-CN" altLang="en-US"/>
          </a:p>
          <a:p>
            <a:endParaRPr lang="zh-CN" altLang="en-US"/>
          </a:p>
        </p:txBody>
      </p:sp>
      <p:grpSp>
        <p:nvGrpSpPr>
          <p:cNvPr id="9" name="组合 8" descr="7b0a202020202274657874626f78223a2022220a7d0a"/>
          <p:cNvGrpSpPr/>
          <p:nvPr/>
        </p:nvGrpSpPr>
        <p:grpSpPr>
          <a:xfrm>
            <a:off x="2326575" y="1716087"/>
            <a:ext cx="6718935" cy="4070985"/>
            <a:chOff x="3587" y="3205"/>
            <a:chExt cx="9964" cy="4930"/>
          </a:xfrm>
        </p:grpSpPr>
        <p:grpSp>
          <p:nvGrpSpPr>
            <p:cNvPr id="25" name="组合 24"/>
            <p:cNvGrpSpPr/>
            <p:nvPr/>
          </p:nvGrpSpPr>
          <p:grpSpPr>
            <a:xfrm>
              <a:off x="3587" y="3205"/>
              <a:ext cx="9964" cy="4930"/>
              <a:chOff x="2438515" y="2034869"/>
              <a:chExt cx="6327407" cy="3130763"/>
            </a:xfrm>
          </p:grpSpPr>
          <p:sp>
            <p:nvSpPr>
              <p:cNvPr id="17" name="图形 15"/>
              <p:cNvSpPr/>
              <p:nvPr/>
            </p:nvSpPr>
            <p:spPr>
              <a:xfrm>
                <a:off x="2438515" y="2185752"/>
                <a:ext cx="1164207" cy="723219"/>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8" name="图形 15"/>
              <p:cNvSpPr/>
              <p:nvPr/>
            </p:nvSpPr>
            <p:spPr>
              <a:xfrm>
                <a:off x="2438515" y="2909002"/>
                <a:ext cx="6327407" cy="2256630"/>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21"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22"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0" name="文本框 9" descr="7b0a20202020227461726765744d6f64756c65223a20226b6f6e6c696e65666f6e7473220a7d0a"/>
            <p:cNvSpPr txBox="1"/>
            <p:nvPr/>
          </p:nvSpPr>
          <p:spPr>
            <a:xfrm>
              <a:off x="3724" y="3887"/>
              <a:ext cx="9663" cy="670"/>
            </a:xfrm>
            <a:prstGeom prst="rect">
              <a:avLst/>
            </a:prstGeom>
            <a:noFill/>
          </p:spPr>
          <p:txBody>
            <a:bodyPr wrap="square" rtlCol="0">
              <a:spAutoFit/>
            </a:bodyPr>
            <a:lstStyle/>
            <a:p>
              <a:pPr indent="457200" algn="l" fontAlgn="auto">
                <a:lnSpc>
                  <a:spcPct val="150000"/>
                </a:lnSpc>
              </a:pPr>
              <a:endParaRPr lang="zh-CN" sz="20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grpSp>
        <p:nvGrpSpPr>
          <p:cNvPr id="2" name="Group 13"/>
          <p:cNvGrpSpPr/>
          <p:nvPr>
            <p:custDataLst>
              <p:tags r:id="rId1"/>
            </p:custDataLst>
          </p:nvPr>
        </p:nvGrpSpPr>
        <p:grpSpPr>
          <a:xfrm>
            <a:off x="2826025" y="3007944"/>
            <a:ext cx="3730320" cy="1219200"/>
            <a:chOff x="251" y="3096"/>
            <a:chExt cx="2306" cy="768"/>
          </a:xfrm>
        </p:grpSpPr>
        <p:sp>
          <p:nvSpPr>
            <p:cNvPr id="3" name="AutoShape 4"/>
            <p:cNvSpPr/>
            <p:nvPr/>
          </p:nvSpPr>
          <p:spPr>
            <a:xfrm>
              <a:off x="251" y="3108"/>
              <a:ext cx="1054" cy="720"/>
            </a:xfrm>
            <a:prstGeom prst="wedgeEllipseCallout">
              <a:avLst>
                <a:gd name="adj1" fmla="val 25736"/>
                <a:gd name="adj2" fmla="val -4861"/>
              </a:avLst>
            </a:prstGeom>
            <a:solidFill>
              <a:srgbClr val="DDDDDD"/>
            </a:solidFill>
            <a:ln w="9525">
              <a:noFill/>
            </a:ln>
          </p:spPr>
          <p:txBody>
            <a:bodyPr/>
            <a:lstStyle/>
            <a:p>
              <a:pPr algn="ctr"/>
              <a:r>
                <a:rPr lang="zh-CN" altLang="en-US" sz="2400" b="1" dirty="0">
                  <a:latin typeface="方正粗黑宋简体" panose="02000000000000000000" charset="-122"/>
                  <a:ea typeface="方正大黑体_GBK" panose="02010600010101010101" charset="-122"/>
                </a:rPr>
                <a:t>品种法</a:t>
              </a:r>
              <a:endParaRPr lang="zh-CN" altLang="en-US" sz="2400" b="1" dirty="0">
                <a:latin typeface="方正粗黑宋简体" panose="02000000000000000000" charset="-122"/>
                <a:ea typeface="方正大黑体_GBK" panose="02010600010101010101" charset="-122"/>
              </a:endParaRPr>
            </a:p>
          </p:txBody>
        </p:sp>
        <p:sp>
          <p:nvSpPr>
            <p:cNvPr id="7" name="AutoShape 8"/>
            <p:cNvSpPr/>
            <p:nvPr>
              <p:custDataLst>
                <p:tags r:id="rId2"/>
              </p:custDataLst>
            </p:nvPr>
          </p:nvSpPr>
          <p:spPr>
            <a:xfrm>
              <a:off x="1549" y="3096"/>
              <a:ext cx="1008" cy="768"/>
            </a:xfrm>
            <a:prstGeom prst="wedgeEllipseCallout">
              <a:avLst>
                <a:gd name="adj1" fmla="val 27083"/>
                <a:gd name="adj2" fmla="val -7681"/>
              </a:avLst>
            </a:prstGeom>
            <a:solidFill>
              <a:srgbClr val="FF99FF"/>
            </a:solidFill>
            <a:ln w="9525">
              <a:noFill/>
            </a:ln>
          </p:spPr>
          <p:txBody>
            <a:bodyPr/>
            <a:lstStyle/>
            <a:p>
              <a:pPr algn="ctr"/>
              <a:r>
                <a:rPr lang="zh-CN" altLang="en-US" sz="2400" b="1" dirty="0">
                  <a:latin typeface="方正粗黑宋简体" panose="02000000000000000000" charset="-122"/>
                  <a:ea typeface="方正大黑体_GBK" panose="02010600010101010101" charset="-122"/>
                </a:rPr>
                <a:t>分批法</a:t>
              </a:r>
              <a:endParaRPr lang="zh-CN" altLang="en-US" sz="2400" b="1" dirty="0">
                <a:latin typeface="方正粗黑宋简体" panose="02000000000000000000" charset="-122"/>
                <a:ea typeface="方正大黑体_GBK" panose="02010600010101010101" charset="-122"/>
              </a:endParaRPr>
            </a:p>
          </p:txBody>
        </p:sp>
      </p:grpSp>
      <p:sp>
        <p:nvSpPr>
          <p:cNvPr id="8" name="AutoShape 15"/>
          <p:cNvSpPr/>
          <p:nvPr/>
        </p:nvSpPr>
        <p:spPr>
          <a:xfrm>
            <a:off x="7020256" y="3007944"/>
            <a:ext cx="1735817" cy="1201865"/>
          </a:xfrm>
          <a:prstGeom prst="wedgeEllipseCallout">
            <a:avLst>
              <a:gd name="adj1" fmla="val 24051"/>
              <a:gd name="adj2" fmla="val -28056"/>
            </a:avLst>
          </a:prstGeom>
          <a:solidFill>
            <a:srgbClr val="66FFCC"/>
          </a:solidFill>
          <a:ln w="19050" cap="flat" cmpd="sng">
            <a:solidFill>
              <a:schemeClr val="tx1"/>
            </a:solidFill>
            <a:prstDash val="solid"/>
            <a:miter/>
            <a:headEnd type="none" w="med" len="med"/>
            <a:tailEnd type="none" w="med" len="med"/>
          </a:ln>
        </p:spPr>
        <p:txBody>
          <a:bodyPr/>
          <a:lstStyle/>
          <a:p>
            <a:pPr algn="ctr"/>
            <a:r>
              <a:rPr lang="zh-CN" altLang="en-US" sz="2400" b="1" dirty="0">
                <a:latin typeface="方正粗黑宋简体" panose="02000000000000000000" charset="-122"/>
                <a:ea typeface="方正大黑体_GBK" panose="02010600010101010101" charset="-122"/>
              </a:rPr>
              <a:t>分步法</a:t>
            </a:r>
            <a:endParaRPr lang="zh-CN" altLang="en-US" sz="2400" b="1" dirty="0">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706120" y="354965"/>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三、成本计算的基本程序</a:t>
            </a:r>
            <a:endParaRPr lang="en-US" altLang="zh-CN"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（一）确定成本计算对象</a:t>
            </a:r>
            <a:endParaRPr lang="zh-CN" altLang="en-US"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sz="800" dirty="0">
              <a:latin typeface="方正粗黑宋简体" panose="02000000000000000000" charset="-122"/>
              <a:ea typeface="方正大黑体_GBK" panose="02010600010101010101" charset="-122"/>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endParaRPr lang="zh-CN" altLang="en-US"/>
          </a:p>
          <a:p>
            <a:endParaRPr lang="zh-CN" altLang="en-US"/>
          </a:p>
        </p:txBody>
      </p:sp>
      <p:grpSp>
        <p:nvGrpSpPr>
          <p:cNvPr id="9" name="组合 8" descr="7b0a202020202274657874626f78223a2022220a7d0a"/>
          <p:cNvGrpSpPr/>
          <p:nvPr/>
        </p:nvGrpSpPr>
        <p:grpSpPr>
          <a:xfrm>
            <a:off x="1325532" y="1778000"/>
            <a:ext cx="9080633" cy="4070985"/>
            <a:chOff x="2726" y="3205"/>
            <a:chExt cx="10825" cy="4930"/>
          </a:xfrm>
        </p:grpSpPr>
        <p:grpSp>
          <p:nvGrpSpPr>
            <p:cNvPr id="25" name="组合 24"/>
            <p:cNvGrpSpPr/>
            <p:nvPr/>
          </p:nvGrpSpPr>
          <p:grpSpPr>
            <a:xfrm>
              <a:off x="2813" y="3205"/>
              <a:ext cx="10738" cy="4930"/>
              <a:chOff x="1946725" y="2034869"/>
              <a:chExt cx="6819095" cy="3130876"/>
            </a:xfrm>
          </p:grpSpPr>
          <p:sp>
            <p:nvSpPr>
              <p:cNvPr id="17"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8" name="图形 15"/>
              <p:cNvSpPr/>
              <p:nvPr/>
            </p:nvSpPr>
            <p:spPr>
              <a:xfrm>
                <a:off x="1947233" y="2909033"/>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21"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22"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0" name="文本框 9" descr="7b0a20202020227461726765744d6f64756c65223a20226b6f6e6c696e65666f6e7473220a7d0a"/>
            <p:cNvSpPr txBox="1"/>
            <p:nvPr/>
          </p:nvSpPr>
          <p:spPr>
            <a:xfrm>
              <a:off x="2726" y="3891"/>
              <a:ext cx="10737" cy="3465"/>
            </a:xfrm>
            <a:prstGeom prst="rect">
              <a:avLst/>
            </a:prstGeom>
            <a:noFill/>
          </p:spPr>
          <p:txBody>
            <a:bodyPr wrap="square" rtlCol="0">
              <a:spAutoFit/>
            </a:bodyPr>
            <a:lstStyle/>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成本计算对象即费用的受益对象。</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制造企业来说，可以是一个单独的产品或项目，也可以是一批相同的项目或一组相似的产品；可以是最终产品，也可以是加工到一定程度的半成品。</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endParaRPr 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706120" y="354965"/>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三、成本计算的基本程序</a:t>
            </a:r>
            <a:endParaRPr lang="en-US" altLang="zh-CN"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（二）划分成本计算期间</a:t>
            </a:r>
            <a:endParaRPr lang="zh-CN" altLang="en-US"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sz="800" dirty="0">
              <a:latin typeface="方正粗黑宋简体" panose="02000000000000000000" charset="-122"/>
              <a:ea typeface="方正大黑体_GBK" panose="02010600010101010101" charset="-122"/>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endParaRPr lang="zh-CN" altLang="en-US"/>
          </a:p>
          <a:p>
            <a:endParaRPr lang="zh-CN" altLang="en-US"/>
          </a:p>
        </p:txBody>
      </p:sp>
      <p:grpSp>
        <p:nvGrpSpPr>
          <p:cNvPr id="9" name="组合 8" descr="7b0a202020202274657874626f78223a2022220a7d0a"/>
          <p:cNvGrpSpPr/>
          <p:nvPr/>
        </p:nvGrpSpPr>
        <p:grpSpPr>
          <a:xfrm>
            <a:off x="1398513" y="1778000"/>
            <a:ext cx="9007653" cy="4070985"/>
            <a:chOff x="2813" y="3205"/>
            <a:chExt cx="10738" cy="4930"/>
          </a:xfrm>
        </p:grpSpPr>
        <p:grpSp>
          <p:nvGrpSpPr>
            <p:cNvPr id="25" name="组合 24"/>
            <p:cNvGrpSpPr/>
            <p:nvPr/>
          </p:nvGrpSpPr>
          <p:grpSpPr>
            <a:xfrm>
              <a:off x="2813" y="3205"/>
              <a:ext cx="10738" cy="4930"/>
              <a:chOff x="1946725" y="2034869"/>
              <a:chExt cx="6819095" cy="3130876"/>
            </a:xfrm>
          </p:grpSpPr>
          <p:sp>
            <p:nvSpPr>
              <p:cNvPr id="17"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8" name="图形 15"/>
              <p:cNvSpPr/>
              <p:nvPr/>
            </p:nvSpPr>
            <p:spPr>
              <a:xfrm>
                <a:off x="1947233" y="2909033"/>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21"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22"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0" name="文本框 9" descr="7b0a20202020227461726765744d6f64756c65223a20226b6f6e6c696e65666f6e7473220a7d0a"/>
            <p:cNvSpPr txBox="1"/>
            <p:nvPr/>
          </p:nvSpPr>
          <p:spPr>
            <a:xfrm>
              <a:off x="3008" y="3979"/>
              <a:ext cx="10543" cy="1452"/>
            </a:xfrm>
            <a:prstGeom prst="rect">
              <a:avLst/>
            </a:prstGeom>
            <a:noFill/>
          </p:spPr>
          <p:txBody>
            <a:bodyPr wrap="square" rtlCol="0">
              <a:spAutoFit/>
            </a:bodyPr>
            <a:lstStyle/>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产品制造企业，以产品的生产周期作为成本计算期间，一般以每个月为成本计算期间。</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706120" y="354965"/>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三、成本计算的基本程序</a:t>
            </a:r>
            <a:endParaRPr lang="en-US" altLang="zh-CN"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（三）明确成本计算项目</a:t>
            </a: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sz="800" dirty="0">
              <a:latin typeface="方正粗黑宋简体" panose="02000000000000000000" charset="-122"/>
              <a:ea typeface="方正大黑体_GBK" panose="02010600010101010101" charset="-122"/>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endParaRPr lang="zh-CN" altLang="en-US"/>
          </a:p>
          <a:p>
            <a:endParaRPr lang="zh-CN" altLang="en-US"/>
          </a:p>
        </p:txBody>
      </p:sp>
      <p:grpSp>
        <p:nvGrpSpPr>
          <p:cNvPr id="9" name="组合 8" descr="7b0a202020202274657874626f78223a2022220a7d0a"/>
          <p:cNvGrpSpPr/>
          <p:nvPr/>
        </p:nvGrpSpPr>
        <p:grpSpPr>
          <a:xfrm>
            <a:off x="1398513" y="1778000"/>
            <a:ext cx="9007653" cy="4070985"/>
            <a:chOff x="2813" y="3205"/>
            <a:chExt cx="10738" cy="4930"/>
          </a:xfrm>
        </p:grpSpPr>
        <p:grpSp>
          <p:nvGrpSpPr>
            <p:cNvPr id="25" name="组合 24"/>
            <p:cNvGrpSpPr/>
            <p:nvPr/>
          </p:nvGrpSpPr>
          <p:grpSpPr>
            <a:xfrm>
              <a:off x="2813" y="3205"/>
              <a:ext cx="10738" cy="4930"/>
              <a:chOff x="1946725" y="2034869"/>
              <a:chExt cx="6819095" cy="3130876"/>
            </a:xfrm>
          </p:grpSpPr>
          <p:sp>
            <p:nvSpPr>
              <p:cNvPr id="17"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8" name="图形 15"/>
              <p:cNvSpPr/>
              <p:nvPr/>
            </p:nvSpPr>
            <p:spPr>
              <a:xfrm>
                <a:off x="1947233" y="2909033"/>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21"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22"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0" name="文本框 9" descr="7b0a20202020227461726765744d6f64756c65223a20226b6f6e6c696e65666f6e7473220a7d0a"/>
            <p:cNvSpPr txBox="1"/>
            <p:nvPr/>
          </p:nvSpPr>
          <p:spPr>
            <a:xfrm>
              <a:off x="2911" y="3539"/>
              <a:ext cx="10543" cy="3465"/>
            </a:xfrm>
            <a:prstGeom prst="rect">
              <a:avLst/>
            </a:prstGeom>
            <a:noFill/>
          </p:spPr>
          <p:txBody>
            <a:bodyPr wrap="square" rtlCol="0">
              <a:spAutoFit/>
            </a:bodyPr>
            <a:lstStyle/>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材料采购成本项目包括材料购买价款、相关税费（进口关税，消费税，资源税和不能抵扣的增值税进项税额）、其他采购费用（如入库前运输费、装卸费、保险费，运输途中的合理损耗，入库前的挑选整理费等）；产品生产成本项目包括</a:t>
              </a:r>
              <a:r>
                <a:rPr lang="zh-CN" altLang="en-US" sz="2400" spc="200" dirty="0">
                  <a:solidFill>
                    <a:srgbClr val="FF0000"/>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直接材料、直接人工、制造费用</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等。</a:t>
              </a:r>
              <a:endParaRPr 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706120" y="354965"/>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三、成本计算的基本程序</a:t>
            </a:r>
            <a:endParaRPr lang="en-US" altLang="zh-CN"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（四）归集与分配各项费用</a:t>
            </a: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sz="800" dirty="0">
              <a:latin typeface="方正粗黑宋简体" panose="02000000000000000000" charset="-122"/>
              <a:ea typeface="方正大黑体_GBK" panose="02010600010101010101" charset="-122"/>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endParaRPr lang="zh-CN" altLang="en-US"/>
          </a:p>
          <a:p>
            <a:endParaRPr lang="zh-CN" altLang="en-US"/>
          </a:p>
        </p:txBody>
      </p:sp>
      <p:grpSp>
        <p:nvGrpSpPr>
          <p:cNvPr id="9" name="组合 8" descr="7b0a202020202274657874626f78223a2022220a7d0a"/>
          <p:cNvGrpSpPr/>
          <p:nvPr/>
        </p:nvGrpSpPr>
        <p:grpSpPr>
          <a:xfrm>
            <a:off x="1398513" y="1778000"/>
            <a:ext cx="9007653" cy="4070985"/>
            <a:chOff x="2813" y="3205"/>
            <a:chExt cx="10738" cy="4930"/>
          </a:xfrm>
        </p:grpSpPr>
        <p:grpSp>
          <p:nvGrpSpPr>
            <p:cNvPr id="25" name="组合 24"/>
            <p:cNvGrpSpPr/>
            <p:nvPr/>
          </p:nvGrpSpPr>
          <p:grpSpPr>
            <a:xfrm>
              <a:off x="2813" y="3205"/>
              <a:ext cx="10738" cy="4930"/>
              <a:chOff x="1946725" y="2034869"/>
              <a:chExt cx="6819095" cy="3130876"/>
            </a:xfrm>
          </p:grpSpPr>
          <p:sp>
            <p:nvSpPr>
              <p:cNvPr id="17"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8" name="图形 15"/>
              <p:cNvSpPr/>
              <p:nvPr/>
            </p:nvSpPr>
            <p:spPr>
              <a:xfrm>
                <a:off x="1947233" y="2909033"/>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21"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22"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0" name="文本框 9" descr="7b0a20202020227461726765744d6f64756c65223a20226b6f6e6c696e65666f6e7473220a7d0a"/>
            <p:cNvSpPr txBox="1"/>
            <p:nvPr/>
          </p:nvSpPr>
          <p:spPr>
            <a:xfrm>
              <a:off x="2911" y="3999"/>
              <a:ext cx="10543" cy="2123"/>
            </a:xfrm>
            <a:prstGeom prst="rect">
              <a:avLst/>
            </a:prstGeom>
            <a:noFill/>
          </p:spPr>
          <p:txBody>
            <a:bodyPr wrap="square" rtlCol="0">
              <a:spAutoFit/>
            </a:bodyPr>
            <a:lstStyle/>
            <a:p>
              <a:pPr indent="457200" algn="l" fontAlgn="auto">
                <a:lnSpc>
                  <a:spcPct val="150000"/>
                </a:lnSpc>
              </a:pP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、直接费用，可以直接计入各该成本计算对象的成本；</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2</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、间接费用，要按照一定的分配标准在几个成本计算对象之间进行分配。</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706120" y="354965"/>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三、成本计算的基本程序</a:t>
            </a:r>
            <a:endParaRPr lang="en-US" altLang="zh-CN"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（五）设置和登记成本明细账，编制成本计算表</a:t>
            </a:r>
            <a:endParaRPr lang="zh-CN" altLang="en-US"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（六）做好成本结转工作</a:t>
            </a:r>
            <a:endParaRPr lang="zh-CN" altLang="en-US"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sz="800" dirty="0">
              <a:latin typeface="方正粗黑宋简体" panose="02000000000000000000" charset="-122"/>
              <a:ea typeface="方正大黑体_GBK" panose="02010600010101010101" charset="-122"/>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endParaRPr lang="zh-CN" altLang="en-US"/>
          </a:p>
          <a:p>
            <a:endParaRPr lang="zh-CN" altLang="en-US"/>
          </a:p>
        </p:txBody>
      </p:sp>
      <p:grpSp>
        <p:nvGrpSpPr>
          <p:cNvPr id="9" name="组合 8" descr="7b0a202020202274657874626f78223a2022220a7d0a"/>
          <p:cNvGrpSpPr/>
          <p:nvPr/>
        </p:nvGrpSpPr>
        <p:grpSpPr>
          <a:xfrm>
            <a:off x="1405440" y="2290618"/>
            <a:ext cx="9007653" cy="4070985"/>
            <a:chOff x="2813" y="3205"/>
            <a:chExt cx="10738" cy="4930"/>
          </a:xfrm>
        </p:grpSpPr>
        <p:grpSp>
          <p:nvGrpSpPr>
            <p:cNvPr id="25" name="组合 24"/>
            <p:cNvGrpSpPr/>
            <p:nvPr/>
          </p:nvGrpSpPr>
          <p:grpSpPr>
            <a:xfrm>
              <a:off x="2813" y="3205"/>
              <a:ext cx="10738" cy="4930"/>
              <a:chOff x="1946725" y="2034869"/>
              <a:chExt cx="6819095" cy="3130930"/>
            </a:xfrm>
          </p:grpSpPr>
          <p:sp>
            <p:nvSpPr>
              <p:cNvPr id="17"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8" name="图形 15"/>
              <p:cNvSpPr/>
              <p:nvPr/>
            </p:nvSpPr>
            <p:spPr>
              <a:xfrm>
                <a:off x="1947233" y="2909087"/>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21"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22"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0" name="文本框 9" descr="7b0a20202020227461726765744d6f64756c65223a20226b6f6e6c696e65666f6e7473220a7d0a"/>
            <p:cNvSpPr txBox="1"/>
            <p:nvPr/>
          </p:nvSpPr>
          <p:spPr>
            <a:xfrm>
              <a:off x="2911" y="3999"/>
              <a:ext cx="10543" cy="3465"/>
            </a:xfrm>
            <a:prstGeom prst="rect">
              <a:avLst/>
            </a:prstGeom>
            <a:noFill/>
          </p:spPr>
          <p:txBody>
            <a:bodyPr wrap="square" rtlCol="0">
              <a:spAutoFit/>
            </a:bodyPr>
            <a:lstStyle/>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小思考：成本与费用有何区别与联系？</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思考提示：成本是指企业为生产产品、提供劳务而发生的各种耗费，费用是指企业日常经济活动中发生的、导致所有者权益减少的、与所有者分配利润无关的经济利益的总流出。 </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noAutofit/>
          </a:bodyPr>
          <a:lstStyle/>
          <a:p>
            <a:pPr>
              <a:lnSpc>
                <a:spcPct val="150000"/>
              </a:lnSpc>
            </a:pPr>
            <a:r>
              <a:rPr lang="zh-CN" altLang="en-US" sz="3200" dirty="0"/>
              <a:t>成本的构成与计算</a:t>
            </a:r>
            <a:endParaRPr lang="zh-CN" altLang="en-US" sz="3200" dirty="0"/>
          </a:p>
        </p:txBody>
      </p:sp>
      <p:sp>
        <p:nvSpPr>
          <p:cNvPr id="6" name="节编号"/>
          <p:cNvSpPr>
            <a:spLocks noGrp="1"/>
          </p:cNvSpPr>
          <p:nvPr>
            <p:ph type="body" sz="quarter" idx="13"/>
            <p:custDataLst>
              <p:tags r:id="rId2"/>
            </p:custDataLst>
          </p:nvPr>
        </p:nvSpPr>
        <p:spPr/>
        <p:txBody>
          <a:bodyPr/>
          <a:lstStyle/>
          <a:p>
            <a:r>
              <a:rPr lang="en-US" altLang="zh-CN"/>
              <a:t>02</a:t>
            </a:r>
            <a:endParaRPr lang="en-US" altLang="zh-CN"/>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892810" y="739140"/>
            <a:ext cx="10324465" cy="5442585"/>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cs typeface="+mn-cs"/>
              </a:rPr>
              <a:t>一、材料物资采购成本的构成与计算</a:t>
            </a:r>
            <a:endParaRPr kumimoji="1" lang="zh-CN" altLang="en-US" sz="2800" b="1"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（一）材料物资采购成本的构成 </a:t>
            </a:r>
            <a:endParaRPr kumimoji="1" lang="zh-CN" altLang="en-US" sz="2800"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         </a:t>
            </a:r>
            <a:r>
              <a:rPr kumimoji="1" lang="zh-CN" altLang="en-US" sz="2800" dirty="0">
                <a:solidFill>
                  <a:srgbClr val="FF0000"/>
                </a:solidFill>
                <a:latin typeface="方正粗黑宋简体" panose="02000000000000000000" charset="-122"/>
                <a:ea typeface="方正大黑体_GBK" panose="02010600010101010101" charset="-122"/>
                <a:cs typeface="+mn-cs"/>
              </a:rPr>
              <a:t>购买价款</a:t>
            </a:r>
            <a:r>
              <a:rPr kumimoji="1" lang="en-US" altLang="zh-CN" sz="2800" dirty="0">
                <a:solidFill>
                  <a:srgbClr val="FF0000"/>
                </a:solidFill>
                <a:latin typeface="方正粗黑宋简体" panose="02000000000000000000" charset="-122"/>
                <a:ea typeface="方正大黑体_GBK" panose="02010600010101010101" charset="-122"/>
                <a:cs typeface="+mn-cs"/>
              </a:rPr>
              <a:t>+</a:t>
            </a:r>
            <a:r>
              <a:rPr kumimoji="1" lang="zh-CN" altLang="en-US" sz="2800" dirty="0">
                <a:solidFill>
                  <a:srgbClr val="FF0000"/>
                </a:solidFill>
                <a:latin typeface="方正粗黑宋简体" panose="02000000000000000000" charset="-122"/>
                <a:ea typeface="方正大黑体_GBK" panose="02010600010101010101" charset="-122"/>
                <a:cs typeface="+mn-cs"/>
              </a:rPr>
              <a:t>相关税费</a:t>
            </a:r>
            <a:r>
              <a:rPr kumimoji="1" lang="en-US" altLang="zh-CN" sz="2800" dirty="0">
                <a:solidFill>
                  <a:srgbClr val="FF0000"/>
                </a:solidFill>
                <a:latin typeface="方正粗黑宋简体" panose="02000000000000000000" charset="-122"/>
                <a:ea typeface="方正大黑体_GBK" panose="02010600010101010101" charset="-122"/>
                <a:cs typeface="+mn-cs"/>
              </a:rPr>
              <a:t>+</a:t>
            </a:r>
            <a:r>
              <a:rPr kumimoji="1" lang="zh-CN" altLang="en-US" sz="2800" dirty="0">
                <a:solidFill>
                  <a:srgbClr val="FF0000"/>
                </a:solidFill>
                <a:latin typeface="方正粗黑宋简体" panose="02000000000000000000" charset="-122"/>
                <a:ea typeface="方正大黑体_GBK" panose="02010600010101010101" charset="-122"/>
                <a:cs typeface="+mn-cs"/>
              </a:rPr>
              <a:t>其他采购费用</a:t>
            </a:r>
            <a:endParaRPr kumimoji="1" lang="zh-CN" altLang="en-US" sz="2800" dirty="0">
              <a:solidFill>
                <a:srgbClr val="FF0000"/>
              </a:solidFill>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en-US" altLang="zh-CN" sz="2800" dirty="0">
                <a:latin typeface="方正粗黑宋简体" panose="02000000000000000000" charset="-122"/>
                <a:ea typeface="方正大黑体_GBK" panose="02010600010101010101" charset="-122"/>
                <a:cs typeface="+mn-cs"/>
              </a:rPr>
              <a:t>1.</a:t>
            </a:r>
            <a:r>
              <a:rPr kumimoji="1" lang="zh-CN" altLang="en-US" sz="2800" dirty="0">
                <a:latin typeface="方正粗黑宋简体" panose="02000000000000000000" charset="-122"/>
                <a:ea typeface="方正大黑体_GBK" panose="02010600010101010101" charset="-122"/>
                <a:cs typeface="+mn-cs"/>
              </a:rPr>
              <a:t>购买价款</a:t>
            </a:r>
            <a:endParaRPr kumimoji="1" lang="zh-CN" altLang="en-US" sz="2800" dirty="0">
              <a:latin typeface="方正粗黑宋简体" panose="02000000000000000000" charset="-122"/>
              <a:ea typeface="方正大黑体_GBK" panose="02010600010101010101" charset="-122"/>
              <a:cs typeface="+mn-cs"/>
            </a:endParaRPr>
          </a:p>
        </p:txBody>
      </p:sp>
      <p:grpSp>
        <p:nvGrpSpPr>
          <p:cNvPr id="3" name="组合 2" descr="7b0a202020202274657874626f78223a2022220a7d0a"/>
          <p:cNvGrpSpPr/>
          <p:nvPr/>
        </p:nvGrpSpPr>
        <p:grpSpPr>
          <a:xfrm>
            <a:off x="1405440" y="3429000"/>
            <a:ext cx="8680669" cy="2932603"/>
            <a:chOff x="2813" y="3205"/>
            <a:chExt cx="10738" cy="4930"/>
          </a:xfrm>
        </p:grpSpPr>
        <p:grpSp>
          <p:nvGrpSpPr>
            <p:cNvPr id="4" name="组合 3"/>
            <p:cNvGrpSpPr/>
            <p:nvPr/>
          </p:nvGrpSpPr>
          <p:grpSpPr>
            <a:xfrm>
              <a:off x="2813" y="3205"/>
              <a:ext cx="10738" cy="4930"/>
              <a:chOff x="1946725" y="2034869"/>
              <a:chExt cx="6819095" cy="3130930"/>
            </a:xfrm>
          </p:grpSpPr>
          <p:sp>
            <p:nvSpPr>
              <p:cNvPr id="6"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7" name="图形 15"/>
              <p:cNvSpPr/>
              <p:nvPr/>
            </p:nvSpPr>
            <p:spPr>
              <a:xfrm>
                <a:off x="1947233" y="2909087"/>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0"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5" name="文本框 4" descr="7b0a20202020227461726765744d6f64756c65223a20226b6f6e6c696e65666f6e7473220a7d0a"/>
            <p:cNvSpPr txBox="1"/>
            <p:nvPr/>
          </p:nvSpPr>
          <p:spPr>
            <a:xfrm>
              <a:off x="2911" y="4875"/>
              <a:ext cx="10543" cy="2015"/>
            </a:xfrm>
            <a:prstGeom prst="rect">
              <a:avLst/>
            </a:prstGeom>
            <a:noFill/>
          </p:spPr>
          <p:txBody>
            <a:bodyPr wrap="square" rtlCol="0">
              <a:spAutoFit/>
            </a:bodyPr>
            <a:lstStyle/>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是指企业购入的材料或商品的发票账单上列明的价款，但不包括按照规定可以抵扣的增值税进项税额。</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
        <p:nvSpPr>
          <p:cNvPr id="14" name="文本框 13"/>
          <p:cNvSpPr txBox="1"/>
          <p:nvPr/>
        </p:nvSpPr>
        <p:spPr>
          <a:xfrm>
            <a:off x="2909454" y="173231"/>
            <a:ext cx="6096000" cy="645160"/>
          </a:xfrm>
          <a:prstGeom prst="rect">
            <a:avLst/>
          </a:prstGeom>
          <a:noFill/>
        </p:spPr>
        <p:txBody>
          <a:bodyPr wrap="square">
            <a:spAutoFit/>
          </a:bodyPr>
          <a:lstStyle/>
          <a:p>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任务二</a:t>
            </a:r>
            <a:r>
              <a:rPr kumimoji="0" lang="en-US" altLang="zh-CN"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   </a:t>
            </a:r>
            <a:r>
              <a:rPr kumimoji="0" lang="zh-CN" altLang="en-US" sz="3600" b="0" i="0" u="none" strike="noStrike" kern="0" cap="none" spc="0" normalizeH="0" baseline="0" noProof="0" dirty="0">
                <a:ln>
                  <a:noFill/>
                </a:ln>
                <a:solidFill>
                  <a:srgbClr val="000000"/>
                </a:solidFill>
                <a:effectLst/>
                <a:uLnTx/>
                <a:uFillTx/>
                <a:latin typeface="方正粗黑宋简体" panose="02000000000000000000" charset="-122"/>
                <a:ea typeface="方正大黑体_GBK" panose="02010600010101010101" charset="-122"/>
                <a:cs typeface="+mj-cs"/>
              </a:rPr>
              <a:t>成本的构成与计算</a:t>
            </a:r>
            <a:endParaRPr lang="zh-CN" altLang="en-US" dirty="0"/>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892810" y="739140"/>
            <a:ext cx="10324465" cy="5442585"/>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cs typeface="+mn-cs"/>
              </a:rPr>
              <a:t>一、材料物资采购成本的构成与计算</a:t>
            </a:r>
            <a:endParaRPr kumimoji="1" lang="zh-CN" altLang="en-US" sz="2800" b="1"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（一）材料物资采购成本的构成 </a:t>
            </a:r>
            <a:endParaRPr kumimoji="1" lang="zh-CN" altLang="en-US" sz="2800"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         </a:t>
            </a:r>
            <a:r>
              <a:rPr kumimoji="1" lang="zh-CN" altLang="en-US" sz="2800" dirty="0">
                <a:solidFill>
                  <a:srgbClr val="FF0000"/>
                </a:solidFill>
                <a:latin typeface="方正粗黑宋简体" panose="02000000000000000000" charset="-122"/>
                <a:ea typeface="方正大黑体_GBK" panose="02010600010101010101" charset="-122"/>
                <a:cs typeface="+mn-cs"/>
              </a:rPr>
              <a:t>购买价款</a:t>
            </a:r>
            <a:r>
              <a:rPr kumimoji="1" lang="en-US" altLang="zh-CN" sz="2800" dirty="0">
                <a:solidFill>
                  <a:srgbClr val="FF0000"/>
                </a:solidFill>
                <a:latin typeface="方正粗黑宋简体" panose="02000000000000000000" charset="-122"/>
                <a:ea typeface="方正大黑体_GBK" panose="02010600010101010101" charset="-122"/>
                <a:cs typeface="+mn-cs"/>
              </a:rPr>
              <a:t>+</a:t>
            </a:r>
            <a:r>
              <a:rPr kumimoji="1" lang="zh-CN" altLang="en-US" sz="2800" dirty="0">
                <a:solidFill>
                  <a:srgbClr val="FF0000"/>
                </a:solidFill>
                <a:latin typeface="方正粗黑宋简体" panose="02000000000000000000" charset="-122"/>
                <a:ea typeface="方正大黑体_GBK" panose="02010600010101010101" charset="-122"/>
                <a:cs typeface="+mn-cs"/>
              </a:rPr>
              <a:t>相关税费</a:t>
            </a:r>
            <a:r>
              <a:rPr kumimoji="1" lang="en-US" altLang="zh-CN" sz="2800" dirty="0">
                <a:solidFill>
                  <a:srgbClr val="FF0000"/>
                </a:solidFill>
                <a:latin typeface="方正粗黑宋简体" panose="02000000000000000000" charset="-122"/>
                <a:ea typeface="方正大黑体_GBK" panose="02010600010101010101" charset="-122"/>
                <a:cs typeface="+mn-cs"/>
              </a:rPr>
              <a:t>+</a:t>
            </a:r>
            <a:r>
              <a:rPr kumimoji="1" lang="zh-CN" altLang="en-US" sz="2800" dirty="0">
                <a:solidFill>
                  <a:srgbClr val="FF0000"/>
                </a:solidFill>
                <a:latin typeface="方正粗黑宋简体" panose="02000000000000000000" charset="-122"/>
                <a:ea typeface="方正大黑体_GBK" panose="02010600010101010101" charset="-122"/>
                <a:cs typeface="+mn-cs"/>
              </a:rPr>
              <a:t>其他采购费用</a:t>
            </a:r>
            <a:endParaRPr kumimoji="1" lang="zh-CN" altLang="en-US" sz="2800" dirty="0">
              <a:solidFill>
                <a:srgbClr val="FF0000"/>
              </a:solidFill>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en-US" altLang="zh-CN" sz="2800" dirty="0">
                <a:latin typeface="方正粗黑宋简体" panose="02000000000000000000" charset="-122"/>
                <a:ea typeface="方正大黑体_GBK" panose="02010600010101010101" charset="-122"/>
                <a:cs typeface="+mn-cs"/>
              </a:rPr>
              <a:t>2.</a:t>
            </a:r>
            <a:r>
              <a:rPr kumimoji="1" lang="zh-CN" altLang="en-US" sz="2800" dirty="0">
                <a:latin typeface="方正粗黑宋简体" panose="02000000000000000000" charset="-122"/>
                <a:ea typeface="方正大黑体_GBK" panose="02010600010101010101" charset="-122"/>
                <a:cs typeface="+mn-cs"/>
              </a:rPr>
              <a:t>相关税费</a:t>
            </a:r>
            <a:endParaRPr kumimoji="1" lang="zh-CN" altLang="en-US" sz="2800" dirty="0">
              <a:latin typeface="方正粗黑宋简体" panose="02000000000000000000" charset="-122"/>
              <a:ea typeface="方正大黑体_GBK" panose="02010600010101010101" charset="-122"/>
              <a:cs typeface="+mn-cs"/>
            </a:endParaRPr>
          </a:p>
        </p:txBody>
      </p:sp>
      <p:grpSp>
        <p:nvGrpSpPr>
          <p:cNvPr id="3" name="组合 2" descr="7b0a202020202274657874626f78223a2022220a7d0a"/>
          <p:cNvGrpSpPr/>
          <p:nvPr/>
        </p:nvGrpSpPr>
        <p:grpSpPr>
          <a:xfrm>
            <a:off x="1405440" y="3429000"/>
            <a:ext cx="8680669" cy="2932603"/>
            <a:chOff x="2813" y="3205"/>
            <a:chExt cx="10738" cy="4930"/>
          </a:xfrm>
        </p:grpSpPr>
        <p:grpSp>
          <p:nvGrpSpPr>
            <p:cNvPr id="4" name="组合 3"/>
            <p:cNvGrpSpPr/>
            <p:nvPr/>
          </p:nvGrpSpPr>
          <p:grpSpPr>
            <a:xfrm>
              <a:off x="2813" y="3205"/>
              <a:ext cx="10738" cy="4930"/>
              <a:chOff x="1946725" y="2034869"/>
              <a:chExt cx="6819095" cy="3130930"/>
            </a:xfrm>
          </p:grpSpPr>
          <p:sp>
            <p:nvSpPr>
              <p:cNvPr id="6"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7" name="图形 15"/>
              <p:cNvSpPr/>
              <p:nvPr/>
            </p:nvSpPr>
            <p:spPr>
              <a:xfrm>
                <a:off x="1947233" y="2909087"/>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0"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5" name="文本框 4" descr="7b0a20202020227461726765744d6f64756c65223a20226b6f6e6c696e65666f6e7473220a7d0a"/>
            <p:cNvSpPr txBox="1"/>
            <p:nvPr/>
          </p:nvSpPr>
          <p:spPr>
            <a:xfrm>
              <a:off x="2911" y="3982"/>
              <a:ext cx="10543" cy="2947"/>
            </a:xfrm>
            <a:prstGeom prst="rect">
              <a:avLst/>
            </a:prstGeom>
            <a:noFill/>
          </p:spPr>
          <p:txBody>
            <a:bodyPr wrap="square" rtlCol="0">
              <a:spAutoFit/>
            </a:bodyPr>
            <a:lstStyle/>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是指企业购买材料物资发生的进口关税、消费税、资源税和不能抵扣的增值税进项税额以及相应的教育费附加等应计入存货采购成本的税费；</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892810" y="739140"/>
            <a:ext cx="10324465" cy="5442585"/>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cs typeface="+mn-cs"/>
              </a:rPr>
              <a:t>一、材料物资采购成本的构成与计算</a:t>
            </a:r>
            <a:endParaRPr kumimoji="1" lang="zh-CN" altLang="en-US" sz="2800" b="1"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（一）材料物资采购成本的构成 </a:t>
            </a:r>
            <a:endParaRPr kumimoji="1" lang="zh-CN" altLang="en-US" sz="2800"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         </a:t>
            </a:r>
            <a:r>
              <a:rPr kumimoji="1" lang="zh-CN" altLang="en-US" sz="2800" dirty="0">
                <a:solidFill>
                  <a:srgbClr val="FF0000"/>
                </a:solidFill>
                <a:latin typeface="方正粗黑宋简体" panose="02000000000000000000" charset="-122"/>
                <a:ea typeface="方正大黑体_GBK" panose="02010600010101010101" charset="-122"/>
                <a:cs typeface="+mn-cs"/>
              </a:rPr>
              <a:t>购买价款</a:t>
            </a:r>
            <a:r>
              <a:rPr kumimoji="1" lang="en-US" altLang="zh-CN" sz="2800" dirty="0">
                <a:solidFill>
                  <a:srgbClr val="FF0000"/>
                </a:solidFill>
                <a:latin typeface="方正粗黑宋简体" panose="02000000000000000000" charset="-122"/>
                <a:ea typeface="方正大黑体_GBK" panose="02010600010101010101" charset="-122"/>
                <a:cs typeface="+mn-cs"/>
              </a:rPr>
              <a:t>+</a:t>
            </a:r>
            <a:r>
              <a:rPr kumimoji="1" lang="zh-CN" altLang="en-US" sz="2800" dirty="0">
                <a:solidFill>
                  <a:srgbClr val="FF0000"/>
                </a:solidFill>
                <a:latin typeface="方正粗黑宋简体" panose="02000000000000000000" charset="-122"/>
                <a:ea typeface="方正大黑体_GBK" panose="02010600010101010101" charset="-122"/>
                <a:cs typeface="+mn-cs"/>
              </a:rPr>
              <a:t>相关税费</a:t>
            </a:r>
            <a:r>
              <a:rPr kumimoji="1" lang="en-US" altLang="zh-CN" sz="2800" dirty="0">
                <a:solidFill>
                  <a:srgbClr val="FF0000"/>
                </a:solidFill>
                <a:latin typeface="方正粗黑宋简体" panose="02000000000000000000" charset="-122"/>
                <a:ea typeface="方正大黑体_GBK" panose="02010600010101010101" charset="-122"/>
                <a:cs typeface="+mn-cs"/>
              </a:rPr>
              <a:t>+</a:t>
            </a:r>
            <a:r>
              <a:rPr kumimoji="1" lang="zh-CN" altLang="en-US" sz="2800" dirty="0">
                <a:solidFill>
                  <a:srgbClr val="FF0000"/>
                </a:solidFill>
                <a:latin typeface="方正粗黑宋简体" panose="02000000000000000000" charset="-122"/>
                <a:ea typeface="方正大黑体_GBK" panose="02010600010101010101" charset="-122"/>
                <a:cs typeface="+mn-cs"/>
              </a:rPr>
              <a:t>其他采购费用</a:t>
            </a:r>
            <a:endParaRPr kumimoji="1" lang="zh-CN" altLang="en-US" sz="2800" dirty="0">
              <a:solidFill>
                <a:srgbClr val="FF0000"/>
              </a:solidFill>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en-US" altLang="zh-CN" sz="2800" dirty="0">
                <a:latin typeface="方正粗黑宋简体" panose="02000000000000000000" charset="-122"/>
                <a:ea typeface="方正大黑体_GBK" panose="02010600010101010101" charset="-122"/>
                <a:cs typeface="+mn-cs"/>
              </a:rPr>
              <a:t>3.</a:t>
            </a:r>
            <a:r>
              <a:rPr kumimoji="1" lang="zh-CN" altLang="en-US" sz="2800" dirty="0">
                <a:latin typeface="方正粗黑宋简体" panose="02000000000000000000" charset="-122"/>
                <a:ea typeface="方正大黑体_GBK" panose="02010600010101010101" charset="-122"/>
                <a:cs typeface="+mn-cs"/>
              </a:rPr>
              <a:t>其他采购费用</a:t>
            </a:r>
            <a:endParaRPr kumimoji="1" lang="zh-CN" altLang="en-US" sz="2800" dirty="0">
              <a:latin typeface="方正粗黑宋简体" panose="02000000000000000000" charset="-122"/>
              <a:ea typeface="方正大黑体_GBK" panose="02010600010101010101" charset="-122"/>
              <a:cs typeface="+mn-cs"/>
            </a:endParaRPr>
          </a:p>
        </p:txBody>
      </p:sp>
      <p:grpSp>
        <p:nvGrpSpPr>
          <p:cNvPr id="3" name="组合 2" descr="7b0a202020202274657874626f78223a2022220a7d0a"/>
          <p:cNvGrpSpPr/>
          <p:nvPr/>
        </p:nvGrpSpPr>
        <p:grpSpPr>
          <a:xfrm>
            <a:off x="1405440" y="3429000"/>
            <a:ext cx="8680669" cy="2932603"/>
            <a:chOff x="2813" y="3205"/>
            <a:chExt cx="10738" cy="4930"/>
          </a:xfrm>
        </p:grpSpPr>
        <p:grpSp>
          <p:nvGrpSpPr>
            <p:cNvPr id="4" name="组合 3"/>
            <p:cNvGrpSpPr/>
            <p:nvPr/>
          </p:nvGrpSpPr>
          <p:grpSpPr>
            <a:xfrm>
              <a:off x="2813" y="3205"/>
              <a:ext cx="10738" cy="4930"/>
              <a:chOff x="1946725" y="2034869"/>
              <a:chExt cx="6819095" cy="3130930"/>
            </a:xfrm>
          </p:grpSpPr>
          <p:sp>
            <p:nvSpPr>
              <p:cNvPr id="6"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7" name="图形 15"/>
              <p:cNvSpPr/>
              <p:nvPr/>
            </p:nvSpPr>
            <p:spPr>
              <a:xfrm>
                <a:off x="1947233" y="2909087"/>
                <a:ext cx="6818513" cy="2256712"/>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0"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5" name="文本框 4" descr="7b0a20202020227461726765744d6f64756c65223a20226b6f6e6c696e65666f6e7473220a7d0a"/>
            <p:cNvSpPr txBox="1"/>
            <p:nvPr/>
          </p:nvSpPr>
          <p:spPr>
            <a:xfrm>
              <a:off x="2911" y="3982"/>
              <a:ext cx="10543" cy="2015"/>
            </a:xfrm>
            <a:prstGeom prst="rect">
              <a:avLst/>
            </a:prstGeom>
            <a:noFill/>
          </p:spPr>
          <p:txBody>
            <a:bodyPr wrap="square" rtlCol="0">
              <a:spAutoFit/>
            </a:bodyPr>
            <a:lstStyle/>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如在采购过程中发生的仓储费、包装费、运输途中的合理损耗、入库前的挑选整理费用等。</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noAutofit/>
          </a:bodyPr>
          <a:lstStyle/>
          <a:p>
            <a:pPr>
              <a:lnSpc>
                <a:spcPct val="150000"/>
              </a:lnSpc>
            </a:pPr>
            <a:r>
              <a:rPr lang="zh-CN" altLang="en-US" sz="3200" dirty="0">
                <a:latin typeface="方正粗黑宋简体" panose="02000000000000000000" charset="-122"/>
                <a:ea typeface="方正大黑体_GBK" panose="02010600010101010101" charset="-122"/>
              </a:rPr>
              <a:t>成本计算的要求</a:t>
            </a:r>
            <a:endParaRPr lang="zh-CN" altLang="en-US" sz="3200" dirty="0">
              <a:latin typeface="方正粗黑宋简体" panose="02000000000000000000" charset="-122"/>
              <a:ea typeface="方正大黑体_GBK" panose="02010600010101010101" charset="-122"/>
            </a:endParaRPr>
          </a:p>
        </p:txBody>
      </p:sp>
      <p:sp>
        <p:nvSpPr>
          <p:cNvPr id="6" name="节编号"/>
          <p:cNvSpPr>
            <a:spLocks noGrp="1"/>
          </p:cNvSpPr>
          <p:nvPr>
            <p:ph type="body" sz="quarter" idx="13"/>
            <p:custDataLst>
              <p:tags r:id="rId2"/>
            </p:custDataLst>
          </p:nvPr>
        </p:nvSpPr>
        <p:spPr/>
        <p:txBody>
          <a:bodyPr/>
          <a:lstStyle/>
          <a:p>
            <a:r>
              <a:rPr lang="en-US" altLang="zh-CN">
                <a:latin typeface="方正粗黑宋简体" panose="02000000000000000000" charset="-122"/>
                <a:ea typeface="方正大黑体_GBK" panose="02010600010101010101" charset="-122"/>
              </a:rPr>
              <a:t>01</a:t>
            </a:r>
            <a:endParaRPr lang="en-US" altLang="zh-CN">
              <a:latin typeface="方正粗黑宋简体" panose="02000000000000000000" charset="-122"/>
              <a:ea typeface="方正大黑体_GBK" panose="02010600010101010101"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892810" y="739140"/>
            <a:ext cx="10324465" cy="5442585"/>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cs typeface="+mn-cs"/>
              </a:rPr>
              <a:t>一、材料物资采购成本的构成与计算</a:t>
            </a:r>
            <a:endParaRPr kumimoji="1" lang="zh-CN" altLang="en-US" sz="2800" b="1"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（二）材料物资采购成本的计算 </a:t>
            </a:r>
            <a:endParaRPr kumimoji="1" lang="zh-CN" altLang="en-US" sz="2800"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en-US" altLang="zh-CN" sz="2800" dirty="0">
                <a:latin typeface="方正粗黑宋简体" panose="02000000000000000000" charset="-122"/>
                <a:ea typeface="方正大黑体_GBK" panose="02010600010101010101" charset="-122"/>
                <a:cs typeface="+mn-cs"/>
              </a:rPr>
              <a:t>1.</a:t>
            </a:r>
            <a:r>
              <a:rPr kumimoji="1" lang="zh-CN" altLang="en-US" sz="2800" dirty="0">
                <a:latin typeface="方正粗黑宋简体" panose="02000000000000000000" charset="-122"/>
                <a:ea typeface="方正大黑体_GBK" panose="02010600010101010101" charset="-122"/>
                <a:cs typeface="+mn-cs"/>
              </a:rPr>
              <a:t>直接费用：材料物资的买价</a:t>
            </a:r>
            <a:endParaRPr kumimoji="1" lang="en-US" altLang="zh-CN" sz="2800"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en-US" altLang="zh-CN" sz="2800" dirty="0">
                <a:latin typeface="方正粗黑宋简体" panose="02000000000000000000" charset="-122"/>
                <a:ea typeface="方正大黑体_GBK" panose="02010600010101010101" charset="-122"/>
              </a:rPr>
              <a:t>2.</a:t>
            </a:r>
            <a:r>
              <a:rPr kumimoji="1" lang="zh-CN" altLang="en-US" sz="2800" dirty="0">
                <a:latin typeface="方正粗黑宋简体" panose="02000000000000000000" charset="-122"/>
                <a:ea typeface="方正大黑体_GBK" panose="02010600010101010101" charset="-122"/>
              </a:rPr>
              <a:t>间接费用：需要分配</a:t>
            </a:r>
            <a:endParaRPr kumimoji="1" lang="en-US" altLang="zh-CN" sz="2800" dirty="0">
              <a:latin typeface="方正粗黑宋简体" panose="02000000000000000000" charset="-122"/>
              <a:ea typeface="方正大黑体_GBK" panose="02010600010101010101" charset="-122"/>
            </a:endParaRPr>
          </a:p>
          <a:p>
            <a:pPr algn="l" eaLnBrk="1" hangingPunct="1">
              <a:lnSpc>
                <a:spcPct val="150000"/>
              </a:lnSpc>
              <a:buClrTx/>
              <a:buSzTx/>
              <a:buFontTx/>
            </a:pPr>
            <a:endParaRPr kumimoji="1" lang="en-US" altLang="zh-CN" sz="2800" dirty="0">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892810" y="739140"/>
            <a:ext cx="10324465" cy="5442585"/>
          </a:xfrm>
        </p:spPr>
        <p:txBody>
          <a:bodyPr vert="horz" wrap="square" lIns="91440" tIns="45720" rIns="91440" bIns="45720" anchor="t" anchorCtr="0"/>
          <a:lstStyle/>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rPr>
              <a:t>分配步骤：</a:t>
            </a:r>
            <a:endParaRPr kumimoji="1" lang="en-US" altLang="zh-CN" sz="2800" dirty="0">
              <a:latin typeface="方正粗黑宋简体" panose="02000000000000000000" charset="-122"/>
              <a:ea typeface="方正大黑体_GBK" panose="02010600010101010101" charset="-122"/>
            </a:endParaRPr>
          </a:p>
          <a:p>
            <a:pPr algn="l" eaLnBrk="1" hangingPunct="1">
              <a:lnSpc>
                <a:spcPct val="150000"/>
              </a:lnSpc>
              <a:buClrTx/>
              <a:buSzTx/>
              <a:buFontTx/>
            </a:pPr>
            <a:endParaRPr kumimoji="1" lang="en-US" altLang="zh-CN" sz="2800" dirty="0">
              <a:latin typeface="方正粗黑宋简体" panose="02000000000000000000" charset="-122"/>
              <a:ea typeface="方正大黑体_GBK" panose="02010600010101010101" charset="-122"/>
            </a:endParaRPr>
          </a:p>
        </p:txBody>
      </p:sp>
      <p:grpSp>
        <p:nvGrpSpPr>
          <p:cNvPr id="3" name="组合 2" descr="7b0a202020202274657874626f78223a2022220a7d0a"/>
          <p:cNvGrpSpPr/>
          <p:nvPr/>
        </p:nvGrpSpPr>
        <p:grpSpPr>
          <a:xfrm>
            <a:off x="825654" y="1212274"/>
            <a:ext cx="10853728" cy="4906544"/>
            <a:chOff x="2813" y="3205"/>
            <a:chExt cx="10738" cy="6578"/>
          </a:xfrm>
        </p:grpSpPr>
        <p:grpSp>
          <p:nvGrpSpPr>
            <p:cNvPr id="4" name="组合 3"/>
            <p:cNvGrpSpPr/>
            <p:nvPr/>
          </p:nvGrpSpPr>
          <p:grpSpPr>
            <a:xfrm>
              <a:off x="2813" y="3205"/>
              <a:ext cx="10738" cy="6578"/>
              <a:chOff x="1946725" y="2034869"/>
              <a:chExt cx="6819095" cy="4177308"/>
            </a:xfrm>
          </p:grpSpPr>
          <p:sp>
            <p:nvSpPr>
              <p:cNvPr id="6"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7" name="图形 15"/>
              <p:cNvSpPr/>
              <p:nvPr/>
            </p:nvSpPr>
            <p:spPr>
              <a:xfrm>
                <a:off x="1946868" y="2909031"/>
                <a:ext cx="6818952" cy="3303146"/>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0"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5" name="文本框 4" descr="7b0a20202020227461726765744d6f64756c65223a20226b6f6e6c696e65666f6e7473220a7d0a"/>
            <p:cNvSpPr txBox="1"/>
            <p:nvPr/>
          </p:nvSpPr>
          <p:spPr>
            <a:xfrm>
              <a:off x="2960" y="3456"/>
              <a:ext cx="10381" cy="6064"/>
            </a:xfrm>
            <a:prstGeom prst="rect">
              <a:avLst/>
            </a:prstGeom>
            <a:noFill/>
          </p:spPr>
          <p:txBody>
            <a:bodyPr wrap="square" rtlCol="0">
              <a:spAutoFit/>
            </a:bodyPr>
            <a:lstStyle/>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）确定间接采购费用的分配标准</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常见的间接采购费用的分配标准有材料物资重量、体积、买价等</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2</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）计算间接采购费用分配率</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间接采购费用分配率</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各种材料物资共同发生的采购费用</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各种材料物资的分配标准（重量、体积、买价等）之和</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3</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）计算某材料物资应分配的间接采购费用</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某材料物资应分配的间接采购费用</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该材料物资的分配标准</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间接采购费用分配率</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892810" y="739140"/>
            <a:ext cx="10324465" cy="5442585"/>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cs typeface="+mn-cs"/>
              </a:rPr>
              <a:t>二、产品生产成本的构成与计算</a:t>
            </a:r>
            <a:endParaRPr kumimoji="1" lang="en-US" altLang="zh-CN" sz="2800" b="1"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（一）产品生产成本的构成</a:t>
            </a:r>
            <a:endParaRPr kumimoji="1" lang="zh-CN" altLang="en-US" sz="2800" dirty="0">
              <a:latin typeface="方正粗黑宋简体" panose="02000000000000000000" charset="-122"/>
              <a:ea typeface="方正大黑体_GBK" panose="02010600010101010101" charset="-122"/>
              <a:cs typeface="+mn-cs"/>
            </a:endParaRPr>
          </a:p>
        </p:txBody>
      </p:sp>
      <p:grpSp>
        <p:nvGrpSpPr>
          <p:cNvPr id="2" name="组合 1" descr="7b0a202020202274657874626f78223a2022220a7d0a"/>
          <p:cNvGrpSpPr/>
          <p:nvPr/>
        </p:nvGrpSpPr>
        <p:grpSpPr>
          <a:xfrm>
            <a:off x="356619" y="1988129"/>
            <a:ext cx="10796289" cy="4269277"/>
            <a:chOff x="2813" y="3205"/>
            <a:chExt cx="10738" cy="6578"/>
          </a:xfrm>
        </p:grpSpPr>
        <p:grpSp>
          <p:nvGrpSpPr>
            <p:cNvPr id="11" name="组合 10"/>
            <p:cNvGrpSpPr/>
            <p:nvPr/>
          </p:nvGrpSpPr>
          <p:grpSpPr>
            <a:xfrm>
              <a:off x="2813" y="3205"/>
              <a:ext cx="10738" cy="6578"/>
              <a:chOff x="1946725" y="2034869"/>
              <a:chExt cx="6819095" cy="4177308"/>
            </a:xfrm>
          </p:grpSpPr>
          <p:sp>
            <p:nvSpPr>
              <p:cNvPr id="13"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4" name="图形 15"/>
              <p:cNvSpPr/>
              <p:nvPr/>
            </p:nvSpPr>
            <p:spPr>
              <a:xfrm>
                <a:off x="1946868" y="2909031"/>
                <a:ext cx="6818952" cy="3303146"/>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5"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6"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7"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2" name="文本框 11" descr="7b0a20202020227461726765744d6f64756c65223a20226b6f6e6c696e65666f6e7473220a7d0a"/>
            <p:cNvSpPr txBox="1"/>
            <p:nvPr/>
          </p:nvSpPr>
          <p:spPr>
            <a:xfrm>
              <a:off x="2960" y="3456"/>
              <a:ext cx="10381" cy="6116"/>
            </a:xfrm>
            <a:prstGeom prst="rect">
              <a:avLst/>
            </a:prstGeom>
            <a:noFill/>
          </p:spPr>
          <p:txBody>
            <a:bodyPr wrap="square" rtlCol="0">
              <a:spAutoFit/>
            </a:bodyPr>
            <a:lstStyle/>
            <a:p>
              <a:pPr indent="457200" algn="l" fontAlgn="auto">
                <a:lnSpc>
                  <a:spcPct val="150000"/>
                </a:lnSpc>
              </a:pP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、直接材料。是指为生产产品而耗费的原材料、辅助材料、备品备件、外购半成品、燃料、动力、周转材料及其他直接材料等。</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2</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、直接人工。是指直接从事产品生产的工人工资、奖金、职工福利、津贴和补贴等职工薪酬。</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3</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、制造费用。是指企业各生产单位为组织和管理生产所发生的各项费用，包括车间发生的如下费用：管理人员薪酬（工资、福利费等）、固定资产折旧费、办公费、差旅费、水电费、劳动保护费等。</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892810" y="739140"/>
            <a:ext cx="10324465" cy="5442585"/>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cs typeface="+mn-cs"/>
              </a:rPr>
              <a:t>二、产品生产成本的构成与计算</a:t>
            </a:r>
            <a:endParaRPr kumimoji="1" lang="en-US" altLang="zh-CN" sz="2800" b="1"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（二）产品生产成本的计算 </a:t>
            </a:r>
            <a:endParaRPr kumimoji="1" lang="zh-CN" altLang="en-US" sz="2800" dirty="0">
              <a:latin typeface="方正粗黑宋简体" panose="02000000000000000000" charset="-122"/>
              <a:ea typeface="方正大黑体_GBK" panose="02010600010101010101" charset="-122"/>
              <a:cs typeface="+mn-cs"/>
            </a:endParaRPr>
          </a:p>
        </p:txBody>
      </p:sp>
      <p:grpSp>
        <p:nvGrpSpPr>
          <p:cNvPr id="2" name="组合 1" descr="7b0a202020202274657874626f78223a2022220a7d0a"/>
          <p:cNvGrpSpPr/>
          <p:nvPr/>
        </p:nvGrpSpPr>
        <p:grpSpPr>
          <a:xfrm>
            <a:off x="356619" y="1988129"/>
            <a:ext cx="10796289" cy="4269277"/>
            <a:chOff x="2813" y="3205"/>
            <a:chExt cx="10738" cy="6578"/>
          </a:xfrm>
        </p:grpSpPr>
        <p:grpSp>
          <p:nvGrpSpPr>
            <p:cNvPr id="11" name="组合 10"/>
            <p:cNvGrpSpPr/>
            <p:nvPr/>
          </p:nvGrpSpPr>
          <p:grpSpPr>
            <a:xfrm>
              <a:off x="2813" y="3205"/>
              <a:ext cx="10738" cy="6578"/>
              <a:chOff x="1946725" y="2034869"/>
              <a:chExt cx="6819095" cy="4177308"/>
            </a:xfrm>
          </p:grpSpPr>
          <p:sp>
            <p:nvSpPr>
              <p:cNvPr id="13"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4" name="图形 15"/>
              <p:cNvSpPr/>
              <p:nvPr/>
            </p:nvSpPr>
            <p:spPr>
              <a:xfrm>
                <a:off x="1946868" y="2909031"/>
                <a:ext cx="6818952" cy="3303146"/>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5"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6"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7"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2" name="文本框 11" descr="7b0a20202020227461726765744d6f64756c65223a20226b6f6e6c696e65666f6e7473220a7d0a"/>
            <p:cNvSpPr txBox="1"/>
            <p:nvPr/>
          </p:nvSpPr>
          <p:spPr>
            <a:xfrm>
              <a:off x="2960" y="3456"/>
              <a:ext cx="10381" cy="6116"/>
            </a:xfrm>
            <a:prstGeom prst="rect">
              <a:avLst/>
            </a:prstGeom>
            <a:noFill/>
          </p:spPr>
          <p:txBody>
            <a:bodyPr wrap="square" rtlCol="0">
              <a:spAutoFit/>
            </a:bodyPr>
            <a:lstStyle/>
            <a:p>
              <a:pPr indent="457200" algn="l" fontAlgn="auto"/>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举例</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慧瑞公司某月生产</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C</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D</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两种产品的有关资料如下，要求据此计算两种产品的生产总成本与单位成本，登记产品生产成本明细账和完工产品成本计算表，并作结转完工入库产品成本的会计处理。（见教材）</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作结转完工产成品成本的会计处理：</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借：库存商品</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—C</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     </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160 000</a:t>
              </a:r>
              <a:endPar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           --D</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     </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162 000</a:t>
              </a:r>
              <a:endPar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    贷：生产成本</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—C</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       </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160 000</a:t>
              </a:r>
              <a:endPar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               --D</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       </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162 000</a:t>
              </a:r>
              <a:endPar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892810" y="739140"/>
            <a:ext cx="10324465" cy="5442585"/>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cs typeface="+mn-cs"/>
              </a:rPr>
              <a:t>三、产品销售成本的构成与计算</a:t>
            </a:r>
            <a:endParaRPr kumimoji="1" lang="en-US" altLang="zh-CN" sz="2800" b="1"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（一）产品销售成本的构成 </a:t>
            </a:r>
            <a:endParaRPr kumimoji="1" lang="zh-CN" altLang="en-US" sz="2800" dirty="0">
              <a:latin typeface="方正粗黑宋简体" panose="02000000000000000000" charset="-122"/>
              <a:ea typeface="方正大黑体_GBK" panose="02010600010101010101" charset="-122"/>
              <a:cs typeface="+mn-cs"/>
            </a:endParaRPr>
          </a:p>
        </p:txBody>
      </p:sp>
      <p:grpSp>
        <p:nvGrpSpPr>
          <p:cNvPr id="2" name="组合 1" descr="7b0a202020202274657874626f78223a2022220a7d0a"/>
          <p:cNvGrpSpPr/>
          <p:nvPr/>
        </p:nvGrpSpPr>
        <p:grpSpPr>
          <a:xfrm>
            <a:off x="1059874" y="1988129"/>
            <a:ext cx="9885218" cy="3228107"/>
            <a:chOff x="2813" y="3205"/>
            <a:chExt cx="10738" cy="6578"/>
          </a:xfrm>
        </p:grpSpPr>
        <p:grpSp>
          <p:nvGrpSpPr>
            <p:cNvPr id="11" name="组合 10"/>
            <p:cNvGrpSpPr/>
            <p:nvPr/>
          </p:nvGrpSpPr>
          <p:grpSpPr>
            <a:xfrm>
              <a:off x="2813" y="3205"/>
              <a:ext cx="10738" cy="6578"/>
              <a:chOff x="1946725" y="2034869"/>
              <a:chExt cx="6819095" cy="4177308"/>
            </a:xfrm>
          </p:grpSpPr>
          <p:sp>
            <p:nvSpPr>
              <p:cNvPr id="13"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4" name="图形 15"/>
              <p:cNvSpPr/>
              <p:nvPr/>
            </p:nvSpPr>
            <p:spPr>
              <a:xfrm>
                <a:off x="1946868" y="2909031"/>
                <a:ext cx="6818952" cy="3303146"/>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5"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6"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7"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2" name="文本框 11" descr="7b0a20202020227461726765744d6f64756c65223a20226b6f6e6c696e65666f6e7473220a7d0a"/>
            <p:cNvSpPr txBox="1"/>
            <p:nvPr/>
          </p:nvSpPr>
          <p:spPr>
            <a:xfrm>
              <a:off x="2960" y="3456"/>
              <a:ext cx="10381" cy="938"/>
            </a:xfrm>
            <a:prstGeom prst="rect">
              <a:avLst/>
            </a:prstGeom>
            <a:noFill/>
          </p:spPr>
          <p:txBody>
            <a:bodyPr wrap="square" rtlCol="0">
              <a:spAutoFit/>
            </a:bodyPr>
            <a:lstStyle/>
            <a:p>
              <a:pPr indent="457200" algn="l" fontAlgn="auto"/>
              <a:endPar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
        <p:nvSpPr>
          <p:cNvPr id="4" name="文本框 3"/>
          <p:cNvSpPr txBox="1"/>
          <p:nvPr/>
        </p:nvSpPr>
        <p:spPr>
          <a:xfrm>
            <a:off x="1724891" y="3244334"/>
            <a:ext cx="7419109" cy="707886"/>
          </a:xfrm>
          <a:prstGeom prst="rect">
            <a:avLst/>
          </a:prstGeom>
          <a:noFill/>
        </p:spPr>
        <p:txBody>
          <a:bodyPr wrap="square">
            <a:spAutoFit/>
          </a:bodyPr>
          <a:lstStyle/>
          <a:p>
            <a:r>
              <a:rPr lang="zh-CN" altLang="en-US" sz="4000" dirty="0">
                <a:solidFill>
                  <a:srgbClr val="FF0000"/>
                </a:solidFill>
              </a:rPr>
              <a:t>直接材料</a:t>
            </a:r>
            <a:r>
              <a:rPr lang="en-US" altLang="zh-CN" sz="4000" dirty="0">
                <a:solidFill>
                  <a:srgbClr val="FF0000"/>
                </a:solidFill>
              </a:rPr>
              <a:t>+</a:t>
            </a:r>
            <a:r>
              <a:rPr lang="zh-CN" altLang="en-US" sz="4000" dirty="0">
                <a:solidFill>
                  <a:srgbClr val="FF0000"/>
                </a:solidFill>
              </a:rPr>
              <a:t>直接人工</a:t>
            </a:r>
            <a:r>
              <a:rPr lang="en-US" altLang="zh-CN" sz="4000" dirty="0">
                <a:solidFill>
                  <a:srgbClr val="FF0000"/>
                </a:solidFill>
              </a:rPr>
              <a:t>+</a:t>
            </a:r>
            <a:r>
              <a:rPr lang="zh-CN" altLang="en-US" sz="4000" dirty="0">
                <a:solidFill>
                  <a:srgbClr val="FF0000"/>
                </a:solidFill>
              </a:rPr>
              <a:t>制造费用</a:t>
            </a:r>
            <a:endParaRPr lang="zh-CN" altLang="en-US" sz="4000" dirty="0">
              <a:solidFill>
                <a:srgbClr val="FF0000"/>
              </a:solidFill>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892810" y="739140"/>
            <a:ext cx="10324465" cy="5442585"/>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cs typeface="+mn-cs"/>
              </a:rPr>
              <a:t>三、产品销售成本的构成与计算</a:t>
            </a:r>
            <a:endParaRPr kumimoji="1" lang="en-US" altLang="zh-CN" sz="2800" b="1"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（二）产品销售成本的计算 </a:t>
            </a:r>
            <a:endParaRPr kumimoji="1" lang="zh-CN" altLang="en-US" sz="2800" dirty="0">
              <a:latin typeface="方正粗黑宋简体" panose="02000000000000000000" charset="-122"/>
              <a:ea typeface="方正大黑体_GBK" panose="02010600010101010101" charset="-122"/>
              <a:cs typeface="+mn-cs"/>
            </a:endParaRPr>
          </a:p>
        </p:txBody>
      </p:sp>
      <p:grpSp>
        <p:nvGrpSpPr>
          <p:cNvPr id="2" name="组合 1" descr="7b0a202020202274657874626f78223a2022220a7d0a"/>
          <p:cNvGrpSpPr/>
          <p:nvPr/>
        </p:nvGrpSpPr>
        <p:grpSpPr>
          <a:xfrm>
            <a:off x="1059874" y="1988129"/>
            <a:ext cx="9885218" cy="3228107"/>
            <a:chOff x="2813" y="3205"/>
            <a:chExt cx="10738" cy="6578"/>
          </a:xfrm>
        </p:grpSpPr>
        <p:grpSp>
          <p:nvGrpSpPr>
            <p:cNvPr id="11" name="组合 10"/>
            <p:cNvGrpSpPr/>
            <p:nvPr/>
          </p:nvGrpSpPr>
          <p:grpSpPr>
            <a:xfrm>
              <a:off x="2813" y="3205"/>
              <a:ext cx="10738" cy="6578"/>
              <a:chOff x="1946725" y="2034869"/>
              <a:chExt cx="6819095" cy="4177308"/>
            </a:xfrm>
          </p:grpSpPr>
          <p:sp>
            <p:nvSpPr>
              <p:cNvPr id="13"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4" name="图形 15"/>
              <p:cNvSpPr/>
              <p:nvPr/>
            </p:nvSpPr>
            <p:spPr>
              <a:xfrm>
                <a:off x="1946868" y="2909031"/>
                <a:ext cx="6818952" cy="3303146"/>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5"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6"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7"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2" name="文本框 11" descr="7b0a20202020227461726765744d6f64756c65223a20226b6f6e6c696e65666f6e7473220a7d0a"/>
            <p:cNvSpPr txBox="1"/>
            <p:nvPr/>
          </p:nvSpPr>
          <p:spPr>
            <a:xfrm>
              <a:off x="2960" y="3456"/>
              <a:ext cx="10381" cy="938"/>
            </a:xfrm>
            <a:prstGeom prst="rect">
              <a:avLst/>
            </a:prstGeom>
            <a:noFill/>
          </p:spPr>
          <p:txBody>
            <a:bodyPr wrap="square" rtlCol="0">
              <a:spAutoFit/>
            </a:bodyPr>
            <a:lstStyle/>
            <a:p>
              <a:pPr indent="457200" algn="l" fontAlgn="auto"/>
              <a:endPar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
        <p:nvSpPr>
          <p:cNvPr id="4" name="文本框 3"/>
          <p:cNvSpPr txBox="1"/>
          <p:nvPr/>
        </p:nvSpPr>
        <p:spPr>
          <a:xfrm>
            <a:off x="1195200" y="2867093"/>
            <a:ext cx="9472800" cy="1323439"/>
          </a:xfrm>
          <a:prstGeom prst="rect">
            <a:avLst/>
          </a:prstGeom>
          <a:noFill/>
        </p:spPr>
        <p:txBody>
          <a:bodyPr wrap="square">
            <a:spAutoFit/>
          </a:bodyPr>
          <a:lstStyle/>
          <a:p>
            <a:r>
              <a:rPr lang="zh-CN" altLang="en-US" sz="4000" dirty="0">
                <a:solidFill>
                  <a:srgbClr val="FF0000"/>
                </a:solidFill>
              </a:rPr>
              <a:t>销售成本</a:t>
            </a:r>
            <a:r>
              <a:rPr lang="en-US" altLang="zh-CN" sz="4000" dirty="0">
                <a:solidFill>
                  <a:srgbClr val="FF0000"/>
                </a:solidFill>
              </a:rPr>
              <a:t>=</a:t>
            </a:r>
            <a:r>
              <a:rPr lang="zh-CN" altLang="en-US" sz="4000" dirty="0">
                <a:solidFill>
                  <a:srgbClr val="FF0000"/>
                </a:solidFill>
              </a:rPr>
              <a:t>已销产品的数量*产品平均单位生产成本</a:t>
            </a:r>
            <a:endParaRPr lang="zh-CN" altLang="en-US" sz="4000" dirty="0">
              <a:solidFill>
                <a:srgbClr val="FF0000"/>
              </a:solidFill>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p:cNvSpPr>
          <p:nvPr>
            <p:ph type="subTitle" idx="1"/>
          </p:nvPr>
        </p:nvSpPr>
        <p:spPr>
          <a:xfrm>
            <a:off x="892810" y="739140"/>
            <a:ext cx="10324465" cy="5442585"/>
          </a:xfrm>
        </p:spPr>
        <p:txBody>
          <a:bodyPr vert="horz" wrap="square" lIns="91440" tIns="45720" rIns="91440" bIns="45720" anchor="t" anchorCtr="0"/>
          <a:lstStyle/>
          <a:p>
            <a:pPr algn="l" eaLnBrk="1" hangingPunct="1">
              <a:lnSpc>
                <a:spcPct val="150000"/>
              </a:lnSpc>
              <a:buClrTx/>
              <a:buSzTx/>
              <a:buFontTx/>
            </a:pPr>
            <a:r>
              <a:rPr kumimoji="1" lang="zh-CN" altLang="en-US" sz="2800" b="1" dirty="0">
                <a:latin typeface="方正粗黑宋简体" panose="02000000000000000000" charset="-122"/>
                <a:ea typeface="方正大黑体_GBK" panose="02010600010101010101" charset="-122"/>
                <a:cs typeface="+mn-cs"/>
              </a:rPr>
              <a:t>三、产品销售成本的构成与计算</a:t>
            </a:r>
            <a:endParaRPr kumimoji="1" lang="en-US" altLang="zh-CN" sz="2800" b="1" dirty="0">
              <a:latin typeface="方正粗黑宋简体" panose="02000000000000000000" charset="-122"/>
              <a:ea typeface="方正大黑体_GBK" panose="02010600010101010101" charset="-122"/>
              <a:cs typeface="+mn-cs"/>
            </a:endParaRPr>
          </a:p>
          <a:p>
            <a:pPr algn="l" eaLnBrk="1" hangingPunct="1">
              <a:lnSpc>
                <a:spcPct val="150000"/>
              </a:lnSpc>
              <a:buClrTx/>
              <a:buSzTx/>
              <a:buFontTx/>
            </a:pPr>
            <a:r>
              <a:rPr kumimoji="1" lang="zh-CN" altLang="en-US" sz="2800" dirty="0">
                <a:latin typeface="方正粗黑宋简体" panose="02000000000000000000" charset="-122"/>
                <a:ea typeface="方正大黑体_GBK" panose="02010600010101010101" charset="-122"/>
                <a:cs typeface="+mn-cs"/>
              </a:rPr>
              <a:t>（二）产品销售成本的计算 </a:t>
            </a:r>
            <a:endParaRPr kumimoji="1" lang="zh-CN" altLang="en-US" sz="2800" dirty="0">
              <a:latin typeface="方正粗黑宋简体" panose="02000000000000000000" charset="-122"/>
              <a:ea typeface="方正大黑体_GBK" panose="02010600010101010101" charset="-122"/>
              <a:cs typeface="+mn-cs"/>
            </a:endParaRPr>
          </a:p>
        </p:txBody>
      </p:sp>
      <p:grpSp>
        <p:nvGrpSpPr>
          <p:cNvPr id="3" name="组合 2" descr="7b0a202020202274657874626f78223a2022220a7d0a"/>
          <p:cNvGrpSpPr/>
          <p:nvPr/>
        </p:nvGrpSpPr>
        <p:grpSpPr>
          <a:xfrm>
            <a:off x="356619" y="1988129"/>
            <a:ext cx="10796289" cy="4269277"/>
            <a:chOff x="2813" y="3205"/>
            <a:chExt cx="10738" cy="6578"/>
          </a:xfrm>
        </p:grpSpPr>
        <p:grpSp>
          <p:nvGrpSpPr>
            <p:cNvPr id="5" name="组合 4"/>
            <p:cNvGrpSpPr/>
            <p:nvPr/>
          </p:nvGrpSpPr>
          <p:grpSpPr>
            <a:xfrm>
              <a:off x="2813" y="3205"/>
              <a:ext cx="10738" cy="6578"/>
              <a:chOff x="1946725" y="2034869"/>
              <a:chExt cx="6819095" cy="4177308"/>
            </a:xfrm>
          </p:grpSpPr>
          <p:sp>
            <p:nvSpPr>
              <p:cNvPr id="7" name="图形 15"/>
              <p:cNvSpPr/>
              <p:nvPr/>
            </p:nvSpPr>
            <p:spPr>
              <a:xfrm>
                <a:off x="1946725" y="2185772"/>
                <a:ext cx="1656237" cy="723261"/>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8" name="图形 15"/>
              <p:cNvSpPr/>
              <p:nvPr/>
            </p:nvSpPr>
            <p:spPr>
              <a:xfrm>
                <a:off x="1946868" y="2909031"/>
                <a:ext cx="6818952" cy="3303146"/>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0"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18"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6" name="文本框 5" descr="7b0a20202020227461726765744d6f64756c65223a20226b6f6e6c696e65666f6e7473220a7d0a"/>
            <p:cNvSpPr txBox="1"/>
            <p:nvPr/>
          </p:nvSpPr>
          <p:spPr>
            <a:xfrm>
              <a:off x="2960" y="3456"/>
              <a:ext cx="10381" cy="5831"/>
            </a:xfrm>
            <a:prstGeom prst="rect">
              <a:avLst/>
            </a:prstGeom>
            <a:noFill/>
          </p:spPr>
          <p:txBody>
            <a:bodyPr wrap="square" rtlCol="0">
              <a:spAutoFit/>
            </a:bodyPr>
            <a:lstStyle/>
            <a:p>
              <a:pPr indent="457200" algn="l" fontAlgn="auto"/>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举例</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慧瑞公司某月销售</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C</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6 000</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件，</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D</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8 000</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件，月初</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C</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D</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产品的库存数量分别为：</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3 000</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件、</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4 000</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件，成本分别为 </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70 000</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元、</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74 600</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元，本月完工入库产品数量与成本见上例，要求采用全月一次加权平均法计算当月销售的两种产品成本，登记库存商品明细账，并作结转产品销售成本的会计处理。</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作结转销售产品成本的会计处理：</a:t>
              </a:r>
              <a:endPar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借：主营业务成本</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--C</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     </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138 000</a:t>
              </a:r>
              <a:endPar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               --D</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     </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145 600</a:t>
              </a:r>
              <a:endPar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         </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贷：库存商品</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--C</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          </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 </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  </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138 000</a:t>
              </a:r>
              <a:endPar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                    --D</a:t>
              </a:r>
              <a:r>
                <a:rPr lang="zh-CN" altLang="en-US"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产品             </a:t>
              </a:r>
              <a:r>
                <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145 600</a:t>
              </a:r>
              <a:endParaRPr lang="en-US" altLang="zh-CN" sz="2400" spc="200" dirty="0">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descr="7b0a2020202022776f7264617274223a2022220a7d0a"/>
          <p:cNvSpPr txBox="1"/>
          <p:nvPr/>
        </p:nvSpPr>
        <p:spPr>
          <a:xfrm>
            <a:off x="4027170" y="2719705"/>
            <a:ext cx="5281295" cy="1029970"/>
          </a:xfrm>
          <a:prstGeom prst="rect">
            <a:avLst/>
          </a:prstGeom>
          <a:noFill/>
        </p:spPr>
        <p:txBody>
          <a:bodyPr wrap="square" rtlCol="0">
            <a:spAutoFit/>
          </a:bodyPr>
          <a:p>
            <a:r>
              <a:rPr lang="zh-CN" altLang="en-US" sz="6100" b="1">
                <a:ln w="5472">
                  <a:solidFill>
                    <a:schemeClr val="bg1"/>
                  </a:solidFill>
                </a:ln>
                <a:solidFill>
                  <a:srgbClr val="4090FF"/>
                </a:solidFill>
                <a:effectLst>
                  <a:outerShdw sx="103000" sy="103000" algn="ctr" rotWithShape="0">
                    <a:srgbClr val="4090FF">
                      <a:alpha val="100000"/>
                    </a:srgbClr>
                  </a:outerShdw>
                </a:effectLst>
                <a:latin typeface="方正粗黑宋简体" panose="02000000000000000000" charset="-122"/>
                <a:ea typeface="方正大黑体_GBK" panose="02010600010101010101" charset="-122"/>
              </a:rPr>
              <a:t>感谢您的观看</a:t>
            </a:r>
            <a:endParaRPr lang="zh-CN" altLang="en-US" sz="6100" b="1">
              <a:ln w="5472">
                <a:solidFill>
                  <a:schemeClr val="bg1"/>
                </a:solidFill>
              </a:ln>
              <a:solidFill>
                <a:srgbClr val="4090FF"/>
              </a:solidFill>
              <a:effectLst>
                <a:outerShdw sx="103000" sy="103000" algn="ctr" rotWithShape="0">
                  <a:srgbClr val="4090FF">
                    <a:alpha val="100000"/>
                  </a:srgbClr>
                </a:outerShdw>
              </a:effectLst>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一、成本计算的概念及必要性</a:t>
            </a:r>
            <a:endParaRPr lang="en-US" altLang="zh-CN"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（一）成本与成本计算的概念</a:t>
            </a:r>
            <a:endParaRPr lang="zh-CN" altLang="en-US"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000" dirty="0">
                <a:latin typeface="方正粗黑宋简体" panose="02000000000000000000" charset="-122"/>
                <a:ea typeface="方正大黑体_GBK" panose="02010600010101010101" charset="-122"/>
              </a:rPr>
              <a:t>1.成本</a:t>
            </a:r>
            <a:endParaRPr lang="zh-CN" altLang="en-US" sz="2000" dirty="0">
              <a:latin typeface="方正粗黑宋简体" panose="02000000000000000000" charset="-122"/>
              <a:ea typeface="方正大黑体_GBK" panose="02010600010101010101" charset="-122"/>
            </a:endParaRPr>
          </a:p>
        </p:txBody>
      </p:sp>
      <p:sp>
        <p:nvSpPr>
          <p:cNvPr id="3" name="文本框 2"/>
          <p:cNvSpPr txBox="1"/>
          <p:nvPr/>
        </p:nvSpPr>
        <p:spPr>
          <a:xfrm>
            <a:off x="1537855" y="2404658"/>
            <a:ext cx="8132618" cy="1337945"/>
          </a:xfrm>
          <a:prstGeom prst="rect">
            <a:avLst/>
          </a:prstGeom>
          <a:noFill/>
        </p:spPr>
        <p:txBody>
          <a:bodyPr wrap="square">
            <a:spAutoFit/>
          </a:bodyPr>
          <a:lstStyle/>
          <a:p>
            <a:pPr>
              <a:lnSpc>
                <a:spcPct val="150000"/>
              </a:lnSpc>
            </a:pPr>
            <a:r>
              <a:rPr lang="en-US" altLang="zh-CN" b="1" kern="100" dirty="0">
                <a:latin typeface="方正粗黑宋简体" panose="02000000000000000000" charset="-122"/>
                <a:ea typeface="方正大黑体_GBK" panose="02010600010101010101" charset="-122"/>
                <a:cs typeface="Times New Roman" panose="02020603050405020304" charset="0"/>
              </a:rPr>
              <a:t>  </a:t>
            </a:r>
            <a:endParaRPr lang="en-US" altLang="zh-CN" b="1" kern="100" dirty="0">
              <a:latin typeface="方正粗黑宋简体" panose="02000000000000000000" charset="-122"/>
              <a:ea typeface="方正大黑体_GBK" panose="02010600010101010101" charset="-122"/>
              <a:cs typeface="Times New Roman" panose="02020603050405020304" charset="0"/>
            </a:endParaRPr>
          </a:p>
          <a:p>
            <a:pPr>
              <a:lnSpc>
                <a:spcPct val="150000"/>
              </a:lnSpc>
            </a:pPr>
            <a:r>
              <a:rPr lang="zh-CN" altLang="zh-CN" sz="1800" b="1" kern="100" dirty="0">
                <a:effectLst/>
                <a:latin typeface="方正粗黑宋简体" panose="02000000000000000000" charset="-122"/>
                <a:ea typeface="方正大黑体_GBK" panose="02010600010101010101" charset="-122"/>
                <a:cs typeface="Times New Roman" panose="02020603050405020304" charset="0"/>
              </a:rPr>
              <a:t>指企业在生产商品或提供服务过程中发生的全部直接成本和间接成本的总和，具体涵盖原材料、劳动力、租金、折旧、管理费用等实际支出。</a:t>
            </a:r>
            <a:endParaRPr lang="zh-CN" altLang="en-US" b="1" dirty="0">
              <a:latin typeface="方正粗黑宋简体" panose="02000000000000000000" charset="-122"/>
              <a:ea typeface="方正大黑体_GBK" panose="02010600010101010101" charset="-122"/>
            </a:endParaRPr>
          </a:p>
        </p:txBody>
      </p:sp>
      <p:grpSp>
        <p:nvGrpSpPr>
          <p:cNvPr id="4" name="Group 13"/>
          <p:cNvGrpSpPr/>
          <p:nvPr>
            <p:custDataLst>
              <p:tags r:id="rId1"/>
            </p:custDataLst>
          </p:nvPr>
        </p:nvGrpSpPr>
        <p:grpSpPr>
          <a:xfrm>
            <a:off x="3122644" y="3780962"/>
            <a:ext cx="4642680" cy="2781300"/>
            <a:chOff x="573" y="2112"/>
            <a:chExt cx="2870" cy="1752"/>
          </a:xfrm>
        </p:grpSpPr>
        <p:sp>
          <p:nvSpPr>
            <p:cNvPr id="5" name="AutoShape 4"/>
            <p:cNvSpPr/>
            <p:nvPr/>
          </p:nvSpPr>
          <p:spPr>
            <a:xfrm>
              <a:off x="675" y="3108"/>
              <a:ext cx="816" cy="720"/>
            </a:xfrm>
            <a:prstGeom prst="wedgeEllipseCallout">
              <a:avLst>
                <a:gd name="adj1" fmla="val 25736"/>
                <a:gd name="adj2" fmla="val -4861"/>
              </a:avLst>
            </a:prstGeom>
            <a:solidFill>
              <a:srgbClr val="DDDDDD"/>
            </a:solidFill>
            <a:ln w="9525">
              <a:noFill/>
            </a:ln>
          </p:spPr>
          <p:txBody>
            <a:bodyPr/>
            <a:lstStyle/>
            <a:p>
              <a:pPr algn="ctr"/>
              <a:r>
                <a:rPr lang="zh-CN" altLang="en-US" sz="2400" b="1" dirty="0">
                  <a:latin typeface="方正粗黑宋简体" panose="02000000000000000000" charset="-122"/>
                  <a:ea typeface="方正大黑体_GBK" panose="02010600010101010101" charset="-122"/>
                </a:rPr>
                <a:t>采购成本</a:t>
              </a:r>
              <a:endParaRPr lang="zh-CN" altLang="en-US" sz="2400" b="1" dirty="0">
                <a:latin typeface="方正粗黑宋简体" panose="02000000000000000000" charset="-122"/>
                <a:ea typeface="方正大黑体_GBK" panose="02010600010101010101" charset="-122"/>
              </a:endParaRPr>
            </a:p>
          </p:txBody>
        </p:sp>
        <p:sp>
          <p:nvSpPr>
            <p:cNvPr id="6" name="AutoShape 5"/>
            <p:cNvSpPr/>
            <p:nvPr>
              <p:custDataLst>
                <p:tags r:id="rId2"/>
              </p:custDataLst>
            </p:nvPr>
          </p:nvSpPr>
          <p:spPr>
            <a:xfrm>
              <a:off x="573" y="2112"/>
              <a:ext cx="2870" cy="432"/>
            </a:xfrm>
            <a:prstGeom prst="wedgeRectCallout">
              <a:avLst>
                <a:gd name="adj1" fmla="val 2222"/>
                <a:gd name="adj2" fmla="val 5787"/>
              </a:avLst>
            </a:prstGeom>
            <a:solidFill>
              <a:srgbClr val="66FFCC"/>
            </a:solidFill>
            <a:ln w="38100" cap="flat" cmpd="dbl">
              <a:solidFill>
                <a:schemeClr val="tx1"/>
              </a:solidFill>
              <a:prstDash val="solid"/>
              <a:miter/>
              <a:headEnd type="none" w="med" len="med"/>
              <a:tailEnd type="none" w="med" len="med"/>
            </a:ln>
          </p:spPr>
          <p:txBody>
            <a:bodyPr/>
            <a:lstStyle/>
            <a:p>
              <a:pPr algn="ctr"/>
              <a:r>
                <a:rPr lang="zh-CN" altLang="en-US" sz="3200" dirty="0">
                  <a:latin typeface="方正粗黑宋简体" panose="02000000000000000000" charset="-122"/>
                  <a:ea typeface="方正大黑体_GBK" panose="02010600010101010101" charset="-122"/>
                </a:rPr>
                <a:t>按归集对象不同分为</a:t>
              </a:r>
              <a:endParaRPr lang="zh-CN" altLang="en-US" sz="3200" dirty="0">
                <a:latin typeface="方正粗黑宋简体" panose="02000000000000000000" charset="-122"/>
                <a:ea typeface="方正大黑体_GBK" panose="02010600010101010101" charset="-122"/>
              </a:endParaRPr>
            </a:p>
          </p:txBody>
        </p:sp>
        <p:sp>
          <p:nvSpPr>
            <p:cNvPr id="7" name="AutoShape 6"/>
            <p:cNvSpPr/>
            <p:nvPr>
              <p:custDataLst>
                <p:tags r:id="rId3"/>
              </p:custDataLst>
            </p:nvPr>
          </p:nvSpPr>
          <p:spPr>
            <a:xfrm>
              <a:off x="1057" y="2563"/>
              <a:ext cx="96" cy="528"/>
            </a:xfrm>
            <a:prstGeom prst="downArrow">
              <a:avLst>
                <a:gd name="adj1" fmla="val 50000"/>
                <a:gd name="adj2" fmla="val 137500"/>
              </a:avLst>
            </a:prstGeom>
            <a:solidFill>
              <a:srgbClr val="3333FF"/>
            </a:solidFill>
            <a:ln w="9525" cap="flat" cmpd="sng">
              <a:solidFill>
                <a:schemeClr val="tx1"/>
              </a:solidFill>
              <a:prstDash val="solid"/>
              <a:miter/>
              <a:headEnd type="none" w="med" len="med"/>
              <a:tailEnd type="none" w="med" len="med"/>
            </a:ln>
          </p:spPr>
          <p:txBody>
            <a:bodyPr vert="eaVert" wrap="none" anchor="ctr" anchorCtr="0"/>
            <a:lstStyle/>
            <a:p>
              <a:endParaRPr lang="zh-CN" altLang="en-US" dirty="0">
                <a:latin typeface="Times New Roman" panose="02020603050405020304" charset="0"/>
              </a:endParaRPr>
            </a:p>
          </p:txBody>
        </p:sp>
        <p:sp>
          <p:nvSpPr>
            <p:cNvPr id="9" name="AutoShape 8"/>
            <p:cNvSpPr/>
            <p:nvPr>
              <p:custDataLst>
                <p:tags r:id="rId4"/>
              </p:custDataLst>
            </p:nvPr>
          </p:nvSpPr>
          <p:spPr>
            <a:xfrm>
              <a:off x="1693" y="3096"/>
              <a:ext cx="864" cy="768"/>
            </a:xfrm>
            <a:prstGeom prst="wedgeEllipseCallout">
              <a:avLst>
                <a:gd name="adj1" fmla="val 27083"/>
                <a:gd name="adj2" fmla="val -7681"/>
              </a:avLst>
            </a:prstGeom>
            <a:solidFill>
              <a:srgbClr val="FF99FF"/>
            </a:solidFill>
            <a:ln w="9525">
              <a:noFill/>
            </a:ln>
          </p:spPr>
          <p:txBody>
            <a:bodyPr/>
            <a:lstStyle/>
            <a:p>
              <a:pPr algn="ctr"/>
              <a:r>
                <a:rPr lang="zh-CN" altLang="en-US" sz="2400" b="1" dirty="0">
                  <a:latin typeface="方正粗黑宋简体" panose="02000000000000000000" charset="-122"/>
                  <a:ea typeface="方正大黑体_GBK" panose="02010600010101010101" charset="-122"/>
                </a:rPr>
                <a:t>生产成本</a:t>
              </a:r>
              <a:endParaRPr lang="zh-CN" altLang="en-US" sz="2400" b="1" dirty="0">
                <a:latin typeface="方正粗黑宋简体" panose="02000000000000000000" charset="-122"/>
                <a:ea typeface="方正大黑体_GBK" panose="02010600010101010101" charset="-122"/>
              </a:endParaRPr>
            </a:p>
          </p:txBody>
        </p:sp>
      </p:grpSp>
      <p:sp>
        <p:nvSpPr>
          <p:cNvPr id="13" name="AutoShape 6"/>
          <p:cNvSpPr/>
          <p:nvPr>
            <p:custDataLst>
              <p:tags r:id="rId5"/>
            </p:custDataLst>
          </p:nvPr>
        </p:nvSpPr>
        <p:spPr>
          <a:xfrm>
            <a:off x="5526516" y="4485812"/>
            <a:ext cx="155295" cy="838200"/>
          </a:xfrm>
          <a:prstGeom prst="downArrow">
            <a:avLst>
              <a:gd name="adj1" fmla="val 50000"/>
              <a:gd name="adj2" fmla="val 137500"/>
            </a:avLst>
          </a:prstGeom>
          <a:solidFill>
            <a:srgbClr val="3333FF"/>
          </a:solidFill>
          <a:ln w="9525" cap="flat" cmpd="sng">
            <a:solidFill>
              <a:schemeClr val="tx1"/>
            </a:solidFill>
            <a:prstDash val="solid"/>
            <a:miter/>
            <a:headEnd type="none" w="med" len="med"/>
            <a:tailEnd type="none" w="med" len="med"/>
          </a:ln>
        </p:spPr>
        <p:txBody>
          <a:bodyPr vert="eaVert" wrap="none" anchor="ctr" anchorCtr="0"/>
          <a:lstStyle/>
          <a:p>
            <a:endParaRPr lang="zh-CN" altLang="en-US" dirty="0">
              <a:latin typeface="Times New Roman" panose="02020603050405020304" charset="0"/>
            </a:endParaRPr>
          </a:p>
        </p:txBody>
      </p:sp>
      <p:sp>
        <p:nvSpPr>
          <p:cNvPr id="14" name="AutoShape 6"/>
          <p:cNvSpPr/>
          <p:nvPr>
            <p:custDataLst>
              <p:tags r:id="rId6"/>
            </p:custDataLst>
          </p:nvPr>
        </p:nvSpPr>
        <p:spPr>
          <a:xfrm>
            <a:off x="7152501" y="4466762"/>
            <a:ext cx="155295" cy="838200"/>
          </a:xfrm>
          <a:prstGeom prst="downArrow">
            <a:avLst>
              <a:gd name="adj1" fmla="val 50000"/>
              <a:gd name="adj2" fmla="val 137500"/>
            </a:avLst>
          </a:prstGeom>
          <a:solidFill>
            <a:srgbClr val="3333FF"/>
          </a:solidFill>
          <a:ln w="9525" cap="flat" cmpd="sng">
            <a:solidFill>
              <a:schemeClr val="tx1"/>
            </a:solidFill>
            <a:prstDash val="solid"/>
            <a:miter/>
            <a:headEnd type="none" w="med" len="med"/>
            <a:tailEnd type="none" w="med" len="med"/>
          </a:ln>
        </p:spPr>
        <p:txBody>
          <a:bodyPr vert="eaVert" wrap="none" anchor="ctr" anchorCtr="0"/>
          <a:lstStyle/>
          <a:p>
            <a:endParaRPr lang="zh-CN" altLang="en-US" dirty="0">
              <a:latin typeface="Times New Roman" panose="02020603050405020304" charset="0"/>
            </a:endParaRPr>
          </a:p>
        </p:txBody>
      </p:sp>
      <p:sp>
        <p:nvSpPr>
          <p:cNvPr id="15" name="AutoShape 15"/>
          <p:cNvSpPr/>
          <p:nvPr/>
        </p:nvSpPr>
        <p:spPr>
          <a:xfrm>
            <a:off x="6658847" y="5335125"/>
            <a:ext cx="1397657" cy="1201865"/>
          </a:xfrm>
          <a:prstGeom prst="wedgeEllipseCallout">
            <a:avLst>
              <a:gd name="adj1" fmla="val 24051"/>
              <a:gd name="adj2" fmla="val -28056"/>
            </a:avLst>
          </a:prstGeom>
          <a:solidFill>
            <a:srgbClr val="66FFCC"/>
          </a:solidFill>
          <a:ln w="19050" cap="flat" cmpd="sng">
            <a:solidFill>
              <a:schemeClr val="tx1"/>
            </a:solidFill>
            <a:prstDash val="solid"/>
            <a:miter/>
            <a:headEnd type="none" w="med" len="med"/>
            <a:tailEnd type="none" w="med" len="med"/>
          </a:ln>
        </p:spPr>
        <p:txBody>
          <a:bodyPr/>
          <a:lstStyle/>
          <a:p>
            <a:pPr algn="ctr"/>
            <a:r>
              <a:rPr lang="zh-CN" altLang="en-US" sz="2400" b="1" dirty="0">
                <a:latin typeface="方正粗黑宋简体" panose="02000000000000000000" charset="-122"/>
                <a:ea typeface="方正大黑体_GBK" panose="02010600010101010101" charset="-122"/>
              </a:rPr>
              <a:t>销售成本</a:t>
            </a:r>
            <a:endParaRPr lang="zh-CN" altLang="en-US" sz="2400" b="1" dirty="0">
              <a:latin typeface="方正粗黑宋简体" panose="02000000000000000000" charset="-122"/>
              <a:ea typeface="方正大黑体_GBK" panose="02010600010101010101" charset="-122"/>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3232150" y="582295"/>
            <a:ext cx="7772400" cy="685800"/>
          </a:xfrm>
        </p:spPr>
        <p:txBody>
          <a:bodyPr vert="horz" wrap="square" lIns="91440" tIns="45720" rIns="91440" bIns="45720" anchor="ctr" anchorCtr="0"/>
          <a:lstStyle/>
          <a:p>
            <a:pPr algn="l" eaLnBrk="1" hangingPunct="1"/>
            <a:r>
              <a:rPr lang="zh-CN" altLang="en-US" sz="3600" dirty="0">
                <a:solidFill>
                  <a:schemeClr val="tx1"/>
                </a:solidFill>
                <a:latin typeface="方正粗黑宋简体" panose="02000000000000000000" charset="-122"/>
                <a:ea typeface="方正大黑体_GBK" panose="02010600010101010101" charset="-122"/>
              </a:rPr>
              <a:t>任务一</a:t>
            </a:r>
            <a:r>
              <a:rPr lang="en-US" altLang="zh-CN" sz="3600" dirty="0">
                <a:solidFill>
                  <a:schemeClr val="tx1"/>
                </a:solidFill>
                <a:latin typeface="方正粗黑宋简体" panose="02000000000000000000" charset="-122"/>
                <a:ea typeface="方正大黑体_GBK" panose="02010600010101010101" charset="-122"/>
              </a:rPr>
              <a:t>   </a:t>
            </a:r>
            <a:r>
              <a:rPr lang="zh-CN" altLang="en-US" sz="3600" dirty="0">
                <a:solidFill>
                  <a:schemeClr val="tx1"/>
                </a:solidFill>
                <a:latin typeface="方正粗黑宋简体" panose="02000000000000000000" charset="-122"/>
                <a:ea typeface="方正大黑体_GBK" panose="02010600010101010101" charset="-122"/>
              </a:rPr>
              <a:t>成本计算的要求  </a:t>
            </a:r>
            <a:br>
              <a:rPr lang="zh-CN" altLang="en-US" sz="3600" dirty="0">
                <a:solidFill>
                  <a:schemeClr val="tx1"/>
                </a:solidFill>
                <a:latin typeface="方正粗黑宋简体" panose="02000000000000000000" charset="-122"/>
                <a:ea typeface="方正大黑体_GBK" panose="02010600010101010101" charset="-122"/>
              </a:rPr>
            </a:br>
            <a:endParaRPr lang="zh-CN" altLang="en-US" sz="3600" dirty="0">
              <a:solidFill>
                <a:schemeClr val="tx1"/>
              </a:solidFill>
              <a:latin typeface="方正粗黑宋简体" panose="02000000000000000000" charset="-122"/>
              <a:ea typeface="方正大黑体_GBK" panose="02010600010101010101" charset="-122"/>
            </a:endParaRPr>
          </a:p>
        </p:txBody>
      </p:sp>
      <p:sp>
        <p:nvSpPr>
          <p:cNvPr id="3075" name="Rectangle 3"/>
          <p:cNvSpPr>
            <a:spLocks noGrp="1"/>
          </p:cNvSpPr>
          <p:nvPr>
            <p:ph idx="1"/>
          </p:nvPr>
        </p:nvSpPr>
        <p:spPr>
          <a:xfrm>
            <a:off x="1186815" y="1118870"/>
            <a:ext cx="10074910" cy="5001260"/>
          </a:xfrm>
        </p:spPr>
        <p:txBody>
          <a:bodyPr vert="horz" wrap="square" lIns="91440" tIns="45720" rIns="91440" bIns="45720" anchor="t" anchorCtr="0"/>
          <a:lstStyle/>
          <a:p>
            <a:pPr eaLnBrk="1" hangingPunct="1">
              <a:lnSpc>
                <a:spcPct val="150000"/>
              </a:lnSpc>
              <a:buNone/>
            </a:pPr>
            <a:r>
              <a:rPr lang="zh-CN" altLang="en-US" sz="2800" dirty="0">
                <a:latin typeface="方正粗黑宋简体" panose="02000000000000000000" charset="-122"/>
                <a:ea typeface="方正大黑体_GBK" panose="02010600010101010101" charset="-122"/>
              </a:rPr>
              <a:t>一、成本计算的概念及必要性</a:t>
            </a:r>
            <a:endParaRPr lang="zh-CN" altLang="en-US" sz="2800" dirty="0">
              <a:latin typeface="方正粗黑宋简体" panose="02000000000000000000" charset="-122"/>
              <a:ea typeface="方正大黑体_GBK" panose="02010600010101010101" charset="-122"/>
            </a:endParaRPr>
          </a:p>
          <a:p>
            <a:pPr eaLnBrk="1" hangingPunct="1">
              <a:lnSpc>
                <a:spcPct val="150000"/>
              </a:lnSpc>
              <a:buNone/>
            </a:pPr>
            <a:r>
              <a:rPr lang="zh-CN" altLang="en-US" sz="2800" dirty="0">
                <a:latin typeface="方正粗黑宋简体" panose="02000000000000000000" charset="-122"/>
                <a:ea typeface="方正大黑体_GBK" panose="02010600010101010101" charset="-122"/>
              </a:rPr>
              <a:t>（一）成本与成本计算的概念</a:t>
            </a:r>
            <a:endParaRPr lang="zh-CN" altLang="en-US" sz="2800" dirty="0">
              <a:latin typeface="方正粗黑宋简体" panose="02000000000000000000" charset="-122"/>
              <a:ea typeface="方正大黑体_GBK" panose="02010600010101010101" charset="-122"/>
            </a:endParaRPr>
          </a:p>
          <a:p>
            <a:pPr eaLnBrk="1" hangingPunct="1">
              <a:lnSpc>
                <a:spcPct val="150000"/>
              </a:lnSpc>
              <a:buNone/>
            </a:pPr>
            <a:r>
              <a:rPr lang="en-US" altLang="zh-CN" sz="2400" dirty="0">
                <a:latin typeface="方正粗黑宋简体" panose="02000000000000000000" charset="-122"/>
                <a:ea typeface="方正大黑体_GBK" panose="02010600010101010101" charset="-122"/>
              </a:rPr>
              <a:t>2.</a:t>
            </a:r>
            <a:r>
              <a:rPr lang="zh-CN" altLang="en-US" sz="2400" dirty="0">
                <a:latin typeface="方正粗黑宋简体" panose="02000000000000000000" charset="-122"/>
                <a:ea typeface="方正大黑体_GBK" panose="02010600010101010101" charset="-122"/>
              </a:rPr>
              <a:t>成本计算</a:t>
            </a:r>
            <a:endParaRPr lang="zh-CN" altLang="en-US" sz="2400" dirty="0">
              <a:latin typeface="方正粗黑宋简体" panose="02000000000000000000" charset="-122"/>
              <a:ea typeface="方正大黑体_GBK" panose="02010600010101010101" charset="-122"/>
            </a:endParaRPr>
          </a:p>
        </p:txBody>
      </p:sp>
      <p:sp>
        <p:nvSpPr>
          <p:cNvPr id="2" name="文本框 1"/>
          <p:cNvSpPr txBox="1"/>
          <p:nvPr/>
        </p:nvSpPr>
        <p:spPr>
          <a:xfrm>
            <a:off x="1506220" y="3078480"/>
            <a:ext cx="9305290" cy="1753235"/>
          </a:xfrm>
          <a:prstGeom prst="rect">
            <a:avLst/>
          </a:prstGeom>
          <a:noFill/>
        </p:spPr>
        <p:txBody>
          <a:bodyPr wrap="square">
            <a:spAutoFit/>
          </a:bodyPr>
          <a:lstStyle/>
          <a:p>
            <a:pPr>
              <a:lnSpc>
                <a:spcPct val="150000"/>
              </a:lnSpc>
            </a:pPr>
            <a:r>
              <a:rPr lang="en-US" altLang="zh-CN" b="1" kern="100" dirty="0">
                <a:latin typeface="方正粗黑宋简体" panose="02000000000000000000" charset="-122"/>
                <a:ea typeface="方正大黑体_GBK" panose="02010600010101010101" charset="-122"/>
                <a:cs typeface="Times New Roman" panose="02020603050405020304" charset="0"/>
              </a:rPr>
              <a:t>       </a:t>
            </a:r>
            <a:r>
              <a:rPr lang="zh-CN" altLang="zh-CN" sz="2400" b="1" kern="100" dirty="0">
                <a:effectLst/>
                <a:latin typeface="方正粗黑宋简体" panose="02000000000000000000" charset="-122"/>
                <a:ea typeface="方正大黑体_GBK" panose="02010600010101010101" charset="-122"/>
                <a:cs typeface="Times New Roman" panose="02020603050405020304" charset="0"/>
              </a:rPr>
              <a:t>指采用一系列专门的方法，将企业在生产经营过程中发生的各种耗费，按照一定的对象进行归集与分配，从而计算出各该对象的成本（总成本与单位成本）的会计工作。</a:t>
            </a:r>
            <a:endParaRPr lang="zh-CN" altLang="zh-CN" sz="2400" b="1" kern="100" dirty="0">
              <a:effectLst/>
              <a:latin typeface="方正粗黑宋简体" panose="02000000000000000000" charset="-122"/>
              <a:ea typeface="方正大黑体_GBK" panose="02010600010101010101" charset="-122"/>
              <a:cs typeface="Times New Roman" panose="02020603050405020304" charset="0"/>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830262" y="469793"/>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一、成本计算的概念及必要性</a:t>
            </a:r>
            <a:endParaRPr lang="zh-CN" altLang="en-US"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（二）成本计算的必要性</a:t>
            </a:r>
            <a:endParaRPr lang="zh-CN" altLang="en-US" sz="2800" dirty="0">
              <a:latin typeface="方正粗黑宋简体" panose="02000000000000000000" charset="-122"/>
              <a:ea typeface="方正大黑体_GBK" panose="02010600010101010101" charset="-122"/>
              <a:sym typeface="+mn-ea"/>
            </a:endParaRPr>
          </a:p>
        </p:txBody>
      </p:sp>
      <p:sp>
        <p:nvSpPr>
          <p:cNvPr id="3" name="文本框 2"/>
          <p:cNvSpPr txBox="1"/>
          <p:nvPr/>
        </p:nvSpPr>
        <p:spPr>
          <a:xfrm>
            <a:off x="1901989" y="1990245"/>
            <a:ext cx="8010938" cy="430530"/>
          </a:xfrm>
          <a:prstGeom prst="rect">
            <a:avLst/>
          </a:prstGeom>
          <a:noFill/>
        </p:spPr>
        <p:txBody>
          <a:bodyPr wrap="square">
            <a:spAutoFit/>
          </a:bodyPr>
          <a:lstStyle/>
          <a:p>
            <a:pPr marL="6985" indent="269875" algn="just" eaLnBrk="0">
              <a:lnSpc>
                <a:spcPct val="92000"/>
              </a:lnSpc>
            </a:pPr>
            <a:r>
              <a:rPr lang="en-US" altLang="zh-CN"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rPr>
              <a:t>1</a:t>
            </a:r>
            <a:r>
              <a:rPr lang="zh-CN" altLang="zh-CN"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rPr>
              <a:t>、</a:t>
            </a:r>
            <a:r>
              <a:rPr lang="zh-CN" altLang="en-US"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rPr>
              <a:t>可取得实际成本，挖掘降低成本的潜力。</a:t>
            </a:r>
            <a:endParaRPr lang="zh-CN" altLang="en-US"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endParaRPr>
          </a:p>
        </p:txBody>
      </p:sp>
      <p:sp>
        <p:nvSpPr>
          <p:cNvPr id="5" name="文本框 4"/>
          <p:cNvSpPr txBox="1"/>
          <p:nvPr/>
        </p:nvSpPr>
        <p:spPr>
          <a:xfrm>
            <a:off x="1901825" y="2918460"/>
            <a:ext cx="8837295" cy="430530"/>
          </a:xfrm>
          <a:prstGeom prst="rect">
            <a:avLst/>
          </a:prstGeom>
          <a:noFill/>
        </p:spPr>
        <p:txBody>
          <a:bodyPr wrap="square">
            <a:spAutoFit/>
          </a:bodyPr>
          <a:lstStyle/>
          <a:p>
            <a:pPr marL="6985" indent="269875" algn="just" eaLnBrk="0">
              <a:lnSpc>
                <a:spcPct val="92000"/>
              </a:lnSpc>
            </a:pPr>
            <a:r>
              <a:rPr lang="en-US" altLang="zh-CN"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rPr>
              <a:t>2</a:t>
            </a:r>
            <a:r>
              <a:rPr lang="zh-CN" altLang="zh-CN"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rPr>
              <a:t>、</a:t>
            </a:r>
            <a:r>
              <a:rPr lang="zh-CN" altLang="en-US"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rPr>
              <a:t>可揭露企业经营管理中存在的问题，改善企业的经营管理。</a:t>
            </a:r>
            <a:endParaRPr lang="zh-CN" altLang="en-US"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endParaRPr>
          </a:p>
        </p:txBody>
      </p:sp>
      <p:sp>
        <p:nvSpPr>
          <p:cNvPr id="7" name="文本框 6"/>
          <p:cNvSpPr txBox="1"/>
          <p:nvPr/>
        </p:nvSpPr>
        <p:spPr>
          <a:xfrm>
            <a:off x="1901989" y="3846656"/>
            <a:ext cx="7708548" cy="430530"/>
          </a:xfrm>
          <a:prstGeom prst="rect">
            <a:avLst/>
          </a:prstGeom>
          <a:noFill/>
        </p:spPr>
        <p:txBody>
          <a:bodyPr wrap="square">
            <a:spAutoFit/>
          </a:bodyPr>
          <a:lstStyle/>
          <a:p>
            <a:pPr marL="6985" indent="269875" algn="just" eaLnBrk="0">
              <a:lnSpc>
                <a:spcPct val="92000"/>
              </a:lnSpc>
            </a:pPr>
            <a:r>
              <a:rPr lang="en-US" altLang="zh-CN"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rPr>
              <a:t>3</a:t>
            </a:r>
            <a:r>
              <a:rPr lang="zh-CN" altLang="en-US"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rPr>
              <a:t>、可为成本预测、成本规划、定价提供参考。</a:t>
            </a:r>
            <a:endParaRPr lang="zh-CN" altLang="en-US" sz="2400" spc="60" dirty="0">
              <a:solidFill>
                <a:srgbClr val="000000"/>
              </a:solidFill>
              <a:effectLst/>
              <a:latin typeface="方正粗黑宋简体" panose="02000000000000000000" charset="-122"/>
              <a:ea typeface="方正大黑体_GBK" panose="02010600010101010101" charset="-122"/>
              <a:cs typeface="微软雅黑" panose="020B0503020204020204" pitchFamily="34" charset="-122"/>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706120" y="354965"/>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二、成本计算的基本要求</a:t>
            </a:r>
            <a:endParaRPr lang="en-US" altLang="zh-CN"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（一）遵守成本开支范围</a:t>
            </a:r>
            <a:endParaRPr lang="zh-CN" altLang="en-US"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endParaRPr lang="zh-CN" altLang="en-US"/>
          </a:p>
          <a:p>
            <a:endParaRPr lang="zh-CN" altLang="en-US"/>
          </a:p>
        </p:txBody>
      </p:sp>
      <p:grpSp>
        <p:nvGrpSpPr>
          <p:cNvPr id="9" name="组合 8" descr="7b0a202020202274657874626f78223a2022220a7d0a"/>
          <p:cNvGrpSpPr/>
          <p:nvPr/>
        </p:nvGrpSpPr>
        <p:grpSpPr>
          <a:xfrm>
            <a:off x="2326575" y="1716087"/>
            <a:ext cx="6718935" cy="4799303"/>
            <a:chOff x="3587" y="3205"/>
            <a:chExt cx="9964" cy="5812"/>
          </a:xfrm>
        </p:grpSpPr>
        <p:grpSp>
          <p:nvGrpSpPr>
            <p:cNvPr id="25" name="组合 24"/>
            <p:cNvGrpSpPr/>
            <p:nvPr/>
          </p:nvGrpSpPr>
          <p:grpSpPr>
            <a:xfrm>
              <a:off x="3587" y="3205"/>
              <a:ext cx="9964" cy="4930"/>
              <a:chOff x="2438515" y="2034869"/>
              <a:chExt cx="6327407" cy="3130763"/>
            </a:xfrm>
          </p:grpSpPr>
          <p:sp>
            <p:nvSpPr>
              <p:cNvPr id="17" name="图形 15"/>
              <p:cNvSpPr/>
              <p:nvPr/>
            </p:nvSpPr>
            <p:spPr>
              <a:xfrm>
                <a:off x="2438515" y="2185752"/>
                <a:ext cx="1164207" cy="723219"/>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8" name="图形 15"/>
              <p:cNvSpPr/>
              <p:nvPr/>
            </p:nvSpPr>
            <p:spPr>
              <a:xfrm>
                <a:off x="2438515" y="2909002"/>
                <a:ext cx="6327407" cy="2256630"/>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21"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22"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0" name="文本框 9" descr="7b0a20202020227461726765744d6f64756c65223a20226b6f6e6c696e65666f6e7473220a7d0a"/>
            <p:cNvSpPr txBox="1"/>
            <p:nvPr/>
          </p:nvSpPr>
          <p:spPr>
            <a:xfrm>
              <a:off x="3685" y="3539"/>
              <a:ext cx="9663" cy="5478"/>
            </a:xfrm>
            <a:prstGeom prst="rect">
              <a:avLst/>
            </a:prstGeom>
            <a:noFill/>
          </p:spPr>
          <p:txBody>
            <a:bodyPr wrap="square" rtlCol="0">
              <a:spAutoFit/>
            </a:bodyPr>
            <a:lstStyle/>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、确定哪些费用可以列入成本，哪些费用不能列入成本。</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2</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、必须遵循国家统一规定的成本开支范围，不得随意改变成本费用的确认标准与计量方法。</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3</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、不得虚列、多列、少列或不列成本费用，不得乱挤成本。</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706120" y="354965"/>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二、成本计算的基本要求</a:t>
            </a:r>
            <a:endParaRPr lang="en-US" altLang="zh-CN"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（二）划分支出、费用与成本的界限</a:t>
            </a:r>
            <a:endParaRPr lang="zh-CN" altLang="en-US"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endParaRPr lang="zh-CN" altLang="en-US"/>
          </a:p>
          <a:p>
            <a:endParaRPr lang="zh-CN" altLang="en-US"/>
          </a:p>
        </p:txBody>
      </p:sp>
      <p:grpSp>
        <p:nvGrpSpPr>
          <p:cNvPr id="9" name="组合 8" descr="7b0a202020202274657874626f78223a2022220a7d0a"/>
          <p:cNvGrpSpPr/>
          <p:nvPr/>
        </p:nvGrpSpPr>
        <p:grpSpPr>
          <a:xfrm>
            <a:off x="2205197" y="1716087"/>
            <a:ext cx="6840313" cy="4532584"/>
            <a:chOff x="3407" y="3205"/>
            <a:chExt cx="10144" cy="5489"/>
          </a:xfrm>
        </p:grpSpPr>
        <p:grpSp>
          <p:nvGrpSpPr>
            <p:cNvPr id="25" name="组合 24"/>
            <p:cNvGrpSpPr/>
            <p:nvPr/>
          </p:nvGrpSpPr>
          <p:grpSpPr>
            <a:xfrm>
              <a:off x="3587" y="3205"/>
              <a:ext cx="9964" cy="4930"/>
              <a:chOff x="2438515" y="2034869"/>
              <a:chExt cx="6327407" cy="3130763"/>
            </a:xfrm>
          </p:grpSpPr>
          <p:sp>
            <p:nvSpPr>
              <p:cNvPr id="17" name="图形 15"/>
              <p:cNvSpPr/>
              <p:nvPr/>
            </p:nvSpPr>
            <p:spPr>
              <a:xfrm>
                <a:off x="2438515" y="2185752"/>
                <a:ext cx="1164207" cy="723219"/>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8" name="图形 15"/>
              <p:cNvSpPr/>
              <p:nvPr/>
            </p:nvSpPr>
            <p:spPr>
              <a:xfrm>
                <a:off x="2438515" y="2909002"/>
                <a:ext cx="6327407" cy="2256630"/>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21"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22"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0" name="文本框 9" descr="7b0a20202020227461726765744d6f64756c65223a20226b6f6e6c696e65666f6e7473220a7d0a"/>
            <p:cNvSpPr txBox="1"/>
            <p:nvPr/>
          </p:nvSpPr>
          <p:spPr>
            <a:xfrm>
              <a:off x="3407" y="3887"/>
              <a:ext cx="10143" cy="4807"/>
            </a:xfrm>
            <a:prstGeom prst="rect">
              <a:avLst/>
            </a:prstGeom>
            <a:noFill/>
          </p:spPr>
          <p:txBody>
            <a:bodyPr wrap="square" rtlCol="0">
              <a:spAutoFit/>
            </a:bodyPr>
            <a:lstStyle/>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、划分支出与费用的界限</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2</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、划分费用与成本的界限</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3</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、划分本期成本费用与下期成本费用的界限</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4</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、划分不同成本计算对象成本的界限</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5</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、划分在产品成本与完工产品成本的界限</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706120" y="354965"/>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二、成本计算的基本要求</a:t>
            </a:r>
            <a:endParaRPr lang="en-US" altLang="zh-CN"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（三）按权责发生制要求进行成本计算</a:t>
            </a:r>
            <a:endParaRPr lang="zh-CN" altLang="en-US"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endParaRPr lang="zh-CN" altLang="en-US"/>
          </a:p>
          <a:p>
            <a:endParaRPr lang="zh-CN" altLang="en-US"/>
          </a:p>
        </p:txBody>
      </p:sp>
      <p:grpSp>
        <p:nvGrpSpPr>
          <p:cNvPr id="9" name="组合 8" descr="7b0a202020202274657874626f78223a2022220a7d0a"/>
          <p:cNvGrpSpPr/>
          <p:nvPr/>
        </p:nvGrpSpPr>
        <p:grpSpPr>
          <a:xfrm>
            <a:off x="2326575" y="1716087"/>
            <a:ext cx="6718935" cy="4532584"/>
            <a:chOff x="3587" y="3205"/>
            <a:chExt cx="9964" cy="5489"/>
          </a:xfrm>
        </p:grpSpPr>
        <p:grpSp>
          <p:nvGrpSpPr>
            <p:cNvPr id="25" name="组合 24"/>
            <p:cNvGrpSpPr/>
            <p:nvPr/>
          </p:nvGrpSpPr>
          <p:grpSpPr>
            <a:xfrm>
              <a:off x="3587" y="3205"/>
              <a:ext cx="9964" cy="4930"/>
              <a:chOff x="2438515" y="2034869"/>
              <a:chExt cx="6327407" cy="3130763"/>
            </a:xfrm>
          </p:grpSpPr>
          <p:sp>
            <p:nvSpPr>
              <p:cNvPr id="17" name="图形 15"/>
              <p:cNvSpPr/>
              <p:nvPr/>
            </p:nvSpPr>
            <p:spPr>
              <a:xfrm>
                <a:off x="2438515" y="2185752"/>
                <a:ext cx="1164207" cy="723219"/>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8" name="图形 15"/>
              <p:cNvSpPr/>
              <p:nvPr/>
            </p:nvSpPr>
            <p:spPr>
              <a:xfrm>
                <a:off x="2438515" y="2909002"/>
                <a:ext cx="6327407" cy="2256630"/>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21"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22"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0" name="文本框 9" descr="7b0a20202020227461726765744d6f64756c65223a20226b6f6e6c696e65666f6e7473220a7d0a"/>
            <p:cNvSpPr txBox="1"/>
            <p:nvPr/>
          </p:nvSpPr>
          <p:spPr>
            <a:xfrm>
              <a:off x="3724" y="3887"/>
              <a:ext cx="9663" cy="4807"/>
            </a:xfrm>
            <a:prstGeom prst="rect">
              <a:avLst/>
            </a:prstGeom>
            <a:noFill/>
          </p:spPr>
          <p:txBody>
            <a:bodyPr wrap="square" rtlCol="0">
              <a:spAutoFit/>
            </a:bodyPr>
            <a:lstStyle/>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、凡在本期发生的应由本期产品负担的费用，不论本期有没有付款，都要计入本期的产品成本；</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2</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、凡不应由本期产品负担的费用，尽管在本期发生款项支出，也不能计入本期的产品成本。</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type="subTitle" idx="1"/>
          </p:nvPr>
        </p:nvSpPr>
        <p:spPr>
          <a:xfrm>
            <a:off x="706120" y="354965"/>
            <a:ext cx="10531475" cy="1066800"/>
          </a:xfrm>
        </p:spPr>
        <p:txBody>
          <a:bodyPr vert="horz" wrap="square" lIns="91440" tIns="45720" rIns="91440" bIns="45720" anchor="t" anchorCtr="0"/>
          <a:lstStyle/>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二、成本计算的基本要求</a:t>
            </a:r>
            <a:endParaRPr lang="en-US" altLang="zh-CN" sz="2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r>
              <a:rPr lang="zh-CN" altLang="en-US" sz="2800" dirty="0">
                <a:latin typeface="方正粗黑宋简体" panose="02000000000000000000" charset="-122"/>
                <a:ea typeface="方正大黑体_GBK" panose="02010600010101010101" charset="-122"/>
                <a:sym typeface="+mn-ea"/>
              </a:rPr>
              <a:t>（四）做好成本核算的各项基础工作</a:t>
            </a: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a:p>
            <a:pPr marL="193040" indent="-193040" algn="l" eaLnBrk="1" hangingPunct="1">
              <a:lnSpc>
                <a:spcPct val="150000"/>
              </a:lnSpc>
            </a:pPr>
            <a:endParaRPr lang="zh-CN" altLang="en-US" sz="800" dirty="0">
              <a:latin typeface="方正粗黑宋简体" panose="02000000000000000000" charset="-122"/>
              <a:ea typeface="方正大黑体_GBK" panose="02010600010101010101" charset="-122"/>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endParaRPr lang="zh-CN" altLang="en-US"/>
          </a:p>
          <a:p>
            <a:endParaRPr lang="zh-CN" altLang="en-US"/>
          </a:p>
        </p:txBody>
      </p:sp>
      <p:grpSp>
        <p:nvGrpSpPr>
          <p:cNvPr id="9" name="组合 8" descr="7b0a202020202274657874626f78223a2022220a7d0a"/>
          <p:cNvGrpSpPr/>
          <p:nvPr/>
        </p:nvGrpSpPr>
        <p:grpSpPr>
          <a:xfrm>
            <a:off x="2326575" y="1716087"/>
            <a:ext cx="6718935" cy="4532584"/>
            <a:chOff x="3587" y="3205"/>
            <a:chExt cx="9964" cy="5489"/>
          </a:xfrm>
        </p:grpSpPr>
        <p:grpSp>
          <p:nvGrpSpPr>
            <p:cNvPr id="25" name="组合 24"/>
            <p:cNvGrpSpPr/>
            <p:nvPr/>
          </p:nvGrpSpPr>
          <p:grpSpPr>
            <a:xfrm>
              <a:off x="3587" y="3205"/>
              <a:ext cx="9964" cy="4930"/>
              <a:chOff x="2438515" y="2034869"/>
              <a:chExt cx="6327407" cy="3130763"/>
            </a:xfrm>
          </p:grpSpPr>
          <p:sp>
            <p:nvSpPr>
              <p:cNvPr id="17" name="图形 15"/>
              <p:cNvSpPr/>
              <p:nvPr/>
            </p:nvSpPr>
            <p:spPr>
              <a:xfrm>
                <a:off x="2438515" y="2185752"/>
                <a:ext cx="1164207" cy="723219"/>
              </a:xfrm>
              <a:custGeom>
                <a:avLst/>
                <a:gdLst>
                  <a:gd name="connsiteX0" fmla="*/ 0 w 1164207"/>
                  <a:gd name="connsiteY0" fmla="*/ 723220 h 723219"/>
                  <a:gd name="connsiteX1" fmla="*/ 0 w 1164207"/>
                  <a:gd name="connsiteY1" fmla="*/ 346616 h 723219"/>
                  <a:gd name="connsiteX2" fmla="*/ 346616 w 1164207"/>
                  <a:gd name="connsiteY2" fmla="*/ 0 h 723219"/>
                  <a:gd name="connsiteX3" fmla="*/ 1164207 w 1164207"/>
                  <a:gd name="connsiteY3" fmla="*/ 0 h 723219"/>
                </a:gdLst>
                <a:ahLst/>
                <a:cxnLst>
                  <a:cxn ang="0">
                    <a:pos x="connsiteX0" y="connsiteY0"/>
                  </a:cxn>
                  <a:cxn ang="0">
                    <a:pos x="connsiteX1" y="connsiteY1"/>
                  </a:cxn>
                  <a:cxn ang="0">
                    <a:pos x="connsiteX2" y="connsiteY2"/>
                  </a:cxn>
                  <a:cxn ang="0">
                    <a:pos x="connsiteX3" y="connsiteY3"/>
                  </a:cxn>
                </a:cxnLst>
                <a:rect l="l" t="t" r="r" b="b"/>
                <a:pathLst>
                  <a:path w="1164207" h="723219">
                    <a:moveTo>
                      <a:pt x="0" y="723220"/>
                    </a:moveTo>
                    <a:lnTo>
                      <a:pt x="0" y="346616"/>
                    </a:lnTo>
                    <a:cubicBezTo>
                      <a:pt x="0" y="155228"/>
                      <a:pt x="155228" y="0"/>
                      <a:pt x="346616" y="0"/>
                    </a:cubicBezTo>
                    <a:lnTo>
                      <a:pt x="1164207" y="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18" name="图形 15"/>
              <p:cNvSpPr/>
              <p:nvPr/>
            </p:nvSpPr>
            <p:spPr>
              <a:xfrm>
                <a:off x="2438515" y="2909002"/>
                <a:ext cx="6327407" cy="2256630"/>
              </a:xfrm>
              <a:custGeom>
                <a:avLst/>
                <a:gdLst>
                  <a:gd name="connsiteX0" fmla="*/ 4991979 w 4991978"/>
                  <a:gd name="connsiteY0" fmla="*/ 0 h 1310618"/>
                  <a:gd name="connsiteX1" fmla="*/ 4991979 w 4991978"/>
                  <a:gd name="connsiteY1" fmla="*/ 963999 h 1310618"/>
                  <a:gd name="connsiteX2" fmla="*/ 4645363 w 4991978"/>
                  <a:gd name="connsiteY2" fmla="*/ 1310615 h 1310618"/>
                  <a:gd name="connsiteX3" fmla="*/ 346616 w 4991978"/>
                  <a:gd name="connsiteY3" fmla="*/ 1310615 h 1310618"/>
                  <a:gd name="connsiteX4" fmla="*/ 0 w 4991978"/>
                  <a:gd name="connsiteY4" fmla="*/ 963999 h 1310618"/>
                  <a:gd name="connsiteX5" fmla="*/ 0 w 4991978"/>
                  <a:gd name="connsiteY5" fmla="*/ 0 h 131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1978" h="1310618">
                    <a:moveTo>
                      <a:pt x="4991979" y="0"/>
                    </a:moveTo>
                    <a:lnTo>
                      <a:pt x="4991979" y="963999"/>
                    </a:lnTo>
                    <a:cubicBezTo>
                      <a:pt x="4991979" y="1155387"/>
                      <a:pt x="4836752" y="1310615"/>
                      <a:pt x="4645363" y="1310615"/>
                    </a:cubicBezTo>
                    <a:lnTo>
                      <a:pt x="346616" y="1310615"/>
                    </a:lnTo>
                    <a:cubicBezTo>
                      <a:pt x="155228" y="1311497"/>
                      <a:pt x="0" y="1156269"/>
                      <a:pt x="0" y="963999"/>
                    </a:cubicBezTo>
                    <a:lnTo>
                      <a:pt x="0" y="0"/>
                    </a:lnTo>
                  </a:path>
                </a:pathLst>
              </a:custGeom>
              <a:noFill/>
              <a:ln w="70492" cap="rnd">
                <a:solidFill>
                  <a:srgbClr val="2EA7E0"/>
                </a:solidFill>
                <a:prstDash val="solid"/>
                <a:miter/>
              </a:ln>
            </p:spPr>
            <p:txBody>
              <a:bodyPr rtlCol="0" anchor="ctr"/>
              <a:lstStyle/>
              <a:p>
                <a:pPr algn="ctr">
                  <a:lnSpc>
                    <a:spcPct val="150000"/>
                  </a:lnSpc>
                </a:pPr>
                <a:endParaRPr lang="zh-CN" altLang="en-US"/>
              </a:p>
            </p:txBody>
          </p:sp>
          <p:sp>
            <p:nvSpPr>
              <p:cNvPr id="19" name="图形 15"/>
              <p:cNvSpPr/>
              <p:nvPr/>
            </p:nvSpPr>
            <p:spPr>
              <a:xfrm>
                <a:off x="7583974" y="2247283"/>
                <a:ext cx="1181846" cy="723219"/>
              </a:xfrm>
              <a:custGeom>
                <a:avLst/>
                <a:gdLst>
                  <a:gd name="connsiteX0" fmla="*/ 0 w 1181846"/>
                  <a:gd name="connsiteY0" fmla="*/ 0 h 723219"/>
                  <a:gd name="connsiteX1" fmla="*/ 835231 w 1181846"/>
                  <a:gd name="connsiteY1" fmla="*/ 0 h 723219"/>
                  <a:gd name="connsiteX2" fmla="*/ 1181847 w 1181846"/>
                  <a:gd name="connsiteY2" fmla="*/ 346616 h 723219"/>
                  <a:gd name="connsiteX3" fmla="*/ 1181847 w 1181846"/>
                  <a:gd name="connsiteY3" fmla="*/ 723220 h 723219"/>
                </a:gdLst>
                <a:ahLst/>
                <a:cxnLst>
                  <a:cxn ang="0">
                    <a:pos x="connsiteX0" y="connsiteY0"/>
                  </a:cxn>
                  <a:cxn ang="0">
                    <a:pos x="connsiteX1" y="connsiteY1"/>
                  </a:cxn>
                  <a:cxn ang="0">
                    <a:pos x="connsiteX2" y="connsiteY2"/>
                  </a:cxn>
                  <a:cxn ang="0">
                    <a:pos x="connsiteX3" y="connsiteY3"/>
                  </a:cxn>
                </a:cxnLst>
                <a:rect l="l" t="t" r="r" b="b"/>
                <a:pathLst>
                  <a:path w="1181846" h="723219">
                    <a:moveTo>
                      <a:pt x="0" y="0"/>
                    </a:moveTo>
                    <a:lnTo>
                      <a:pt x="835231" y="0"/>
                    </a:lnTo>
                    <a:cubicBezTo>
                      <a:pt x="1026619" y="0"/>
                      <a:pt x="1181847" y="155228"/>
                      <a:pt x="1181847" y="346616"/>
                    </a:cubicBezTo>
                    <a:lnTo>
                      <a:pt x="1181847" y="723220"/>
                    </a:lnTo>
                  </a:path>
                </a:pathLst>
              </a:custGeom>
              <a:noFill/>
              <a:ln w="17623" cap="flat">
                <a:solidFill>
                  <a:srgbClr val="2EA7E0"/>
                </a:solidFill>
                <a:prstDash val="solid"/>
                <a:miter/>
              </a:ln>
            </p:spPr>
            <p:txBody>
              <a:bodyPr rtlCol="0" anchor="ctr"/>
              <a:lstStyle/>
              <a:p>
                <a:pPr algn="ctr">
                  <a:lnSpc>
                    <a:spcPct val="150000"/>
                  </a:lnSpc>
                </a:pPr>
                <a:endParaRPr lang="zh-CN" altLang="en-US"/>
              </a:p>
            </p:txBody>
          </p:sp>
          <p:sp>
            <p:nvSpPr>
              <p:cNvPr id="21" name="图形 15"/>
              <p:cNvSpPr/>
              <p:nvPr/>
            </p:nvSpPr>
            <p:spPr>
              <a:xfrm>
                <a:off x="3602618" y="2034869"/>
                <a:ext cx="182568" cy="282232"/>
              </a:xfrm>
              <a:custGeom>
                <a:avLst/>
                <a:gdLst>
                  <a:gd name="connsiteX0" fmla="*/ 141116 w 182568"/>
                  <a:gd name="connsiteY0" fmla="*/ 282232 h 282232"/>
                  <a:gd name="connsiteX1" fmla="*/ 141116 w 182568"/>
                  <a:gd name="connsiteY1" fmla="*/ 282232 h 282232"/>
                  <a:gd name="connsiteX2" fmla="*/ 0 w 182568"/>
                  <a:gd name="connsiteY2" fmla="*/ 141116 h 282232"/>
                  <a:gd name="connsiteX3" fmla="*/ 0 w 182568"/>
                  <a:gd name="connsiteY3" fmla="*/ 141116 h 282232"/>
                  <a:gd name="connsiteX4" fmla="*/ 141116 w 182568"/>
                  <a:gd name="connsiteY4" fmla="*/ 0 h 282232"/>
                  <a:gd name="connsiteX5" fmla="*/ 141116 w 182568"/>
                  <a:gd name="connsiteY5" fmla="*/ 0 h 282232"/>
                  <a:gd name="connsiteX6" fmla="*/ 182569 w 182568"/>
                  <a:gd name="connsiteY6" fmla="*/ 41453 h 282232"/>
                  <a:gd name="connsiteX7" fmla="*/ 182569 w 182568"/>
                  <a:gd name="connsiteY7" fmla="*/ 241661 h 282232"/>
                  <a:gd name="connsiteX8" fmla="*/ 141116 w 182568"/>
                  <a:gd name="connsiteY8" fmla="*/ 282232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141116" y="282232"/>
                    </a:moveTo>
                    <a:lnTo>
                      <a:pt x="141116" y="282232"/>
                    </a:lnTo>
                    <a:cubicBezTo>
                      <a:pt x="63502" y="282232"/>
                      <a:pt x="0" y="218730"/>
                      <a:pt x="0" y="141116"/>
                    </a:cubicBezTo>
                    <a:lnTo>
                      <a:pt x="0" y="141116"/>
                    </a:lnTo>
                    <a:cubicBezTo>
                      <a:pt x="0" y="63502"/>
                      <a:pt x="63502" y="0"/>
                      <a:pt x="141116" y="0"/>
                    </a:cubicBezTo>
                    <a:lnTo>
                      <a:pt x="141116" y="0"/>
                    </a:lnTo>
                    <a:cubicBezTo>
                      <a:pt x="164047" y="0"/>
                      <a:pt x="182569" y="18521"/>
                      <a:pt x="182569" y="41453"/>
                    </a:cubicBezTo>
                    <a:lnTo>
                      <a:pt x="182569" y="241661"/>
                    </a:lnTo>
                    <a:cubicBezTo>
                      <a:pt x="181687" y="263711"/>
                      <a:pt x="163165" y="282232"/>
                      <a:pt x="141116" y="282232"/>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sp>
            <p:nvSpPr>
              <p:cNvPr id="22" name="图形 15"/>
              <p:cNvSpPr/>
              <p:nvPr/>
            </p:nvSpPr>
            <p:spPr>
              <a:xfrm>
                <a:off x="7410225" y="2106167"/>
                <a:ext cx="182568" cy="282232"/>
              </a:xfrm>
              <a:custGeom>
                <a:avLst/>
                <a:gdLst>
                  <a:gd name="connsiteX0" fmla="*/ 41453 w 182568"/>
                  <a:gd name="connsiteY0" fmla="*/ 0 h 282232"/>
                  <a:gd name="connsiteX1" fmla="*/ 41453 w 182568"/>
                  <a:gd name="connsiteY1" fmla="*/ 0 h 282232"/>
                  <a:gd name="connsiteX2" fmla="*/ 182569 w 182568"/>
                  <a:gd name="connsiteY2" fmla="*/ 141116 h 282232"/>
                  <a:gd name="connsiteX3" fmla="*/ 182569 w 182568"/>
                  <a:gd name="connsiteY3" fmla="*/ 141116 h 282232"/>
                  <a:gd name="connsiteX4" fmla="*/ 41453 w 182568"/>
                  <a:gd name="connsiteY4" fmla="*/ 282232 h 282232"/>
                  <a:gd name="connsiteX5" fmla="*/ 41453 w 182568"/>
                  <a:gd name="connsiteY5" fmla="*/ 282232 h 282232"/>
                  <a:gd name="connsiteX6" fmla="*/ 0 w 182568"/>
                  <a:gd name="connsiteY6" fmla="*/ 240779 h 282232"/>
                  <a:gd name="connsiteX7" fmla="*/ 0 w 182568"/>
                  <a:gd name="connsiteY7" fmla="*/ 41453 h 282232"/>
                  <a:gd name="connsiteX8" fmla="*/ 41453 w 182568"/>
                  <a:gd name="connsiteY8" fmla="*/ 0 h 28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568" h="282232">
                    <a:moveTo>
                      <a:pt x="41453" y="0"/>
                    </a:moveTo>
                    <a:lnTo>
                      <a:pt x="41453" y="0"/>
                    </a:lnTo>
                    <a:cubicBezTo>
                      <a:pt x="119067" y="0"/>
                      <a:pt x="182569" y="63502"/>
                      <a:pt x="182569" y="141116"/>
                    </a:cubicBezTo>
                    <a:lnTo>
                      <a:pt x="182569" y="141116"/>
                    </a:lnTo>
                    <a:cubicBezTo>
                      <a:pt x="182569" y="218730"/>
                      <a:pt x="119067" y="282232"/>
                      <a:pt x="41453" y="282232"/>
                    </a:cubicBezTo>
                    <a:lnTo>
                      <a:pt x="41453" y="282232"/>
                    </a:lnTo>
                    <a:cubicBezTo>
                      <a:pt x="18522" y="282232"/>
                      <a:pt x="0" y="263711"/>
                      <a:pt x="0" y="240779"/>
                    </a:cubicBezTo>
                    <a:lnTo>
                      <a:pt x="0" y="41453"/>
                    </a:lnTo>
                    <a:cubicBezTo>
                      <a:pt x="0" y="18521"/>
                      <a:pt x="18522" y="0"/>
                      <a:pt x="41453" y="0"/>
                    </a:cubicBezTo>
                    <a:close/>
                  </a:path>
                </a:pathLst>
              </a:custGeom>
              <a:solidFill>
                <a:srgbClr val="2EA7E0"/>
              </a:solidFill>
              <a:ln w="8811" cap="flat">
                <a:noFill/>
                <a:prstDash val="solid"/>
                <a:miter/>
              </a:ln>
            </p:spPr>
            <p:txBody>
              <a:bodyPr rtlCol="0" anchor="ctr"/>
              <a:lstStyle/>
              <a:p>
                <a:pPr algn="ctr">
                  <a:lnSpc>
                    <a:spcPct val="150000"/>
                  </a:lnSpc>
                </a:pPr>
                <a:endParaRPr lang="zh-CN" altLang="en-US"/>
              </a:p>
            </p:txBody>
          </p:sp>
        </p:grpSp>
        <p:sp>
          <p:nvSpPr>
            <p:cNvPr id="10" name="文本框 9" descr="7b0a20202020227461726765744d6f64756c65223a20226b6f6e6c696e65666f6e7473220a7d0a"/>
            <p:cNvSpPr txBox="1"/>
            <p:nvPr/>
          </p:nvSpPr>
          <p:spPr>
            <a:xfrm>
              <a:off x="3724" y="3887"/>
              <a:ext cx="9663" cy="4807"/>
            </a:xfrm>
            <a:prstGeom prst="rect">
              <a:avLst/>
            </a:prstGeom>
            <a:noFill/>
          </p:spPr>
          <p:txBody>
            <a:bodyPr wrap="square" rtlCol="0">
              <a:spAutoFit/>
            </a:bodyPr>
            <a:lstStyle/>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1</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、做好定额的制定与修订工作，加强定额管理</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2</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、做好材料物资的计量、收发、领退、盘点等工作，加强财产实物管理</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r>
                <a:rPr lang="en-US" altLang="zh-CN"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3</a:t>
              </a:r>
              <a:r>
                <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rPr>
                <a:t>、做好原始记录工作，加强内部控制管理</a:t>
              </a: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a:p>
              <a:pPr indent="457200" algn="l" fontAlgn="auto">
                <a:lnSpc>
                  <a:spcPct val="150000"/>
                </a:lnSpc>
              </a:pPr>
              <a:endParaRPr lang="zh-CN" altLang="en-US" sz="2400" spc="200" dirty="0">
                <a:solidFill>
                  <a:schemeClr val="tx1"/>
                </a:solidFill>
                <a:uFillTx/>
                <a:latin typeface="方正粗黑宋简体" panose="02000000000000000000" charset="-122"/>
                <a:ea typeface="方正大黑体_GBK" panose="02010600010101010101" charset="-122"/>
                <a:cs typeface="汉仪旗黑-75S" panose="00020600040101010101" charset="-122"/>
                <a:sym typeface="方正公文黑体" panose="02000500000000000000" charset="-122"/>
              </a:endParaRPr>
            </a:p>
          </p:txBody>
        </p:sp>
      </p:grpSp>
    </p:spTree>
  </p:cSld>
  <p:clrMapOvr>
    <a:masterClrMapping/>
  </p:clrMapOvr>
  <p:transition spd="med">
    <p:fade/>
  </p:transition>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3"/>
  <p:tag name="KSO_WM_TEMPLATE_CATEGORY" val="custom"/>
  <p:tag name="KSO_WM_SLIDE_INDEX" val="7"/>
  <p:tag name="KSO_WM_SLIDE_ID" val="custom20235953_7"/>
  <p:tag name="KSO_WM_TEMPLATE_MASTER_TYPE" val="0"/>
  <p:tag name="KSO_WM_SLIDE_LAYOUT" val="a_e"/>
  <p:tag name="KSO_WM_SLIDE_LAYOUT_CNT" val="1_1"/>
</p:tagLst>
</file>

<file path=ppt/tags/tag101.xml><?xml version="1.0" encoding="utf-8"?>
<p:tagLst xmlns:p="http://schemas.openxmlformats.org/presentationml/2006/main">
  <p:tag name="KSO_WM_DIAGRAM_VIRTUALLY_FRAME" val="{&quot;height&quot;:282,&quot;left&quot;:186,&quot;top&quot;:192,&quot;width&quot;:640.875}"/>
</p:tagLst>
</file>

<file path=ppt/tags/tag102.xml><?xml version="1.0" encoding="utf-8"?>
<p:tagLst xmlns:p="http://schemas.openxmlformats.org/presentationml/2006/main">
  <p:tag name="KSO_WM_DIAGRAM_VIRTUALLY_FRAME" val="{&quot;height&quot;:282,&quot;left&quot;:186,&quot;top&quot;:192,&quot;width&quot;:640.875}"/>
</p:tagLst>
</file>

<file path=ppt/tags/tag103.xml><?xml version="1.0" encoding="utf-8"?>
<p:tagLst xmlns:p="http://schemas.openxmlformats.org/presentationml/2006/main">
  <p:tag name="KSO_WM_DIAGRAM_VIRTUALLY_FRAME" val="{&quot;height&quot;:282,&quot;left&quot;:186,&quot;top&quot;:192,&quot;width&quot;:640.875}"/>
</p:tagLst>
</file>

<file path=ppt/tags/tag104.xml><?xml version="1.0" encoding="utf-8"?>
<p:tagLst xmlns:p="http://schemas.openxmlformats.org/presentationml/2006/main">
  <p:tag name="KSO_WM_DIAGRAM_VIRTUALLY_FRAME" val="{&quot;height&quot;:282,&quot;left&quot;:186,&quot;top&quot;:192,&quot;width&quot;:640.875}"/>
</p:tagLst>
</file>

<file path=ppt/tags/tag105.xml><?xml version="1.0" encoding="utf-8"?>
<p:tagLst xmlns:p="http://schemas.openxmlformats.org/presentationml/2006/main">
  <p:tag name="KSO_WM_DIAGRAM_VIRTUALLY_FRAME" val="{&quot;height&quot;:282,&quot;left&quot;:186,&quot;top&quot;:192,&quot;width&quot;:640.875}"/>
</p:tagLst>
</file>

<file path=ppt/tags/tag106.xml><?xml version="1.0" encoding="utf-8"?>
<p:tagLst xmlns:p="http://schemas.openxmlformats.org/presentationml/2006/main">
  <p:tag name="KSO_WM_DIAGRAM_VIRTUALLY_FRAME" val="{&quot;height&quot;:282,&quot;left&quot;:186,&quot;top&quot;:192,&quot;width&quot;:640.875}"/>
</p:tagLst>
</file>

<file path=ppt/tags/tag107.xml><?xml version="1.0" encoding="utf-8"?>
<p:tagLst xmlns:p="http://schemas.openxmlformats.org/presentationml/2006/main">
  <p:tag name="KSO_WM_DIAGRAM_VIRTUALLY_FRAME" val="{&quot;height&quot;:282,&quot;left&quot;:186,&quot;top&quot;:192,&quot;width&quot;:640.875}"/>
</p:tagLst>
</file>

<file path=ppt/tags/tag108.xml><?xml version="1.0" encoding="utf-8"?>
<p:tagLst xmlns:p="http://schemas.openxmlformats.org/presentationml/2006/main">
  <p:tag name="KSO_WM_DIAGRAM_VIRTUALLY_FRAME" val="{&quot;height&quot;:282,&quot;left&quot;:186,&quot;top&quot;:192,&quot;width&quot;:640.875}"/>
</p:tagLst>
</file>

<file path=ppt/tags/tag109.xml><?xml version="1.0" encoding="utf-8"?>
<p:tagLst xmlns:p="http://schemas.openxmlformats.org/presentationml/2006/main">
  <p:tag name="KSO_WM_UNIT_TYPE" val="a"/>
  <p:tag name="KSO_WM_UNIT_INDEX" val="1"/>
  <p:tag name="KSO_WM_BEAUTIFY_FLAG" val="#wm#"/>
  <p:tag name="KSO_WM_TAG_VERSION" val="3.0"/>
  <p:tag name="KSO_WM_UNIT_PRESET_TEXT" val="添加章节标题"/>
  <p:tag name="KSO_WM_UNIT_ID" val="custom2023595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3"/>
  <p:tag name="KSO_WM_TEMPLATE_CATEGORY" val="custom"/>
  <p:tag name="KSO_WM_UNIT_ISCONTENTSTITLE" val="0"/>
</p:tagLst>
</file>

<file path=ppt/tags/tag1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110.xml><?xml version="1.0" encoding="utf-8"?>
<p:tagLst xmlns:p="http://schemas.openxmlformats.org/presentationml/2006/main">
  <p:tag name="KSO_WM_UNIT_TYPE" val="e"/>
  <p:tag name="KSO_WM_UNIT_INDEX" val="1"/>
  <p:tag name="KSO_WM_BEAUTIFY_FLAG" val="#wm#"/>
  <p:tag name="KSO_WM_TAG_VERSION" val="3.0"/>
  <p:tag name="KSO_WM_UNIT_PRESET_TEXT" val="01"/>
  <p:tag name="KSO_WM_UNIT_ID" val="custom2023595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3"/>
  <p:tag name="KSO_WM_TEMPLATE_CATEGORY" val="custom"/>
</p:tagLst>
</file>

<file path=ppt/tags/tag111.xml><?xml version="1.0" encoding="utf-8"?>
<p:tagLst xmlns:p="http://schemas.openxmlformats.org/presentationml/2006/main">
  <p:tag name="KSO_WM_SLIDE_TYPE" val="sectionTitle"/>
  <p:tag name="KSO_WM_TEMPLATE_SUBCATEGORY" val="29"/>
  <p:tag name="KSO_WM_TEMPLATE_COLOR_TYPE" val="0"/>
  <p:tag name="KSO_WM_TAG_VERSION" val="3.0"/>
  <p:tag name="KSO_WM_SLIDE_SUBTYPE" val="pureTxt"/>
  <p:tag name="KSO_WM_SLIDE_ITEM_CNT" val="0"/>
  <p:tag name="KSO_WM_BEAUTIFY_FLAG" val="#wm#"/>
  <p:tag name="KSO_WM_TEMPLATE_INDEX" val="20235953"/>
  <p:tag name="KSO_WM_TEMPLATE_CATEGORY" val="custom"/>
  <p:tag name="KSO_WM_SLIDE_INDEX" val="7"/>
  <p:tag name="KSO_WM_SLIDE_ID" val="custom20235953_7"/>
  <p:tag name="KSO_WM_TEMPLATE_MASTER_TYPE" val="0"/>
  <p:tag name="KSO_WM_SLIDE_LAYOUT" val="a_e"/>
  <p:tag name="KSO_WM_SLIDE_LAYOUT_CNT" val="1_1"/>
</p:tagLst>
</file>

<file path=ppt/tags/tag112.xml><?xml version="1.0" encoding="utf-8"?>
<p:tagLst xmlns:p="http://schemas.openxmlformats.org/presentationml/2006/main">
  <p:tag name="COMMONDATA" val="eyJoZGlkIjoiNzlmYzVmYWI0MTMwNGYyMzAwMDg1ZmUyMmUxOTQyODcifQ=="/>
  <p:tag name="FULLTEXTBEAUTIFYED" val="1"/>
</p:tagLst>
</file>

<file path=ppt/tags/tag12.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8"/>
</p:tagLst>
</file>

<file path=ppt/tags/tag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26"/>
</p:tagLst>
</file>

<file path=ppt/tags/tag17.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1.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2.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73.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78.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9"/>
</p:tagLst>
</file>

<file path=ppt/tags/tag79.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26"/>
</p:tagLst>
</file>

<file path=ppt/tags/tag8.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5953"/>
</p:tagLst>
</file>

<file path=ppt/tags/tag93.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5953"/>
</p:tagLst>
</file>

<file path=ppt/tags/tag9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7.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5953"/>
  <p:tag name="KSO_WM_TEMPLATE_CATEGORY" val="custom"/>
  <p:tag name="KSO_WM_TEMPLATE_MASTER_TYPE" val="0"/>
</p:tagLst>
</file>

<file path=ppt/tags/tag98.xml><?xml version="1.0" encoding="utf-8"?>
<p:tagLst xmlns:p="http://schemas.openxmlformats.org/presentationml/2006/main">
  <p:tag name="KSO_WM_UNIT_TYPE" val="a"/>
  <p:tag name="KSO_WM_UNIT_INDEX" val="1"/>
  <p:tag name="KSO_WM_BEAUTIFY_FLAG" val="#wm#"/>
  <p:tag name="KSO_WM_TAG_VERSION" val="3.0"/>
  <p:tag name="KSO_WM_UNIT_PRESET_TEXT" val="添加章节标题"/>
  <p:tag name="KSO_WM_UNIT_ID" val="custom20235953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3"/>
  <p:tag name="KSO_WM_TEMPLATE_CATEGORY" val="custom"/>
  <p:tag name="KSO_WM_UNIT_ISCONTENTSTITLE" val="0"/>
</p:tagLst>
</file>

<file path=ppt/tags/tag99.xml><?xml version="1.0" encoding="utf-8"?>
<p:tagLst xmlns:p="http://schemas.openxmlformats.org/presentationml/2006/main">
  <p:tag name="KSO_WM_UNIT_TYPE" val="e"/>
  <p:tag name="KSO_WM_UNIT_INDEX" val="1"/>
  <p:tag name="KSO_WM_BEAUTIFY_FLAG" val="#wm#"/>
  <p:tag name="KSO_WM_TAG_VERSION" val="3.0"/>
  <p:tag name="KSO_WM_UNIT_PRESET_TEXT" val="01"/>
  <p:tag name="KSO_WM_UNIT_ID" val="custom20235953_7*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53"/>
  <p:tag name="KSO_WM_TEMPLATE_CATEGORY" val="custom"/>
</p:tagLst>
</file>

<file path=ppt/theme/theme1.xml><?xml version="1.0" encoding="utf-8"?>
<a:theme xmlns:a="http://schemas.openxmlformats.org/drawingml/2006/main" name="1_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40" tIns="45720" rIns="91440" bIns="45720" numCol="1" rtlCol="0" anchor="t" anchorCtr="0" compatLnSpc="1"/>
      <a:lstStyle>
        <a:defPPr>
          <a:defRPr kumimoji="0" sz="2400" b="0" i="0" u="none" strike="noStrike" cap="none" normalizeH="0" baseline="0" dirty="0" smtClean="0">
            <a:ln>
              <a:noFill/>
            </a:ln>
            <a:solidFill>
              <a:schemeClr val="tx1"/>
            </a:solidFill>
            <a:effectLst/>
            <a:latin typeface="Arial" panose="020B0604020202020204" pitchFamily="34" charset="0"/>
          </a:defRPr>
        </a:defPPr>
      </a:lstStyle>
      <a:style>
        <a:lnRef idx="0">
          <a:schemeClr val="accent5"/>
        </a:lnRef>
        <a:fillRef idx="3">
          <a:schemeClr val="accent5"/>
        </a:fillRef>
        <a:effectRef idx="3">
          <a:schemeClr val="accent5"/>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229">
      <a:dk1>
        <a:srgbClr val="333333"/>
      </a:dk1>
      <a:lt1>
        <a:sysClr val="window" lastClr="FFFFFF"/>
      </a:lt1>
      <a:dk2>
        <a:srgbClr val="000000"/>
      </a:dk2>
      <a:lt2>
        <a:srgbClr val="EADCFC"/>
      </a:lt2>
      <a:accent1>
        <a:srgbClr val="B494F3"/>
      </a:accent1>
      <a:accent2>
        <a:srgbClr val="845AD8"/>
      </a:accent2>
      <a:accent3>
        <a:srgbClr val="FF8B96"/>
      </a:accent3>
      <a:accent4>
        <a:srgbClr val="FF717B"/>
      </a:accent4>
      <a:accent5>
        <a:srgbClr val="FF7700"/>
      </a:accent5>
      <a:accent6>
        <a:srgbClr val="53C3FB"/>
      </a:accent6>
      <a:hlink>
        <a:srgbClr val="0026E5"/>
      </a:hlink>
      <a:folHlink>
        <a:srgbClr val="7E1FAD"/>
      </a:folHlink>
    </a:clrScheme>
    <a:fontScheme name="">
      <a:majorFont>
        <a:latin typeface="方正粗黑宋简体"/>
        <a:ea typeface="方正大黑体_GBK"/>
        <a:cs typeface=""/>
      </a:majorFont>
      <a:minorFont>
        <a:latin typeface="方正粗黑宋简体"/>
        <a:ea typeface="方正大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2872</Words>
  <Application>WPS 演示</Application>
  <PresentationFormat>宽屏</PresentationFormat>
  <Paragraphs>345</Paragraphs>
  <Slides>27</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Arial</vt:lpstr>
      <vt:lpstr>宋体</vt:lpstr>
      <vt:lpstr>Wingdings</vt:lpstr>
      <vt:lpstr>江城圆体 400W</vt:lpstr>
      <vt:lpstr>Times New Roman</vt:lpstr>
      <vt:lpstr>方正大黑体_GBK</vt:lpstr>
      <vt:lpstr>方正粗黑宋简体</vt:lpstr>
      <vt:lpstr>微软雅黑</vt:lpstr>
      <vt:lpstr>汉仪旗黑-75S</vt:lpstr>
      <vt:lpstr>方正公文黑体</vt:lpstr>
      <vt:lpstr>Arial Unicode MS</vt:lpstr>
      <vt:lpstr>Calibri</vt:lpstr>
      <vt:lpstr>1_Office 主题​​</vt:lpstr>
      <vt:lpstr>2_Office 主题​​</vt:lpstr>
      <vt:lpstr>PowerPoint 演示文稿</vt:lpstr>
      <vt:lpstr>成本计算的要求</vt:lpstr>
      <vt:lpstr>任务一   成本计算的要求   </vt:lpstr>
      <vt:lpstr>任务一   成本计算的要求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成本的构成与计算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汪红蕾</dc:creator>
  <cp:lastModifiedBy>Alice</cp:lastModifiedBy>
  <cp:revision>255</cp:revision>
  <dcterms:created xsi:type="dcterms:W3CDTF">2019-06-19T02:08:00Z</dcterms:created>
  <dcterms:modified xsi:type="dcterms:W3CDTF">2025-06-08T04:09:06Z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65147BC22ACA48338DE73F4FE29DA498_13</vt:lpwstr>
  </property>
</Properties>
</file>