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71.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24.svg" ContentType="image/svg+xml"/>
  <Override PartName="/ppt/media/image26.svg" ContentType="image/svg+xml"/>
  <Override PartName="/ppt/media/image28.svg" ContentType="image/svg+xml"/>
  <Override PartName="/ppt/media/image30.svg" ContentType="image/svg+xml"/>
  <Override PartName="/ppt/media/image4.svg" ContentType="image/svg+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343" r:id="rId3"/>
    <p:sldId id="344" r:id="rId4"/>
    <p:sldId id="345" r:id="rId5"/>
    <p:sldId id="346" r:id="rId6"/>
    <p:sldId id="347" r:id="rId7"/>
    <p:sldId id="348" r:id="rId8"/>
    <p:sldId id="349" r:id="rId9"/>
    <p:sldId id="350" r:id="rId10"/>
    <p:sldId id="351" r:id="rId11"/>
    <p:sldId id="352" r:id="rId12"/>
    <p:sldId id="353" r:id="rId13"/>
    <p:sldId id="354" r:id="rId14"/>
    <p:sldId id="355" r:id="rId15"/>
    <p:sldId id="356" r:id="rId16"/>
    <p:sldId id="357" r:id="rId17"/>
    <p:sldId id="358" r:id="rId19"/>
    <p:sldId id="359" r:id="rId20"/>
    <p:sldId id="360" r:id="rId21"/>
    <p:sldId id="361" r:id="rId22"/>
    <p:sldId id="362" r:id="rId23"/>
    <p:sldId id="363" r:id="rId24"/>
    <p:sldId id="364" r:id="rId25"/>
    <p:sldId id="365" r:id="rId26"/>
    <p:sldId id="366" r:id="rId27"/>
    <p:sldId id="367" r:id="rId28"/>
    <p:sldId id="368" r:id="rId29"/>
    <p:sldId id="369" r:id="rId30"/>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0" userDrawn="1">
          <p15:clr>
            <a:srgbClr val="A4A3A4"/>
          </p15:clr>
        </p15:guide>
        <p15:guide id="2" pos="37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64D56"/>
    <a:srgbClr val="A01EA2"/>
    <a:srgbClr val="ECB200"/>
    <a:srgbClr val="B2AB62"/>
    <a:srgbClr val="7CAEBB"/>
    <a:srgbClr val="C19DCC"/>
    <a:srgbClr val="844280"/>
    <a:srgbClr val="B25DAD"/>
    <a:srgbClr val="809D49"/>
    <a:srgbClr val="9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70"/>
        <p:guide pos="377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72.xml"/><Relationship Id="rId36" Type="http://schemas.openxmlformats.org/officeDocument/2006/relationships/customXml" Target="../customXml/item1.xml"/><Relationship Id="rId35" Type="http://schemas.openxmlformats.org/officeDocument/2006/relationships/customXmlProps" Target="../customXml/itemProps71.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hart">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609600" y="122238"/>
            <a:ext cx="10058400" cy="129540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719263"/>
            <a:ext cx="5384800" cy="44116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图表占位符 3"/>
          <p:cNvSpPr>
            <a:spLocks noGrp="1"/>
          </p:cNvSpPr>
          <p:nvPr>
            <p:ph type="chart" sz="half" idx="2"/>
          </p:nvPr>
        </p:nvSpPr>
        <p:spPr>
          <a:xfrm>
            <a:off x="6197600" y="1719263"/>
            <a:ext cx="5384800" cy="4411662"/>
          </a:xfrm>
        </p:spPr>
        <p:txBody>
          <a:bodyPr/>
          <a:lstStyle/>
          <a:p>
            <a:pPr lvl="0"/>
            <a:endParaRPr lang="zh-CN" altLang="en-US" noProof="0" smtClean="0"/>
          </a:p>
        </p:txBody>
      </p:sp>
      <p:sp>
        <p:nvSpPr>
          <p:cNvPr id="5" name="Rectangle 5"/>
          <p:cNvSpPr>
            <a:spLocks noGrp="1" noChangeArrowheads="1"/>
          </p:cNvSpPr>
          <p:nvPr>
            <p:ph type="dt" sz="half" idx="10"/>
          </p:nvPr>
        </p:nvSpPr>
        <p:spPr/>
        <p:txBody>
          <a:bodyPr/>
          <a:lstStyle>
            <a:lvl1pPr>
              <a:defRPr kumimoji="1">
                <a:latin typeface="Times New Roman" panose="02020603050405020304" charset="0"/>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kumimoji="1">
                <a:latin typeface="Times New Roman" panose="02020603050405020304" charset="0"/>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kumimoji="1">
                <a:latin typeface="Times New Roman" panose="02020603050405020304" charset="0"/>
              </a:defRPr>
            </a:lvl1pPr>
          </a:lstStyle>
          <a:p>
            <a:pPr>
              <a:defRPr/>
            </a:pPr>
            <a:fld id="{482A692A-FC45-4111-8F2B-3CD30999B2A9}"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09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3" name="日期占位符 13"/>
          <p:cNvSpPr>
            <a:spLocks noGrp="1"/>
          </p:cNvSpPr>
          <p:nvPr>
            <p:ph type="dt" sz="half" idx="12"/>
          </p:nvPr>
        </p:nvSpPr>
        <p:spPr>
          <a:xfrm>
            <a:off x="8128000" y="6248400"/>
            <a:ext cx="3556000"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4" name="页脚占位符 2"/>
          <p:cNvSpPr>
            <a:spLocks noGrp="1"/>
          </p:cNvSpPr>
          <p:nvPr>
            <p:ph type="ftr" sz="quarter" idx="3"/>
          </p:nvPr>
        </p:nvSpPr>
        <p:spPr>
          <a:xfrm>
            <a:off x="812800" y="6248400"/>
            <a:ext cx="7228417"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5" name="灯片编号占位符 22"/>
          <p:cNvSpPr>
            <a:spLocks noGrp="1"/>
          </p:cNvSpPr>
          <p:nvPr>
            <p:ph type="sldNum" sz="quarter" idx="4"/>
          </p:nvPr>
        </p:nvSpPr>
        <p:spPr bwMode="auto">
          <a:xfrm>
            <a:off x="4368800" y="6477000"/>
            <a:ext cx="2844800" cy="304800"/>
          </a:xfrm>
          <a:prstGeom prst="rect">
            <a:avLst/>
          </a:prstGeom>
          <a:ln>
            <a:miter lim="800000"/>
          </a:ln>
        </p:spPr>
        <p:txBody>
          <a:bodyPr vert="horz" wrap="square" lIns="91440" tIns="45720" rIns="91440" bIns="45720" numCol="1" anchor="t" anchorCtr="0" compatLnSpc="1"/>
          <a:p>
            <a:pPr algn="ctr" eaLnBrk="1" hangingPunct="1">
              <a:buNone/>
            </a:pPr>
            <a:fld id="{9A0DB2DC-4C9A-4742-B13C-FB6460FD3503}" type="slidenum">
              <a:rPr lang="en-US" altLang="zh-CN" dirty="0">
                <a:effectLst>
                  <a:outerShdw blurRad="38100" dist="38100" dir="2700000">
                    <a:srgbClr val="C0C0C0"/>
                  </a:outerShdw>
                </a:effectLst>
                <a:latin typeface="Verdana" panose="020B0604030504040204" pitchFamily="34" charset="0"/>
                <a:ea typeface="Gulim" panose="020B0600000101010101" pitchFamily="34" charset="-127"/>
              </a:rPr>
            </a:fld>
            <a:endParaRPr lang="en-US" altLang="zh-CN" dirty="0">
              <a:effectLst>
                <a:outerShdw blurRad="38100" dist="38100" dir="2700000">
                  <a:srgbClr val="C0C0C0"/>
                </a:outerShdw>
              </a:effectLst>
              <a:latin typeface="Verdana" panose="020B0604030504040204" pitchFamily="34" charset="0"/>
              <a:ea typeface="Gulim" panose="020B0600000101010101" pitchFamily="34" charset="-127"/>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med" p14:dur="750"/>
    </mc:Choice>
    <mc:Fallback>
      <p:transition spd="med"/>
    </mc:Fallback>
  </mc:AlternateContent>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8.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9.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0.xml"/><Relationship Id="rId2" Type="http://schemas.openxmlformats.org/officeDocument/2006/relationships/image" Target="../media/image22.png"/><Relationship Id="rId1" Type="http://schemas.openxmlformats.org/officeDocument/2006/relationships/image" Target="../media/image18.jpeg"/></Relationships>
</file>

<file path=ppt/slides/_rels/slide13.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tags" Target="../tags/tag46.xml"/><Relationship Id="rId7" Type="http://schemas.openxmlformats.org/officeDocument/2006/relationships/image" Target="../media/image24.svg"/><Relationship Id="rId6" Type="http://schemas.openxmlformats.org/officeDocument/2006/relationships/image" Target="../media/image23.png"/><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8" Type="http://schemas.openxmlformats.org/officeDocument/2006/relationships/slideLayout" Target="../slideLayouts/slideLayout2.xml"/><Relationship Id="rId17" Type="http://schemas.openxmlformats.org/officeDocument/2006/relationships/tags" Target="../tags/tag49.xml"/><Relationship Id="rId16" Type="http://schemas.openxmlformats.org/officeDocument/2006/relationships/image" Target="../media/image30.svg"/><Relationship Id="rId15" Type="http://schemas.openxmlformats.org/officeDocument/2006/relationships/image" Target="../media/image29.png"/><Relationship Id="rId14" Type="http://schemas.openxmlformats.org/officeDocument/2006/relationships/tags" Target="../tags/tag48.xml"/><Relationship Id="rId13" Type="http://schemas.openxmlformats.org/officeDocument/2006/relationships/image" Target="../media/image28.svg"/><Relationship Id="rId12" Type="http://schemas.openxmlformats.org/officeDocument/2006/relationships/image" Target="../media/image27.png"/><Relationship Id="rId11" Type="http://schemas.openxmlformats.org/officeDocument/2006/relationships/tags" Target="../tags/tag47.xml"/><Relationship Id="rId10" Type="http://schemas.openxmlformats.org/officeDocument/2006/relationships/image" Target="../media/image26.svg"/><Relationship Id="rId1" Type="http://schemas.openxmlformats.org/officeDocument/2006/relationships/tags" Target="../tags/tag4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image" Target="../media/image33.png"/></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0" Type="http://schemas.openxmlformats.org/officeDocument/2006/relationships/slideLayout" Target="../slideLayouts/slideLayout2.xml"/><Relationship Id="rId3" Type="http://schemas.openxmlformats.org/officeDocument/2006/relationships/tags" Target="../tags/tag3.xml"/><Relationship Id="rId29" Type="http://schemas.openxmlformats.org/officeDocument/2006/relationships/tags" Target="../tags/tag25.xml"/><Relationship Id="rId28" Type="http://schemas.openxmlformats.org/officeDocument/2006/relationships/tags" Target="../tags/tag24.xml"/><Relationship Id="rId27" Type="http://schemas.openxmlformats.org/officeDocument/2006/relationships/tags" Target="../tags/tag23.xml"/><Relationship Id="rId26" Type="http://schemas.openxmlformats.org/officeDocument/2006/relationships/tags" Target="../tags/tag22.xml"/><Relationship Id="rId25" Type="http://schemas.openxmlformats.org/officeDocument/2006/relationships/image" Target="../media/image6.svg"/><Relationship Id="rId24" Type="http://schemas.openxmlformats.org/officeDocument/2006/relationships/image" Target="../media/image5.png"/><Relationship Id="rId23" Type="http://schemas.openxmlformats.org/officeDocument/2006/relationships/tags" Target="../tags/tag21.xml"/><Relationship Id="rId22" Type="http://schemas.openxmlformats.org/officeDocument/2006/relationships/image" Target="../media/image4.svg"/><Relationship Id="rId21" Type="http://schemas.openxmlformats.org/officeDocument/2006/relationships/image" Target="../media/image3.png"/><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0.xml"/><Relationship Id="rId2" Type="http://schemas.openxmlformats.org/officeDocument/2006/relationships/image" Target="../media/image8.png"/><Relationship Id="rId1" Type="http://schemas.openxmlformats.org/officeDocument/2006/relationships/tags" Target="../tags/tag2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3.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tags" Target="../tags/tag32.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36.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tags" Target="../tags/tag35.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7.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828800" y="1612900"/>
            <a:ext cx="8733155" cy="166052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150000"/>
              </a:lnSpc>
              <a:defRPr/>
            </a:pPr>
            <a:r>
              <a:rPr lang="zh-CN" altLang="en-US" sz="36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项目七   会计凭证</a:t>
            </a:r>
            <a:endParaRPr lang="zh-CN" altLang="en-US" sz="36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150000"/>
              </a:lnSpc>
              <a:defRPr/>
            </a:pPr>
            <a:r>
              <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任务二</a:t>
            </a:r>
            <a:r>
              <a:rPr lang="en-US" altLang="zh-CN"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原始凭证</a:t>
            </a:r>
            <a:endPar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43922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2.</a:t>
            </a:r>
            <a:r>
              <a:rPr lang="zh-CN" altLang="en-US" b="1">
                <a:latin typeface="方正粗黑宋简体" panose="02000000000000000000" charset="-122"/>
                <a:ea typeface="方正大黑体_GBK" panose="02010600010101010101" charset="-122"/>
              </a:rPr>
              <a:t>按填制手续和内容不同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汇总原始凭证</a:t>
            </a:r>
            <a:endParaRPr lang="zh-CN" altLang="en-US" b="1">
              <a:latin typeface="方正粗黑宋简体" panose="02000000000000000000" charset="-122"/>
              <a:ea typeface="方正大黑体_GBK" panose="02010600010101010101" charset="-122"/>
            </a:endParaRPr>
          </a:p>
        </p:txBody>
      </p:sp>
      <p:sp>
        <p:nvSpPr>
          <p:cNvPr id="5" name="圆角矩形 4"/>
          <p:cNvSpPr/>
          <p:nvPr/>
        </p:nvSpPr>
        <p:spPr>
          <a:xfrm>
            <a:off x="549910" y="162433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315710" y="2205990"/>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汇总原始凭证简称汇总凭证，是指定期根据若干同类性质经济业务的原始凭证，依据有关要求整理编制汇总完成的一种原始凭证，又称原始凭证汇总表。使用汇总凭证可以减少记账凭证的填制工作，集中反映某项经济业务的总括情况。</a:t>
            </a:r>
            <a:r>
              <a:rPr lang="zh-CN" altLang="en-US" sz="2000" b="1">
                <a:latin typeface="方正粗黑宋简体" panose="02000000000000000000" charset="-122"/>
                <a:ea typeface="方正大黑体_GBK" panose="02010600010101010101" charset="-122"/>
              </a:rPr>
              <a:t>如发料凭证汇总表、收料凭证汇总表等。</a:t>
            </a:r>
            <a:endParaRPr lang="zh-CN" altLang="en-US" sz="2000" b="1">
              <a:latin typeface="方正粗黑宋简体" panose="02000000000000000000" charset="-122"/>
              <a:ea typeface="方正大黑体_GBK" panose="02010600010101010101" charset="-122"/>
            </a:endParaRPr>
          </a:p>
        </p:txBody>
      </p:sp>
      <p:sp>
        <p:nvSpPr>
          <p:cNvPr id="11" name="文本框 10"/>
          <p:cNvSpPr txBox="1"/>
          <p:nvPr/>
        </p:nvSpPr>
        <p:spPr>
          <a:xfrm>
            <a:off x="2308225" y="175641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发料凭证汇总表</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12" name="剪去对角的矩形 11"/>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6315710" y="-3629660"/>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累计原始凭证简称累计凭证，是指在一定期间内连续记载若干同类经济业务的原始凭证。特点是填制手续不是一次完成，而且在一定期间内可以多次使用，随时计算同类经济业务发生额的累计数，便于同计划数或定额进行比较，以达到控制费用、节约支出的目的，还起到了简化填制手续、减少凭证张数的作用。</a:t>
            </a:r>
            <a:r>
              <a:rPr lang="zh-CN" altLang="en-US" sz="2000" b="1">
                <a:latin typeface="方正粗黑宋简体" panose="02000000000000000000" charset="-122"/>
                <a:ea typeface="方正大黑体_GBK" panose="02010600010101010101" charset="-122"/>
              </a:rPr>
              <a:t>最具有代表性的是限额领料单。</a:t>
            </a:r>
            <a:endParaRPr lang="zh-CN" altLang="en-US" sz="2000" b="1">
              <a:latin typeface="方正粗黑宋简体" panose="02000000000000000000" charset="-122"/>
              <a:ea typeface="方正大黑体_GBK" panose="02010600010101010101" charset="-122"/>
            </a:endParaRPr>
          </a:p>
        </p:txBody>
      </p:sp>
      <p:pic>
        <p:nvPicPr>
          <p:cNvPr id="9" name="图片 8" descr="12412YTV79_m"/>
          <p:cNvPicPr>
            <a:picLocks noChangeAspect="1"/>
          </p:cNvPicPr>
          <p:nvPr/>
        </p:nvPicPr>
        <p:blipFill>
          <a:blip r:embed="rId1"/>
          <a:stretch>
            <a:fillRect/>
          </a:stretch>
        </p:blipFill>
        <p:spPr>
          <a:xfrm>
            <a:off x="1046480" y="-3360420"/>
            <a:ext cx="4402455" cy="2710180"/>
          </a:xfrm>
          <a:prstGeom prst="rect">
            <a:avLst/>
          </a:prstGeom>
        </p:spPr>
      </p:pic>
      <p:sp>
        <p:nvSpPr>
          <p:cNvPr id="10" name="文本框 9"/>
          <p:cNvSpPr txBox="1"/>
          <p:nvPr/>
        </p:nvSpPr>
        <p:spPr>
          <a:xfrm>
            <a:off x="6315710" y="7578090"/>
            <a:ext cx="4618355" cy="136271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通用原始凭证是指由有关主管部门统一印制并在相应范围内使用的标准格式的原始凭证。</a:t>
            </a:r>
            <a:r>
              <a:rPr lang="zh-CN" altLang="en-US" sz="2000" b="1">
                <a:latin typeface="方正粗黑宋简体" panose="02000000000000000000" charset="-122"/>
                <a:ea typeface="方正大黑体_GBK" panose="02010600010101010101" charset="-122"/>
              </a:rPr>
              <a:t>如全国统一的银行结算凭证等。</a:t>
            </a:r>
            <a:endParaRPr lang="zh-CN" altLang="en-US" sz="2000" b="1">
              <a:latin typeface="方正粗黑宋简体" panose="02000000000000000000" charset="-122"/>
              <a:ea typeface="方正大黑体_GBK" panose="02010600010101010101" charset="-122"/>
            </a:endParaRPr>
          </a:p>
        </p:txBody>
      </p:sp>
      <p:pic>
        <p:nvPicPr>
          <p:cNvPr id="13" name="图片 12" descr="R-C (1)"/>
          <p:cNvPicPr>
            <a:picLocks noChangeAspect="1"/>
          </p:cNvPicPr>
          <p:nvPr/>
        </p:nvPicPr>
        <p:blipFill>
          <a:blip r:embed="rId2"/>
          <a:srcRect l="2702" t="2133" r="1818" b="2565"/>
          <a:stretch>
            <a:fillRect/>
          </a:stretch>
        </p:blipFill>
        <p:spPr>
          <a:xfrm>
            <a:off x="1088390" y="7299960"/>
            <a:ext cx="4369435" cy="2650490"/>
          </a:xfrm>
          <a:prstGeom prst="rect">
            <a:avLst/>
          </a:prstGeom>
        </p:spPr>
      </p:pic>
      <p:pic>
        <p:nvPicPr>
          <p:cNvPr id="3" name="图片 2" descr="22"/>
          <p:cNvPicPr>
            <a:picLocks noChangeAspect="1"/>
          </p:cNvPicPr>
          <p:nvPr/>
        </p:nvPicPr>
        <p:blipFill>
          <a:blip r:embed="rId3"/>
          <a:stretch>
            <a:fillRect/>
          </a:stretch>
        </p:blipFill>
        <p:spPr>
          <a:xfrm>
            <a:off x="1206500" y="2076450"/>
            <a:ext cx="4042410" cy="3238500"/>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43922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3.</a:t>
            </a:r>
            <a:r>
              <a:rPr lang="zh-CN" altLang="en-US" b="1">
                <a:latin typeface="方正粗黑宋简体" panose="02000000000000000000" charset="-122"/>
                <a:ea typeface="方正大黑体_GBK" panose="02010600010101010101" charset="-122"/>
              </a:rPr>
              <a:t>原始凭证按其格式不同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通用原始凭证</a:t>
            </a:r>
            <a:endParaRPr lang="zh-CN" altLang="en-US" b="1">
              <a:latin typeface="方正粗黑宋简体" panose="02000000000000000000" charset="-122"/>
              <a:ea typeface="方正大黑体_GBK" panose="02010600010101010101" charset="-122"/>
            </a:endParaRPr>
          </a:p>
        </p:txBody>
      </p:sp>
      <p:sp>
        <p:nvSpPr>
          <p:cNvPr id="5" name="圆角矩形 4"/>
          <p:cNvSpPr/>
          <p:nvPr/>
        </p:nvSpPr>
        <p:spPr>
          <a:xfrm>
            <a:off x="549910" y="162433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315710" y="2671445"/>
            <a:ext cx="4618355" cy="136271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通用原始凭证是指由有关主管部门统一印制并在相应范围内使用的标准格式的原始凭证。</a:t>
            </a:r>
            <a:r>
              <a:rPr lang="zh-CN" altLang="en-US" sz="2000" b="1">
                <a:latin typeface="方正粗黑宋简体" panose="02000000000000000000" charset="-122"/>
                <a:ea typeface="方正大黑体_GBK" panose="02010600010101010101" charset="-122"/>
              </a:rPr>
              <a:t>如全国统一的银行结算凭证等。</a:t>
            </a:r>
            <a:endParaRPr lang="zh-CN" altLang="en-US" sz="2000" b="1">
              <a:latin typeface="方正粗黑宋简体" panose="02000000000000000000" charset="-122"/>
              <a:ea typeface="方正大黑体_GBK" panose="02010600010101010101" charset="-122"/>
            </a:endParaRPr>
          </a:p>
        </p:txBody>
      </p:sp>
      <p:sp>
        <p:nvSpPr>
          <p:cNvPr id="11" name="文本框 10"/>
          <p:cNvSpPr txBox="1"/>
          <p:nvPr/>
        </p:nvSpPr>
        <p:spPr>
          <a:xfrm>
            <a:off x="2308225" y="175641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银行承兑汇票</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12" name="剪去对角的矩形 11"/>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 name="文本框 8"/>
          <p:cNvSpPr txBox="1"/>
          <p:nvPr/>
        </p:nvSpPr>
        <p:spPr>
          <a:xfrm>
            <a:off x="6315710" y="-4008755"/>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汇总原始凭证简称汇总凭证，是指定期根据若干同类性质经济业务的原始凭证，依据有关要求整理编制汇总完成的一种原始凭证，又称原始凭证汇总表。使用汇总凭证可以减少记账凭证的填制工作，集中反映某项经济业务的总括情况。</a:t>
            </a:r>
            <a:r>
              <a:rPr lang="zh-CN" altLang="en-US" sz="2000" b="1">
                <a:latin typeface="方正粗黑宋简体" panose="02000000000000000000" charset="-122"/>
                <a:ea typeface="方正大黑体_GBK" panose="02010600010101010101" charset="-122"/>
              </a:rPr>
              <a:t>如发料凭证汇总表、收料凭证汇总表等。</a:t>
            </a:r>
            <a:endParaRPr lang="zh-CN" altLang="en-US" sz="2000" b="1">
              <a:latin typeface="方正粗黑宋简体" panose="02000000000000000000" charset="-122"/>
              <a:ea typeface="方正大黑体_GBK" panose="02010600010101010101" charset="-122"/>
            </a:endParaRPr>
          </a:p>
        </p:txBody>
      </p:sp>
      <p:pic>
        <p:nvPicPr>
          <p:cNvPr id="10" name="图片 9" descr="v2-c0d9d408fdc70602ad4aeb257328007f_r"/>
          <p:cNvPicPr>
            <a:picLocks noChangeAspect="1"/>
          </p:cNvPicPr>
          <p:nvPr/>
        </p:nvPicPr>
        <p:blipFill>
          <a:blip r:embed="rId1"/>
          <a:stretch>
            <a:fillRect/>
          </a:stretch>
        </p:blipFill>
        <p:spPr>
          <a:xfrm>
            <a:off x="1073150" y="-3620135"/>
            <a:ext cx="4549775" cy="2414905"/>
          </a:xfrm>
          <a:prstGeom prst="rect">
            <a:avLst/>
          </a:prstGeom>
        </p:spPr>
      </p:pic>
      <p:sp>
        <p:nvSpPr>
          <p:cNvPr id="13" name="文本框 12"/>
          <p:cNvSpPr txBox="1"/>
          <p:nvPr/>
        </p:nvSpPr>
        <p:spPr>
          <a:xfrm>
            <a:off x="6315710" y="7988935"/>
            <a:ext cx="4618355" cy="136271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专用原始凭证是指由会计主体自行制作并在本单位范围内使用的特殊格式的原始凭证。专用凭证一般只用于本单位。</a:t>
            </a:r>
            <a:r>
              <a:rPr lang="zh-CN" altLang="en-US" sz="2000" b="1">
                <a:latin typeface="方正粗黑宋简体" panose="02000000000000000000" charset="-122"/>
                <a:ea typeface="方正大黑体_GBK" panose="02010600010101010101" charset="-122"/>
              </a:rPr>
              <a:t>如折旧计算表、工资费用分配表等。</a:t>
            </a:r>
            <a:endParaRPr lang="zh-CN" altLang="en-US" sz="2000" b="1">
              <a:latin typeface="方正粗黑宋简体" panose="02000000000000000000" charset="-122"/>
              <a:ea typeface="方正大黑体_GBK" panose="02010600010101010101" charset="-122"/>
            </a:endParaRPr>
          </a:p>
        </p:txBody>
      </p:sp>
      <p:pic>
        <p:nvPicPr>
          <p:cNvPr id="15" name="图片 14" descr="view"/>
          <p:cNvPicPr>
            <a:picLocks noChangeAspect="1"/>
          </p:cNvPicPr>
          <p:nvPr/>
        </p:nvPicPr>
        <p:blipFill>
          <a:blip r:embed="rId2"/>
          <a:stretch>
            <a:fillRect/>
          </a:stretch>
        </p:blipFill>
        <p:spPr>
          <a:xfrm>
            <a:off x="942975" y="7649845"/>
            <a:ext cx="4476750" cy="2574925"/>
          </a:xfrm>
          <a:prstGeom prst="rect">
            <a:avLst/>
          </a:prstGeom>
        </p:spPr>
      </p:pic>
      <p:pic>
        <p:nvPicPr>
          <p:cNvPr id="2" name="图片 1"/>
          <p:cNvPicPr>
            <a:picLocks noChangeAspect="1"/>
          </p:cNvPicPr>
          <p:nvPr/>
        </p:nvPicPr>
        <p:blipFill>
          <a:blip r:embed="rId3"/>
          <a:stretch>
            <a:fillRect/>
          </a:stretch>
        </p:blipFill>
        <p:spPr>
          <a:xfrm>
            <a:off x="1026795" y="2221230"/>
            <a:ext cx="4392930" cy="2828925"/>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346075" y="1119505"/>
            <a:ext cx="43922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3.</a:t>
            </a:r>
            <a:r>
              <a:rPr lang="zh-CN" altLang="en-US" b="1">
                <a:latin typeface="方正粗黑宋简体" panose="02000000000000000000" charset="-122"/>
                <a:ea typeface="方正大黑体_GBK" panose="02010600010101010101" charset="-122"/>
              </a:rPr>
              <a:t>原始凭证按其格式不同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专用原始凭证</a:t>
            </a:r>
            <a:endParaRPr lang="zh-CN" altLang="en-US" b="1">
              <a:latin typeface="方正粗黑宋简体" panose="02000000000000000000" charset="-122"/>
              <a:ea typeface="方正大黑体_GBK" panose="02010600010101010101" charset="-122"/>
            </a:endParaRPr>
          </a:p>
        </p:txBody>
      </p:sp>
      <p:sp>
        <p:nvSpPr>
          <p:cNvPr id="5" name="圆角矩形 4"/>
          <p:cNvSpPr/>
          <p:nvPr/>
        </p:nvSpPr>
        <p:spPr>
          <a:xfrm>
            <a:off x="549910" y="1632585"/>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315710" y="2671445"/>
            <a:ext cx="4618355" cy="136271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专用原始凭证是指由会计主体自行制作并在本单位范围内使用的特殊格式的原始凭证。专用凭证一般只用于本单位。</a:t>
            </a:r>
            <a:r>
              <a:rPr lang="zh-CN" altLang="en-US" sz="2000" b="1">
                <a:latin typeface="方正粗黑宋简体" panose="02000000000000000000" charset="-122"/>
                <a:ea typeface="方正大黑体_GBK" panose="02010600010101010101" charset="-122"/>
              </a:rPr>
              <a:t>如折旧计算表、工资费用分配表等。</a:t>
            </a:r>
            <a:endParaRPr lang="zh-CN" altLang="en-US" sz="2000" b="1">
              <a:latin typeface="方正粗黑宋简体" panose="02000000000000000000" charset="-122"/>
              <a:ea typeface="方正大黑体_GBK" panose="02010600010101010101" charset="-122"/>
            </a:endParaRPr>
          </a:p>
        </p:txBody>
      </p:sp>
      <p:sp>
        <p:nvSpPr>
          <p:cNvPr id="11" name="文本框 10"/>
          <p:cNvSpPr txBox="1"/>
          <p:nvPr/>
        </p:nvSpPr>
        <p:spPr>
          <a:xfrm>
            <a:off x="2308225" y="175641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工资费用分配表</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12" name="剪去对角的矩形 11"/>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6315710" y="-3050540"/>
            <a:ext cx="4618355" cy="136271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通用原始凭证是指由有关主管部门统一印制并在相应范围内使用的标准格式的原始凭证。</a:t>
            </a:r>
            <a:r>
              <a:rPr lang="zh-CN" altLang="en-US" sz="2000" b="1">
                <a:latin typeface="方正粗黑宋简体" panose="02000000000000000000" charset="-122"/>
                <a:ea typeface="方正大黑体_GBK" panose="02010600010101010101" charset="-122"/>
              </a:rPr>
              <a:t>如全国统一的银行结算凭证等。</a:t>
            </a:r>
            <a:endParaRPr lang="zh-CN" altLang="en-US" sz="2000" b="1">
              <a:latin typeface="方正粗黑宋简体" panose="02000000000000000000" charset="-122"/>
              <a:ea typeface="方正大黑体_GBK" panose="02010600010101010101" charset="-122"/>
            </a:endParaRPr>
          </a:p>
        </p:txBody>
      </p:sp>
      <p:pic>
        <p:nvPicPr>
          <p:cNvPr id="9" name="图片 8" descr="R-C (1)"/>
          <p:cNvPicPr>
            <a:picLocks noChangeAspect="1"/>
          </p:cNvPicPr>
          <p:nvPr/>
        </p:nvPicPr>
        <p:blipFill>
          <a:blip r:embed="rId1"/>
          <a:srcRect l="2702" t="2133" r="1818" b="2565"/>
          <a:stretch>
            <a:fillRect/>
          </a:stretch>
        </p:blipFill>
        <p:spPr>
          <a:xfrm>
            <a:off x="961390" y="-3455670"/>
            <a:ext cx="4369435" cy="2650490"/>
          </a:xfrm>
          <a:prstGeom prst="rect">
            <a:avLst/>
          </a:prstGeom>
        </p:spPr>
      </p:pic>
      <p:pic>
        <p:nvPicPr>
          <p:cNvPr id="6" name="图片 5"/>
          <p:cNvPicPr>
            <a:picLocks noChangeAspect="1"/>
          </p:cNvPicPr>
          <p:nvPr/>
        </p:nvPicPr>
        <p:blipFill>
          <a:blip r:embed="rId2"/>
          <a:stretch>
            <a:fillRect/>
          </a:stretch>
        </p:blipFill>
        <p:spPr>
          <a:xfrm>
            <a:off x="1007745" y="2399030"/>
            <a:ext cx="4538980" cy="2764790"/>
          </a:xfrm>
          <a:prstGeom prst="rect">
            <a:avLst/>
          </a:prstGeom>
        </p:spPr>
      </p:pic>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534352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4.</a:t>
            </a:r>
            <a:r>
              <a:rPr lang="zh-CN" altLang="en-US" b="1">
                <a:latin typeface="方正粗黑宋简体" panose="02000000000000000000" charset="-122"/>
                <a:ea typeface="方正大黑体_GBK" panose="02010600010101010101" charset="-122"/>
              </a:rPr>
              <a:t>按填制手段不同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手工原始凭证和机制原始凭证</a:t>
            </a:r>
            <a:endParaRPr lang="zh-CN" altLang="en-US" b="1">
              <a:latin typeface="方正粗黑宋简体" panose="02000000000000000000" charset="-122"/>
              <a:ea typeface="方正大黑体_GBK" panose="02010600010101010101" charset="-122"/>
            </a:endParaRPr>
          </a:p>
        </p:txBody>
      </p:sp>
      <p:sp>
        <p:nvSpPr>
          <p:cNvPr id="9" name="等腰三角形 8"/>
          <p:cNvSpPr/>
          <p:nvPr>
            <p:custDataLst>
              <p:tags r:id="rId1"/>
            </p:custDataLst>
          </p:nvPr>
        </p:nvSpPr>
        <p:spPr>
          <a:xfrm>
            <a:off x="2012819" y="1944272"/>
            <a:ext cx="1962384" cy="1981089"/>
          </a:xfrm>
          <a:prstGeom prst="triangle">
            <a:avLst/>
          </a:prstGeom>
          <a:gradFill>
            <a:gsLst>
              <a:gs pos="0">
                <a:srgbClr val="FE4444"/>
              </a:gs>
              <a:gs pos="100000">
                <a:srgbClr val="832B2B"/>
              </a:gs>
            </a:gsLst>
            <a:lin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等腰三角形 9"/>
          <p:cNvSpPr/>
          <p:nvPr>
            <p:custDataLst>
              <p:tags r:id="rId2"/>
            </p:custDataLst>
          </p:nvPr>
        </p:nvSpPr>
        <p:spPr>
          <a:xfrm flipV="1">
            <a:off x="2012819" y="3923183"/>
            <a:ext cx="1962384" cy="1981089"/>
          </a:xfrm>
          <a:prstGeom prst="triangle">
            <a:avLst/>
          </a:prstGeom>
          <a:gradFill>
            <a:gsLst>
              <a:gs pos="0">
                <a:srgbClr val="7B32B2"/>
              </a:gs>
              <a:gs pos="100000">
                <a:srgbClr val="401A5D"/>
              </a:gs>
            </a:gsLst>
            <a:lin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等腰三角形 2"/>
          <p:cNvSpPr/>
          <p:nvPr>
            <p:custDataLst>
              <p:tags r:id="rId3"/>
            </p:custDataLst>
          </p:nvPr>
        </p:nvSpPr>
        <p:spPr>
          <a:xfrm>
            <a:off x="1035888" y="3923183"/>
            <a:ext cx="1962384" cy="1981089"/>
          </a:xfrm>
          <a:prstGeom prst="triangle">
            <a:avLst/>
          </a:prstGeom>
          <a:gradFill>
            <a:gsLst>
              <a:gs pos="0">
                <a:srgbClr val="14CD68"/>
              </a:gs>
              <a:gs pos="100000">
                <a:srgbClr val="0B6E38"/>
              </a:gs>
            </a:gsLst>
            <a:lin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等腰三角形 5"/>
          <p:cNvSpPr/>
          <p:nvPr>
            <p:custDataLst>
              <p:tags r:id="rId4"/>
            </p:custDataLst>
          </p:nvPr>
        </p:nvSpPr>
        <p:spPr>
          <a:xfrm>
            <a:off x="2996324" y="3923183"/>
            <a:ext cx="1962384" cy="1981089"/>
          </a:xfrm>
          <a:prstGeom prst="triangle">
            <a:avLst/>
          </a:prstGeom>
          <a:gradFill>
            <a:gsLst>
              <a:gs pos="0">
                <a:srgbClr val="007BD3"/>
              </a:gs>
              <a:gs pos="100000">
                <a:srgbClr val="034373"/>
              </a:gs>
            </a:gsLst>
            <a:lin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8" name="图片 17" descr="333438303937363b333438313037383bcafdbeddb7d6cef6"/>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2778011" y="3044825"/>
            <a:ext cx="432000" cy="432000"/>
          </a:xfrm>
          <a:prstGeom prst="rect">
            <a:avLst/>
          </a:prstGeom>
        </p:spPr>
      </p:pic>
      <p:pic>
        <p:nvPicPr>
          <p:cNvPr id="13" name="图片 12" descr="333438303937363b333438313035353bb2fac6b7c4a3d0cd"/>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2778011" y="4286250"/>
            <a:ext cx="432000" cy="432000"/>
          </a:xfrm>
          <a:prstGeom prst="rect">
            <a:avLst/>
          </a:prstGeom>
        </p:spPr>
      </p:pic>
      <p:pic>
        <p:nvPicPr>
          <p:cNvPr id="15" name="图片 14" descr="333438303937363b333438313037373bcad0b3a1b5f7b2e9"/>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1837080" y="4973955"/>
            <a:ext cx="360000" cy="360000"/>
          </a:xfrm>
          <a:prstGeom prst="rect">
            <a:avLst/>
          </a:prstGeom>
        </p:spPr>
      </p:pic>
      <p:pic>
        <p:nvPicPr>
          <p:cNvPr id="16" name="图片 15" descr="32313538333935363b32313538333934373bcec4bcfebcd0"/>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797516" y="4973955"/>
            <a:ext cx="360000" cy="360000"/>
          </a:xfrm>
          <a:prstGeom prst="rect">
            <a:avLst/>
          </a:prstGeom>
        </p:spPr>
      </p:pic>
      <p:sp>
        <p:nvSpPr>
          <p:cNvPr id="17" name="文本框 16"/>
          <p:cNvSpPr txBox="1"/>
          <p:nvPr/>
        </p:nvSpPr>
        <p:spPr>
          <a:xfrm>
            <a:off x="5892800" y="2542540"/>
            <a:ext cx="5253355" cy="784225"/>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手工原始凭证</a:t>
            </a:r>
            <a:r>
              <a:rPr lang="zh-CN" altLang="en-US" sz="2000">
                <a:latin typeface="方正粗黑宋简体" panose="02000000000000000000" charset="-122"/>
                <a:ea typeface="方正大黑体_GBK" panose="02010600010101010101" charset="-122"/>
              </a:rPr>
              <a:t>是指在会计工作中，对原始凭证进行处理后手动编制的记账凭证。</a:t>
            </a:r>
            <a:endParaRPr lang="zh-CN" altLang="en-US" sz="2000">
              <a:latin typeface="方正粗黑宋简体" panose="02000000000000000000" charset="-122"/>
              <a:ea typeface="方正大黑体_GBK" panose="02010600010101010101" charset="-122"/>
            </a:endParaRPr>
          </a:p>
        </p:txBody>
      </p:sp>
      <p:sp>
        <p:nvSpPr>
          <p:cNvPr id="19" name="文本框 18"/>
          <p:cNvSpPr txBox="1"/>
          <p:nvPr/>
        </p:nvSpPr>
        <p:spPr>
          <a:xfrm>
            <a:off x="5925820" y="2061210"/>
            <a:ext cx="195516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手工原始凭证</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20" name="文本框 19"/>
          <p:cNvSpPr txBox="1"/>
          <p:nvPr/>
        </p:nvSpPr>
        <p:spPr>
          <a:xfrm>
            <a:off x="5925820" y="4189730"/>
            <a:ext cx="5253355" cy="784225"/>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机制凭证是指计算机自动生成的记账凭证。</a:t>
            </a:r>
            <a:r>
              <a:rPr lang="en-US" altLang="zh-CN" sz="2000">
                <a:latin typeface="方正粗黑宋简体" panose="02000000000000000000" charset="-122"/>
                <a:ea typeface="方正大黑体_GBK" panose="02010600010101010101" charset="-122"/>
              </a:rPr>
              <a:t> </a:t>
            </a:r>
            <a:r>
              <a:rPr lang="zh-CN" altLang="en-US" sz="2000">
                <a:latin typeface="方正粗黑宋简体" panose="02000000000000000000" charset="-122"/>
                <a:ea typeface="方正大黑体_GBK" panose="02010600010101010101" charset="-122"/>
              </a:rPr>
              <a:t>一种是对某些具有规律性且每月都发生的期末结转业务，由计算机根据设置自动生成其记账凭证。</a:t>
            </a:r>
            <a:endParaRPr lang="zh-CN" altLang="en-US" sz="2000">
              <a:latin typeface="方正粗黑宋简体" panose="02000000000000000000" charset="-122"/>
              <a:ea typeface="方正大黑体_GBK" panose="02010600010101010101" charset="-122"/>
            </a:endParaRPr>
          </a:p>
        </p:txBody>
      </p:sp>
      <p:sp>
        <p:nvSpPr>
          <p:cNvPr id="21" name="文本框 20"/>
          <p:cNvSpPr txBox="1"/>
          <p:nvPr/>
        </p:nvSpPr>
        <p:spPr>
          <a:xfrm>
            <a:off x="5958840" y="3708400"/>
            <a:ext cx="195516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机制原始凭证</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47" name="六角星 46"/>
          <p:cNvSpPr/>
          <p:nvPr/>
        </p:nvSpPr>
        <p:spPr>
          <a:xfrm>
            <a:off x="5038090" y="1998980"/>
            <a:ext cx="508635" cy="543560"/>
          </a:xfrm>
          <a:prstGeom prst="star6">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六角星 1"/>
          <p:cNvSpPr/>
          <p:nvPr/>
        </p:nvSpPr>
        <p:spPr>
          <a:xfrm>
            <a:off x="5038090" y="3646170"/>
            <a:ext cx="508635" cy="543560"/>
          </a:xfrm>
          <a:prstGeom prst="star6">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000"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000"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1+#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17" grpId="1"/>
      <p:bldP spid="20"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267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原始凭证的内容</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02</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34988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二、</a:t>
            </a:r>
            <a:r>
              <a:rPr lang="zh-CN" altLang="en-US" sz="2800" b="1">
                <a:solidFill>
                  <a:schemeClr val="tx1"/>
                </a:solidFill>
                <a:latin typeface="方正粗黑宋简体" panose="02000000000000000000" charset="-122"/>
                <a:ea typeface="方正大黑体_GBK" panose="02010600010101010101" charset="-122"/>
                <a:sym typeface="+mn-ea"/>
              </a:rPr>
              <a:t>原始凭证的内容</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75" name="圆角矩形 74"/>
          <p:cNvSpPr/>
          <p:nvPr/>
        </p:nvSpPr>
        <p:spPr>
          <a:xfrm>
            <a:off x="507365" y="1102995"/>
            <a:ext cx="10727055" cy="4652645"/>
          </a:xfrm>
          <a:prstGeom prst="roundRect">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8" name="剪去对角的矩形 87"/>
          <p:cNvSpPr/>
          <p:nvPr/>
        </p:nvSpPr>
        <p:spPr>
          <a:xfrm>
            <a:off x="782955" y="1416050"/>
            <a:ext cx="431355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4" name="文本框 73"/>
          <p:cNvSpPr txBox="1"/>
          <p:nvPr/>
        </p:nvSpPr>
        <p:spPr>
          <a:xfrm>
            <a:off x="845820" y="1447165"/>
            <a:ext cx="2938145"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一、原始凭证的名称</a:t>
            </a:r>
            <a:endParaRPr lang="zh-CN" altLang="en-US" sz="2000">
              <a:latin typeface="方正粗黑宋简体" panose="02000000000000000000" charset="-122"/>
              <a:ea typeface="方正大黑体_GBK" panose="02010600010101010101" charset="-122"/>
            </a:endParaRPr>
          </a:p>
        </p:txBody>
      </p:sp>
      <p:sp>
        <p:nvSpPr>
          <p:cNvPr id="89" name="剪去对角的矩形 88"/>
          <p:cNvSpPr/>
          <p:nvPr/>
        </p:nvSpPr>
        <p:spPr>
          <a:xfrm>
            <a:off x="782955" y="2017395"/>
            <a:ext cx="431355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7" name="文本框 76"/>
          <p:cNvSpPr txBox="1"/>
          <p:nvPr/>
        </p:nvSpPr>
        <p:spPr>
          <a:xfrm>
            <a:off x="845820" y="2051050"/>
            <a:ext cx="425069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二、填制凭证的日期和凭证的编号</a:t>
            </a:r>
            <a:endParaRPr lang="zh-CN" altLang="en-US" sz="2000">
              <a:latin typeface="方正粗黑宋简体" panose="02000000000000000000" charset="-122"/>
              <a:ea typeface="方正大黑体_GBK" panose="02010600010101010101" charset="-122"/>
            </a:endParaRPr>
          </a:p>
        </p:txBody>
      </p:sp>
      <p:sp>
        <p:nvSpPr>
          <p:cNvPr id="90" name="剪去对角的矩形 89"/>
          <p:cNvSpPr/>
          <p:nvPr/>
        </p:nvSpPr>
        <p:spPr>
          <a:xfrm>
            <a:off x="782955" y="2618740"/>
            <a:ext cx="431355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8" name="文本框 77"/>
          <p:cNvSpPr txBox="1"/>
          <p:nvPr/>
        </p:nvSpPr>
        <p:spPr>
          <a:xfrm>
            <a:off x="845820" y="2654935"/>
            <a:ext cx="425069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三、接受凭证单位名称或个人名称</a:t>
            </a:r>
            <a:endParaRPr lang="zh-CN" altLang="en-US" sz="2000">
              <a:latin typeface="方正粗黑宋简体" panose="02000000000000000000" charset="-122"/>
              <a:ea typeface="方正大黑体_GBK" panose="02010600010101010101" charset="-122"/>
            </a:endParaRPr>
          </a:p>
        </p:txBody>
      </p:sp>
      <p:sp>
        <p:nvSpPr>
          <p:cNvPr id="91" name="剪去对角的矩形 90"/>
          <p:cNvSpPr/>
          <p:nvPr/>
        </p:nvSpPr>
        <p:spPr>
          <a:xfrm>
            <a:off x="782955" y="3258820"/>
            <a:ext cx="431355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9" name="文本框 78"/>
          <p:cNvSpPr txBox="1"/>
          <p:nvPr/>
        </p:nvSpPr>
        <p:spPr>
          <a:xfrm>
            <a:off x="845820" y="3258820"/>
            <a:ext cx="425069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四、经济业务内容摘要</a:t>
            </a:r>
            <a:endParaRPr lang="zh-CN" altLang="en-US" sz="2000">
              <a:latin typeface="方正粗黑宋简体" panose="02000000000000000000" charset="-122"/>
              <a:ea typeface="方正大黑体_GBK" panose="02010600010101010101" charset="-122"/>
            </a:endParaRPr>
          </a:p>
        </p:txBody>
      </p:sp>
      <p:sp>
        <p:nvSpPr>
          <p:cNvPr id="92" name="剪去对角的矩形 91"/>
          <p:cNvSpPr/>
          <p:nvPr/>
        </p:nvSpPr>
        <p:spPr>
          <a:xfrm>
            <a:off x="4999990" y="3783965"/>
            <a:ext cx="5982970"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4" name="文本框 83"/>
          <p:cNvSpPr txBox="1"/>
          <p:nvPr/>
        </p:nvSpPr>
        <p:spPr>
          <a:xfrm>
            <a:off x="4999355" y="3903980"/>
            <a:ext cx="5587365"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五、经济业务所涉及的品名、数量、单价和金额</a:t>
            </a:r>
            <a:endParaRPr lang="zh-CN" altLang="en-US" sz="2000">
              <a:latin typeface="方正粗黑宋简体" panose="02000000000000000000" charset="-122"/>
              <a:ea typeface="方正大黑体_GBK" panose="02010600010101010101" charset="-122"/>
            </a:endParaRPr>
          </a:p>
        </p:txBody>
      </p:sp>
      <p:sp>
        <p:nvSpPr>
          <p:cNvPr id="93" name="剪去对角的矩形 92"/>
          <p:cNvSpPr/>
          <p:nvPr/>
        </p:nvSpPr>
        <p:spPr>
          <a:xfrm>
            <a:off x="4999355" y="4380865"/>
            <a:ext cx="598360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5" name="文本框 84"/>
          <p:cNvSpPr txBox="1"/>
          <p:nvPr/>
        </p:nvSpPr>
        <p:spPr>
          <a:xfrm>
            <a:off x="4999355" y="4507865"/>
            <a:ext cx="482600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六、填制凭证的单位名称或填制人姓名</a:t>
            </a:r>
            <a:endParaRPr lang="zh-CN" altLang="en-US" sz="2000">
              <a:latin typeface="方正粗黑宋简体" panose="02000000000000000000" charset="-122"/>
              <a:ea typeface="方正大黑体_GBK" panose="02010600010101010101" charset="-122"/>
            </a:endParaRPr>
          </a:p>
        </p:txBody>
      </p:sp>
      <p:sp>
        <p:nvSpPr>
          <p:cNvPr id="94" name="剪去对角的矩形 93"/>
          <p:cNvSpPr/>
          <p:nvPr/>
        </p:nvSpPr>
        <p:spPr>
          <a:xfrm>
            <a:off x="4999355" y="5048250"/>
            <a:ext cx="5983605" cy="533400"/>
          </a:xfrm>
          <a:prstGeom prst="snip2DiagRect">
            <a:avLst>
              <a:gd name="adj1" fmla="val 41190"/>
              <a:gd name="adj2" fmla="val 833"/>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6" name="文本框 85"/>
          <p:cNvSpPr txBox="1"/>
          <p:nvPr/>
        </p:nvSpPr>
        <p:spPr>
          <a:xfrm>
            <a:off x="4999355" y="5111750"/>
            <a:ext cx="3696335"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七、有关人员的签名盖章</a:t>
            </a:r>
            <a:endParaRPr lang="zh-CN" altLang="en-US" sz="2000">
              <a:latin typeface="方正粗黑宋简体" panose="02000000000000000000" charset="-122"/>
              <a:ea typeface="方正大黑体_GBK" panose="02010600010101010101" charset="-122"/>
            </a:endParaRPr>
          </a:p>
        </p:txBody>
      </p:sp>
      <p:sp>
        <p:nvSpPr>
          <p:cNvPr id="2" name="左大括号 1"/>
          <p:cNvSpPr/>
          <p:nvPr/>
        </p:nvSpPr>
        <p:spPr>
          <a:xfrm flipH="1">
            <a:off x="5304155" y="1560195"/>
            <a:ext cx="486410" cy="838200"/>
          </a:xfrm>
          <a:prstGeom prst="leftBrace">
            <a:avLst>
              <a:gd name="adj1" fmla="val 17825"/>
              <a:gd name="adj2" fmla="val 49015"/>
            </a:avLst>
          </a:prstGeom>
          <a:noFill/>
          <a:ln w="47625" cap="flat" cmpd="sng" algn="ctr">
            <a:solidFill>
              <a:srgbClr val="FFFF0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 name="圆角矩形 2"/>
          <p:cNvSpPr/>
          <p:nvPr/>
        </p:nvSpPr>
        <p:spPr>
          <a:xfrm>
            <a:off x="5998210" y="1635125"/>
            <a:ext cx="1889125" cy="688340"/>
          </a:xfrm>
          <a:prstGeom prst="roundRect">
            <a:avLst/>
          </a:prstGeom>
          <a:solidFill>
            <a:srgbClr val="FFFF00"/>
          </a:soli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 name="文本框 3"/>
          <p:cNvSpPr txBox="1"/>
          <p:nvPr/>
        </p:nvSpPr>
        <p:spPr>
          <a:xfrm>
            <a:off x="6272530" y="1779905"/>
            <a:ext cx="1339850" cy="39878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基本信息</a:t>
            </a:r>
            <a:endParaRPr lang="zh-CN" altLang="en-US" sz="2000" b="1">
              <a:latin typeface="方正粗黑宋简体" panose="02000000000000000000" charset="-122"/>
              <a:ea typeface="方正大黑体_GBK" panose="02010600010101010101" charset="-122"/>
            </a:endParaRPr>
          </a:p>
        </p:txBody>
      </p:sp>
      <p:sp>
        <p:nvSpPr>
          <p:cNvPr id="5" name="圆角矩形 4"/>
          <p:cNvSpPr/>
          <p:nvPr/>
        </p:nvSpPr>
        <p:spPr>
          <a:xfrm>
            <a:off x="5998210" y="2556510"/>
            <a:ext cx="1888490" cy="433070"/>
          </a:xfrm>
          <a:prstGeom prst="roundRect">
            <a:avLst/>
          </a:prstGeom>
          <a:solidFill>
            <a:schemeClr val="accent1">
              <a:lumMod val="50000"/>
            </a:schemeClr>
          </a:soli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6424930" y="2590800"/>
            <a:ext cx="1035685" cy="39878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和谁</a:t>
            </a:r>
            <a:r>
              <a:rPr lang="en-US" altLang="zh-CN" sz="2000" b="1">
                <a:latin typeface="方正粗黑宋简体" panose="02000000000000000000" charset="-122"/>
                <a:ea typeface="方正大黑体_GBK" panose="02010600010101010101" charset="-122"/>
              </a:rPr>
              <a:t>?</a:t>
            </a:r>
            <a:endParaRPr lang="en-US" altLang="zh-CN" sz="2000" b="1">
              <a:latin typeface="方正粗黑宋简体" panose="02000000000000000000" charset="-122"/>
              <a:ea typeface="方正大黑体_GBK" panose="02010600010101010101" charset="-122"/>
            </a:endParaRPr>
          </a:p>
        </p:txBody>
      </p:sp>
      <p:sp>
        <p:nvSpPr>
          <p:cNvPr id="9" name="圆角矩形 8"/>
          <p:cNvSpPr/>
          <p:nvPr/>
        </p:nvSpPr>
        <p:spPr>
          <a:xfrm>
            <a:off x="5998210" y="3235960"/>
            <a:ext cx="1888490" cy="433070"/>
          </a:xfrm>
          <a:prstGeom prst="roundRect">
            <a:avLst/>
          </a:prstGeom>
          <a:solidFill>
            <a:srgbClr val="FF0000"/>
          </a:soli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文本框 9"/>
          <p:cNvSpPr txBox="1"/>
          <p:nvPr/>
        </p:nvSpPr>
        <p:spPr>
          <a:xfrm>
            <a:off x="6272530" y="3255010"/>
            <a:ext cx="1671955" cy="39878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做了什么</a:t>
            </a:r>
            <a:r>
              <a:rPr lang="en-US" altLang="zh-CN" sz="2000" b="1">
                <a:latin typeface="方正粗黑宋简体" panose="02000000000000000000" charset="-122"/>
                <a:ea typeface="方正大黑体_GBK" panose="02010600010101010101" charset="-122"/>
              </a:rPr>
              <a:t>?</a:t>
            </a:r>
            <a:endParaRPr lang="en-US" altLang="zh-CN" sz="2000" b="1">
              <a:latin typeface="方正粗黑宋简体" panose="02000000000000000000" charset="-122"/>
              <a:ea typeface="方正大黑体_GBK" panose="02010600010101010101" charset="-122"/>
            </a:endParaRPr>
          </a:p>
        </p:txBody>
      </p:sp>
      <p:sp>
        <p:nvSpPr>
          <p:cNvPr id="11" name="圆角矩形 10"/>
          <p:cNvSpPr/>
          <p:nvPr/>
        </p:nvSpPr>
        <p:spPr>
          <a:xfrm>
            <a:off x="2155190" y="3895090"/>
            <a:ext cx="1888490" cy="433070"/>
          </a:xfrm>
          <a:prstGeom prst="roundRect">
            <a:avLst/>
          </a:prstGeom>
          <a:solidFill>
            <a:srgbClr val="00B050"/>
          </a:soli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文本框 11"/>
          <p:cNvSpPr txBox="1"/>
          <p:nvPr/>
        </p:nvSpPr>
        <p:spPr>
          <a:xfrm>
            <a:off x="2429510" y="3914140"/>
            <a:ext cx="1671955" cy="39878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算算钱</a:t>
            </a:r>
            <a:r>
              <a:rPr lang="en-US" altLang="zh-CN" sz="2000" b="1">
                <a:latin typeface="方正粗黑宋简体" panose="02000000000000000000" charset="-122"/>
                <a:ea typeface="方正大黑体_GBK" panose="02010600010101010101" charset="-122"/>
              </a:rPr>
              <a:t>!</a:t>
            </a:r>
            <a:endParaRPr lang="en-US" altLang="zh-CN" sz="2000" b="1">
              <a:latin typeface="方正粗黑宋简体" panose="02000000000000000000" charset="-122"/>
              <a:ea typeface="方正大黑体_GBK" panose="02010600010101010101" charset="-122"/>
            </a:endParaRPr>
          </a:p>
        </p:txBody>
      </p:sp>
      <p:sp>
        <p:nvSpPr>
          <p:cNvPr id="13" name="圆角矩形 12"/>
          <p:cNvSpPr/>
          <p:nvPr/>
        </p:nvSpPr>
        <p:spPr>
          <a:xfrm>
            <a:off x="2154555" y="4688840"/>
            <a:ext cx="1889125" cy="688340"/>
          </a:xfrm>
          <a:prstGeom prst="roundRect">
            <a:avLst/>
          </a:prstGeom>
          <a:solidFill>
            <a:srgbClr val="A01EA2"/>
          </a:soli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5" name="文本框 14"/>
          <p:cNvSpPr txBox="1"/>
          <p:nvPr/>
        </p:nvSpPr>
        <p:spPr>
          <a:xfrm>
            <a:off x="2428875" y="4833620"/>
            <a:ext cx="1339850" cy="39878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明确责任</a:t>
            </a:r>
            <a:endParaRPr lang="zh-CN" altLang="en-US" sz="2000" b="1">
              <a:latin typeface="方正粗黑宋简体" panose="02000000000000000000" charset="-122"/>
              <a:ea typeface="方正大黑体_GBK" panose="02010600010101010101" charset="-122"/>
            </a:endParaRPr>
          </a:p>
        </p:txBody>
      </p:sp>
      <p:sp>
        <p:nvSpPr>
          <p:cNvPr id="16" name="左大括号 15"/>
          <p:cNvSpPr/>
          <p:nvPr/>
        </p:nvSpPr>
        <p:spPr>
          <a:xfrm>
            <a:off x="4312920" y="4601210"/>
            <a:ext cx="486410" cy="838200"/>
          </a:xfrm>
          <a:prstGeom prst="leftBrace">
            <a:avLst>
              <a:gd name="adj1" fmla="val 17825"/>
              <a:gd name="adj2" fmla="val 49015"/>
            </a:avLst>
          </a:prstGeom>
          <a:noFill/>
          <a:ln w="47625" cap="flat" cmpd="sng" algn="ctr">
            <a:solidFill>
              <a:schemeClr val="accent6"/>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cxnSp>
        <p:nvCxnSpPr>
          <p:cNvPr id="17" name="直接箭头连接符 16"/>
          <p:cNvCxnSpPr/>
          <p:nvPr/>
        </p:nvCxnSpPr>
        <p:spPr>
          <a:xfrm flipV="1">
            <a:off x="5229225" y="2828290"/>
            <a:ext cx="570230" cy="14605"/>
          </a:xfrm>
          <a:prstGeom prst="straightConnector1">
            <a:avLst/>
          </a:prstGeom>
          <a:solidFill>
            <a:schemeClr val="accent1"/>
          </a:solidFill>
          <a:ln w="38100" cap="flat" cmpd="sng" algn="ctr">
            <a:solidFill>
              <a:schemeClr val="accent6"/>
            </a:solidFill>
            <a:prstDash val="solid"/>
            <a:round/>
            <a:headEnd type="arrow" w="med" len="med"/>
            <a:tailEnd type="arrow" w="med" len="med"/>
          </a:ln>
        </p:spPr>
      </p:cxnSp>
      <p:cxnSp>
        <p:nvCxnSpPr>
          <p:cNvPr id="18" name="直接箭头连接符 17"/>
          <p:cNvCxnSpPr/>
          <p:nvPr/>
        </p:nvCxnSpPr>
        <p:spPr>
          <a:xfrm flipV="1">
            <a:off x="5304155" y="3446145"/>
            <a:ext cx="570230" cy="14605"/>
          </a:xfrm>
          <a:prstGeom prst="straightConnector1">
            <a:avLst/>
          </a:prstGeom>
          <a:solidFill>
            <a:schemeClr val="accent1"/>
          </a:solidFill>
          <a:ln w="38100" cap="flat" cmpd="sng" algn="ctr">
            <a:solidFill>
              <a:srgbClr val="FF0000"/>
            </a:solidFill>
            <a:prstDash val="solid"/>
            <a:round/>
            <a:headEnd type="arrow" w="med" len="med"/>
            <a:tailEnd type="arrow" w="med" len="med"/>
          </a:ln>
        </p:spPr>
      </p:cxnSp>
      <p:cxnSp>
        <p:nvCxnSpPr>
          <p:cNvPr id="19" name="直接箭头连接符 18"/>
          <p:cNvCxnSpPr/>
          <p:nvPr/>
        </p:nvCxnSpPr>
        <p:spPr>
          <a:xfrm flipV="1">
            <a:off x="4265295" y="4121785"/>
            <a:ext cx="570230" cy="14605"/>
          </a:xfrm>
          <a:prstGeom prst="straightConnector1">
            <a:avLst/>
          </a:prstGeom>
          <a:solidFill>
            <a:schemeClr val="accent1"/>
          </a:solidFill>
          <a:ln w="38100" cap="flat" cmpd="sng" algn="ctr">
            <a:solidFill>
              <a:schemeClr val="accent2"/>
            </a:solidFill>
            <a:prstDash val="solid"/>
            <a:round/>
            <a:headEnd type="arrow" w="med" len="med"/>
            <a:tailEnd type="arrow" w="med" len="med"/>
          </a:ln>
        </p:spPr>
      </p:cxn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blinds(horizont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blinds(horizontal)">
                                      <p:cBhvr>
                                        <p:cTn id="12" dur="500"/>
                                        <p:tgtEl>
                                          <p:spTgt spid="7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blinds(horizontal)">
                                      <p:cBhvr>
                                        <p:cTn id="17" dur="500"/>
                                        <p:tgtEl>
                                          <p:spTgt spid="7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blinds(horizontal)">
                                      <p:cBhvr>
                                        <p:cTn id="22" dur="500"/>
                                        <p:tgtEl>
                                          <p:spTgt spid="7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blinds(horizontal)">
                                      <p:cBhvr>
                                        <p:cTn id="27" dur="500"/>
                                        <p:tgtEl>
                                          <p:spTgt spid="8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5"/>
                                        </p:tgtEl>
                                        <p:attrNameLst>
                                          <p:attrName>style.visibility</p:attrName>
                                        </p:attrNameLst>
                                      </p:cBhvr>
                                      <p:to>
                                        <p:strVal val="visible"/>
                                      </p:to>
                                    </p:set>
                                    <p:animEffect transition="in" filter="blinds(horizontal)">
                                      <p:cBhvr>
                                        <p:cTn id="32" dur="500"/>
                                        <p:tgtEl>
                                          <p:spTgt spid="8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blinds(horizontal)">
                                      <p:cBhvr>
                                        <p:cTn id="3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7" grpId="0"/>
      <p:bldP spid="78" grpId="0"/>
      <p:bldP spid="79" grpId="0"/>
      <p:bldP spid="84" grpId="0"/>
      <p:bldP spid="85" grpId="0"/>
      <p:bldP spid="86" grpId="0"/>
      <p:bldP spid="74" grpId="1"/>
      <p:bldP spid="77" grpId="1"/>
      <p:bldP spid="78" grpId="1"/>
      <p:bldP spid="79" grpId="1"/>
      <p:bldP spid="84" grpId="1"/>
      <p:bldP spid="85" grpId="1"/>
      <p:bldP spid="86"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267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原始凭证的填制方法与要求</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03</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latin typeface="方正粗黑宋简体" panose="02000000000000000000" charset="-122"/>
              <a:ea typeface="方正大黑体_GBK" panose="02010600010101010101" charset="-122"/>
            </a:endParaRPr>
          </a:p>
          <a:p>
            <a:endParaRPr lang="zh-CN" altLang="en-US" sz="2400">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90880" y="1638935"/>
            <a:ext cx="5142230"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1.</a:t>
            </a:r>
            <a:r>
              <a:rPr lang="zh-CN" altLang="en-US" b="1">
                <a:latin typeface="方正粗黑宋简体" panose="02000000000000000000" charset="-122"/>
                <a:ea typeface="方正大黑体_GBK" panose="02010600010101010101" charset="-122"/>
              </a:rPr>
              <a:t>普通发票的填制</a:t>
            </a:r>
            <a:endParaRPr lang="zh-CN" altLang="en-US" b="1">
              <a:latin typeface="方正粗黑宋简体" panose="02000000000000000000" charset="-122"/>
              <a:ea typeface="方正大黑体_GBK" panose="02010600010101010101" charset="-122"/>
            </a:endParaRPr>
          </a:p>
        </p:txBody>
      </p:sp>
      <p:sp>
        <p:nvSpPr>
          <p:cNvPr id="23" name="剪去对角的矩形 22"/>
          <p:cNvSpPr/>
          <p:nvPr/>
        </p:nvSpPr>
        <p:spPr>
          <a:xfrm>
            <a:off x="690880" y="1503680"/>
            <a:ext cx="11031855" cy="4938395"/>
          </a:xfrm>
          <a:prstGeom prst="snip2DiagRect">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剪去对角的矩形 23"/>
          <p:cNvSpPr/>
          <p:nvPr/>
        </p:nvSpPr>
        <p:spPr>
          <a:xfrm>
            <a:off x="489585" y="1902460"/>
            <a:ext cx="10502900" cy="4540250"/>
          </a:xfrm>
          <a:prstGeom prst="snip2DiagRect">
            <a:avLst/>
          </a:prstGeom>
          <a:solidFill>
            <a:schemeClr val="bg1">
              <a:alpha val="3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5" name="剪去对角的矩形 24"/>
          <p:cNvSpPr/>
          <p:nvPr/>
        </p:nvSpPr>
        <p:spPr>
          <a:xfrm>
            <a:off x="489585" y="2345690"/>
            <a:ext cx="9676765" cy="4150995"/>
          </a:xfrm>
          <a:prstGeom prst="snip2DiagRect">
            <a:avLst>
              <a:gd name="adj1" fmla="val 0"/>
              <a:gd name="adj2" fmla="val 16667"/>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6" name="剪去对角的矩形 25"/>
          <p:cNvSpPr/>
          <p:nvPr/>
        </p:nvSpPr>
        <p:spPr>
          <a:xfrm>
            <a:off x="867410" y="2748915"/>
            <a:ext cx="8456930" cy="3533775"/>
          </a:xfrm>
          <a:prstGeom prst="snip2DiagRect">
            <a:avLst/>
          </a:prstGeom>
          <a:solidFill>
            <a:schemeClr val="l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8" name="文本框 27"/>
          <p:cNvSpPr txBox="1"/>
          <p:nvPr/>
        </p:nvSpPr>
        <p:spPr>
          <a:xfrm>
            <a:off x="4498340" y="2348865"/>
            <a:ext cx="1879600"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sym typeface="+mn-ea"/>
              </a:rPr>
              <a:t>普通发票</a:t>
            </a:r>
            <a:endParaRPr lang="zh-CN" altLang="en-US" sz="2000" b="1">
              <a:solidFill>
                <a:schemeClr val="tx1"/>
              </a:solidFill>
              <a:latin typeface="方正粗黑宋简体" panose="02000000000000000000" charset="-122"/>
              <a:ea typeface="方正大黑体_GBK" panose="02010600010101010101" charset="-122"/>
              <a:sym typeface="+mn-ea"/>
            </a:endParaRPr>
          </a:p>
        </p:txBody>
      </p:sp>
      <p:sp>
        <p:nvSpPr>
          <p:cNvPr id="3" name="文本框 2"/>
          <p:cNvSpPr txBox="1"/>
          <p:nvPr/>
        </p:nvSpPr>
        <p:spPr>
          <a:xfrm>
            <a:off x="476250" y="1135380"/>
            <a:ext cx="5343525" cy="398780"/>
          </a:xfrm>
          <a:prstGeom prst="rect">
            <a:avLst/>
          </a:prstGeom>
        </p:spPr>
        <p:txBody>
          <a:bodyPr wrap="square">
            <a:spAutoFit/>
          </a:bodyPr>
          <a:p>
            <a:pPr indent="0" algn="just" defTabSz="266700">
              <a:spcBef>
                <a:spcPct val="0"/>
              </a:spcBef>
              <a:spcAft>
                <a:spcPct val="0"/>
              </a:spcAft>
            </a:pPr>
            <a:r>
              <a:rPr lang="zh-CN" altLang="en-US" sz="2000" b="1">
                <a:latin typeface="+mj-ea"/>
                <a:ea typeface="+mj-ea"/>
              </a:rPr>
              <a:t>（一）几种常用原始凭证填制方法</a:t>
            </a:r>
            <a:endParaRPr lang="zh-CN" altLang="en-US" sz="2000" b="1">
              <a:latin typeface="+mj-ea"/>
              <a:ea typeface="+mj-ea"/>
            </a:endParaRPr>
          </a:p>
        </p:txBody>
      </p:sp>
      <p:pic>
        <p:nvPicPr>
          <p:cNvPr id="2" name="图片 4"/>
          <p:cNvPicPr>
            <a:picLocks noChangeAspect="1"/>
          </p:cNvPicPr>
          <p:nvPr/>
        </p:nvPicPr>
        <p:blipFill>
          <a:blip r:embed="rId1"/>
          <a:stretch>
            <a:fillRect/>
          </a:stretch>
        </p:blipFill>
        <p:spPr>
          <a:xfrm>
            <a:off x="1398905" y="2901950"/>
            <a:ext cx="7394575" cy="3227070"/>
          </a:xfrm>
          <a:prstGeom prst="rect">
            <a:avLst/>
          </a:prstGeom>
          <a:noFill/>
          <a:ln>
            <a:noFill/>
          </a:ln>
        </p:spPr>
      </p:pic>
      <p:sp>
        <p:nvSpPr>
          <p:cNvPr id="5" name="文本框 4"/>
          <p:cNvSpPr txBox="1"/>
          <p:nvPr/>
        </p:nvSpPr>
        <p:spPr>
          <a:xfrm>
            <a:off x="690880" y="1902460"/>
            <a:ext cx="66020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1.</a:t>
            </a:r>
            <a:r>
              <a:rPr lang="zh-CN" altLang="en-US" b="1">
                <a:latin typeface="方正粗黑宋简体" panose="02000000000000000000" charset="-122"/>
                <a:ea typeface="方正大黑体_GBK" panose="02010600010101010101" charset="-122"/>
              </a:rPr>
              <a:t>普通发票的填制</a:t>
            </a:r>
            <a:endParaRPr lang="zh-CN" altLang="en-US" b="1">
              <a:latin typeface="方正粗黑宋简体" panose="02000000000000000000" charset="-122"/>
              <a:ea typeface="方正大黑体_GBK" panose="0201060001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latin typeface="方正粗黑宋简体" panose="02000000000000000000" charset="-122"/>
              <a:ea typeface="方正大黑体_GBK" panose="02010600010101010101" charset="-122"/>
            </a:endParaRPr>
          </a:p>
          <a:p>
            <a:endParaRPr lang="zh-CN" altLang="en-US" sz="2400">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65480" y="1174750"/>
            <a:ext cx="66020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2.</a:t>
            </a:r>
            <a:r>
              <a:rPr lang="zh-CN" altLang="en-US" b="1">
                <a:latin typeface="方正粗黑宋简体" panose="02000000000000000000" charset="-122"/>
                <a:ea typeface="方正大黑体_GBK" panose="02010600010101010101" charset="-122"/>
              </a:rPr>
              <a:t>增值税专用发票的填制</a:t>
            </a:r>
            <a:endParaRPr lang="zh-CN" altLang="en-US" b="1">
              <a:latin typeface="方正粗黑宋简体" panose="02000000000000000000" charset="-122"/>
              <a:ea typeface="方正大黑体_GBK" panose="02010600010101010101" charset="-122"/>
            </a:endParaRPr>
          </a:p>
        </p:txBody>
      </p:sp>
      <p:sp>
        <p:nvSpPr>
          <p:cNvPr id="25" name="剪去对角的矩形 24"/>
          <p:cNvSpPr/>
          <p:nvPr/>
        </p:nvSpPr>
        <p:spPr>
          <a:xfrm>
            <a:off x="458470" y="1709420"/>
            <a:ext cx="11252835" cy="4437380"/>
          </a:xfrm>
          <a:prstGeom prst="snip2DiagRect">
            <a:avLst>
              <a:gd name="adj1" fmla="val 0"/>
              <a:gd name="adj2" fmla="val 16667"/>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剪去对角的矩形 1"/>
          <p:cNvSpPr/>
          <p:nvPr/>
        </p:nvSpPr>
        <p:spPr>
          <a:xfrm>
            <a:off x="6779260" y="2077085"/>
            <a:ext cx="4513580" cy="3789045"/>
          </a:xfrm>
          <a:prstGeom prst="snip2DiagRect">
            <a:avLst>
              <a:gd name="adj1" fmla="val 20991"/>
              <a:gd name="adj2" fmla="val 429"/>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7013575" y="2624455"/>
            <a:ext cx="4377690" cy="304609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增值税专用发票是一般纳税人于销售货物时开具的销货发票。一般为一式四联，第一联存根联，第二联发票联，第三联为抵扣联，第四联记账联。目前更多企业采用电子发票，其法律效力与纸质发票一致。</a:t>
            </a:r>
            <a:endParaRPr lang="zh-CN" altLang="en-US" sz="2400">
              <a:latin typeface="方正粗黑宋简体" panose="02000000000000000000" charset="-122"/>
              <a:ea typeface="方正大黑体_GBK" panose="02010600010101010101" charset="-122"/>
            </a:endParaRPr>
          </a:p>
          <a:p>
            <a:endParaRPr lang="zh-CN" altLang="en-US" sz="2400">
              <a:latin typeface="方正粗黑宋简体" panose="02000000000000000000" charset="-122"/>
              <a:ea typeface="方正大黑体_GBK" panose="02010600010101010101" charset="-122"/>
            </a:endParaRPr>
          </a:p>
        </p:txBody>
      </p:sp>
      <p:sp>
        <p:nvSpPr>
          <p:cNvPr id="28" name="文本框 27"/>
          <p:cNvSpPr txBox="1"/>
          <p:nvPr/>
        </p:nvSpPr>
        <p:spPr>
          <a:xfrm>
            <a:off x="2666365" y="1709420"/>
            <a:ext cx="233743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增值税专用发票</a:t>
            </a:r>
            <a:endParaRPr lang="zh-CN" altLang="en-US" b="1">
              <a:solidFill>
                <a:schemeClr val="tx1"/>
              </a:solidFill>
              <a:latin typeface="方正粗黑宋简体" panose="02000000000000000000" charset="-122"/>
              <a:ea typeface="方正大黑体_GBK" panose="02010600010101010101" charset="-122"/>
              <a:sym typeface="+mn-ea"/>
            </a:endParaRPr>
          </a:p>
        </p:txBody>
      </p:sp>
      <p:pic>
        <p:nvPicPr>
          <p:cNvPr id="5" name="图片 3"/>
          <p:cNvPicPr>
            <a:picLocks noChangeAspect="1"/>
          </p:cNvPicPr>
          <p:nvPr/>
        </p:nvPicPr>
        <p:blipFill>
          <a:blip r:embed="rId1"/>
          <a:stretch>
            <a:fillRect/>
          </a:stretch>
        </p:blipFill>
        <p:spPr>
          <a:xfrm>
            <a:off x="980440" y="2077720"/>
            <a:ext cx="5664200" cy="3789045"/>
          </a:xfrm>
          <a:prstGeom prst="rect">
            <a:avLst/>
          </a:prstGeom>
          <a:noFill/>
          <a:ln>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solidFill>
                <a:schemeClr val="tx1"/>
              </a:solidFill>
              <a:latin typeface="方正粗黑宋简体" panose="02000000000000000000" charset="-122"/>
              <a:ea typeface="方正大黑体_GBK" panose="02010600010101010101" charset="-122"/>
            </a:endParaRPr>
          </a:p>
          <a:p>
            <a:endParaRPr lang="zh-CN" altLang="en-US" sz="2400">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489585" y="1135380"/>
            <a:ext cx="5343525" cy="368300"/>
          </a:xfrm>
          <a:prstGeom prst="rect">
            <a:avLst/>
          </a:prstGeom>
        </p:spPr>
        <p:txBody>
          <a:bodyPr wrap="square">
            <a:spAutoFit/>
          </a:bodyPr>
          <a:p>
            <a:pPr indent="0" algn="just" defTabSz="266700">
              <a:spcBef>
                <a:spcPct val="0"/>
              </a:spcBef>
              <a:spcAft>
                <a:spcPct val="0"/>
              </a:spcAft>
            </a:pPr>
            <a:r>
              <a:rPr lang="en-US" b="1">
                <a:latin typeface="方正粗黑宋简体" panose="02000000000000000000" charset="-122"/>
                <a:ea typeface="方正大黑体_GBK" panose="02010600010101010101" charset="-122"/>
              </a:rPr>
              <a:t>3.</a:t>
            </a:r>
            <a:r>
              <a:rPr lang="zh-CN" altLang="en-US" b="1">
                <a:latin typeface="方正粗黑宋简体" panose="02000000000000000000" charset="-122"/>
                <a:ea typeface="方正大黑体_GBK" panose="02010600010101010101" charset="-122"/>
              </a:rPr>
              <a:t>收料单的填制</a:t>
            </a:r>
            <a:endParaRPr lang="zh-CN" altLang="en-US" b="1">
              <a:latin typeface="方正粗黑宋简体" panose="02000000000000000000" charset="-122"/>
              <a:ea typeface="方正大黑体_GBK" panose="02010600010101010101" charset="-122"/>
            </a:endParaRPr>
          </a:p>
        </p:txBody>
      </p:sp>
      <p:sp>
        <p:nvSpPr>
          <p:cNvPr id="23" name="剪去对角的矩形 22"/>
          <p:cNvSpPr/>
          <p:nvPr/>
        </p:nvSpPr>
        <p:spPr>
          <a:xfrm>
            <a:off x="690880" y="1503680"/>
            <a:ext cx="11031855" cy="4938395"/>
          </a:xfrm>
          <a:prstGeom prst="snip2DiagRect">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剪去对角的矩形 23"/>
          <p:cNvSpPr/>
          <p:nvPr/>
        </p:nvSpPr>
        <p:spPr>
          <a:xfrm>
            <a:off x="489585" y="1902460"/>
            <a:ext cx="10502900" cy="4540250"/>
          </a:xfrm>
          <a:prstGeom prst="snip2DiagRect">
            <a:avLst/>
          </a:prstGeom>
          <a:solidFill>
            <a:schemeClr val="bg1">
              <a:alpha val="3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5" name="剪去对角的矩形 24"/>
          <p:cNvSpPr/>
          <p:nvPr/>
        </p:nvSpPr>
        <p:spPr>
          <a:xfrm>
            <a:off x="489585" y="2363470"/>
            <a:ext cx="9676765" cy="4150995"/>
          </a:xfrm>
          <a:prstGeom prst="snip2DiagRect">
            <a:avLst>
              <a:gd name="adj1" fmla="val 0"/>
              <a:gd name="adj2" fmla="val 16667"/>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6" name="剪去对角的矩形 25"/>
          <p:cNvSpPr/>
          <p:nvPr/>
        </p:nvSpPr>
        <p:spPr>
          <a:xfrm>
            <a:off x="867410" y="2748915"/>
            <a:ext cx="8456930" cy="3533775"/>
          </a:xfrm>
          <a:prstGeom prst="snip2DiagRect">
            <a:avLst/>
          </a:prstGeom>
          <a:solidFill>
            <a:schemeClr val="l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8" name="文本框 27"/>
          <p:cNvSpPr txBox="1"/>
          <p:nvPr/>
        </p:nvSpPr>
        <p:spPr>
          <a:xfrm>
            <a:off x="4498340" y="2348865"/>
            <a:ext cx="1879600"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sym typeface="+mn-ea"/>
              </a:rPr>
              <a:t>收料单</a:t>
            </a:r>
            <a:endParaRPr lang="zh-CN" altLang="en-US" sz="2000" b="1">
              <a:solidFill>
                <a:schemeClr val="tx1"/>
              </a:solidFill>
              <a:latin typeface="方正粗黑宋简体" panose="02000000000000000000" charset="-122"/>
              <a:ea typeface="方正大黑体_GBK" panose="02010600010101010101" charset="-122"/>
              <a:sym typeface="+mn-ea"/>
            </a:endParaRPr>
          </a:p>
        </p:txBody>
      </p:sp>
      <p:pic>
        <p:nvPicPr>
          <p:cNvPr id="5" name="图片 4"/>
          <p:cNvPicPr>
            <a:picLocks noChangeAspect="1"/>
          </p:cNvPicPr>
          <p:nvPr/>
        </p:nvPicPr>
        <p:blipFill>
          <a:blip r:embed="rId1"/>
          <a:stretch>
            <a:fillRect/>
          </a:stretch>
        </p:blipFill>
        <p:spPr>
          <a:xfrm>
            <a:off x="1390015" y="2872740"/>
            <a:ext cx="7169150" cy="328612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smtClean="0">
                <a:solidFill>
                  <a:srgbClr val="000000"/>
                </a:solidFill>
                <a:effectLst>
                  <a:outerShdw blurRad="38100" dist="38100" dir="2700000" algn="tl">
                    <a:srgbClr val="000000">
                      <a:alpha val="43137"/>
                    </a:srgbClr>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a:t>
            </a:r>
            <a:r>
              <a:rPr lang="zh-CN" altLang="en-US" sz="3200" b="1"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br>
              <a:rPr lang="zh-CN" altLang="en-US" sz="3200"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br>
            <a:r>
              <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t> </a:t>
            </a:r>
            <a:endPar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endParaRPr>
          </a:p>
        </p:txBody>
      </p:sp>
      <p:sp>
        <p:nvSpPr>
          <p:cNvPr id="15" name="空心弧 14"/>
          <p:cNvSpPr/>
          <p:nvPr>
            <p:custDataLst>
              <p:tags r:id="rId2"/>
            </p:custDataLst>
          </p:nvPr>
        </p:nvSpPr>
        <p:spPr>
          <a:xfrm>
            <a:off x="-554979" y="1519864"/>
            <a:ext cx="1857175" cy="1857175"/>
          </a:xfrm>
          <a:prstGeom prst="blockArc">
            <a:avLst>
              <a:gd name="adj1" fmla="val 16102233"/>
              <a:gd name="adj2" fmla="val 656203"/>
              <a:gd name="adj3" fmla="val 10160"/>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空心弧 15"/>
          <p:cNvSpPr/>
          <p:nvPr>
            <p:custDataLst>
              <p:tags r:id="rId3"/>
            </p:custDataLst>
          </p:nvPr>
        </p:nvSpPr>
        <p:spPr>
          <a:xfrm flipH="1" flipV="1">
            <a:off x="1094038" y="1813914"/>
            <a:ext cx="1857175" cy="1857175"/>
          </a:xfrm>
          <a:prstGeom prst="blockArc">
            <a:avLst>
              <a:gd name="adj1" fmla="val 11661999"/>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空心弧 16"/>
          <p:cNvSpPr/>
          <p:nvPr>
            <p:custDataLst>
              <p:tags r:id="rId4"/>
            </p:custDataLst>
          </p:nvPr>
        </p:nvSpPr>
        <p:spPr>
          <a:xfrm rot="2700000">
            <a:off x="2712904" y="2232359"/>
            <a:ext cx="1857175" cy="1857175"/>
          </a:xfrm>
          <a:prstGeom prst="blockArc">
            <a:avLst>
              <a:gd name="adj1" fmla="val 8912435"/>
              <a:gd name="adj2" fmla="val 645517"/>
              <a:gd name="adj3" fmla="val 10154"/>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空心弧 17"/>
          <p:cNvSpPr/>
          <p:nvPr>
            <p:custDataLst>
              <p:tags r:id="rId5"/>
            </p:custDataLst>
          </p:nvPr>
        </p:nvSpPr>
        <p:spPr>
          <a:xfrm rot="3120378" flipV="1">
            <a:off x="3624699" y="3629339"/>
            <a:ext cx="1857175" cy="1857175"/>
          </a:xfrm>
          <a:prstGeom prst="blockArc">
            <a:avLst>
              <a:gd name="adj1" fmla="val 10426104"/>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空心弧 18"/>
          <p:cNvSpPr/>
          <p:nvPr>
            <p:custDataLst>
              <p:tags r:id="rId6"/>
            </p:custDataLst>
          </p:nvPr>
        </p:nvSpPr>
        <p:spPr>
          <a:xfrm rot="3023909" flipH="1">
            <a:off x="4862638" y="4750485"/>
            <a:ext cx="1857175" cy="1857175"/>
          </a:xfrm>
          <a:prstGeom prst="blockArc">
            <a:avLst>
              <a:gd name="adj1" fmla="val 13833344"/>
              <a:gd name="adj2" fmla="val 569579"/>
              <a:gd name="adj3" fmla="val 10136"/>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0" name="椭圆 19"/>
          <p:cNvSpPr/>
          <p:nvPr>
            <p:custDataLst>
              <p:tags r:id="rId7"/>
            </p:custDataLst>
          </p:nvPr>
        </p:nvSpPr>
        <p:spPr>
          <a:xfrm>
            <a:off x="1460696" y="2130652"/>
            <a:ext cx="1123859" cy="112385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1" name="椭圆 20"/>
          <p:cNvSpPr/>
          <p:nvPr>
            <p:custDataLst>
              <p:tags r:id="rId8"/>
            </p:custDataLst>
          </p:nvPr>
        </p:nvSpPr>
        <p:spPr>
          <a:xfrm>
            <a:off x="3079416" y="2594882"/>
            <a:ext cx="1132129" cy="1132129"/>
          </a:xfrm>
          <a:prstGeom prst="ellipse">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2" name="椭圆 21"/>
          <p:cNvSpPr/>
          <p:nvPr>
            <p:custDataLst>
              <p:tags r:id="rId9"/>
            </p:custDataLst>
          </p:nvPr>
        </p:nvSpPr>
        <p:spPr>
          <a:xfrm>
            <a:off x="3987221" y="3996805"/>
            <a:ext cx="1132129" cy="113212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4" name="Freeform 10"/>
          <p:cNvSpPr>
            <a:spLocks noEditPoints="1"/>
          </p:cNvSpPr>
          <p:nvPr>
            <p:custDataLst>
              <p:tags r:id="rId10"/>
            </p:custDataLst>
          </p:nvPr>
        </p:nvSpPr>
        <p:spPr bwMode="auto">
          <a:xfrm>
            <a:off x="4149902" y="4259263"/>
            <a:ext cx="806768" cy="607212"/>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grpSp>
        <p:nvGrpSpPr>
          <p:cNvPr id="4" name="组合 3"/>
          <p:cNvGrpSpPr/>
          <p:nvPr>
            <p:custDataLst>
              <p:tags r:id="rId11"/>
            </p:custDataLst>
          </p:nvPr>
        </p:nvGrpSpPr>
        <p:grpSpPr>
          <a:xfrm>
            <a:off x="6362065" y="3271520"/>
            <a:ext cx="5695933" cy="800100"/>
            <a:chOff x="11283" y="5211"/>
            <a:chExt cx="10094" cy="1260"/>
          </a:xfrm>
        </p:grpSpPr>
        <p:sp>
          <p:nvSpPr>
            <p:cNvPr id="25" name="文本框 24"/>
            <p:cNvSpPr txBox="1"/>
            <p:nvPr>
              <p:custDataLst>
                <p:tags r:id="rId12"/>
              </p:custDataLst>
            </p:nvPr>
          </p:nvSpPr>
          <p:spPr>
            <a:xfrm>
              <a:off x="12588" y="5211"/>
              <a:ext cx="8789"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原始凭证的填制方法与要求</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6" name="圆角矩形 35"/>
            <p:cNvSpPr/>
            <p:nvPr>
              <p:custDataLst>
                <p:tags r:id="rId13"/>
              </p:custDataLst>
            </p:nvPr>
          </p:nvSpPr>
          <p:spPr>
            <a:xfrm>
              <a:off x="11283" y="5377"/>
              <a:ext cx="1146" cy="1094"/>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3" name="组合 2"/>
          <p:cNvGrpSpPr/>
          <p:nvPr>
            <p:custDataLst>
              <p:tags r:id="rId14"/>
            </p:custDataLst>
          </p:nvPr>
        </p:nvGrpSpPr>
        <p:grpSpPr>
          <a:xfrm>
            <a:off x="5634407" y="2274249"/>
            <a:ext cx="5543488" cy="806771"/>
            <a:chOff x="9861" y="3509"/>
            <a:chExt cx="8730" cy="1270"/>
          </a:xfrm>
        </p:grpSpPr>
        <p:sp>
          <p:nvSpPr>
            <p:cNvPr id="27" name="文本框 26"/>
            <p:cNvSpPr txBox="1"/>
            <p:nvPr>
              <p:custDataLst>
                <p:tags r:id="rId15"/>
              </p:custDataLst>
            </p:nvPr>
          </p:nvSpPr>
          <p:spPr>
            <a:xfrm>
              <a:off x="11279" y="3509"/>
              <a:ext cx="7312"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原始凭证的内容</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8" name="圆角矩形 34"/>
            <p:cNvSpPr/>
            <p:nvPr>
              <p:custDataLst>
                <p:tags r:id="rId16"/>
              </p:custDataLst>
            </p:nvPr>
          </p:nvSpPr>
          <p:spPr>
            <a:xfrm>
              <a:off x="9861" y="3634"/>
              <a:ext cx="1146" cy="1145"/>
            </a:xfrm>
            <a:prstGeom prst="roundRect">
              <a:avLst>
                <a:gd name="adj" fmla="val 50000"/>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rPr>
                <a:t>2</a:t>
              </a:r>
              <a:endPar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grpSp>
      <p:grpSp>
        <p:nvGrpSpPr>
          <p:cNvPr id="2" name="组合 1"/>
          <p:cNvGrpSpPr/>
          <p:nvPr>
            <p:custDataLst>
              <p:tags r:id="rId17"/>
            </p:custDataLst>
          </p:nvPr>
        </p:nvGrpSpPr>
        <p:grpSpPr>
          <a:xfrm>
            <a:off x="4976495" y="1130935"/>
            <a:ext cx="6741795" cy="1252855"/>
            <a:chOff x="8711" y="1385"/>
            <a:chExt cx="10617" cy="1973"/>
          </a:xfrm>
        </p:grpSpPr>
        <p:sp>
          <p:nvSpPr>
            <p:cNvPr id="37" name="文本框 36"/>
            <p:cNvSpPr txBox="1"/>
            <p:nvPr>
              <p:custDataLst>
                <p:tags r:id="rId18"/>
              </p:custDataLst>
            </p:nvPr>
          </p:nvSpPr>
          <p:spPr>
            <a:xfrm>
              <a:off x="10128" y="1385"/>
              <a:ext cx="9200" cy="1973"/>
            </a:xfrm>
            <a:prstGeom prst="rect">
              <a:avLst/>
            </a:prstGeom>
          </p:spPr>
          <p:txBody>
            <a:bodyPr wrap="square" anchor="ctr" anchorCtr="0">
              <a:norm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原始凭证的概念与种类</a:t>
              </a:r>
              <a:endParaRPr lang="zh-CN" altLang="en-US" sz="2800" b="1" spc="150">
                <a:solidFill>
                  <a:srgbClr val="FF0000"/>
                </a:solidFill>
                <a:effectLst/>
                <a:latin typeface="方正粗黑宋简体" panose="02000000000000000000" charset="-122"/>
                <a:ea typeface="方正大黑体_GBK" panose="02010600010101010101" charset="-122"/>
                <a:sym typeface="+mn-ea"/>
              </a:endParaRPr>
            </a:p>
          </p:txBody>
        </p:sp>
        <p:sp>
          <p:nvSpPr>
            <p:cNvPr id="38" name="圆角矩形 30"/>
            <p:cNvSpPr/>
            <p:nvPr>
              <p:custDataLst>
                <p:tags r:id="rId19"/>
              </p:custDataLst>
            </p:nvPr>
          </p:nvSpPr>
          <p:spPr>
            <a:xfrm>
              <a:off x="8711" y="1941"/>
              <a:ext cx="1146" cy="1145"/>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39" name="图形 34"/>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1825652" y="2383692"/>
            <a:ext cx="393946" cy="617779"/>
          </a:xfrm>
          <a:prstGeom prst="rect">
            <a:avLst/>
          </a:prstGeom>
        </p:spPr>
      </p:pic>
      <p:pic>
        <p:nvPicPr>
          <p:cNvPr id="40" name="图形 35"/>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3376880" y="2910253"/>
            <a:ext cx="537199" cy="501386"/>
          </a:xfrm>
          <a:prstGeom prst="rect">
            <a:avLst/>
          </a:prstGeom>
        </p:spPr>
      </p:pic>
      <p:grpSp>
        <p:nvGrpSpPr>
          <p:cNvPr id="5" name="组合 4"/>
          <p:cNvGrpSpPr/>
          <p:nvPr>
            <p:custDataLst>
              <p:tags r:id="rId26"/>
            </p:custDataLst>
          </p:nvPr>
        </p:nvGrpSpPr>
        <p:grpSpPr>
          <a:xfrm>
            <a:off x="7117767" y="4268166"/>
            <a:ext cx="5543488" cy="762939"/>
            <a:chOff x="9861" y="3578"/>
            <a:chExt cx="8730" cy="1201"/>
          </a:xfrm>
        </p:grpSpPr>
        <p:sp>
          <p:nvSpPr>
            <p:cNvPr id="6" name="文本框 5"/>
            <p:cNvSpPr txBox="1"/>
            <p:nvPr>
              <p:custDataLst>
                <p:tags r:id="rId27"/>
              </p:custDataLst>
            </p:nvPr>
          </p:nvSpPr>
          <p:spPr>
            <a:xfrm>
              <a:off x="11279" y="3578"/>
              <a:ext cx="7312"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原始凭证的审核</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7" name="圆角矩形 34"/>
            <p:cNvSpPr/>
            <p:nvPr>
              <p:custDataLst>
                <p:tags r:id="rId28"/>
              </p:custDataLst>
            </p:nvPr>
          </p:nvSpPr>
          <p:spPr>
            <a:xfrm>
              <a:off x="9861" y="3634"/>
              <a:ext cx="1146" cy="1145"/>
            </a:xfrm>
            <a:prstGeom prst="roundRect">
              <a:avLst>
                <a:gd name="adj" fmla="val 50000"/>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rPr>
                <a:t>4</a:t>
              </a:r>
              <a:endPar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grpSp>
    </p:spTree>
    <p:custDataLst>
      <p:tags r:id="rId29"/>
    </p:custData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fltVal val="0.508085"/>
                                          </p:val>
                                        </p:tav>
                                      </p:tavLst>
                                    </p:anim>
                                    <p:anim calcmode="lin" valueType="num">
                                      <p:cBhvr>
                                        <p:cTn id="9" dur="450" decel="100000" fill="hold"/>
                                        <p:tgtEl>
                                          <p:spTgt spid="15"/>
                                        </p:tgtEl>
                                        <p:attrNameLst>
                                          <p:attrName>ppt_y</p:attrName>
                                        </p:attrNameLst>
                                      </p:cBhvr>
                                      <p:tavLst>
                                        <p:tav tm="0">
                                          <p:val>
                                            <p:strVal val="#ppt_y+1"/>
                                          </p:val>
                                        </p:tav>
                                        <p:tav tm="100000">
                                          <p:val>
                                            <p:fltVal val="0.53161"/>
                                          </p:val>
                                        </p:tav>
                                      </p:tavLst>
                                    </p:anim>
                                    <p:anim calcmode="lin" valueType="num">
                                      <p:cBhvr>
                                        <p:cTn id="10" dur="50" accel="100000" fill="hold">
                                          <p:stCondLst>
                                            <p:cond delay="450"/>
                                          </p:stCondLst>
                                        </p:cTn>
                                        <p:tgtEl>
                                          <p:spTgt spid="15"/>
                                        </p:tgtEl>
                                        <p:attrNameLst>
                                          <p:attrName>ppt_y</p:attrName>
                                        </p:attrNameLst>
                                      </p:cBhvr>
                                      <p:tavLst>
                                        <p:tav tm="0">
                                          <p:val>
                                            <p:strVal val="#ppt_y-.03"/>
                                          </p:val>
                                        </p:tav>
                                        <p:tav tm="100000">
                                          <p:val>
                                            <p:fltVal val="0.5316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anim calcmode="lin" valueType="num">
                                      <p:cBhvr>
                                        <p:cTn id="16" dur="500" fill="hold"/>
                                        <p:tgtEl>
                                          <p:spTgt spid="24"/>
                                        </p:tgtEl>
                                        <p:attrNameLst>
                                          <p:attrName>ppt_x</p:attrName>
                                        </p:attrNameLst>
                                      </p:cBhvr>
                                      <p:tavLst>
                                        <p:tav tm="0">
                                          <p:val>
                                            <p:strVal val="#ppt_x"/>
                                          </p:val>
                                        </p:tav>
                                        <p:tav tm="100000">
                                          <p:val>
                                            <p:fltVal val="0.670207"/>
                                          </p:val>
                                        </p:tav>
                                      </p:tavLst>
                                    </p:anim>
                                    <p:anim calcmode="lin" valueType="num">
                                      <p:cBhvr>
                                        <p:cTn id="17" dur="450" decel="100000" fill="hold"/>
                                        <p:tgtEl>
                                          <p:spTgt spid="24"/>
                                        </p:tgtEl>
                                        <p:attrNameLst>
                                          <p:attrName>ppt_y</p:attrName>
                                        </p:attrNameLst>
                                      </p:cBhvr>
                                      <p:tavLst>
                                        <p:tav tm="0">
                                          <p:val>
                                            <p:strVal val="#ppt_y+1"/>
                                          </p:val>
                                        </p:tav>
                                        <p:tav tm="100000">
                                          <p:val>
                                            <p:fltVal val="0.732547"/>
                                          </p:val>
                                        </p:tav>
                                      </p:tavLst>
                                    </p:anim>
                                    <p:anim calcmode="lin" valueType="num">
                                      <p:cBhvr>
                                        <p:cTn id="18" dur="50" accel="100000" fill="hold">
                                          <p:stCondLst>
                                            <p:cond delay="450"/>
                                          </p:stCondLst>
                                        </p:cTn>
                                        <p:tgtEl>
                                          <p:spTgt spid="24"/>
                                        </p:tgtEl>
                                        <p:attrNameLst>
                                          <p:attrName>ppt_y</p:attrName>
                                        </p:attrNameLst>
                                      </p:cBhvr>
                                      <p:tavLst>
                                        <p:tav tm="0">
                                          <p:val>
                                            <p:strVal val="#ppt_y-.03"/>
                                          </p:val>
                                        </p:tav>
                                        <p:tav tm="100000">
                                          <p:val>
                                            <p:fltVal val="0.732547"/>
                                          </p:val>
                                        </p:tav>
                                      </p:tavLst>
                                    </p:anim>
                                  </p:childTnLst>
                                </p:cTn>
                              </p:par>
                              <p:par>
                                <p:cTn id="19" presetID="35" presetClass="path" presetSubtype="0" accel="50000" decel="50000" fill="hold" grpId="1" nodeType="withEffect">
                                  <p:stCondLst>
                                    <p:cond delay="0"/>
                                  </p:stCondLst>
                                  <p:childTnLst>
                                    <p:anim calcmode="lin" valueType="num">
                                      <p:cBhvr additive="base">
                                        <p:cTn id="20" dur="500" fill="hold">
                                          <p:stCondLst>
                                            <p:cond delay="0"/>
                                          </p:stCondLst>
                                        </p:cTn>
                                        <p:tgtEl>
                                          <p:spTgt spid="15"/>
                                        </p:tgtEl>
                                        <p:attrNameLst>
                                          <p:attrName>ppt_x</p:attrName>
                                        </p:attrNameLst>
                                      </p:cBhvr>
                                      <p:tavLst>
                                        <p:tav tm="0">
                                          <p:val>
                                            <p:strVal val="ppt_x"/>
                                          </p:val>
                                        </p:tav>
                                        <p:tav tm="100000">
                                          <p:val>
                                            <p:fltVal val="0.366093"/>
                                          </p:val>
                                        </p:tav>
                                      </p:tavLst>
                                    </p:anim>
                                    <p:anim calcmode="lin" valueType="num">
                                      <p:cBhvr additive="base">
                                        <p:cTn id="21" dur="500" fill="hold">
                                          <p:stCondLst>
                                            <p:cond delay="0"/>
                                          </p:stCondLst>
                                        </p:cTn>
                                        <p:tgtEl>
                                          <p:spTgt spid="15"/>
                                        </p:tgtEl>
                                        <p:attrNameLst>
                                          <p:attrName>ppt_y</p:attrName>
                                        </p:attrNameLst>
                                      </p:cBhvr>
                                      <p:tavLst>
                                        <p:tav tm="0">
                                          <p:val>
                                            <p:strVal val="ppt_y"/>
                                          </p:val>
                                        </p:tav>
                                        <p:tav tm="100000">
                                          <p:val>
                                            <p:fltVal val="0.370582"/>
                                          </p:val>
                                        </p:tav>
                                      </p:tavLst>
                                    </p:anim>
                                    <p:anim calcmode="lin" valueType="num">
                                      <p:cBhvr additive="base">
                                        <p:cTn id="22"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3" dur="500" fill="hold">
                                          <p:stCondLst>
                                            <p:cond delay="0"/>
                                          </p:stCondLst>
                                        </p:cTn>
                                        <p:tgtEl>
                                          <p:spTgt spid="15"/>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anim calcmode="lin" valueType="num">
                                      <p:cBhvr>
                                        <p:cTn id="29" dur="500" fill="hold"/>
                                        <p:tgtEl>
                                          <p:spTgt spid="2"/>
                                        </p:tgtEl>
                                        <p:attrNameLst>
                                          <p:attrName>ppt_x</p:attrName>
                                        </p:attrNameLst>
                                      </p:cBhvr>
                                      <p:tavLst>
                                        <p:tav tm="0">
                                          <p:val>
                                            <p:strVal val="#ppt_x"/>
                                          </p:val>
                                        </p:tav>
                                        <p:tav tm="100000">
                                          <p:val>
                                            <p:fltVal val="0.697922"/>
                                          </p:val>
                                        </p:tav>
                                      </p:tavLst>
                                    </p:anim>
                                    <p:anim calcmode="lin" valueType="num">
                                      <p:cBhvr>
                                        <p:cTn id="30" dur="450" decel="100000" fill="hold"/>
                                        <p:tgtEl>
                                          <p:spTgt spid="2"/>
                                        </p:tgtEl>
                                        <p:attrNameLst>
                                          <p:attrName>ppt_y</p:attrName>
                                        </p:attrNameLst>
                                      </p:cBhvr>
                                      <p:tavLst>
                                        <p:tav tm="0">
                                          <p:val>
                                            <p:strVal val="#ppt_y+1"/>
                                          </p:val>
                                        </p:tav>
                                        <p:tav tm="100000">
                                          <p:val>
                                            <p:fltVal val="0.340429"/>
                                          </p:val>
                                        </p:tav>
                                      </p:tavLst>
                                    </p:anim>
                                    <p:anim calcmode="lin" valueType="num">
                                      <p:cBhvr>
                                        <p:cTn id="31" dur="50" accel="100000" fill="hold">
                                          <p:stCondLst>
                                            <p:cond delay="450"/>
                                          </p:stCondLst>
                                        </p:cTn>
                                        <p:tgtEl>
                                          <p:spTgt spid="2"/>
                                        </p:tgtEl>
                                        <p:attrNameLst>
                                          <p:attrName>ppt_y</p:attrName>
                                        </p:attrNameLst>
                                      </p:cBhvr>
                                      <p:tavLst>
                                        <p:tav tm="0">
                                          <p:val>
                                            <p:strVal val="#ppt_y-.03"/>
                                          </p:val>
                                        </p:tav>
                                        <p:tav tm="100000">
                                          <p:val>
                                            <p:fltVal val="0.340429"/>
                                          </p:val>
                                        </p:tav>
                                      </p:tavLst>
                                    </p:anim>
                                  </p:childTnLst>
                                </p:cTn>
                              </p:par>
                              <p:par>
                                <p:cTn id="32" presetID="35" presetClass="path" presetSubtype="0" accel="50000" decel="50000" fill="hold" grpId="2" nodeType="withEffect">
                                  <p:stCondLst>
                                    <p:cond delay="0"/>
                                  </p:stCondLst>
                                  <p:childTnLst>
                                    <p:anim calcmode="lin" valueType="num">
                                      <p:cBhvr additive="base">
                                        <p:cTn id="33"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3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3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 presetID="35" presetClass="path" presetSubtype="0" accel="50000" decel="50000" fill="hold" grpId="1" nodeType="withEffect">
                                  <p:stCondLst>
                                    <p:cond delay="0"/>
                                  </p:stCondLst>
                                  <p:childTnLst>
                                    <p:anim calcmode="lin" valueType="num">
                                      <p:cBhvr additive="base">
                                        <p:cTn id="38"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3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4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1" dur="500" fill="hold">
                                          <p:stCondLst>
                                            <p:cond delay="0"/>
                                          </p:stCondLst>
                                        </p:cTn>
                                        <p:tgtEl>
                                          <p:spTgt spid="24"/>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fltVal val="0.411525"/>
                                          </p:val>
                                        </p:tav>
                                      </p:tavLst>
                                    </p:anim>
                                    <p:anim calcmode="lin" valueType="num">
                                      <p:cBhvr>
                                        <p:cTn id="48" dur="450" decel="100000" fill="hold"/>
                                        <p:tgtEl>
                                          <p:spTgt spid="21"/>
                                        </p:tgtEl>
                                        <p:attrNameLst>
                                          <p:attrName>ppt_y</p:attrName>
                                        </p:attrNameLst>
                                      </p:cBhvr>
                                      <p:tavLst>
                                        <p:tav tm="0">
                                          <p:val>
                                            <p:strVal val="#ppt_y+1"/>
                                          </p:val>
                                        </p:tav>
                                        <p:tav tm="100000">
                                          <p:val>
                                            <p:fltVal val="0.531916"/>
                                          </p:val>
                                        </p:tav>
                                      </p:tavLst>
                                    </p:anim>
                                    <p:anim calcmode="lin" valueType="num">
                                      <p:cBhvr>
                                        <p:cTn id="49" dur="50" accel="100000" fill="hold">
                                          <p:stCondLst>
                                            <p:cond delay="450"/>
                                          </p:stCondLst>
                                        </p:cTn>
                                        <p:tgtEl>
                                          <p:spTgt spid="21"/>
                                        </p:tgtEl>
                                        <p:attrNameLst>
                                          <p:attrName>ppt_y</p:attrName>
                                        </p:attrNameLst>
                                      </p:cBhvr>
                                      <p:tavLst>
                                        <p:tav tm="0">
                                          <p:val>
                                            <p:strVal val="#ppt_y-.03"/>
                                          </p:val>
                                        </p:tav>
                                        <p:tav tm="100000">
                                          <p:val>
                                            <p:fltVal val="0.531916"/>
                                          </p:val>
                                        </p:tav>
                                      </p:tavLst>
                                    </p:anim>
                                  </p:childTnLst>
                                </p:cTn>
                              </p:par>
                              <p:par>
                                <p:cTn id="50" presetID="35" presetClass="path" presetSubtype="0" accel="50000" decel="50000" fill="hold" grpId="3" nodeType="withEffect">
                                  <p:stCondLst>
                                    <p:cond delay="0"/>
                                  </p:stCondLst>
                                  <p:childTnLst>
                                    <p:anim calcmode="lin" valueType="num">
                                      <p:cBhvr additive="base">
                                        <p:cTn id="51"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52"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53"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4"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5" presetID="35" presetClass="path" presetSubtype="0" accel="50000" decel="50000" fill="hold" grpId="2" nodeType="withEffect">
                                  <p:stCondLst>
                                    <p:cond delay="0"/>
                                  </p:stCondLst>
                                  <p:childTnLst>
                                    <p:anim calcmode="lin" valueType="num">
                                      <p:cBhvr additive="base">
                                        <p:cTn id="56"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57"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58"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9"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60" presetID="35" presetClass="path" presetSubtype="0" accel="50000" decel="50000" fill="hold" nodeType="withEffect">
                                  <p:stCondLst>
                                    <p:cond delay="0"/>
                                  </p:stCondLst>
                                  <p:childTnLst>
                                    <p:anim calcmode="lin" valueType="num">
                                      <p:cBhvr additive="base">
                                        <p:cTn id="61" dur="500" fill="hold">
                                          <p:stCondLst>
                                            <p:cond delay="0"/>
                                          </p:stCondLst>
                                        </p:cTn>
                                        <p:tgtEl>
                                          <p:spTgt spid="2"/>
                                        </p:tgtEl>
                                        <p:attrNameLst>
                                          <p:attrName>ppt_x</p:attrName>
                                        </p:attrNameLst>
                                      </p:cBhvr>
                                      <p:tavLst>
                                        <p:tav tm="0">
                                          <p:val>
                                            <p:strVal val="ppt_x"/>
                                          </p:val>
                                        </p:tav>
                                        <p:tav tm="100000">
                                          <p:val>
                                            <p:fltVal val="0.697922"/>
                                          </p:val>
                                        </p:tav>
                                      </p:tavLst>
                                    </p:anim>
                                    <p:anim calcmode="lin" valueType="num">
                                      <p:cBhvr additive="base">
                                        <p:cTn id="62"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63"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64" dur="500" fill="hold">
                                          <p:stCondLst>
                                            <p:cond delay="0"/>
                                          </p:stCondLst>
                                        </p:cTn>
                                        <p:tgtEl>
                                          <p:spTgt spid="2"/>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ntr" presetSubtype="0"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500"/>
                                        <p:tgtEl>
                                          <p:spTgt spid="3"/>
                                        </p:tgtEl>
                                      </p:cBhvr>
                                    </p:animEffect>
                                    <p:anim calcmode="lin" valueType="num">
                                      <p:cBhvr>
                                        <p:cTn id="70" dur="500" fill="hold"/>
                                        <p:tgtEl>
                                          <p:spTgt spid="3"/>
                                        </p:tgtEl>
                                        <p:attrNameLst>
                                          <p:attrName>ppt_x</p:attrName>
                                        </p:attrNameLst>
                                      </p:cBhvr>
                                      <p:tavLst>
                                        <p:tav tm="0">
                                          <p:val>
                                            <p:strVal val="#ppt_x"/>
                                          </p:val>
                                        </p:tav>
                                        <p:tav tm="100000">
                                          <p:val>
                                            <p:fltVal val="0.727884"/>
                                          </p:val>
                                        </p:tav>
                                      </p:tavLst>
                                    </p:anim>
                                    <p:anim calcmode="lin" valueType="num">
                                      <p:cBhvr>
                                        <p:cTn id="71" dur="450" decel="100000" fill="hold"/>
                                        <p:tgtEl>
                                          <p:spTgt spid="3"/>
                                        </p:tgtEl>
                                        <p:attrNameLst>
                                          <p:attrName>ppt_y</p:attrName>
                                        </p:attrNameLst>
                                      </p:cBhvr>
                                      <p:tavLst>
                                        <p:tav tm="0">
                                          <p:val>
                                            <p:strVal val="#ppt_y+1"/>
                                          </p:val>
                                        </p:tav>
                                        <p:tav tm="100000">
                                          <p:val>
                                            <p:fltVal val="0.497113"/>
                                          </p:val>
                                        </p:tav>
                                      </p:tavLst>
                                    </p:anim>
                                    <p:anim calcmode="lin" valueType="num">
                                      <p:cBhvr>
                                        <p:cTn id="72" dur="50" accel="100000" fill="hold">
                                          <p:stCondLst>
                                            <p:cond delay="450"/>
                                          </p:stCondLst>
                                        </p:cTn>
                                        <p:tgtEl>
                                          <p:spTgt spid="3"/>
                                        </p:tgtEl>
                                        <p:attrNameLst>
                                          <p:attrName>ppt_y</p:attrName>
                                        </p:attrNameLst>
                                      </p:cBhvr>
                                      <p:tavLst>
                                        <p:tav tm="0">
                                          <p:val>
                                            <p:strVal val="#ppt_y-.03"/>
                                          </p:val>
                                        </p:tav>
                                        <p:tav tm="100000">
                                          <p:val>
                                            <p:fltVal val="0.497113"/>
                                          </p:val>
                                        </p:tav>
                                      </p:tavLst>
                                    </p:anim>
                                  </p:childTnLst>
                                </p:cTn>
                              </p:par>
                              <p:par>
                                <p:cTn id="73" presetID="35" presetClass="path" presetSubtype="0" accel="50000" decel="50000" fill="hold" grpId="4" nodeType="withEffect">
                                  <p:stCondLst>
                                    <p:cond delay="0"/>
                                  </p:stCondLst>
                                  <p:childTnLst>
                                    <p:anim calcmode="lin" valueType="num">
                                      <p:cBhvr additive="base">
                                        <p:cTn id="74"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75"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7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7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78" presetID="35" presetClass="path" presetSubtype="0" accel="50000" decel="50000" fill="hold" grpId="3" nodeType="withEffect">
                                  <p:stCondLst>
                                    <p:cond delay="0"/>
                                  </p:stCondLst>
                                  <p:childTnLst>
                                    <p:anim calcmode="lin" valueType="num">
                                      <p:cBhvr additive="base">
                                        <p:cTn id="79"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80"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8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8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83" presetID="35" presetClass="path" presetSubtype="0" accel="50000" decel="50000" fill="hold" nodeType="withEffect">
                                  <p:stCondLst>
                                    <p:cond delay="0"/>
                                  </p:stCondLst>
                                  <p:childTnLst>
                                    <p:anim calcmode="lin" valueType="num">
                                      <p:cBhvr additive="base">
                                        <p:cTn id="84"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85"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8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8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88" presetID="35" presetClass="path" presetSubtype="0" accel="50000" decel="50000" fill="hold" grpId="1" nodeType="withEffect">
                                  <p:stCondLst>
                                    <p:cond delay="0"/>
                                  </p:stCondLst>
                                  <p:childTnLst>
                                    <p:anim calcmode="lin" valueType="num">
                                      <p:cBhvr additive="base">
                                        <p:cTn id="89"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90"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9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92" dur="500" fill="hold">
                                          <p:stCondLst>
                                            <p:cond delay="0"/>
                                          </p:stCondLst>
                                        </p:cTn>
                                        <p:tgtEl>
                                          <p:spTgt spid="21"/>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nodeType="click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anim calcmode="lin" valueType="num">
                                      <p:cBhvr>
                                        <p:cTn id="98" dur="500" fill="hold"/>
                                        <p:tgtEl>
                                          <p:spTgt spid="39"/>
                                        </p:tgtEl>
                                        <p:attrNameLst>
                                          <p:attrName>ppt_x</p:attrName>
                                        </p:attrNameLst>
                                      </p:cBhvr>
                                      <p:tavLst>
                                        <p:tav tm="0">
                                          <p:val>
                                            <p:strVal val="#ppt_x"/>
                                          </p:val>
                                        </p:tav>
                                        <p:tav tm="100000">
                                          <p:val>
                                            <p:fltVal val="0.248455"/>
                                          </p:val>
                                        </p:tav>
                                      </p:tavLst>
                                    </p:anim>
                                    <p:anim calcmode="lin" valueType="num">
                                      <p:cBhvr>
                                        <p:cTn id="99" dur="450" decel="100000" fill="hold"/>
                                        <p:tgtEl>
                                          <p:spTgt spid="39"/>
                                        </p:tgtEl>
                                        <p:attrNameLst>
                                          <p:attrName>ppt_y</p:attrName>
                                        </p:attrNameLst>
                                      </p:cBhvr>
                                      <p:tavLst>
                                        <p:tav tm="0">
                                          <p:val>
                                            <p:strVal val="#ppt_y+1"/>
                                          </p:val>
                                        </p:tav>
                                        <p:tav tm="100000">
                                          <p:val>
                                            <p:fltVal val="0.463622"/>
                                          </p:val>
                                        </p:tav>
                                      </p:tavLst>
                                    </p:anim>
                                    <p:anim calcmode="lin" valueType="num">
                                      <p:cBhvr>
                                        <p:cTn id="100" dur="50" accel="100000" fill="hold">
                                          <p:stCondLst>
                                            <p:cond delay="450"/>
                                          </p:stCondLst>
                                        </p:cTn>
                                        <p:tgtEl>
                                          <p:spTgt spid="39"/>
                                        </p:tgtEl>
                                        <p:attrNameLst>
                                          <p:attrName>ppt_y</p:attrName>
                                        </p:attrNameLst>
                                      </p:cBhvr>
                                      <p:tavLst>
                                        <p:tav tm="0">
                                          <p:val>
                                            <p:strVal val="#ppt_y-.03"/>
                                          </p:val>
                                        </p:tav>
                                        <p:tav tm="100000">
                                          <p:val>
                                            <p:fltVal val="0.463622"/>
                                          </p:val>
                                        </p:tav>
                                      </p:tavLst>
                                    </p:anim>
                                  </p:childTnLst>
                                </p:cTn>
                              </p:par>
                              <p:par>
                                <p:cTn id="101" presetID="35" presetClass="path" presetSubtype="0" accel="50000" decel="50000" fill="hold" grpId="5" nodeType="withEffect">
                                  <p:stCondLst>
                                    <p:cond delay="0"/>
                                  </p:stCondLst>
                                  <p:childTnLst>
                                    <p:anim calcmode="lin" valueType="num">
                                      <p:cBhvr additive="base">
                                        <p:cTn id="102"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03"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04"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05"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06" presetID="35" presetClass="path" presetSubtype="0" accel="50000" decel="50000" fill="hold" grpId="4" nodeType="withEffect">
                                  <p:stCondLst>
                                    <p:cond delay="0"/>
                                  </p:stCondLst>
                                  <p:childTnLst>
                                    <p:anim calcmode="lin" valueType="num">
                                      <p:cBhvr additive="base">
                                        <p:cTn id="107"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08"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09"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10"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11" presetID="35" presetClass="path" presetSubtype="0" accel="50000" decel="50000" fill="hold" nodeType="withEffect">
                                  <p:stCondLst>
                                    <p:cond delay="0"/>
                                  </p:stCondLst>
                                  <p:childTnLst>
                                    <p:anim calcmode="lin" valueType="num">
                                      <p:cBhvr additive="base">
                                        <p:cTn id="112"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13"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14"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15"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16" presetID="35" presetClass="path" presetSubtype="0" accel="50000" decel="50000" fill="hold" grpId="2" nodeType="withEffect">
                                  <p:stCondLst>
                                    <p:cond delay="0"/>
                                  </p:stCondLst>
                                  <p:childTnLst>
                                    <p:anim calcmode="lin" valueType="num">
                                      <p:cBhvr additive="base">
                                        <p:cTn id="117"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18"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19"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20"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21" presetID="35" presetClass="path" presetSubtype="0" accel="50000" decel="50000" fill="hold" nodeType="withEffect">
                                  <p:stCondLst>
                                    <p:cond delay="0"/>
                                  </p:stCondLst>
                                  <p:childTnLst>
                                    <p:anim calcmode="lin" valueType="num">
                                      <p:cBhvr additive="base">
                                        <p:cTn id="122"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23"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24"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25" dur="500" fill="hold">
                                          <p:stCondLst>
                                            <p:cond delay="0"/>
                                          </p:stCondLst>
                                        </p:cTn>
                                        <p:tgtEl>
                                          <p:spTgt spid="3"/>
                                        </p:tgtEl>
                                        <p:attrNameLst>
                                          <p:attrName>ppt_h</p:attrName>
                                        </p:attrNameLst>
                                      </p:cBhvr>
                                      <p:tavLst>
                                        <p:tav tm="0">
                                          <p:val>
                                            <p:strVal val="ppt_h"/>
                                          </p:val>
                                        </p:tav>
                                        <p:tav tm="100000">
                                          <p:val>
                                            <p:strVal val="#ppt_h"/>
                                          </p:val>
                                        </p:tav>
                                      </p:tavLst>
                                    </p:anim>
                                  </p:childTnLst>
                                </p:cTn>
                              </p:par>
                            </p:childTnLst>
                          </p:cTn>
                        </p:par>
                      </p:childTnLst>
                    </p:cTn>
                  </p:par>
                  <p:par>
                    <p:cTn id="126" fill="hold">
                      <p:stCondLst>
                        <p:cond delay="indefinite"/>
                      </p:stCondLst>
                      <p:childTnLst>
                        <p:par>
                          <p:cTn id="127" fill="hold">
                            <p:stCondLst>
                              <p:cond delay="0"/>
                            </p:stCondLst>
                            <p:childTnLst>
                              <p:par>
                                <p:cTn id="128" presetID="37" presetClass="entr" presetSubtype="0" fill="hold" grpId="0" nodeType="click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fade">
                                      <p:cBhvr>
                                        <p:cTn id="130" dur="500"/>
                                        <p:tgtEl>
                                          <p:spTgt spid="16"/>
                                        </p:tgtEl>
                                      </p:cBhvr>
                                    </p:animEffect>
                                    <p:anim calcmode="lin" valueType="num">
                                      <p:cBhvr>
                                        <p:cTn id="131" dur="500" fill="hold"/>
                                        <p:tgtEl>
                                          <p:spTgt spid="16"/>
                                        </p:tgtEl>
                                        <p:attrNameLst>
                                          <p:attrName>ppt_x</p:attrName>
                                        </p:attrNameLst>
                                      </p:cBhvr>
                                      <p:tavLst>
                                        <p:tav tm="0">
                                          <p:val>
                                            <p:strVal val="#ppt_x"/>
                                          </p:val>
                                        </p:tav>
                                        <p:tav tm="100000">
                                          <p:val>
                                            <p:fltVal val="0.247257"/>
                                          </p:val>
                                        </p:tav>
                                      </p:tavLst>
                                    </p:anim>
                                    <p:anim calcmode="lin" valueType="num">
                                      <p:cBhvr>
                                        <p:cTn id="132" dur="450" decel="100000" fill="hold"/>
                                        <p:tgtEl>
                                          <p:spTgt spid="16"/>
                                        </p:tgtEl>
                                        <p:attrNameLst>
                                          <p:attrName>ppt_y</p:attrName>
                                        </p:attrNameLst>
                                      </p:cBhvr>
                                      <p:tavLst>
                                        <p:tav tm="0">
                                          <p:val>
                                            <p:strVal val="#ppt_y+1"/>
                                          </p:val>
                                        </p:tav>
                                        <p:tav tm="100000">
                                          <p:val>
                                            <p:fltVal val="0.525921"/>
                                          </p:val>
                                        </p:tav>
                                      </p:tavLst>
                                    </p:anim>
                                    <p:anim calcmode="lin" valueType="num">
                                      <p:cBhvr>
                                        <p:cTn id="133" dur="50" accel="100000" fill="hold">
                                          <p:stCondLst>
                                            <p:cond delay="450"/>
                                          </p:stCondLst>
                                        </p:cTn>
                                        <p:tgtEl>
                                          <p:spTgt spid="16"/>
                                        </p:tgtEl>
                                        <p:attrNameLst>
                                          <p:attrName>ppt_y</p:attrName>
                                        </p:attrNameLst>
                                      </p:cBhvr>
                                      <p:tavLst>
                                        <p:tav tm="0">
                                          <p:val>
                                            <p:strVal val="#ppt_y-.03"/>
                                          </p:val>
                                        </p:tav>
                                        <p:tav tm="100000">
                                          <p:val>
                                            <p:fltVal val="0.525921"/>
                                          </p:val>
                                        </p:tav>
                                      </p:tavLst>
                                    </p:anim>
                                  </p:childTnLst>
                                </p:cTn>
                              </p:par>
                              <p:par>
                                <p:cTn id="134" presetID="35" presetClass="path" presetSubtype="0" accel="50000" decel="50000" fill="hold" grpId="6" nodeType="withEffect">
                                  <p:stCondLst>
                                    <p:cond delay="0"/>
                                  </p:stCondLst>
                                  <p:childTnLst>
                                    <p:anim calcmode="lin" valueType="num">
                                      <p:cBhvr additive="base">
                                        <p:cTn id="135"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36"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3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3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39" presetID="35" presetClass="path" presetSubtype="0" accel="50000" decel="50000" fill="hold" grpId="5" nodeType="withEffect">
                                  <p:stCondLst>
                                    <p:cond delay="0"/>
                                  </p:stCondLst>
                                  <p:childTnLst>
                                    <p:anim calcmode="lin" valueType="num">
                                      <p:cBhvr additive="base">
                                        <p:cTn id="140"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41"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4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4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44" presetID="35" presetClass="path" presetSubtype="0" accel="50000" decel="50000" fill="hold" nodeType="withEffect">
                                  <p:stCondLst>
                                    <p:cond delay="0"/>
                                  </p:stCondLst>
                                  <p:childTnLst>
                                    <p:anim calcmode="lin" valueType="num">
                                      <p:cBhvr additive="base">
                                        <p:cTn id="145"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46"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4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4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49" presetID="35" presetClass="path" presetSubtype="0" accel="50000" decel="50000" fill="hold" grpId="3" nodeType="withEffect">
                                  <p:stCondLst>
                                    <p:cond delay="0"/>
                                  </p:stCondLst>
                                  <p:childTnLst>
                                    <p:anim calcmode="lin" valueType="num">
                                      <p:cBhvr additive="base">
                                        <p:cTn id="150"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51"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5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5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54" presetID="35" presetClass="path" presetSubtype="0" accel="50000" decel="50000" fill="hold" nodeType="withEffect">
                                  <p:stCondLst>
                                    <p:cond delay="0"/>
                                  </p:stCondLst>
                                  <p:childTnLst>
                                    <p:anim calcmode="lin" valueType="num">
                                      <p:cBhvr additive="base">
                                        <p:cTn id="155"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56"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5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5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59" presetID="35" presetClass="path" presetSubtype="0" accel="50000" decel="50000" fill="hold" nodeType="withEffect">
                                  <p:stCondLst>
                                    <p:cond delay="0"/>
                                  </p:stCondLst>
                                  <p:childTnLst>
                                    <p:anim calcmode="lin" valueType="num">
                                      <p:cBhvr additive="base">
                                        <p:cTn id="160" dur="500" fill="hold">
                                          <p:stCondLst>
                                            <p:cond delay="0"/>
                                          </p:stCondLst>
                                        </p:cTn>
                                        <p:tgtEl>
                                          <p:spTgt spid="39"/>
                                        </p:tgtEl>
                                        <p:attrNameLst>
                                          <p:attrName>ppt_x</p:attrName>
                                        </p:attrNameLst>
                                      </p:cBhvr>
                                      <p:tavLst>
                                        <p:tav tm="0">
                                          <p:val>
                                            <p:strVal val="ppt_x"/>
                                          </p:val>
                                        </p:tav>
                                        <p:tav tm="100000">
                                          <p:val>
                                            <p:fltVal val="0.248455"/>
                                          </p:val>
                                        </p:tav>
                                      </p:tavLst>
                                    </p:anim>
                                    <p:anim calcmode="lin" valueType="num">
                                      <p:cBhvr additive="base">
                                        <p:cTn id="161"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16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163" dur="500" fill="hold">
                                          <p:stCondLst>
                                            <p:cond delay="0"/>
                                          </p:stCondLst>
                                        </p:cTn>
                                        <p:tgtEl>
                                          <p:spTgt spid="39"/>
                                        </p:tgtEl>
                                        <p:attrNameLst>
                                          <p:attrName>ppt_h</p:attrName>
                                        </p:attrNameLst>
                                      </p:cBhvr>
                                      <p:tavLst>
                                        <p:tav tm="0">
                                          <p:val>
                                            <p:strVal val="ppt_h"/>
                                          </p:val>
                                        </p:tav>
                                        <p:tav tm="100000">
                                          <p:val>
                                            <p:strVal val="#ppt_h"/>
                                          </p:val>
                                        </p:tav>
                                      </p:tavLst>
                                    </p:anim>
                                  </p:childTnLst>
                                </p:cTn>
                              </p:par>
                            </p:childTnLst>
                          </p:cTn>
                        </p:par>
                      </p:childTnLst>
                    </p:cTn>
                  </p:par>
                  <p:par>
                    <p:cTn id="164" fill="hold">
                      <p:stCondLst>
                        <p:cond delay="indefinite"/>
                      </p:stCondLst>
                      <p:childTnLst>
                        <p:par>
                          <p:cTn id="165" fill="hold">
                            <p:stCondLst>
                              <p:cond delay="0"/>
                            </p:stCondLst>
                            <p:childTnLst>
                              <p:par>
                                <p:cTn id="166" presetID="37" presetClass="entr" presetSubtype="0" fill="hold" nodeType="clickEffect">
                                  <p:stCondLst>
                                    <p:cond delay="0"/>
                                  </p:stCondLst>
                                  <p:childTnLst>
                                    <p:set>
                                      <p:cBhvr>
                                        <p:cTn id="167" dur="1" fill="hold">
                                          <p:stCondLst>
                                            <p:cond delay="0"/>
                                          </p:stCondLst>
                                        </p:cTn>
                                        <p:tgtEl>
                                          <p:spTgt spid="4"/>
                                        </p:tgtEl>
                                        <p:attrNameLst>
                                          <p:attrName>style.visibility</p:attrName>
                                        </p:attrNameLst>
                                      </p:cBhvr>
                                      <p:to>
                                        <p:strVal val="visible"/>
                                      </p:to>
                                    </p:set>
                                    <p:animEffect transition="in" filter="fade">
                                      <p:cBhvr>
                                        <p:cTn id="168" dur="500"/>
                                        <p:tgtEl>
                                          <p:spTgt spid="4"/>
                                        </p:tgtEl>
                                      </p:cBhvr>
                                    </p:animEffect>
                                    <p:anim calcmode="lin" valueType="num">
                                      <p:cBhvr>
                                        <p:cTn id="169" dur="500" fill="hold"/>
                                        <p:tgtEl>
                                          <p:spTgt spid="4"/>
                                        </p:tgtEl>
                                        <p:attrNameLst>
                                          <p:attrName>ppt_x</p:attrName>
                                        </p:attrNameLst>
                                      </p:cBhvr>
                                      <p:tavLst>
                                        <p:tav tm="0">
                                          <p:val>
                                            <p:strVal val="#ppt_x"/>
                                          </p:val>
                                        </p:tav>
                                        <p:tav tm="100000">
                                          <p:val>
                                            <p:fltVal val="0.764921"/>
                                          </p:val>
                                        </p:tav>
                                      </p:tavLst>
                                    </p:anim>
                                    <p:anim calcmode="lin" valueType="num">
                                      <p:cBhvr>
                                        <p:cTn id="170" dur="450" decel="100000" fill="hold"/>
                                        <p:tgtEl>
                                          <p:spTgt spid="4"/>
                                        </p:tgtEl>
                                        <p:attrNameLst>
                                          <p:attrName>ppt_y</p:attrName>
                                        </p:attrNameLst>
                                      </p:cBhvr>
                                      <p:tavLst>
                                        <p:tav tm="0">
                                          <p:val>
                                            <p:strVal val="#ppt_y+1"/>
                                          </p:val>
                                        </p:tav>
                                        <p:tav tm="100000">
                                          <p:val>
                                            <p:fltVal val="0.653797"/>
                                          </p:val>
                                        </p:tav>
                                      </p:tavLst>
                                    </p:anim>
                                    <p:anim calcmode="lin" valueType="num">
                                      <p:cBhvr>
                                        <p:cTn id="171" dur="50" accel="100000" fill="hold">
                                          <p:stCondLst>
                                            <p:cond delay="450"/>
                                          </p:stCondLst>
                                        </p:cTn>
                                        <p:tgtEl>
                                          <p:spTgt spid="4"/>
                                        </p:tgtEl>
                                        <p:attrNameLst>
                                          <p:attrName>ppt_y</p:attrName>
                                        </p:attrNameLst>
                                      </p:cBhvr>
                                      <p:tavLst>
                                        <p:tav tm="0">
                                          <p:val>
                                            <p:strVal val="#ppt_y-.03"/>
                                          </p:val>
                                        </p:tav>
                                        <p:tav tm="100000">
                                          <p:val>
                                            <p:fltVal val="0.653797"/>
                                          </p:val>
                                        </p:tav>
                                      </p:tavLst>
                                    </p:anim>
                                  </p:childTnLst>
                                </p:cTn>
                              </p:par>
                              <p:par>
                                <p:cTn id="172" presetID="35" presetClass="path" presetSubtype="0" accel="50000" decel="50000" fill="hold" grpId="7" nodeType="withEffect">
                                  <p:stCondLst>
                                    <p:cond delay="0"/>
                                  </p:stCondLst>
                                  <p:childTnLst>
                                    <p:anim calcmode="lin" valueType="num">
                                      <p:cBhvr additive="base">
                                        <p:cTn id="173"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17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7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7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77" presetID="35" presetClass="path" presetSubtype="0" accel="50000" decel="50000" fill="hold" grpId="6" nodeType="withEffect">
                                  <p:stCondLst>
                                    <p:cond delay="0"/>
                                  </p:stCondLst>
                                  <p:childTnLst>
                                    <p:anim calcmode="lin" valueType="num">
                                      <p:cBhvr additive="base">
                                        <p:cTn id="178"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17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8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81"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82" presetID="35" presetClass="path" presetSubtype="0" accel="50000" decel="50000" fill="hold" nodeType="withEffect">
                                  <p:stCondLst>
                                    <p:cond delay="0"/>
                                  </p:stCondLst>
                                  <p:childTnLst>
                                    <p:anim calcmode="lin" valueType="num">
                                      <p:cBhvr additive="base">
                                        <p:cTn id="183"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184"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85"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86"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87" presetID="35" presetClass="path" presetSubtype="0" accel="50000" decel="50000" fill="hold" grpId="4" nodeType="withEffect">
                                  <p:stCondLst>
                                    <p:cond delay="0"/>
                                  </p:stCondLst>
                                  <p:childTnLst>
                                    <p:anim calcmode="lin" valueType="num">
                                      <p:cBhvr additive="base">
                                        <p:cTn id="188"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189"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90"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91"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92" presetID="35" presetClass="path" presetSubtype="0" accel="50000" decel="50000" fill="hold" nodeType="withEffect">
                                  <p:stCondLst>
                                    <p:cond delay="0"/>
                                  </p:stCondLst>
                                  <p:childTnLst>
                                    <p:anim calcmode="lin" valueType="num">
                                      <p:cBhvr additive="base">
                                        <p:cTn id="193"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194"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95"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96"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97" presetID="35" presetClass="path" presetSubtype="0" accel="50000" decel="50000" fill="hold" nodeType="withEffect">
                                  <p:stCondLst>
                                    <p:cond delay="0"/>
                                  </p:stCondLst>
                                  <p:childTnLst>
                                    <p:anim calcmode="lin" valueType="num">
                                      <p:cBhvr additive="base">
                                        <p:cTn id="198"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199"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00"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01"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02" presetID="35" presetClass="path" presetSubtype="0" accel="50000" decel="50000" fill="hold" grpId="1" nodeType="withEffect">
                                  <p:stCondLst>
                                    <p:cond delay="0"/>
                                  </p:stCondLst>
                                  <p:childTnLst>
                                    <p:anim calcmode="lin" valueType="num">
                                      <p:cBhvr additive="base">
                                        <p:cTn id="203"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04"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05"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06" dur="500" fill="hold">
                                          <p:stCondLst>
                                            <p:cond delay="0"/>
                                          </p:stCondLst>
                                        </p:cTn>
                                        <p:tgtEl>
                                          <p:spTgt spid="16"/>
                                        </p:tgtEl>
                                        <p:attrNameLst>
                                          <p:attrName>ppt_h</p:attrName>
                                        </p:attrNameLst>
                                      </p:cBhvr>
                                      <p:tavLst>
                                        <p:tav tm="0">
                                          <p:val>
                                            <p:strVal val="ppt_h"/>
                                          </p:val>
                                        </p:tav>
                                        <p:tav tm="100000">
                                          <p:val>
                                            <p:strVal val="#ppt_h"/>
                                          </p:val>
                                        </p:tav>
                                      </p:tavLst>
                                    </p:anim>
                                  </p:childTnLst>
                                </p:cTn>
                              </p:par>
                            </p:childTnLst>
                          </p:cTn>
                        </p:par>
                      </p:childTnLst>
                    </p:cTn>
                  </p:par>
                  <p:par>
                    <p:cTn id="207" fill="hold">
                      <p:stCondLst>
                        <p:cond delay="indefinite"/>
                      </p:stCondLst>
                      <p:childTnLst>
                        <p:par>
                          <p:cTn id="208" fill="hold">
                            <p:stCondLst>
                              <p:cond delay="0"/>
                            </p:stCondLst>
                            <p:childTnLst>
                              <p:par>
                                <p:cTn id="209" presetID="37" presetClass="entr" presetSubtype="0" fill="hold" nodeType="clickEffect">
                                  <p:stCondLst>
                                    <p:cond delay="0"/>
                                  </p:stCondLst>
                                  <p:childTnLst>
                                    <p:set>
                                      <p:cBhvr>
                                        <p:cTn id="210" dur="1" fill="hold">
                                          <p:stCondLst>
                                            <p:cond delay="0"/>
                                          </p:stCondLst>
                                        </p:cTn>
                                        <p:tgtEl>
                                          <p:spTgt spid="40"/>
                                        </p:tgtEl>
                                        <p:attrNameLst>
                                          <p:attrName>style.visibility</p:attrName>
                                        </p:attrNameLst>
                                      </p:cBhvr>
                                      <p:to>
                                        <p:strVal val="visible"/>
                                      </p:to>
                                    </p:set>
                                    <p:animEffect transition="in" filter="fade">
                                      <p:cBhvr>
                                        <p:cTn id="211" dur="500"/>
                                        <p:tgtEl>
                                          <p:spTgt spid="40"/>
                                        </p:tgtEl>
                                      </p:cBhvr>
                                    </p:animEffect>
                                    <p:anim calcmode="lin" valueType="num">
                                      <p:cBhvr>
                                        <p:cTn id="212" dur="500" fill="hold"/>
                                        <p:tgtEl>
                                          <p:spTgt spid="40"/>
                                        </p:tgtEl>
                                        <p:attrNameLst>
                                          <p:attrName>ppt_x</p:attrName>
                                        </p:attrNameLst>
                                      </p:cBhvr>
                                      <p:tavLst>
                                        <p:tav tm="0">
                                          <p:val>
                                            <p:strVal val="#ppt_x"/>
                                          </p:val>
                                        </p:tav>
                                        <p:tav tm="100000">
                                          <p:val>
                                            <p:fltVal val="0.344527"/>
                                          </p:val>
                                        </p:tav>
                                      </p:tavLst>
                                    </p:anim>
                                    <p:anim calcmode="lin" valueType="num">
                                      <p:cBhvr>
                                        <p:cTn id="213" dur="450" decel="100000" fill="hold"/>
                                        <p:tgtEl>
                                          <p:spTgt spid="40"/>
                                        </p:tgtEl>
                                        <p:attrNameLst>
                                          <p:attrName>ppt_y</p:attrName>
                                        </p:attrNameLst>
                                      </p:cBhvr>
                                      <p:tavLst>
                                        <p:tav tm="0">
                                          <p:val>
                                            <p:strVal val="#ppt_y+1"/>
                                          </p:val>
                                        </p:tav>
                                        <p:tav tm="100000">
                                          <p:val>
                                            <p:fltVal val="0.531916"/>
                                          </p:val>
                                        </p:tav>
                                      </p:tavLst>
                                    </p:anim>
                                    <p:anim calcmode="lin" valueType="num">
                                      <p:cBhvr>
                                        <p:cTn id="214" dur="50" accel="100000" fill="hold">
                                          <p:stCondLst>
                                            <p:cond delay="450"/>
                                          </p:stCondLst>
                                        </p:cTn>
                                        <p:tgtEl>
                                          <p:spTgt spid="40"/>
                                        </p:tgtEl>
                                        <p:attrNameLst>
                                          <p:attrName>ppt_y</p:attrName>
                                        </p:attrNameLst>
                                      </p:cBhvr>
                                      <p:tavLst>
                                        <p:tav tm="0">
                                          <p:val>
                                            <p:strVal val="#ppt_y-.03"/>
                                          </p:val>
                                        </p:tav>
                                        <p:tav tm="100000">
                                          <p:val>
                                            <p:fltVal val="0.531916"/>
                                          </p:val>
                                        </p:tav>
                                      </p:tavLst>
                                    </p:anim>
                                  </p:childTnLst>
                                </p:cTn>
                              </p:par>
                              <p:par>
                                <p:cTn id="215" presetID="35" presetClass="path" presetSubtype="0" accel="50000" decel="50000" fill="hold" grpId="8" nodeType="withEffect">
                                  <p:stCondLst>
                                    <p:cond delay="0"/>
                                  </p:stCondLst>
                                  <p:childTnLst>
                                    <p:anim calcmode="lin" valueType="num">
                                      <p:cBhvr additive="base">
                                        <p:cTn id="21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17"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21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1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20" presetID="35" presetClass="path" presetSubtype="0" accel="50000" decel="50000" fill="hold" grpId="7" nodeType="withEffect">
                                  <p:stCondLst>
                                    <p:cond delay="0"/>
                                  </p:stCondLst>
                                  <p:childTnLst>
                                    <p:anim calcmode="lin" valueType="num">
                                      <p:cBhvr additive="base">
                                        <p:cTn id="22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22"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22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2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25" presetID="35" presetClass="path" presetSubtype="0" accel="50000" decel="50000" fill="hold" nodeType="withEffect">
                                  <p:stCondLst>
                                    <p:cond delay="0"/>
                                  </p:stCondLst>
                                  <p:childTnLst>
                                    <p:anim calcmode="lin" valueType="num">
                                      <p:cBhvr additive="base">
                                        <p:cTn id="22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27"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22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2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30" presetID="35" presetClass="path" presetSubtype="0" accel="50000" decel="50000" fill="hold" grpId="5" nodeType="withEffect">
                                  <p:stCondLst>
                                    <p:cond delay="0"/>
                                  </p:stCondLst>
                                  <p:childTnLst>
                                    <p:anim calcmode="lin" valueType="num">
                                      <p:cBhvr additive="base">
                                        <p:cTn id="23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32"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23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3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35" presetID="35" presetClass="path" presetSubtype="0" accel="50000" decel="50000" fill="hold" nodeType="withEffect">
                                  <p:stCondLst>
                                    <p:cond delay="0"/>
                                  </p:stCondLst>
                                  <p:childTnLst>
                                    <p:anim calcmode="lin" valueType="num">
                                      <p:cBhvr additive="base">
                                        <p:cTn id="23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37"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23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3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40" presetID="35" presetClass="path" presetSubtype="0" accel="50000" decel="50000" fill="hold" nodeType="withEffect">
                                  <p:stCondLst>
                                    <p:cond delay="0"/>
                                  </p:stCondLst>
                                  <p:childTnLst>
                                    <p:anim calcmode="lin" valueType="num">
                                      <p:cBhvr additive="base">
                                        <p:cTn id="24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42"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4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4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45" presetID="35" presetClass="path" presetSubtype="0" accel="50000" decel="50000" fill="hold" grpId="2" nodeType="withEffect">
                                  <p:stCondLst>
                                    <p:cond delay="0"/>
                                  </p:stCondLst>
                                  <p:childTnLst>
                                    <p:anim calcmode="lin" valueType="num">
                                      <p:cBhvr additive="base">
                                        <p:cTn id="24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47"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4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4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50" presetID="35" presetClass="path" presetSubtype="0" accel="50000" decel="50000" fill="hold" nodeType="withEffect">
                                  <p:stCondLst>
                                    <p:cond delay="0"/>
                                  </p:stCondLst>
                                  <p:childTnLst>
                                    <p:anim calcmode="lin" valueType="num">
                                      <p:cBhvr additive="base">
                                        <p:cTn id="25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252" dur="500" fill="hold">
                                          <p:stCondLst>
                                            <p:cond delay="0"/>
                                          </p:stCondLst>
                                        </p:cTn>
                                        <p:tgtEl>
                                          <p:spTgt spid="4"/>
                                        </p:tgtEl>
                                        <p:attrNameLst>
                                          <p:attrName>ppt_y</p:attrName>
                                        </p:attrNameLst>
                                      </p:cBhvr>
                                      <p:tavLst>
                                        <p:tav tm="0">
                                          <p:val>
                                            <p:strVal val="ppt_y"/>
                                          </p:val>
                                        </p:tav>
                                        <p:tav tm="100000">
                                          <p:val>
                                            <p:fltVal val="0.653797"/>
                                          </p:val>
                                        </p:tav>
                                      </p:tavLst>
                                    </p:anim>
                                    <p:anim calcmode="lin" valueType="num">
                                      <p:cBhvr additive="base">
                                        <p:cTn id="25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254" dur="500" fill="hold">
                                          <p:stCondLst>
                                            <p:cond delay="0"/>
                                          </p:stCondLst>
                                        </p:cTn>
                                        <p:tgtEl>
                                          <p:spTgt spid="4"/>
                                        </p:tgtEl>
                                        <p:attrNameLst>
                                          <p:attrName>ppt_h</p:attrName>
                                        </p:attrNameLst>
                                      </p:cBhvr>
                                      <p:tavLst>
                                        <p:tav tm="0">
                                          <p:val>
                                            <p:strVal val="ppt_h"/>
                                          </p:val>
                                        </p:tav>
                                        <p:tav tm="100000">
                                          <p:val>
                                            <p:strVal val="#ppt_h"/>
                                          </p:val>
                                        </p:tav>
                                      </p:tavLst>
                                    </p:anim>
                                  </p:childTnLst>
                                </p:cTn>
                              </p:par>
                            </p:childTnLst>
                          </p:cTn>
                        </p:par>
                      </p:childTnLst>
                    </p:cTn>
                  </p:par>
                  <p:par>
                    <p:cTn id="255" fill="hold">
                      <p:stCondLst>
                        <p:cond delay="indefinite"/>
                      </p:stCondLst>
                      <p:childTnLst>
                        <p:par>
                          <p:cTn id="256" fill="hold">
                            <p:stCondLst>
                              <p:cond delay="0"/>
                            </p:stCondLst>
                            <p:childTnLst>
                              <p:par>
                                <p:cTn id="257" presetID="37" presetClass="entr" presetSubtype="0" fill="hold" grpId="0" nodeType="clickEffect">
                                  <p:stCondLst>
                                    <p:cond delay="0"/>
                                  </p:stCondLst>
                                  <p:childTnLst>
                                    <p:set>
                                      <p:cBhvr>
                                        <p:cTn id="258" dur="1" fill="hold">
                                          <p:stCondLst>
                                            <p:cond delay="0"/>
                                          </p:stCondLst>
                                        </p:cTn>
                                        <p:tgtEl>
                                          <p:spTgt spid="22"/>
                                        </p:tgtEl>
                                        <p:attrNameLst>
                                          <p:attrName>style.visibility</p:attrName>
                                        </p:attrNameLst>
                                      </p:cBhvr>
                                      <p:to>
                                        <p:strVal val="visible"/>
                                      </p:to>
                                    </p:set>
                                    <p:animEffect transition="in" filter="fade">
                                      <p:cBhvr>
                                        <p:cTn id="259" dur="500"/>
                                        <p:tgtEl>
                                          <p:spTgt spid="22"/>
                                        </p:tgtEl>
                                      </p:cBhvr>
                                    </p:animEffect>
                                    <p:anim calcmode="lin" valueType="num">
                                      <p:cBhvr>
                                        <p:cTn id="260" dur="500" fill="hold"/>
                                        <p:tgtEl>
                                          <p:spTgt spid="22"/>
                                        </p:tgtEl>
                                        <p:attrNameLst>
                                          <p:attrName>ppt_x</p:attrName>
                                        </p:attrNameLst>
                                      </p:cBhvr>
                                      <p:tavLst>
                                        <p:tav tm="0">
                                          <p:val>
                                            <p:strVal val="#ppt_x"/>
                                          </p:val>
                                        </p:tav>
                                        <p:tav tm="100000">
                                          <p:val>
                                            <p:fltVal val="0.418986"/>
                                          </p:val>
                                        </p:tav>
                                      </p:tavLst>
                                    </p:anim>
                                    <p:anim calcmode="lin" valueType="num">
                                      <p:cBhvr>
                                        <p:cTn id="261" dur="450" decel="100000" fill="hold"/>
                                        <p:tgtEl>
                                          <p:spTgt spid="22"/>
                                        </p:tgtEl>
                                        <p:attrNameLst>
                                          <p:attrName>ppt_y</p:attrName>
                                        </p:attrNameLst>
                                      </p:cBhvr>
                                      <p:tavLst>
                                        <p:tav tm="0">
                                          <p:val>
                                            <p:strVal val="#ppt_y+1"/>
                                          </p:val>
                                        </p:tav>
                                        <p:tav tm="100000">
                                          <p:val>
                                            <p:fltVal val="0.714796"/>
                                          </p:val>
                                        </p:tav>
                                      </p:tavLst>
                                    </p:anim>
                                    <p:anim calcmode="lin" valueType="num">
                                      <p:cBhvr>
                                        <p:cTn id="262" dur="50" accel="100000" fill="hold">
                                          <p:stCondLst>
                                            <p:cond delay="450"/>
                                          </p:stCondLst>
                                        </p:cTn>
                                        <p:tgtEl>
                                          <p:spTgt spid="22"/>
                                        </p:tgtEl>
                                        <p:attrNameLst>
                                          <p:attrName>ppt_y</p:attrName>
                                        </p:attrNameLst>
                                      </p:cBhvr>
                                      <p:tavLst>
                                        <p:tav tm="0">
                                          <p:val>
                                            <p:strVal val="#ppt_y-.03"/>
                                          </p:val>
                                        </p:tav>
                                        <p:tav tm="100000">
                                          <p:val>
                                            <p:fltVal val="0.714796"/>
                                          </p:val>
                                        </p:tav>
                                      </p:tavLst>
                                    </p:anim>
                                  </p:childTnLst>
                                </p:cTn>
                              </p:par>
                              <p:par>
                                <p:cTn id="263" presetID="35" presetClass="path" presetSubtype="0" accel="50000" decel="50000" fill="hold" grpId="9" nodeType="withEffect">
                                  <p:stCondLst>
                                    <p:cond delay="0"/>
                                  </p:stCondLst>
                                  <p:childTnLst>
                                    <p:anim calcmode="lin" valueType="num">
                                      <p:cBhvr additive="base">
                                        <p:cTn id="264"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65" dur="500" fill="hold">
                                          <p:stCondLst>
                                            <p:cond delay="0"/>
                                          </p:stCondLst>
                                        </p:cTn>
                                        <p:tgtEl>
                                          <p:spTgt spid="15"/>
                                        </p:tgtEl>
                                        <p:attrNameLst>
                                          <p:attrName>ppt_y</p:attrName>
                                        </p:attrNameLst>
                                      </p:cBhvr>
                                      <p:tavLst>
                                        <p:tav tm="0">
                                          <p:val>
                                            <p:strVal val="ppt_y"/>
                                          </p:val>
                                        </p:tav>
                                        <p:tav tm="100000">
                                          <p:val>
                                            <p:fltVal val="0.351639"/>
                                          </p:val>
                                        </p:tav>
                                      </p:tavLst>
                                    </p:anim>
                                    <p:anim calcmode="lin" valueType="num">
                                      <p:cBhvr additive="base">
                                        <p:cTn id="26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6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68" presetID="35" presetClass="path" presetSubtype="0" accel="50000" decel="50000" fill="hold" grpId="8" nodeType="withEffect">
                                  <p:stCondLst>
                                    <p:cond delay="0"/>
                                  </p:stCondLst>
                                  <p:childTnLst>
                                    <p:anim calcmode="lin" valueType="num">
                                      <p:cBhvr additive="base">
                                        <p:cTn id="269"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70" dur="500" fill="hold">
                                          <p:stCondLst>
                                            <p:cond delay="0"/>
                                          </p:stCondLst>
                                        </p:cTn>
                                        <p:tgtEl>
                                          <p:spTgt spid="24"/>
                                        </p:tgtEl>
                                        <p:attrNameLst>
                                          <p:attrName>ppt_y</p:attrName>
                                        </p:attrNameLst>
                                      </p:cBhvr>
                                      <p:tavLst>
                                        <p:tav tm="0">
                                          <p:val>
                                            <p:strVal val="ppt_y"/>
                                          </p:val>
                                        </p:tav>
                                        <p:tav tm="100000">
                                          <p:val>
                                            <p:fltVal val="0.713604"/>
                                          </p:val>
                                        </p:tav>
                                      </p:tavLst>
                                    </p:anim>
                                    <p:anim calcmode="lin" valueType="num">
                                      <p:cBhvr additive="base">
                                        <p:cTn id="27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7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73" presetID="35" presetClass="path" presetSubtype="0" accel="50000" decel="50000" fill="hold" nodeType="withEffect">
                                  <p:stCondLst>
                                    <p:cond delay="0"/>
                                  </p:stCondLst>
                                  <p:childTnLst>
                                    <p:anim calcmode="lin" valueType="num">
                                      <p:cBhvr additive="base">
                                        <p:cTn id="274"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75" dur="500" fill="hold">
                                          <p:stCondLst>
                                            <p:cond delay="0"/>
                                          </p:stCondLst>
                                        </p:cTn>
                                        <p:tgtEl>
                                          <p:spTgt spid="2"/>
                                        </p:tgtEl>
                                        <p:attrNameLst>
                                          <p:attrName>ppt_y</p:attrName>
                                        </p:attrNameLst>
                                      </p:cBhvr>
                                      <p:tavLst>
                                        <p:tav tm="0">
                                          <p:val>
                                            <p:strVal val="ppt_y"/>
                                          </p:val>
                                        </p:tav>
                                        <p:tav tm="100000">
                                          <p:val>
                                            <p:fltVal val="0.318887"/>
                                          </p:val>
                                        </p:tav>
                                      </p:tavLst>
                                    </p:anim>
                                    <p:anim calcmode="lin" valueType="num">
                                      <p:cBhvr additive="base">
                                        <p:cTn id="27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7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78" presetID="35" presetClass="path" presetSubtype="0" accel="50000" decel="50000" fill="hold" grpId="6" nodeType="withEffect">
                                  <p:stCondLst>
                                    <p:cond delay="0"/>
                                  </p:stCondLst>
                                  <p:childTnLst>
                                    <p:anim calcmode="lin" valueType="num">
                                      <p:cBhvr additive="base">
                                        <p:cTn id="279"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80" dur="500" fill="hold">
                                          <p:stCondLst>
                                            <p:cond delay="0"/>
                                          </p:stCondLst>
                                        </p:cTn>
                                        <p:tgtEl>
                                          <p:spTgt spid="21"/>
                                        </p:tgtEl>
                                        <p:attrNameLst>
                                          <p:attrName>ppt_y</p:attrName>
                                        </p:attrNameLst>
                                      </p:cBhvr>
                                      <p:tavLst>
                                        <p:tav tm="0">
                                          <p:val>
                                            <p:strVal val="ppt_y"/>
                                          </p:val>
                                        </p:tav>
                                        <p:tav tm="100000">
                                          <p:val>
                                            <p:fltVal val="0.510375"/>
                                          </p:val>
                                        </p:tav>
                                      </p:tavLst>
                                    </p:anim>
                                    <p:anim calcmode="lin" valueType="num">
                                      <p:cBhvr additive="base">
                                        <p:cTn id="28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82"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83" presetID="35" presetClass="path" presetSubtype="0" accel="50000" decel="50000" fill="hold" nodeType="withEffect">
                                  <p:stCondLst>
                                    <p:cond delay="0"/>
                                  </p:stCondLst>
                                  <p:childTnLst>
                                    <p:anim calcmode="lin" valueType="num">
                                      <p:cBhvr additive="base">
                                        <p:cTn id="284"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85" dur="500" fill="hold">
                                          <p:stCondLst>
                                            <p:cond delay="0"/>
                                          </p:stCondLst>
                                        </p:cTn>
                                        <p:tgtEl>
                                          <p:spTgt spid="3"/>
                                        </p:tgtEl>
                                        <p:attrNameLst>
                                          <p:attrName>ppt_y</p:attrName>
                                        </p:attrNameLst>
                                      </p:cBhvr>
                                      <p:tavLst>
                                        <p:tav tm="0">
                                          <p:val>
                                            <p:strVal val="ppt_y"/>
                                          </p:val>
                                        </p:tav>
                                        <p:tav tm="100000">
                                          <p:val>
                                            <p:fltVal val="0.475571"/>
                                          </p:val>
                                        </p:tav>
                                      </p:tavLst>
                                    </p:anim>
                                    <p:anim calcmode="lin" valueType="num">
                                      <p:cBhvr additive="base">
                                        <p:cTn id="286"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87"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88" presetID="35" presetClass="path" presetSubtype="0" accel="50000" decel="50000" fill="hold" nodeType="withEffect">
                                  <p:stCondLst>
                                    <p:cond delay="0"/>
                                  </p:stCondLst>
                                  <p:childTnLst>
                                    <p:anim calcmode="lin" valueType="num">
                                      <p:cBhvr additive="base">
                                        <p:cTn id="289"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90" dur="500" fill="hold">
                                          <p:stCondLst>
                                            <p:cond delay="0"/>
                                          </p:stCondLst>
                                        </p:cTn>
                                        <p:tgtEl>
                                          <p:spTgt spid="39"/>
                                        </p:tgtEl>
                                        <p:attrNameLst>
                                          <p:attrName>ppt_y</p:attrName>
                                        </p:attrNameLst>
                                      </p:cBhvr>
                                      <p:tavLst>
                                        <p:tav tm="0">
                                          <p:val>
                                            <p:strVal val="ppt_y"/>
                                          </p:val>
                                        </p:tav>
                                        <p:tav tm="100000">
                                          <p:val>
                                            <p:fltVal val="0.44208"/>
                                          </p:val>
                                        </p:tav>
                                      </p:tavLst>
                                    </p:anim>
                                    <p:anim calcmode="lin" valueType="num">
                                      <p:cBhvr additive="base">
                                        <p:cTn id="291"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92"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93" presetID="35" presetClass="path" presetSubtype="0" accel="50000" decel="50000" fill="hold" grpId="3" nodeType="withEffect">
                                  <p:stCondLst>
                                    <p:cond delay="0"/>
                                  </p:stCondLst>
                                  <p:childTnLst>
                                    <p:anim calcmode="lin" valueType="num">
                                      <p:cBhvr additive="base">
                                        <p:cTn id="294"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95" dur="500" fill="hold">
                                          <p:stCondLst>
                                            <p:cond delay="0"/>
                                          </p:stCondLst>
                                        </p:cTn>
                                        <p:tgtEl>
                                          <p:spTgt spid="16"/>
                                        </p:tgtEl>
                                        <p:attrNameLst>
                                          <p:attrName>ppt_y</p:attrName>
                                        </p:attrNameLst>
                                      </p:cBhvr>
                                      <p:tavLst>
                                        <p:tav tm="0">
                                          <p:val>
                                            <p:strVal val="ppt_y"/>
                                          </p:val>
                                        </p:tav>
                                        <p:tav tm="100000">
                                          <p:val>
                                            <p:fltVal val="0.504379"/>
                                          </p:val>
                                        </p:tav>
                                      </p:tavLst>
                                    </p:anim>
                                    <p:anim calcmode="lin" valueType="num">
                                      <p:cBhvr additive="base">
                                        <p:cTn id="296"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97"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98" presetID="35" presetClass="path" presetSubtype="0" accel="50000" decel="50000" fill="hold" nodeType="withEffect">
                                  <p:stCondLst>
                                    <p:cond delay="0"/>
                                  </p:stCondLst>
                                  <p:childTnLst>
                                    <p:anim calcmode="lin" valueType="num">
                                      <p:cBhvr additive="base">
                                        <p:cTn id="299"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00" dur="500" fill="hold">
                                          <p:stCondLst>
                                            <p:cond delay="0"/>
                                          </p:stCondLst>
                                        </p:cTn>
                                        <p:tgtEl>
                                          <p:spTgt spid="4"/>
                                        </p:tgtEl>
                                        <p:attrNameLst>
                                          <p:attrName>ppt_y</p:attrName>
                                        </p:attrNameLst>
                                      </p:cBhvr>
                                      <p:tavLst>
                                        <p:tav tm="0">
                                          <p:val>
                                            <p:strVal val="ppt_y"/>
                                          </p:val>
                                        </p:tav>
                                        <p:tav tm="100000">
                                          <p:val>
                                            <p:fltVal val="0.632256"/>
                                          </p:val>
                                        </p:tav>
                                      </p:tavLst>
                                    </p:anim>
                                    <p:anim calcmode="lin" valueType="num">
                                      <p:cBhvr additive="base">
                                        <p:cTn id="301"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02"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03" presetID="35" presetClass="path" presetSubtype="0" accel="50000" decel="50000" fill="hold" nodeType="withEffect">
                                  <p:stCondLst>
                                    <p:cond delay="0"/>
                                  </p:stCondLst>
                                  <p:childTnLst>
                                    <p:anim calcmode="lin" valueType="num">
                                      <p:cBhvr additive="base">
                                        <p:cTn id="304"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05" dur="500" fill="hold">
                                          <p:stCondLst>
                                            <p:cond delay="0"/>
                                          </p:stCondLst>
                                        </p:cTn>
                                        <p:tgtEl>
                                          <p:spTgt spid="40"/>
                                        </p:tgtEl>
                                        <p:attrNameLst>
                                          <p:attrName>ppt_y</p:attrName>
                                        </p:attrNameLst>
                                      </p:cBhvr>
                                      <p:tavLst>
                                        <p:tav tm="0">
                                          <p:val>
                                            <p:strVal val="ppt_y"/>
                                          </p:val>
                                        </p:tav>
                                        <p:tav tm="100000">
                                          <p:val>
                                            <p:fltVal val="0.510375"/>
                                          </p:val>
                                        </p:tav>
                                      </p:tavLst>
                                    </p:anim>
                                    <p:anim calcmode="lin" valueType="num">
                                      <p:cBhvr additive="base">
                                        <p:cTn id="306"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07" dur="500" fill="hold">
                                          <p:stCondLst>
                                            <p:cond delay="0"/>
                                          </p:stCondLst>
                                        </p:cTn>
                                        <p:tgtEl>
                                          <p:spTgt spid="40"/>
                                        </p:tgtEl>
                                        <p:attrNameLst>
                                          <p:attrName>ppt_h</p:attrName>
                                        </p:attrNameLst>
                                      </p:cBhvr>
                                      <p:tavLst>
                                        <p:tav tm="0">
                                          <p:val>
                                            <p:strVal val="ppt_h"/>
                                          </p:val>
                                        </p:tav>
                                        <p:tav tm="100000">
                                          <p:val>
                                            <p:strVal val="#ppt_h"/>
                                          </p:val>
                                        </p:tav>
                                      </p:tavLst>
                                    </p:anim>
                                  </p:childTnLst>
                                </p:cTn>
                              </p:par>
                            </p:childTnLst>
                          </p:cTn>
                        </p:par>
                      </p:childTnLst>
                    </p:cTn>
                  </p:par>
                  <p:par>
                    <p:cTn id="308" fill="hold">
                      <p:stCondLst>
                        <p:cond delay="indefinite"/>
                      </p:stCondLst>
                      <p:childTnLst>
                        <p:par>
                          <p:cTn id="309" fill="hold">
                            <p:stCondLst>
                              <p:cond delay="0"/>
                            </p:stCondLst>
                            <p:childTnLst>
                              <p:par>
                                <p:cTn id="310" presetID="37" presetClass="entr" presetSubtype="0" fill="hold" grpId="0" nodeType="clickEffect">
                                  <p:stCondLst>
                                    <p:cond delay="0"/>
                                  </p:stCondLst>
                                  <p:childTnLst>
                                    <p:set>
                                      <p:cBhvr>
                                        <p:cTn id="311" dur="1" fill="hold">
                                          <p:stCondLst>
                                            <p:cond delay="0"/>
                                          </p:stCondLst>
                                        </p:cTn>
                                        <p:tgtEl>
                                          <p:spTgt spid="19"/>
                                        </p:tgtEl>
                                        <p:attrNameLst>
                                          <p:attrName>style.visibility</p:attrName>
                                        </p:attrNameLst>
                                      </p:cBhvr>
                                      <p:to>
                                        <p:strVal val="visible"/>
                                      </p:to>
                                    </p:set>
                                    <p:animEffect transition="in" filter="fade">
                                      <p:cBhvr>
                                        <p:cTn id="312" dur="500"/>
                                        <p:tgtEl>
                                          <p:spTgt spid="19"/>
                                        </p:tgtEl>
                                      </p:cBhvr>
                                    </p:animEffect>
                                    <p:anim calcmode="lin" valueType="num">
                                      <p:cBhvr>
                                        <p:cTn id="313" dur="500" fill="hold"/>
                                        <p:tgtEl>
                                          <p:spTgt spid="19"/>
                                        </p:tgtEl>
                                        <p:attrNameLst>
                                          <p:attrName>ppt_x</p:attrName>
                                        </p:attrNameLst>
                                      </p:cBhvr>
                                      <p:tavLst>
                                        <p:tav tm="0">
                                          <p:val>
                                            <p:strVal val="#ppt_x"/>
                                          </p:val>
                                        </p:tav>
                                        <p:tav tm="100000">
                                          <p:val>
                                            <p:fltVal val="0.529814"/>
                                          </p:val>
                                        </p:tav>
                                      </p:tavLst>
                                    </p:anim>
                                    <p:anim calcmode="lin" valueType="num">
                                      <p:cBhvr>
                                        <p:cTn id="314" dur="450" decel="100000" fill="hold"/>
                                        <p:tgtEl>
                                          <p:spTgt spid="19"/>
                                        </p:tgtEl>
                                        <p:attrNameLst>
                                          <p:attrName>ppt_y</p:attrName>
                                        </p:attrNameLst>
                                      </p:cBhvr>
                                      <p:tavLst>
                                        <p:tav tm="0">
                                          <p:val>
                                            <p:strVal val="#ppt_y+1"/>
                                          </p:val>
                                        </p:tav>
                                        <p:tav tm="100000">
                                          <p:val>
                                            <p:fltVal val="0.711353"/>
                                          </p:val>
                                        </p:tav>
                                      </p:tavLst>
                                    </p:anim>
                                    <p:anim calcmode="lin" valueType="num">
                                      <p:cBhvr>
                                        <p:cTn id="315" dur="50" accel="100000" fill="hold">
                                          <p:stCondLst>
                                            <p:cond delay="450"/>
                                          </p:stCondLst>
                                        </p:cTn>
                                        <p:tgtEl>
                                          <p:spTgt spid="19"/>
                                        </p:tgtEl>
                                        <p:attrNameLst>
                                          <p:attrName>ppt_y</p:attrName>
                                        </p:attrNameLst>
                                      </p:cBhvr>
                                      <p:tavLst>
                                        <p:tav tm="0">
                                          <p:val>
                                            <p:strVal val="#ppt_y-.03"/>
                                          </p:val>
                                        </p:tav>
                                        <p:tav tm="100000">
                                          <p:val>
                                            <p:fltVal val="0.711353"/>
                                          </p:val>
                                        </p:tav>
                                      </p:tavLst>
                                    </p:anim>
                                  </p:childTnLst>
                                </p:cTn>
                              </p:par>
                              <p:par>
                                <p:cTn id="316" presetID="35" presetClass="path" presetSubtype="0" accel="50000" decel="50000" fill="hold" grpId="10" nodeType="withEffect">
                                  <p:stCondLst>
                                    <p:cond delay="0"/>
                                  </p:stCondLst>
                                  <p:childTnLst>
                                    <p:anim calcmode="lin" valueType="num">
                                      <p:cBhvr additive="base">
                                        <p:cTn id="317"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18" dur="500" fill="hold">
                                          <p:stCondLst>
                                            <p:cond delay="0"/>
                                          </p:stCondLst>
                                        </p:cTn>
                                        <p:tgtEl>
                                          <p:spTgt spid="15"/>
                                        </p:tgtEl>
                                        <p:attrNameLst>
                                          <p:attrName>ppt_y</p:attrName>
                                        </p:attrNameLst>
                                      </p:cBhvr>
                                      <p:tavLst>
                                        <p:tav tm="0">
                                          <p:val>
                                            <p:strVal val="ppt_y"/>
                                          </p:val>
                                        </p:tav>
                                        <p:tav tm="100000">
                                          <p:val>
                                            <p:fltVal val="0.253288"/>
                                          </p:val>
                                        </p:tav>
                                      </p:tavLst>
                                    </p:anim>
                                    <p:anim calcmode="lin" valueType="num">
                                      <p:cBhvr additive="base">
                                        <p:cTn id="319"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20"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21" presetID="35" presetClass="path" presetSubtype="0" accel="50000" decel="50000" fill="hold" grpId="9" nodeType="withEffect">
                                  <p:stCondLst>
                                    <p:cond delay="0"/>
                                  </p:stCondLst>
                                  <p:childTnLst>
                                    <p:anim calcmode="lin" valueType="num">
                                      <p:cBhvr additive="base">
                                        <p:cTn id="322"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23" dur="500" fill="hold">
                                          <p:stCondLst>
                                            <p:cond delay="0"/>
                                          </p:stCondLst>
                                        </p:cTn>
                                        <p:tgtEl>
                                          <p:spTgt spid="24"/>
                                        </p:tgtEl>
                                        <p:attrNameLst>
                                          <p:attrName>ppt_y</p:attrName>
                                        </p:attrNameLst>
                                      </p:cBhvr>
                                      <p:tavLst>
                                        <p:tav tm="0">
                                          <p:val>
                                            <p:strVal val="ppt_y"/>
                                          </p:val>
                                        </p:tav>
                                        <p:tav tm="100000">
                                          <p:val>
                                            <p:fltVal val="0.615253"/>
                                          </p:val>
                                        </p:tav>
                                      </p:tavLst>
                                    </p:anim>
                                    <p:anim calcmode="lin" valueType="num">
                                      <p:cBhvr additive="base">
                                        <p:cTn id="324"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25"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26" presetID="35" presetClass="path" presetSubtype="0" accel="50000" decel="50000" fill="hold" nodeType="withEffect">
                                  <p:stCondLst>
                                    <p:cond delay="0"/>
                                  </p:stCondLst>
                                  <p:childTnLst>
                                    <p:anim calcmode="lin" valueType="num">
                                      <p:cBhvr additive="base">
                                        <p:cTn id="327"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28" dur="500" fill="hold">
                                          <p:stCondLst>
                                            <p:cond delay="0"/>
                                          </p:stCondLst>
                                        </p:cTn>
                                        <p:tgtEl>
                                          <p:spTgt spid="2"/>
                                        </p:tgtEl>
                                        <p:attrNameLst>
                                          <p:attrName>ppt_y</p:attrName>
                                        </p:attrNameLst>
                                      </p:cBhvr>
                                      <p:tavLst>
                                        <p:tav tm="0">
                                          <p:val>
                                            <p:strVal val="ppt_y"/>
                                          </p:val>
                                        </p:tav>
                                        <p:tav tm="100000">
                                          <p:val>
                                            <p:fltVal val="0.220536"/>
                                          </p:val>
                                        </p:tav>
                                      </p:tavLst>
                                    </p:anim>
                                    <p:anim calcmode="lin" valueType="num">
                                      <p:cBhvr additive="base">
                                        <p:cTn id="329"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30"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31" presetID="35" presetClass="path" presetSubtype="0" accel="50000" decel="50000" fill="hold" grpId="7" nodeType="withEffect">
                                  <p:stCondLst>
                                    <p:cond delay="0"/>
                                  </p:stCondLst>
                                  <p:childTnLst>
                                    <p:anim calcmode="lin" valueType="num">
                                      <p:cBhvr additive="base">
                                        <p:cTn id="332"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33" dur="500" fill="hold">
                                          <p:stCondLst>
                                            <p:cond delay="0"/>
                                          </p:stCondLst>
                                        </p:cTn>
                                        <p:tgtEl>
                                          <p:spTgt spid="21"/>
                                        </p:tgtEl>
                                        <p:attrNameLst>
                                          <p:attrName>ppt_y</p:attrName>
                                        </p:attrNameLst>
                                      </p:cBhvr>
                                      <p:tavLst>
                                        <p:tav tm="0">
                                          <p:val>
                                            <p:strVal val="ppt_y"/>
                                          </p:val>
                                        </p:tav>
                                        <p:tav tm="100000">
                                          <p:val>
                                            <p:fltVal val="0.412023"/>
                                          </p:val>
                                        </p:tav>
                                      </p:tavLst>
                                    </p:anim>
                                    <p:anim calcmode="lin" valueType="num">
                                      <p:cBhvr additive="base">
                                        <p:cTn id="334"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35"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36" presetID="35" presetClass="path" presetSubtype="0" accel="50000" decel="50000" fill="hold" nodeType="withEffect">
                                  <p:stCondLst>
                                    <p:cond delay="0"/>
                                  </p:stCondLst>
                                  <p:childTnLst>
                                    <p:anim calcmode="lin" valueType="num">
                                      <p:cBhvr additive="base">
                                        <p:cTn id="337"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38" dur="500" fill="hold">
                                          <p:stCondLst>
                                            <p:cond delay="0"/>
                                          </p:stCondLst>
                                        </p:cTn>
                                        <p:tgtEl>
                                          <p:spTgt spid="3"/>
                                        </p:tgtEl>
                                        <p:attrNameLst>
                                          <p:attrName>ppt_y</p:attrName>
                                        </p:attrNameLst>
                                      </p:cBhvr>
                                      <p:tavLst>
                                        <p:tav tm="0">
                                          <p:val>
                                            <p:strVal val="ppt_y"/>
                                          </p:val>
                                        </p:tav>
                                        <p:tav tm="100000">
                                          <p:val>
                                            <p:fltVal val="0.37722"/>
                                          </p:val>
                                        </p:tav>
                                      </p:tavLst>
                                    </p:anim>
                                    <p:anim calcmode="lin" valueType="num">
                                      <p:cBhvr additive="base">
                                        <p:cTn id="339"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40"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41" presetID="35" presetClass="path" presetSubtype="0" accel="50000" decel="50000" fill="hold" nodeType="withEffect">
                                  <p:stCondLst>
                                    <p:cond delay="0"/>
                                  </p:stCondLst>
                                  <p:childTnLst>
                                    <p:anim calcmode="lin" valueType="num">
                                      <p:cBhvr additive="base">
                                        <p:cTn id="342"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343" dur="500" fill="hold">
                                          <p:stCondLst>
                                            <p:cond delay="0"/>
                                          </p:stCondLst>
                                        </p:cTn>
                                        <p:tgtEl>
                                          <p:spTgt spid="39"/>
                                        </p:tgtEl>
                                        <p:attrNameLst>
                                          <p:attrName>ppt_y</p:attrName>
                                        </p:attrNameLst>
                                      </p:cBhvr>
                                      <p:tavLst>
                                        <p:tav tm="0">
                                          <p:val>
                                            <p:strVal val="ppt_y"/>
                                          </p:val>
                                        </p:tav>
                                        <p:tav tm="100000">
                                          <p:val>
                                            <p:fltVal val="0.343729"/>
                                          </p:val>
                                        </p:tav>
                                      </p:tavLst>
                                    </p:anim>
                                    <p:anim calcmode="lin" valueType="num">
                                      <p:cBhvr additive="base">
                                        <p:cTn id="344"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345"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346" presetID="35" presetClass="path" presetSubtype="0" accel="50000" decel="50000" fill="hold" grpId="4" nodeType="withEffect">
                                  <p:stCondLst>
                                    <p:cond delay="0"/>
                                  </p:stCondLst>
                                  <p:childTnLst>
                                    <p:anim calcmode="lin" valueType="num">
                                      <p:cBhvr additive="base">
                                        <p:cTn id="347"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348" dur="500" fill="hold">
                                          <p:stCondLst>
                                            <p:cond delay="0"/>
                                          </p:stCondLst>
                                        </p:cTn>
                                        <p:tgtEl>
                                          <p:spTgt spid="16"/>
                                        </p:tgtEl>
                                        <p:attrNameLst>
                                          <p:attrName>ppt_y</p:attrName>
                                        </p:attrNameLst>
                                      </p:cBhvr>
                                      <p:tavLst>
                                        <p:tav tm="0">
                                          <p:val>
                                            <p:strVal val="ppt_y"/>
                                          </p:val>
                                        </p:tav>
                                        <p:tav tm="100000">
                                          <p:val>
                                            <p:fltVal val="0.406028"/>
                                          </p:val>
                                        </p:tav>
                                      </p:tavLst>
                                    </p:anim>
                                    <p:anim calcmode="lin" valueType="num">
                                      <p:cBhvr additive="base">
                                        <p:cTn id="349"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350"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351" presetID="35" presetClass="path" presetSubtype="0" accel="50000" decel="50000" fill="hold" nodeType="withEffect">
                                  <p:stCondLst>
                                    <p:cond delay="0"/>
                                  </p:stCondLst>
                                  <p:childTnLst>
                                    <p:anim calcmode="lin" valueType="num">
                                      <p:cBhvr additive="base">
                                        <p:cTn id="352"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53" dur="500" fill="hold">
                                          <p:stCondLst>
                                            <p:cond delay="0"/>
                                          </p:stCondLst>
                                        </p:cTn>
                                        <p:tgtEl>
                                          <p:spTgt spid="4"/>
                                        </p:tgtEl>
                                        <p:attrNameLst>
                                          <p:attrName>ppt_y</p:attrName>
                                        </p:attrNameLst>
                                      </p:cBhvr>
                                      <p:tavLst>
                                        <p:tav tm="0">
                                          <p:val>
                                            <p:strVal val="ppt_y"/>
                                          </p:val>
                                        </p:tav>
                                        <p:tav tm="100000">
                                          <p:val>
                                            <p:fltVal val="0.533904"/>
                                          </p:val>
                                        </p:tav>
                                      </p:tavLst>
                                    </p:anim>
                                    <p:anim calcmode="lin" valueType="num">
                                      <p:cBhvr additive="base">
                                        <p:cTn id="354"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55"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56" presetID="35" presetClass="path" presetSubtype="0" accel="50000" decel="50000" fill="hold" nodeType="withEffect">
                                  <p:stCondLst>
                                    <p:cond delay="0"/>
                                  </p:stCondLst>
                                  <p:childTnLst>
                                    <p:anim calcmode="lin" valueType="num">
                                      <p:cBhvr additive="base">
                                        <p:cTn id="357"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58" dur="500" fill="hold">
                                          <p:stCondLst>
                                            <p:cond delay="0"/>
                                          </p:stCondLst>
                                        </p:cTn>
                                        <p:tgtEl>
                                          <p:spTgt spid="40"/>
                                        </p:tgtEl>
                                        <p:attrNameLst>
                                          <p:attrName>ppt_y</p:attrName>
                                        </p:attrNameLst>
                                      </p:cBhvr>
                                      <p:tavLst>
                                        <p:tav tm="0">
                                          <p:val>
                                            <p:strVal val="ppt_y"/>
                                          </p:val>
                                        </p:tav>
                                        <p:tav tm="100000">
                                          <p:val>
                                            <p:fltVal val="0.412023"/>
                                          </p:val>
                                        </p:tav>
                                      </p:tavLst>
                                    </p:anim>
                                    <p:anim calcmode="lin" valueType="num">
                                      <p:cBhvr additive="base">
                                        <p:cTn id="359"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60"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361" presetID="35" presetClass="path" presetSubtype="0" accel="50000" decel="50000" fill="hold" grpId="1" nodeType="withEffect">
                                  <p:stCondLst>
                                    <p:cond delay="0"/>
                                  </p:stCondLst>
                                  <p:childTnLst>
                                    <p:anim calcmode="lin" valueType="num">
                                      <p:cBhvr additive="base">
                                        <p:cTn id="362"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363" dur="500" fill="hold">
                                          <p:stCondLst>
                                            <p:cond delay="0"/>
                                          </p:stCondLst>
                                        </p:cTn>
                                        <p:tgtEl>
                                          <p:spTgt spid="22"/>
                                        </p:tgtEl>
                                        <p:attrNameLst>
                                          <p:attrName>ppt_y</p:attrName>
                                        </p:attrNameLst>
                                      </p:cBhvr>
                                      <p:tavLst>
                                        <p:tav tm="0">
                                          <p:val>
                                            <p:strVal val="ppt_y"/>
                                          </p:val>
                                        </p:tav>
                                        <p:tav tm="100000">
                                          <p:val>
                                            <p:fltVal val="0.616445"/>
                                          </p:val>
                                        </p:tav>
                                      </p:tavLst>
                                    </p:anim>
                                    <p:anim calcmode="lin" valueType="num">
                                      <p:cBhvr additive="base">
                                        <p:cTn id="364"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365" dur="500" fill="hold">
                                          <p:stCondLst>
                                            <p:cond delay="0"/>
                                          </p:stCondLst>
                                        </p:cTn>
                                        <p:tgtEl>
                                          <p:spTgt spid="22"/>
                                        </p:tgtEl>
                                        <p:attrNameLst>
                                          <p:attrName>ppt_h</p:attrName>
                                        </p:attrNameLst>
                                      </p:cBhvr>
                                      <p:tavLst>
                                        <p:tav tm="0">
                                          <p:val>
                                            <p:strVal val="ppt_h"/>
                                          </p:val>
                                        </p:tav>
                                        <p:tav tm="100000">
                                          <p:val>
                                            <p:strVal val="#ppt_h"/>
                                          </p:val>
                                        </p:tav>
                                      </p:tavLst>
                                    </p:anim>
                                  </p:childTnLst>
                                </p:cTn>
                              </p:par>
                            </p:childTnLst>
                          </p:cTn>
                        </p:par>
                      </p:childTnLst>
                    </p:cTn>
                  </p:par>
                  <p:par>
                    <p:cTn id="366" fill="hold">
                      <p:stCondLst>
                        <p:cond delay="indefinite"/>
                      </p:stCondLst>
                      <p:childTnLst>
                        <p:par>
                          <p:cTn id="367" fill="hold">
                            <p:stCondLst>
                              <p:cond delay="0"/>
                            </p:stCondLst>
                            <p:childTnLst>
                              <p:par>
                                <p:cTn id="368" presetID="37" presetClass="entr" presetSubtype="0" fill="hold" grpId="0" nodeType="clickEffect">
                                  <p:stCondLst>
                                    <p:cond delay="0"/>
                                  </p:stCondLst>
                                  <p:childTnLst>
                                    <p:set>
                                      <p:cBhvr>
                                        <p:cTn id="369" dur="1" fill="hold">
                                          <p:stCondLst>
                                            <p:cond delay="0"/>
                                          </p:stCondLst>
                                        </p:cTn>
                                        <p:tgtEl>
                                          <p:spTgt spid="17"/>
                                        </p:tgtEl>
                                        <p:attrNameLst>
                                          <p:attrName>style.visibility</p:attrName>
                                        </p:attrNameLst>
                                      </p:cBhvr>
                                      <p:to>
                                        <p:strVal val="visible"/>
                                      </p:to>
                                    </p:set>
                                    <p:animEffect transition="in" filter="fade">
                                      <p:cBhvr>
                                        <p:cTn id="370" dur="500"/>
                                        <p:tgtEl>
                                          <p:spTgt spid="17"/>
                                        </p:tgtEl>
                                      </p:cBhvr>
                                    </p:animEffect>
                                    <p:anim calcmode="lin" valueType="num">
                                      <p:cBhvr>
                                        <p:cTn id="371" dur="500" fill="hold"/>
                                        <p:tgtEl>
                                          <p:spTgt spid="17"/>
                                        </p:tgtEl>
                                        <p:attrNameLst>
                                          <p:attrName>ppt_x</p:attrName>
                                        </p:attrNameLst>
                                      </p:cBhvr>
                                      <p:tavLst>
                                        <p:tav tm="0">
                                          <p:val>
                                            <p:strVal val="#ppt_x"/>
                                          </p:val>
                                        </p:tav>
                                        <p:tav tm="100000">
                                          <p:val>
                                            <p:fltVal val="0.345264"/>
                                          </p:val>
                                        </p:tav>
                                      </p:tavLst>
                                    </p:anim>
                                    <p:anim calcmode="lin" valueType="num">
                                      <p:cBhvr>
                                        <p:cTn id="372" dur="450" decel="100000" fill="hold"/>
                                        <p:tgtEl>
                                          <p:spTgt spid="17"/>
                                        </p:tgtEl>
                                        <p:attrNameLst>
                                          <p:attrName>ppt_y</p:attrName>
                                        </p:attrNameLst>
                                      </p:cBhvr>
                                      <p:tavLst>
                                        <p:tav tm="0">
                                          <p:val>
                                            <p:strVal val="#ppt_y+1"/>
                                          </p:val>
                                        </p:tav>
                                        <p:tav tm="100000">
                                          <p:val>
                                            <p:fltVal val="0.412522"/>
                                          </p:val>
                                        </p:tav>
                                      </p:tavLst>
                                    </p:anim>
                                    <p:anim calcmode="lin" valueType="num">
                                      <p:cBhvr>
                                        <p:cTn id="373" dur="50" accel="100000" fill="hold">
                                          <p:stCondLst>
                                            <p:cond delay="450"/>
                                          </p:stCondLst>
                                        </p:cTn>
                                        <p:tgtEl>
                                          <p:spTgt spid="17"/>
                                        </p:tgtEl>
                                        <p:attrNameLst>
                                          <p:attrName>ppt_y</p:attrName>
                                        </p:attrNameLst>
                                      </p:cBhvr>
                                      <p:tavLst>
                                        <p:tav tm="0">
                                          <p:val>
                                            <p:strVal val="#ppt_y-.03"/>
                                          </p:val>
                                        </p:tav>
                                        <p:tav tm="100000">
                                          <p:val>
                                            <p:fltVal val="0.412522"/>
                                          </p:val>
                                        </p:tav>
                                      </p:tavLst>
                                    </p:anim>
                                  </p:childTnLst>
                                </p:cTn>
                              </p:par>
                              <p:par>
                                <p:cTn id="374" presetID="35" presetClass="path" presetSubtype="0" accel="50000" decel="50000" fill="hold" grpId="11" nodeType="withEffect">
                                  <p:stCondLst>
                                    <p:cond delay="0"/>
                                  </p:stCondLst>
                                  <p:childTnLst>
                                    <p:anim calcmode="lin" valueType="num">
                                      <p:cBhvr additive="base">
                                        <p:cTn id="375"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76"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37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7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9" presetID="35" presetClass="path" presetSubtype="0" accel="50000" decel="50000" fill="hold" grpId="10" nodeType="withEffect">
                                  <p:stCondLst>
                                    <p:cond delay="0"/>
                                  </p:stCondLst>
                                  <p:childTnLst>
                                    <p:anim calcmode="lin" valueType="num">
                                      <p:cBhvr additive="base">
                                        <p:cTn id="380"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81"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38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8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84" presetID="35" presetClass="path" presetSubtype="0" accel="50000" decel="50000" fill="hold" nodeType="withEffect">
                                  <p:stCondLst>
                                    <p:cond delay="0"/>
                                  </p:stCondLst>
                                  <p:childTnLst>
                                    <p:anim calcmode="lin" valueType="num">
                                      <p:cBhvr additive="base">
                                        <p:cTn id="385"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86"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38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8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89" presetID="35" presetClass="path" presetSubtype="0" accel="50000" decel="50000" fill="hold" grpId="8" nodeType="withEffect">
                                  <p:stCondLst>
                                    <p:cond delay="0"/>
                                  </p:stCondLst>
                                  <p:childTnLst>
                                    <p:anim calcmode="lin" valueType="num">
                                      <p:cBhvr additive="base">
                                        <p:cTn id="390"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91"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39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9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94" presetID="35" presetClass="path" presetSubtype="0" accel="50000" decel="50000" fill="hold" nodeType="withEffect">
                                  <p:stCondLst>
                                    <p:cond delay="0"/>
                                  </p:stCondLst>
                                  <p:childTnLst>
                                    <p:anim calcmode="lin" valueType="num">
                                      <p:cBhvr additive="base">
                                        <p:cTn id="395"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96"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39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9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99" presetID="35" presetClass="path" presetSubtype="0" accel="50000" decel="50000" fill="hold" nodeType="withEffect">
                                  <p:stCondLst>
                                    <p:cond delay="0"/>
                                  </p:stCondLst>
                                  <p:childTnLst>
                                    <p:anim calcmode="lin" valueType="num">
                                      <p:cBhvr additive="base">
                                        <p:cTn id="400"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01"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0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03"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04" presetID="35" presetClass="path" presetSubtype="0" accel="50000" decel="50000" fill="hold" grpId="5" nodeType="withEffect">
                                  <p:stCondLst>
                                    <p:cond delay="0"/>
                                  </p:stCondLst>
                                  <p:childTnLst>
                                    <p:anim calcmode="lin" valueType="num">
                                      <p:cBhvr additive="base">
                                        <p:cTn id="405"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06"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07"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08"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09" presetID="35" presetClass="path" presetSubtype="0" accel="50000" decel="50000" fill="hold" nodeType="withEffect">
                                  <p:stCondLst>
                                    <p:cond delay="0"/>
                                  </p:stCondLst>
                                  <p:childTnLst>
                                    <p:anim calcmode="lin" valueType="num">
                                      <p:cBhvr additive="base">
                                        <p:cTn id="410"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11"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12"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13"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14" presetID="35" presetClass="path" presetSubtype="0" accel="50000" decel="50000" fill="hold" nodeType="withEffect">
                                  <p:stCondLst>
                                    <p:cond delay="0"/>
                                  </p:stCondLst>
                                  <p:childTnLst>
                                    <p:anim calcmode="lin" valueType="num">
                                      <p:cBhvr additive="base">
                                        <p:cTn id="415"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16"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17"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18"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19" presetID="35" presetClass="path" presetSubtype="0" accel="50000" decel="50000" fill="hold" grpId="2" nodeType="withEffect">
                                  <p:stCondLst>
                                    <p:cond delay="0"/>
                                  </p:stCondLst>
                                  <p:childTnLst>
                                    <p:anim calcmode="lin" valueType="num">
                                      <p:cBhvr additive="base">
                                        <p:cTn id="420"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21"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22"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23"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24" presetID="35" presetClass="path" presetSubtype="0" accel="50000" decel="50000" fill="hold" grpId="1" nodeType="withEffect">
                                  <p:stCondLst>
                                    <p:cond delay="0"/>
                                  </p:stCondLst>
                                  <p:childTnLst>
                                    <p:anim calcmode="lin" valueType="num">
                                      <p:cBhvr additive="base">
                                        <p:cTn id="425"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26"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27"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28" dur="500" fill="hold">
                                          <p:stCondLst>
                                            <p:cond delay="0"/>
                                          </p:stCondLst>
                                        </p:cTn>
                                        <p:tgtEl>
                                          <p:spTgt spid="19"/>
                                        </p:tgtEl>
                                        <p:attrNameLst>
                                          <p:attrName>ppt_h</p:attrName>
                                        </p:attrNameLst>
                                      </p:cBhvr>
                                      <p:tavLst>
                                        <p:tav tm="0">
                                          <p:val>
                                            <p:strVal val="ppt_h"/>
                                          </p:val>
                                        </p:tav>
                                        <p:tav tm="100000">
                                          <p:val>
                                            <p:strVal val="#ppt_h"/>
                                          </p:val>
                                        </p:tav>
                                      </p:tavLst>
                                    </p:anim>
                                  </p:childTnLst>
                                </p:cTn>
                              </p:par>
                            </p:childTnLst>
                          </p:cTn>
                        </p:par>
                      </p:childTnLst>
                    </p:cTn>
                  </p:par>
                  <p:par>
                    <p:cTn id="429" fill="hold">
                      <p:stCondLst>
                        <p:cond delay="indefinite"/>
                      </p:stCondLst>
                      <p:childTnLst>
                        <p:par>
                          <p:cTn id="430" fill="hold">
                            <p:stCondLst>
                              <p:cond delay="0"/>
                            </p:stCondLst>
                            <p:childTnLst>
                              <p:par>
                                <p:cTn id="431" presetID="37" presetClass="entr" presetSubtype="0" fill="hold" grpId="0" nodeType="clickEffect">
                                  <p:stCondLst>
                                    <p:cond delay="0"/>
                                  </p:stCondLst>
                                  <p:childTnLst>
                                    <p:set>
                                      <p:cBhvr>
                                        <p:cTn id="432" dur="1" fill="hold">
                                          <p:stCondLst>
                                            <p:cond delay="0"/>
                                          </p:stCondLst>
                                        </p:cTn>
                                        <p:tgtEl>
                                          <p:spTgt spid="18"/>
                                        </p:tgtEl>
                                        <p:attrNameLst>
                                          <p:attrName>style.visibility</p:attrName>
                                        </p:attrNameLst>
                                      </p:cBhvr>
                                      <p:to>
                                        <p:strVal val="visible"/>
                                      </p:to>
                                    </p:set>
                                    <p:animEffect transition="in" filter="fade">
                                      <p:cBhvr>
                                        <p:cTn id="433" dur="500"/>
                                        <p:tgtEl>
                                          <p:spTgt spid="18"/>
                                        </p:tgtEl>
                                      </p:cBhvr>
                                    </p:animEffect>
                                    <p:anim calcmode="lin" valueType="num">
                                      <p:cBhvr>
                                        <p:cTn id="434" dur="500" fill="hold"/>
                                        <p:tgtEl>
                                          <p:spTgt spid="18"/>
                                        </p:tgtEl>
                                        <p:attrNameLst>
                                          <p:attrName>ppt_x</p:attrName>
                                        </p:attrNameLst>
                                      </p:cBhvr>
                                      <p:tavLst>
                                        <p:tav tm="0">
                                          <p:val>
                                            <p:strVal val="#ppt_x"/>
                                          </p:val>
                                        </p:tav>
                                        <p:tav tm="100000">
                                          <p:val>
                                            <p:fltVal val="0.409522"/>
                                          </p:val>
                                        </p:tav>
                                      </p:tavLst>
                                    </p:anim>
                                    <p:anim calcmode="lin" valueType="num">
                                      <p:cBhvr>
                                        <p:cTn id="435" dur="450" decel="100000" fill="hold"/>
                                        <p:tgtEl>
                                          <p:spTgt spid="18"/>
                                        </p:tgtEl>
                                        <p:attrNameLst>
                                          <p:attrName>ppt_y</p:attrName>
                                        </p:attrNameLst>
                                      </p:cBhvr>
                                      <p:tavLst>
                                        <p:tav tm="0">
                                          <p:val>
                                            <p:strVal val="#ppt_y+1"/>
                                          </p:val>
                                        </p:tav>
                                        <p:tav tm="100000">
                                          <p:val>
                                            <p:fltVal val="0.638109"/>
                                          </p:val>
                                        </p:tav>
                                      </p:tavLst>
                                    </p:anim>
                                    <p:anim calcmode="lin" valueType="num">
                                      <p:cBhvr>
                                        <p:cTn id="436" dur="50" accel="100000" fill="hold">
                                          <p:stCondLst>
                                            <p:cond delay="450"/>
                                          </p:stCondLst>
                                        </p:cTn>
                                        <p:tgtEl>
                                          <p:spTgt spid="18"/>
                                        </p:tgtEl>
                                        <p:attrNameLst>
                                          <p:attrName>ppt_y</p:attrName>
                                        </p:attrNameLst>
                                      </p:cBhvr>
                                      <p:tavLst>
                                        <p:tav tm="0">
                                          <p:val>
                                            <p:strVal val="#ppt_y-.03"/>
                                          </p:val>
                                        </p:tav>
                                        <p:tav tm="100000">
                                          <p:val>
                                            <p:fltVal val="0.638109"/>
                                          </p:val>
                                        </p:tav>
                                      </p:tavLst>
                                    </p:anim>
                                  </p:childTnLst>
                                </p:cTn>
                              </p:par>
                              <p:par>
                                <p:cTn id="437" presetID="35" presetClass="path" presetSubtype="0" accel="50000" decel="50000" fill="hold" grpId="12" nodeType="withEffect">
                                  <p:stCondLst>
                                    <p:cond delay="0"/>
                                  </p:stCondLst>
                                  <p:childTnLst>
                                    <p:anim calcmode="lin" valueType="num">
                                      <p:cBhvr additive="base">
                                        <p:cTn id="438"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439"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440"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441"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442" presetID="35" presetClass="path" presetSubtype="0" accel="50000" decel="50000" fill="hold" grpId="11" nodeType="withEffect">
                                  <p:stCondLst>
                                    <p:cond delay="0"/>
                                  </p:stCondLst>
                                  <p:childTnLst>
                                    <p:anim calcmode="lin" valueType="num">
                                      <p:cBhvr additive="base">
                                        <p:cTn id="443"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444"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445"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46"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447" presetID="35" presetClass="path" presetSubtype="0" accel="50000" decel="50000" fill="hold" nodeType="withEffect">
                                  <p:stCondLst>
                                    <p:cond delay="0"/>
                                  </p:stCondLst>
                                  <p:childTnLst>
                                    <p:anim calcmode="lin" valueType="num">
                                      <p:cBhvr additive="base">
                                        <p:cTn id="448"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449"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450"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451"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452" presetID="35" presetClass="path" presetSubtype="0" accel="50000" decel="50000" fill="hold" grpId="9" nodeType="withEffect">
                                  <p:stCondLst>
                                    <p:cond delay="0"/>
                                  </p:stCondLst>
                                  <p:childTnLst>
                                    <p:anim calcmode="lin" valueType="num">
                                      <p:cBhvr additive="base">
                                        <p:cTn id="453"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454"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455"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456"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457" presetID="35" presetClass="path" presetSubtype="0" accel="50000" decel="50000" fill="hold" nodeType="withEffect">
                                  <p:stCondLst>
                                    <p:cond delay="0"/>
                                  </p:stCondLst>
                                  <p:childTnLst>
                                    <p:anim calcmode="lin" valueType="num">
                                      <p:cBhvr additive="base">
                                        <p:cTn id="458"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459"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460"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461"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462" presetID="35" presetClass="path" presetSubtype="0" accel="50000" decel="50000" fill="hold" nodeType="withEffect">
                                  <p:stCondLst>
                                    <p:cond delay="0"/>
                                  </p:stCondLst>
                                  <p:childTnLst>
                                    <p:anim calcmode="lin" valueType="num">
                                      <p:cBhvr additive="base">
                                        <p:cTn id="463"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64"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65"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66"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67" presetID="35" presetClass="path" presetSubtype="0" accel="50000" decel="50000" fill="hold" grpId="6" nodeType="withEffect">
                                  <p:stCondLst>
                                    <p:cond delay="0"/>
                                  </p:stCondLst>
                                  <p:childTnLst>
                                    <p:anim calcmode="lin" valueType="num">
                                      <p:cBhvr additive="base">
                                        <p:cTn id="468"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69"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70"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71"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72" presetID="35" presetClass="path" presetSubtype="0" accel="50000" decel="50000" fill="hold" nodeType="withEffect">
                                  <p:stCondLst>
                                    <p:cond delay="0"/>
                                  </p:stCondLst>
                                  <p:childTnLst>
                                    <p:anim calcmode="lin" valueType="num">
                                      <p:cBhvr additive="base">
                                        <p:cTn id="473"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74"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75"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76"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77" presetID="35" presetClass="path" presetSubtype="0" accel="50000" decel="50000" fill="hold" nodeType="withEffect">
                                  <p:stCondLst>
                                    <p:cond delay="0"/>
                                  </p:stCondLst>
                                  <p:childTnLst>
                                    <p:anim calcmode="lin" valueType="num">
                                      <p:cBhvr additive="base">
                                        <p:cTn id="478"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79"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80"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81"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82" presetID="35" presetClass="path" presetSubtype="0" accel="50000" decel="50000" fill="hold" grpId="3" nodeType="withEffect">
                                  <p:stCondLst>
                                    <p:cond delay="0"/>
                                  </p:stCondLst>
                                  <p:childTnLst>
                                    <p:anim calcmode="lin" valueType="num">
                                      <p:cBhvr additive="base">
                                        <p:cTn id="483"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84"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85"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86"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87" presetID="35" presetClass="path" presetSubtype="0" accel="50000" decel="50000" fill="hold" grpId="2" nodeType="withEffect">
                                  <p:stCondLst>
                                    <p:cond delay="0"/>
                                  </p:stCondLst>
                                  <p:childTnLst>
                                    <p:anim calcmode="lin" valueType="num">
                                      <p:cBhvr additive="base">
                                        <p:cTn id="488"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89"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90"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91"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492" presetID="35" presetClass="path" presetSubtype="0" accel="50000" decel="50000" fill="hold" grpId="1" nodeType="withEffect">
                                  <p:stCondLst>
                                    <p:cond delay="0"/>
                                  </p:stCondLst>
                                  <p:childTnLst>
                                    <p:anim calcmode="lin" valueType="num">
                                      <p:cBhvr additive="base">
                                        <p:cTn id="493"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494"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495"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496" dur="500" fill="hold">
                                          <p:stCondLst>
                                            <p:cond delay="0"/>
                                          </p:stCondLst>
                                        </p:cTn>
                                        <p:tgtEl>
                                          <p:spTgt spid="17"/>
                                        </p:tgtEl>
                                        <p:attrNameLst>
                                          <p:attrName>ppt_h</p:attrName>
                                        </p:attrNameLst>
                                      </p:cBhvr>
                                      <p:tavLst>
                                        <p:tav tm="0">
                                          <p:val>
                                            <p:strVal val="ppt_h"/>
                                          </p:val>
                                        </p:tav>
                                        <p:tav tm="100000">
                                          <p:val>
                                            <p:strVal val="#ppt_h"/>
                                          </p:val>
                                        </p:tav>
                                      </p:tavLst>
                                    </p:anim>
                                  </p:childTnLst>
                                </p:cTn>
                              </p:par>
                            </p:childTnLst>
                          </p:cTn>
                        </p:par>
                      </p:childTnLst>
                    </p:cTn>
                  </p:par>
                  <p:par>
                    <p:cTn id="497" fill="hold">
                      <p:stCondLst>
                        <p:cond delay="indefinite"/>
                      </p:stCondLst>
                      <p:childTnLst>
                        <p:par>
                          <p:cTn id="498" fill="hold">
                            <p:stCondLst>
                              <p:cond delay="0"/>
                            </p:stCondLst>
                            <p:childTnLst>
                              <p:par>
                                <p:cTn id="499" presetID="37" presetClass="entr" presetSubtype="0" fill="hold" grpId="0" nodeType="clickEffect">
                                  <p:stCondLst>
                                    <p:cond delay="0"/>
                                  </p:stCondLst>
                                  <p:childTnLst>
                                    <p:set>
                                      <p:cBhvr>
                                        <p:cTn id="500" dur="1" fill="hold">
                                          <p:stCondLst>
                                            <p:cond delay="0"/>
                                          </p:stCondLst>
                                        </p:cTn>
                                        <p:tgtEl>
                                          <p:spTgt spid="20"/>
                                        </p:tgtEl>
                                        <p:attrNameLst>
                                          <p:attrName>style.visibility</p:attrName>
                                        </p:attrNameLst>
                                      </p:cBhvr>
                                      <p:to>
                                        <p:strVal val="visible"/>
                                      </p:to>
                                    </p:set>
                                    <p:animEffect transition="in" filter="fade">
                                      <p:cBhvr>
                                        <p:cTn id="501" dur="500"/>
                                        <p:tgtEl>
                                          <p:spTgt spid="20"/>
                                        </p:tgtEl>
                                      </p:cBhvr>
                                    </p:animEffect>
                                    <p:anim calcmode="lin" valueType="num">
                                      <p:cBhvr>
                                        <p:cTn id="502" dur="500" fill="hold"/>
                                        <p:tgtEl>
                                          <p:spTgt spid="20"/>
                                        </p:tgtEl>
                                        <p:attrNameLst>
                                          <p:attrName>ppt_x</p:attrName>
                                        </p:attrNameLst>
                                      </p:cBhvr>
                                      <p:tavLst>
                                        <p:tav tm="0">
                                          <p:val>
                                            <p:strVal val="#ppt_x"/>
                                          </p:val>
                                        </p:tav>
                                        <p:tav tm="100000">
                                          <p:val>
                                            <p:fltVal val="0.211419"/>
                                          </p:val>
                                        </p:tav>
                                      </p:tavLst>
                                    </p:anim>
                                    <p:anim calcmode="lin" valueType="num">
                                      <p:cBhvr>
                                        <p:cTn id="503" dur="450" decel="100000" fill="hold"/>
                                        <p:tgtEl>
                                          <p:spTgt spid="20"/>
                                        </p:tgtEl>
                                        <p:attrNameLst>
                                          <p:attrName>ppt_y</p:attrName>
                                        </p:attrNameLst>
                                      </p:cBhvr>
                                      <p:tavLst>
                                        <p:tav tm="0">
                                          <p:val>
                                            <p:strVal val="#ppt_y+1"/>
                                          </p:val>
                                        </p:tav>
                                        <p:tav tm="100000">
                                          <p:val>
                                            <p:fltVal val="0.355952"/>
                                          </p:val>
                                        </p:tav>
                                      </p:tavLst>
                                    </p:anim>
                                    <p:anim calcmode="lin" valueType="num">
                                      <p:cBhvr>
                                        <p:cTn id="504" dur="50" accel="100000" fill="hold">
                                          <p:stCondLst>
                                            <p:cond delay="450"/>
                                          </p:stCondLst>
                                        </p:cTn>
                                        <p:tgtEl>
                                          <p:spTgt spid="20"/>
                                        </p:tgtEl>
                                        <p:attrNameLst>
                                          <p:attrName>ppt_y</p:attrName>
                                        </p:attrNameLst>
                                      </p:cBhvr>
                                      <p:tavLst>
                                        <p:tav tm="0">
                                          <p:val>
                                            <p:strVal val="#ppt_y-.03"/>
                                          </p:val>
                                        </p:tav>
                                        <p:tav tm="100000">
                                          <p:val>
                                            <p:fltVal val="0.355952"/>
                                          </p:val>
                                        </p:tav>
                                      </p:tavLst>
                                    </p:anim>
                                  </p:childTnLst>
                                </p:cTn>
                              </p:par>
                              <p:par>
                                <p:cTn id="505" presetID="35" presetClass="path" presetSubtype="0" accel="50000" decel="50000" fill="hold" grpId="13" nodeType="withEffect">
                                  <p:stCondLst>
                                    <p:cond delay="0"/>
                                  </p:stCondLst>
                                  <p:childTnLst>
                                    <p:anim calcmode="lin" valueType="num">
                                      <p:cBhvr additive="base">
                                        <p:cTn id="50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507"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50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0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10" presetID="35" presetClass="path" presetSubtype="0" accel="50000" decel="50000" fill="hold" grpId="12" nodeType="withEffect">
                                  <p:stCondLst>
                                    <p:cond delay="0"/>
                                  </p:stCondLst>
                                  <p:childTnLst>
                                    <p:anim calcmode="lin" valueType="num">
                                      <p:cBhvr additive="base">
                                        <p:cTn id="51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512"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51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1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515" presetID="35" presetClass="path" presetSubtype="0" accel="50000" decel="50000" fill="hold" nodeType="withEffect">
                                  <p:stCondLst>
                                    <p:cond delay="0"/>
                                  </p:stCondLst>
                                  <p:childTnLst>
                                    <p:anim calcmode="lin" valueType="num">
                                      <p:cBhvr additive="base">
                                        <p:cTn id="51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517"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51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51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520" presetID="35" presetClass="path" presetSubtype="0" accel="50000" decel="50000" fill="hold" grpId="10" nodeType="withEffect">
                                  <p:stCondLst>
                                    <p:cond delay="0"/>
                                  </p:stCondLst>
                                  <p:childTnLst>
                                    <p:anim calcmode="lin" valueType="num">
                                      <p:cBhvr additive="base">
                                        <p:cTn id="52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522"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52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52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525" presetID="35" presetClass="path" presetSubtype="0" accel="50000" decel="50000" fill="hold" nodeType="withEffect">
                                  <p:stCondLst>
                                    <p:cond delay="0"/>
                                  </p:stCondLst>
                                  <p:childTnLst>
                                    <p:anim calcmode="lin" valueType="num">
                                      <p:cBhvr additive="base">
                                        <p:cTn id="52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527"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52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52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530" presetID="35" presetClass="path" presetSubtype="0" accel="50000" decel="50000" fill="hold" nodeType="withEffect">
                                  <p:stCondLst>
                                    <p:cond delay="0"/>
                                  </p:stCondLst>
                                  <p:childTnLst>
                                    <p:anim calcmode="lin" valueType="num">
                                      <p:cBhvr additive="base">
                                        <p:cTn id="53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532"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53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53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535" presetID="35" presetClass="path" presetSubtype="0" accel="50000" decel="50000" fill="hold" grpId="7" nodeType="withEffect">
                                  <p:stCondLst>
                                    <p:cond delay="0"/>
                                  </p:stCondLst>
                                  <p:childTnLst>
                                    <p:anim calcmode="lin" valueType="num">
                                      <p:cBhvr additive="base">
                                        <p:cTn id="53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537"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53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53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540" presetID="35" presetClass="path" presetSubtype="0" accel="50000" decel="50000" fill="hold" nodeType="withEffect">
                                  <p:stCondLst>
                                    <p:cond delay="0"/>
                                  </p:stCondLst>
                                  <p:childTnLst>
                                    <p:anim calcmode="lin" valueType="num">
                                      <p:cBhvr additive="base">
                                        <p:cTn id="54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542"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54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544"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545" presetID="35" presetClass="path" presetSubtype="0" accel="50000" decel="50000" fill="hold" nodeType="withEffect">
                                  <p:stCondLst>
                                    <p:cond delay="0"/>
                                  </p:stCondLst>
                                  <p:childTnLst>
                                    <p:anim calcmode="lin" valueType="num">
                                      <p:cBhvr additive="base">
                                        <p:cTn id="546"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547"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548"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549"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550" presetID="35" presetClass="path" presetSubtype="0" accel="50000" decel="50000" fill="hold" grpId="4" nodeType="withEffect">
                                  <p:stCondLst>
                                    <p:cond delay="0"/>
                                  </p:stCondLst>
                                  <p:childTnLst>
                                    <p:anim calcmode="lin" valueType="num">
                                      <p:cBhvr additive="base">
                                        <p:cTn id="551"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552"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553"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554"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555" presetID="35" presetClass="path" presetSubtype="0" accel="50000" decel="50000" fill="hold" grpId="3" nodeType="withEffect">
                                  <p:stCondLst>
                                    <p:cond delay="0"/>
                                  </p:stCondLst>
                                  <p:childTnLst>
                                    <p:anim calcmode="lin" valueType="num">
                                      <p:cBhvr additive="base">
                                        <p:cTn id="556"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557"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558"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559"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560" presetID="35" presetClass="path" presetSubtype="0" accel="50000" decel="50000" fill="hold" grpId="2" nodeType="withEffect">
                                  <p:stCondLst>
                                    <p:cond delay="0"/>
                                  </p:stCondLst>
                                  <p:childTnLst>
                                    <p:anim calcmode="lin" valueType="num">
                                      <p:cBhvr additive="base">
                                        <p:cTn id="561"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562"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563"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564" dur="500" fill="hold">
                                          <p:stCondLst>
                                            <p:cond delay="0"/>
                                          </p:stCondLst>
                                        </p:cTn>
                                        <p:tgtEl>
                                          <p:spTgt spid="17"/>
                                        </p:tgtEl>
                                        <p:attrNameLst>
                                          <p:attrName>ppt_h</p:attrName>
                                        </p:attrNameLst>
                                      </p:cBhvr>
                                      <p:tavLst>
                                        <p:tav tm="0">
                                          <p:val>
                                            <p:strVal val="ppt_h"/>
                                          </p:val>
                                        </p:tav>
                                        <p:tav tm="100000">
                                          <p:val>
                                            <p:strVal val="#ppt_h"/>
                                          </p:val>
                                        </p:tav>
                                      </p:tavLst>
                                    </p:anim>
                                  </p:childTnLst>
                                </p:cTn>
                              </p:par>
                              <p:par>
                                <p:cTn id="565" presetID="35" presetClass="path" presetSubtype="0" accel="50000" decel="50000" fill="hold" grpId="1" nodeType="withEffect">
                                  <p:stCondLst>
                                    <p:cond delay="0"/>
                                  </p:stCondLst>
                                  <p:childTnLst>
                                    <p:anim calcmode="lin" valueType="num">
                                      <p:cBhvr additive="base">
                                        <p:cTn id="566" dur="500" fill="hold">
                                          <p:stCondLst>
                                            <p:cond delay="0"/>
                                          </p:stCondLst>
                                        </p:cTn>
                                        <p:tgtEl>
                                          <p:spTgt spid="18"/>
                                        </p:tgtEl>
                                        <p:attrNameLst>
                                          <p:attrName>ppt_x</p:attrName>
                                        </p:attrNameLst>
                                      </p:cBhvr>
                                      <p:tavLst>
                                        <p:tav tm="0">
                                          <p:val>
                                            <p:strVal val="ppt_x"/>
                                          </p:val>
                                        </p:tav>
                                        <p:tav tm="100000">
                                          <p:val>
                                            <p:fltVal val="0.409522"/>
                                          </p:val>
                                        </p:tav>
                                      </p:tavLst>
                                    </p:anim>
                                    <p:anim calcmode="lin" valueType="num">
                                      <p:cBhvr additive="base">
                                        <p:cTn id="567" dur="500" fill="hold">
                                          <p:stCondLst>
                                            <p:cond delay="0"/>
                                          </p:stCondLst>
                                        </p:cTn>
                                        <p:tgtEl>
                                          <p:spTgt spid="18"/>
                                        </p:tgtEl>
                                        <p:attrNameLst>
                                          <p:attrName>ppt_y</p:attrName>
                                        </p:attrNameLst>
                                      </p:cBhvr>
                                      <p:tavLst>
                                        <p:tav tm="0">
                                          <p:val>
                                            <p:strVal val="ppt_y"/>
                                          </p:val>
                                        </p:tav>
                                        <p:tav tm="100000">
                                          <p:val>
                                            <p:fltVal val="0.638109"/>
                                          </p:val>
                                        </p:tav>
                                      </p:tavLst>
                                    </p:anim>
                                    <p:anim calcmode="lin" valueType="num">
                                      <p:cBhvr additive="base">
                                        <p:cTn id="568" dur="500" fill="hold">
                                          <p:stCondLst>
                                            <p:cond delay="0"/>
                                          </p:stCondLst>
                                        </p:cTn>
                                        <p:tgtEl>
                                          <p:spTgt spid="18"/>
                                        </p:tgtEl>
                                        <p:attrNameLst>
                                          <p:attrName>ppt_w</p:attrName>
                                        </p:attrNameLst>
                                      </p:cBhvr>
                                      <p:tavLst>
                                        <p:tav tm="0">
                                          <p:val>
                                            <p:strVal val="ppt_w"/>
                                          </p:val>
                                        </p:tav>
                                        <p:tav tm="100000">
                                          <p:val>
                                            <p:strVal val="#ppt_w"/>
                                          </p:val>
                                        </p:tav>
                                      </p:tavLst>
                                    </p:anim>
                                    <p:anim calcmode="lin" valueType="num">
                                      <p:cBhvr additive="base">
                                        <p:cTn id="569" dur="500" fill="hold">
                                          <p:stCondLst>
                                            <p:cond delay="0"/>
                                          </p:stCondLst>
                                        </p:cTn>
                                        <p:tgtEl>
                                          <p:spTgt spid="18"/>
                                        </p:tgtEl>
                                        <p:attrNameLst>
                                          <p:attrName>ppt_h</p:attrName>
                                        </p:attrNameLst>
                                      </p:cBhvr>
                                      <p:tavLst>
                                        <p:tav tm="0">
                                          <p:val>
                                            <p:strVal val="ppt_h"/>
                                          </p:val>
                                        </p:tav>
                                        <p:tav tm="100000">
                                          <p:val>
                                            <p:strVal val="#ppt_h"/>
                                          </p:val>
                                        </p:tav>
                                      </p:tavLst>
                                    </p:anim>
                                  </p:childTnLst>
                                </p:cTn>
                              </p:par>
                            </p:childTnLst>
                          </p:cTn>
                        </p:par>
                      </p:childTnLst>
                    </p:cTn>
                  </p:par>
                  <p:par>
                    <p:cTn id="570" fill="hold">
                      <p:stCondLst>
                        <p:cond delay="indefinite"/>
                      </p:stCondLst>
                      <p:childTnLst>
                        <p:par>
                          <p:cTn id="571" fill="hold">
                            <p:stCondLst>
                              <p:cond delay="0"/>
                            </p:stCondLst>
                            <p:childTnLst>
                              <p:par>
                                <p:cTn id="572" presetID="35" presetClass="path" presetSubtype="0" accel="50000" decel="50000" fill="hold" grpId="1" nodeType="clickEffect">
                                  <p:stCondLst>
                                    <p:cond delay="0"/>
                                  </p:stCondLst>
                                  <p:childTnLst>
                                    <p:anim calcmode="lin" valueType="num">
                                      <p:cBhvr additive="base">
                                        <p:cTn id="573" dur="250" fill="hold">
                                          <p:stCondLst>
                                            <p:cond delay="0"/>
                                          </p:stCondLst>
                                        </p:cTn>
                                        <p:tgtEl>
                                          <p:spTgt spid="20"/>
                                        </p:tgtEl>
                                        <p:attrNameLst>
                                          <p:attrName>ppt_x</p:attrName>
                                        </p:attrNameLst>
                                      </p:cBhvr>
                                      <p:tavLst>
                                        <p:tav tm="0">
                                          <p:val>
                                            <p:strVal val="ppt_x"/>
                                          </p:val>
                                        </p:tav>
                                        <p:tav tm="100000">
                                          <p:val>
                                            <p:fltVal val="0.211419"/>
                                          </p:val>
                                        </p:tav>
                                      </p:tavLst>
                                    </p:anim>
                                    <p:anim calcmode="lin" valueType="num">
                                      <p:cBhvr additive="base">
                                        <p:cTn id="574" dur="250" fill="hold">
                                          <p:stCondLst>
                                            <p:cond delay="0"/>
                                          </p:stCondLst>
                                        </p:cTn>
                                        <p:tgtEl>
                                          <p:spTgt spid="20"/>
                                        </p:tgtEl>
                                        <p:attrNameLst>
                                          <p:attrName>ppt_y</p:attrName>
                                        </p:attrNameLst>
                                      </p:cBhvr>
                                      <p:tavLst>
                                        <p:tav tm="0">
                                          <p:val>
                                            <p:strVal val="ppt_y"/>
                                          </p:val>
                                        </p:tav>
                                        <p:tav tm="100000">
                                          <p:val>
                                            <p:fltVal val="0.355952"/>
                                          </p:val>
                                        </p:tav>
                                      </p:tavLst>
                                    </p:anim>
                                    <p:anim calcmode="lin" valueType="num">
                                      <p:cBhvr additive="base">
                                        <p:cTn id="575" dur="250" fill="hold">
                                          <p:stCondLst>
                                            <p:cond delay="0"/>
                                          </p:stCondLst>
                                        </p:cTn>
                                        <p:tgtEl>
                                          <p:spTgt spid="20"/>
                                        </p:tgtEl>
                                        <p:attrNameLst>
                                          <p:attrName>ppt_w</p:attrName>
                                        </p:attrNameLst>
                                      </p:cBhvr>
                                      <p:tavLst>
                                        <p:tav tm="0">
                                          <p:val>
                                            <p:strVal val="ppt_w"/>
                                          </p:val>
                                        </p:tav>
                                        <p:tav tm="100000">
                                          <p:val>
                                            <p:strVal val="#ppt_w"/>
                                          </p:val>
                                        </p:tav>
                                      </p:tavLst>
                                    </p:anim>
                                    <p:anim calcmode="lin" valueType="num">
                                      <p:cBhvr additive="base">
                                        <p:cTn id="576" dur="250" fill="hold">
                                          <p:stCondLst>
                                            <p:cond delay="0"/>
                                          </p:stCondLst>
                                        </p:cTn>
                                        <p:tgtEl>
                                          <p:spTgt spid="20"/>
                                        </p:tgtEl>
                                        <p:attrNameLst>
                                          <p:attrName>ppt_h</p:attrName>
                                        </p:attrNameLst>
                                      </p:cBhvr>
                                      <p:tavLst>
                                        <p:tav tm="0">
                                          <p:val>
                                            <p:strVal val="ppt_h"/>
                                          </p:val>
                                        </p:tav>
                                        <p:tav tm="100000">
                                          <p:val>
                                            <p:strVal val="#ppt_h"/>
                                          </p:val>
                                        </p:tav>
                                      </p:tavLst>
                                    </p:anim>
                                  </p:childTnLst>
                                </p:cTn>
                              </p:par>
                            </p:childTnLst>
                          </p:cTn>
                        </p:par>
                      </p:childTnLst>
                    </p:cTn>
                  </p:par>
                  <p:par>
                    <p:cTn id="577" fill="hold">
                      <p:stCondLst>
                        <p:cond delay="indefinite"/>
                      </p:stCondLst>
                      <p:childTnLst>
                        <p:par>
                          <p:cTn id="578" fill="hold">
                            <p:stCondLst>
                              <p:cond delay="0"/>
                            </p:stCondLst>
                            <p:childTnLst>
                              <p:par>
                                <p:cTn id="579" presetID="37" presetClass="entr" presetSubtype="0" fill="hold" nodeType="clickEffect">
                                  <p:stCondLst>
                                    <p:cond delay="0"/>
                                  </p:stCondLst>
                                  <p:childTnLst>
                                    <p:set>
                                      <p:cBhvr>
                                        <p:cTn id="580" dur="1" fill="hold">
                                          <p:stCondLst>
                                            <p:cond delay="0"/>
                                          </p:stCondLst>
                                        </p:cTn>
                                        <p:tgtEl>
                                          <p:spTgt spid="5"/>
                                        </p:tgtEl>
                                        <p:attrNameLst>
                                          <p:attrName>style.visibility</p:attrName>
                                        </p:attrNameLst>
                                      </p:cBhvr>
                                      <p:to>
                                        <p:strVal val="visible"/>
                                      </p:to>
                                    </p:set>
                                    <p:animEffect transition="in" filter="fade">
                                      <p:cBhvr>
                                        <p:cTn id="581" dur="500"/>
                                        <p:tgtEl>
                                          <p:spTgt spid="5"/>
                                        </p:tgtEl>
                                      </p:cBhvr>
                                    </p:animEffect>
                                    <p:anim calcmode="lin" valueType="num">
                                      <p:cBhvr>
                                        <p:cTn id="582" dur="500" fill="hold"/>
                                        <p:tgtEl>
                                          <p:spTgt spid="5"/>
                                        </p:tgtEl>
                                        <p:attrNameLst>
                                          <p:attrName>ppt_x</p:attrName>
                                        </p:attrNameLst>
                                      </p:cBhvr>
                                      <p:tavLst>
                                        <p:tav tm="0">
                                          <p:val>
                                            <p:strVal val="#ppt_x"/>
                                          </p:val>
                                        </p:tav>
                                        <p:tav tm="100000">
                                          <p:val>
                                            <p:fltVal val="0.727884"/>
                                          </p:val>
                                        </p:tav>
                                      </p:tavLst>
                                    </p:anim>
                                    <p:anim calcmode="lin" valueType="num">
                                      <p:cBhvr>
                                        <p:cTn id="583" dur="450" decel="100000" fill="hold"/>
                                        <p:tgtEl>
                                          <p:spTgt spid="5"/>
                                        </p:tgtEl>
                                        <p:attrNameLst>
                                          <p:attrName>ppt_y</p:attrName>
                                        </p:attrNameLst>
                                      </p:cBhvr>
                                      <p:tavLst>
                                        <p:tav tm="0">
                                          <p:val>
                                            <p:strVal val="#ppt_y+1"/>
                                          </p:val>
                                        </p:tav>
                                        <p:tav tm="100000">
                                          <p:val>
                                            <p:fltVal val="0.497113"/>
                                          </p:val>
                                        </p:tav>
                                      </p:tavLst>
                                    </p:anim>
                                    <p:anim calcmode="lin" valueType="num">
                                      <p:cBhvr>
                                        <p:cTn id="584" dur="50" accel="100000" fill="hold">
                                          <p:stCondLst>
                                            <p:cond delay="450"/>
                                          </p:stCondLst>
                                        </p:cTn>
                                        <p:tgtEl>
                                          <p:spTgt spid="5"/>
                                        </p:tgtEl>
                                        <p:attrNameLst>
                                          <p:attrName>ppt_y</p:attrName>
                                        </p:attrNameLst>
                                      </p:cBhvr>
                                      <p:tavLst>
                                        <p:tav tm="0">
                                          <p:val>
                                            <p:strVal val="#ppt_y-.03"/>
                                          </p:val>
                                        </p:tav>
                                        <p:tav tm="100000">
                                          <p:val>
                                            <p:fltVal val="0.497113"/>
                                          </p:val>
                                        </p:tav>
                                      </p:tavLst>
                                    </p:anim>
                                  </p:childTnLst>
                                </p:cTn>
                              </p:par>
                              <p:par>
                                <p:cTn id="585" presetID="35" presetClass="path" presetSubtype="0" accel="50000" decel="50000" fill="hold" nodeType="withEffect">
                                  <p:stCondLst>
                                    <p:cond delay="0"/>
                                  </p:stCondLst>
                                  <p:childTnLst>
                                    <p:anim calcmode="lin" valueType="num">
                                      <p:cBhvr additive="base">
                                        <p:cTn id="586" dur="500" fill="hold">
                                          <p:stCondLst>
                                            <p:cond delay="0"/>
                                          </p:stCondLst>
                                        </p:cTn>
                                        <p:tgtEl>
                                          <p:spTgt spid="5"/>
                                        </p:tgtEl>
                                        <p:attrNameLst>
                                          <p:attrName>ppt_x</p:attrName>
                                        </p:attrNameLst>
                                      </p:cBhvr>
                                      <p:tavLst>
                                        <p:tav tm="0">
                                          <p:val>
                                            <p:strVal val="ppt_x"/>
                                          </p:val>
                                        </p:tav>
                                        <p:tav tm="100000">
                                          <p:val>
                                            <p:fltVal val="0.727884"/>
                                          </p:val>
                                        </p:tav>
                                      </p:tavLst>
                                    </p:anim>
                                    <p:anim calcmode="lin" valueType="num">
                                      <p:cBhvr additive="base">
                                        <p:cTn id="587"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8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8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590" presetID="35" presetClass="path" presetSubtype="0" accel="50000" decel="50000" fill="hold" nodeType="withEffect">
                                  <p:stCondLst>
                                    <p:cond delay="0"/>
                                  </p:stCondLst>
                                  <p:childTnLst>
                                    <p:anim calcmode="lin" valueType="num">
                                      <p:cBhvr additive="base">
                                        <p:cTn id="591" dur="500" fill="hold">
                                          <p:stCondLst>
                                            <p:cond delay="0"/>
                                          </p:stCondLst>
                                        </p:cTn>
                                        <p:tgtEl>
                                          <p:spTgt spid="5"/>
                                        </p:tgtEl>
                                        <p:attrNameLst>
                                          <p:attrName>ppt_x</p:attrName>
                                        </p:attrNameLst>
                                      </p:cBhvr>
                                      <p:tavLst>
                                        <p:tav tm="0">
                                          <p:val>
                                            <p:strVal val="ppt_x"/>
                                          </p:val>
                                        </p:tav>
                                        <p:tav tm="100000">
                                          <p:val>
                                            <p:fltVal val="0.727884"/>
                                          </p:val>
                                        </p:tav>
                                      </p:tavLst>
                                    </p:anim>
                                    <p:anim calcmode="lin" valueType="num">
                                      <p:cBhvr additive="base">
                                        <p:cTn id="592"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9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9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595" presetID="35" presetClass="path" presetSubtype="0" accel="50000" decel="50000" fill="hold" nodeType="withEffect">
                                  <p:stCondLst>
                                    <p:cond delay="0"/>
                                  </p:stCondLst>
                                  <p:childTnLst>
                                    <p:anim calcmode="lin" valueType="num">
                                      <p:cBhvr additive="base">
                                        <p:cTn id="59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597"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9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9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00" presetID="35" presetClass="path" presetSubtype="0" accel="50000" decel="50000" fill="hold" nodeType="withEffect">
                                  <p:stCondLst>
                                    <p:cond delay="0"/>
                                  </p:stCondLst>
                                  <p:childTnLst>
                                    <p:anim calcmode="lin" valueType="num">
                                      <p:cBhvr additive="base">
                                        <p:cTn id="60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02"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60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0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05" presetID="35" presetClass="path" presetSubtype="0" accel="50000" decel="50000" fill="hold" nodeType="withEffect">
                                  <p:stCondLst>
                                    <p:cond delay="0"/>
                                  </p:stCondLst>
                                  <p:childTnLst>
                                    <p:anim calcmode="lin" valueType="num">
                                      <p:cBhvr additive="base">
                                        <p:cTn id="60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07" dur="500" fill="hold">
                                          <p:stCondLst>
                                            <p:cond delay="0"/>
                                          </p:stCondLst>
                                        </p:cTn>
                                        <p:tgtEl>
                                          <p:spTgt spid="5"/>
                                        </p:tgtEl>
                                        <p:attrNameLst>
                                          <p:attrName>ppt_y</p:attrName>
                                        </p:attrNameLst>
                                      </p:cBhvr>
                                      <p:tavLst>
                                        <p:tav tm="0">
                                          <p:val>
                                            <p:strVal val="ppt_y"/>
                                          </p:val>
                                        </p:tav>
                                        <p:tav tm="100000">
                                          <p:val>
                                            <p:fltVal val="0.475571"/>
                                          </p:val>
                                        </p:tav>
                                      </p:tavLst>
                                    </p:anim>
                                    <p:anim calcmode="lin" valueType="num">
                                      <p:cBhvr additive="base">
                                        <p:cTn id="60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0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10" presetID="35" presetClass="path" presetSubtype="0" accel="50000" decel="50000" fill="hold" nodeType="withEffect">
                                  <p:stCondLst>
                                    <p:cond delay="0"/>
                                  </p:stCondLst>
                                  <p:childTnLst>
                                    <p:anim calcmode="lin" valueType="num">
                                      <p:cBhvr additive="base">
                                        <p:cTn id="61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12" dur="500" fill="hold">
                                          <p:stCondLst>
                                            <p:cond delay="0"/>
                                          </p:stCondLst>
                                        </p:cTn>
                                        <p:tgtEl>
                                          <p:spTgt spid="5"/>
                                        </p:tgtEl>
                                        <p:attrNameLst>
                                          <p:attrName>ppt_y</p:attrName>
                                        </p:attrNameLst>
                                      </p:cBhvr>
                                      <p:tavLst>
                                        <p:tav tm="0">
                                          <p:val>
                                            <p:strVal val="ppt_y"/>
                                          </p:val>
                                        </p:tav>
                                        <p:tav tm="100000">
                                          <p:val>
                                            <p:fltVal val="0.37722"/>
                                          </p:val>
                                        </p:tav>
                                      </p:tavLst>
                                    </p:anim>
                                    <p:anim calcmode="lin" valueType="num">
                                      <p:cBhvr additive="base">
                                        <p:cTn id="61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1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15" presetID="35" presetClass="path" presetSubtype="0" accel="50000" decel="50000" fill="hold" nodeType="withEffect">
                                  <p:stCondLst>
                                    <p:cond delay="0"/>
                                  </p:stCondLst>
                                  <p:childTnLst>
                                    <p:anim calcmode="lin" valueType="num">
                                      <p:cBhvr additive="base">
                                        <p:cTn id="61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17"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1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1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20" presetID="35" presetClass="path" presetSubtype="0" accel="50000" decel="50000" fill="hold" nodeType="withEffect">
                                  <p:stCondLst>
                                    <p:cond delay="0"/>
                                  </p:stCondLst>
                                  <p:childTnLst>
                                    <p:anim calcmode="lin" valueType="num">
                                      <p:cBhvr additive="base">
                                        <p:cTn id="62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22"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2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2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25" presetID="35" presetClass="path" presetSubtype="0" accel="50000" decel="50000" fill="hold" nodeType="withEffect">
                                  <p:stCondLst>
                                    <p:cond delay="0"/>
                                  </p:stCondLst>
                                  <p:childTnLst>
                                    <p:anim calcmode="lin" valueType="num">
                                      <p:cBhvr additive="base">
                                        <p:cTn id="62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27"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2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29" dur="500" fill="hold">
                                          <p:stCondLst>
                                            <p:cond delay="0"/>
                                          </p:stCondLst>
                                        </p:cTn>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4" grpId="0" bldLvl="0" animBg="1"/>
      <p:bldP spid="15" grpId="1" bldLvl="0" animBg="1"/>
      <p:bldP spid="15" grpId="2" bldLvl="0" animBg="1"/>
      <p:bldP spid="24" grpId="1" bldLvl="0" animBg="1"/>
      <p:bldP spid="21" grpId="0" bldLvl="0" animBg="1"/>
      <p:bldP spid="15" grpId="3" bldLvl="0" animBg="1"/>
      <p:bldP spid="24" grpId="2" bldLvl="0" animBg="1"/>
      <p:bldP spid="15" grpId="4" bldLvl="0" animBg="1"/>
      <p:bldP spid="24" grpId="3" bldLvl="0" animBg="1"/>
      <p:bldP spid="21" grpId="1" bldLvl="0" animBg="1"/>
      <p:bldP spid="15" grpId="5" bldLvl="0" animBg="1"/>
      <p:bldP spid="24" grpId="4" bldLvl="0" animBg="1"/>
      <p:bldP spid="21" grpId="2" bldLvl="0" animBg="1"/>
      <p:bldP spid="16" grpId="0" bldLvl="0" animBg="1"/>
      <p:bldP spid="15" grpId="6" bldLvl="0" animBg="1"/>
      <p:bldP spid="24" grpId="5" bldLvl="0" animBg="1"/>
      <p:bldP spid="21" grpId="3" bldLvl="0" animBg="1"/>
      <p:bldP spid="15" grpId="7" bldLvl="0" animBg="1"/>
      <p:bldP spid="24" grpId="6" bldLvl="0" animBg="1"/>
      <p:bldP spid="21" grpId="4" bldLvl="0" animBg="1"/>
      <p:bldP spid="16" grpId="1" bldLvl="0" animBg="1"/>
      <p:bldP spid="15" grpId="8" bldLvl="0" animBg="1"/>
      <p:bldP spid="24" grpId="7" bldLvl="0" animBg="1"/>
      <p:bldP spid="21" grpId="5" bldLvl="0" animBg="1"/>
      <p:bldP spid="16" grpId="2" bldLvl="0" animBg="1"/>
      <p:bldP spid="22" grpId="0" bldLvl="0" animBg="1"/>
      <p:bldP spid="15" grpId="9" bldLvl="0" animBg="1"/>
      <p:bldP spid="24" grpId="8" bldLvl="0" animBg="1"/>
      <p:bldP spid="21" grpId="6" bldLvl="0" animBg="1"/>
      <p:bldP spid="16" grpId="3" bldLvl="0" animBg="1"/>
      <p:bldP spid="19" grpId="0" bldLvl="0" animBg="1"/>
      <p:bldP spid="15" grpId="10" bldLvl="0" animBg="1"/>
      <p:bldP spid="24" grpId="9" bldLvl="0" animBg="1"/>
      <p:bldP spid="21" grpId="7" bldLvl="0" animBg="1"/>
      <p:bldP spid="16" grpId="4" bldLvl="0" animBg="1"/>
      <p:bldP spid="22" grpId="1" bldLvl="0" animBg="1"/>
      <p:bldP spid="17" grpId="0" bldLvl="0" animBg="1"/>
      <p:bldP spid="15" grpId="11" bldLvl="0" animBg="1"/>
      <p:bldP spid="24" grpId="10" bldLvl="0" animBg="1"/>
      <p:bldP spid="21" grpId="8" bldLvl="0" animBg="1"/>
      <p:bldP spid="16" grpId="5" bldLvl="0" animBg="1"/>
      <p:bldP spid="22" grpId="2" bldLvl="0" animBg="1"/>
      <p:bldP spid="19" grpId="1" bldLvl="0" animBg="1"/>
      <p:bldP spid="18" grpId="0" bldLvl="0" animBg="1"/>
      <p:bldP spid="15" grpId="12" bldLvl="0" animBg="1"/>
      <p:bldP spid="24" grpId="11" bldLvl="0" animBg="1"/>
      <p:bldP spid="21" grpId="9" bldLvl="0" animBg="1"/>
      <p:bldP spid="16" grpId="6" bldLvl="0" animBg="1"/>
      <p:bldP spid="22" grpId="3" bldLvl="0" animBg="1"/>
      <p:bldP spid="19" grpId="2" bldLvl="0" animBg="1"/>
      <p:bldP spid="17" grpId="1" bldLvl="0" animBg="1"/>
      <p:bldP spid="20" grpId="0" bldLvl="0" animBg="1"/>
      <p:bldP spid="15" grpId="13" bldLvl="0" animBg="1"/>
      <p:bldP spid="24" grpId="12" bldLvl="0" animBg="1"/>
      <p:bldP spid="21" grpId="10" bldLvl="0" animBg="1"/>
      <p:bldP spid="16" grpId="7" bldLvl="0" animBg="1"/>
      <p:bldP spid="22" grpId="4" bldLvl="0" animBg="1"/>
      <p:bldP spid="19" grpId="3" bldLvl="0" animBg="1"/>
      <p:bldP spid="17" grpId="2" bldLvl="0" animBg="1"/>
      <p:bldP spid="18" grpId="1" bldLvl="0" animBg="1"/>
      <p:bldP spid="20"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latin typeface="方正粗黑宋简体" panose="02000000000000000000" charset="-122"/>
              <a:ea typeface="方正大黑体_GBK" panose="02010600010101010101" charset="-122"/>
            </a:endParaRPr>
          </a:p>
          <a:p>
            <a:endParaRPr lang="zh-CN" altLang="en-US" sz="2400">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476250" y="1136015"/>
            <a:ext cx="5343525" cy="368300"/>
          </a:xfrm>
          <a:prstGeom prst="rect">
            <a:avLst/>
          </a:prstGeom>
        </p:spPr>
        <p:txBody>
          <a:bodyPr wrap="square">
            <a:spAutoFit/>
          </a:bodyPr>
          <a:p>
            <a:pPr indent="0" algn="just" defTabSz="266700">
              <a:spcBef>
                <a:spcPct val="0"/>
              </a:spcBef>
              <a:spcAft>
                <a:spcPct val="0"/>
              </a:spcAft>
            </a:pPr>
            <a:r>
              <a:rPr lang="en-US" b="1">
                <a:latin typeface="方正粗黑宋简体" panose="02000000000000000000" charset="-122"/>
                <a:ea typeface="方正大黑体_GBK" panose="02010600010101010101" charset="-122"/>
              </a:rPr>
              <a:t>4.</a:t>
            </a:r>
            <a:r>
              <a:rPr lang="zh-CN" altLang="en-US" b="1">
                <a:latin typeface="方正粗黑宋简体" panose="02000000000000000000" charset="-122"/>
                <a:ea typeface="方正大黑体_GBK" panose="02010600010101010101" charset="-122"/>
              </a:rPr>
              <a:t>领料单的填制</a:t>
            </a:r>
            <a:endParaRPr lang="zh-CN" altLang="en-US" b="1">
              <a:latin typeface="方正粗黑宋简体" panose="02000000000000000000" charset="-122"/>
              <a:ea typeface="方正大黑体_GBK" panose="02010600010101010101" charset="-122"/>
            </a:endParaRPr>
          </a:p>
        </p:txBody>
      </p:sp>
      <p:sp>
        <p:nvSpPr>
          <p:cNvPr id="23" name="剪去对角的矩形 22"/>
          <p:cNvSpPr/>
          <p:nvPr/>
        </p:nvSpPr>
        <p:spPr>
          <a:xfrm>
            <a:off x="690880" y="1504315"/>
            <a:ext cx="11031855" cy="4938395"/>
          </a:xfrm>
          <a:prstGeom prst="snip2DiagRect">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剪去对角的矩形 23"/>
          <p:cNvSpPr/>
          <p:nvPr/>
        </p:nvSpPr>
        <p:spPr>
          <a:xfrm>
            <a:off x="489585" y="1902460"/>
            <a:ext cx="10502900" cy="4540250"/>
          </a:xfrm>
          <a:prstGeom prst="snip2DiagRect">
            <a:avLst/>
          </a:prstGeom>
          <a:solidFill>
            <a:schemeClr val="bg1">
              <a:alpha val="3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5" name="剪去对角的矩形 24"/>
          <p:cNvSpPr/>
          <p:nvPr/>
        </p:nvSpPr>
        <p:spPr>
          <a:xfrm>
            <a:off x="489585" y="2345690"/>
            <a:ext cx="9676765" cy="4150995"/>
          </a:xfrm>
          <a:prstGeom prst="snip2DiagRect">
            <a:avLst>
              <a:gd name="adj1" fmla="val 0"/>
              <a:gd name="adj2" fmla="val 16667"/>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6" name="剪去对角的矩形 25"/>
          <p:cNvSpPr/>
          <p:nvPr/>
        </p:nvSpPr>
        <p:spPr>
          <a:xfrm>
            <a:off x="836930" y="2747645"/>
            <a:ext cx="8531860" cy="3533775"/>
          </a:xfrm>
          <a:prstGeom prst="snip2DiagRect">
            <a:avLst/>
          </a:prstGeom>
          <a:solidFill>
            <a:schemeClr val="l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8" name="文本框 27"/>
          <p:cNvSpPr txBox="1"/>
          <p:nvPr/>
        </p:nvSpPr>
        <p:spPr>
          <a:xfrm>
            <a:off x="4498340" y="2348865"/>
            <a:ext cx="1879600"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sym typeface="+mn-ea"/>
              </a:rPr>
              <a:t>领料单</a:t>
            </a:r>
            <a:endParaRPr lang="zh-CN" altLang="en-US" sz="2000" b="1">
              <a:solidFill>
                <a:schemeClr val="tx1"/>
              </a:solidFill>
              <a:latin typeface="方正粗黑宋简体" panose="02000000000000000000" charset="-122"/>
              <a:ea typeface="方正大黑体_GBK" panose="02010600010101010101" charset="-122"/>
              <a:sym typeface="+mn-ea"/>
            </a:endParaRPr>
          </a:p>
        </p:txBody>
      </p:sp>
      <p:pic>
        <p:nvPicPr>
          <p:cNvPr id="5" name="图片 4"/>
          <p:cNvPicPr>
            <a:picLocks noChangeAspect="1"/>
          </p:cNvPicPr>
          <p:nvPr/>
        </p:nvPicPr>
        <p:blipFill>
          <a:blip r:embed="rId1"/>
          <a:stretch>
            <a:fillRect/>
          </a:stretch>
        </p:blipFill>
        <p:spPr>
          <a:xfrm>
            <a:off x="1400810" y="2925445"/>
            <a:ext cx="7479665" cy="335597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solidFill>
                <a:schemeClr val="tx1"/>
              </a:solidFill>
              <a:latin typeface="方正粗黑宋简体" panose="02000000000000000000" charset="-122"/>
              <a:ea typeface="方正大黑体_GBK" panose="02010600010101010101" charset="-122"/>
            </a:endParaRPr>
          </a:p>
          <a:p>
            <a:endParaRPr lang="zh-CN" altLang="en-US" sz="2400">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458470" y="1119505"/>
            <a:ext cx="686498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5.</a:t>
            </a:r>
            <a:r>
              <a:rPr lang="zh-CN" altLang="en-US" b="1">
                <a:latin typeface="方正粗黑宋简体" panose="02000000000000000000" charset="-122"/>
                <a:ea typeface="方正大黑体_GBK" panose="02010600010101010101" charset="-122"/>
              </a:rPr>
              <a:t>限额领料单的填制</a:t>
            </a:r>
            <a:endParaRPr lang="zh-CN" altLang="en-US" b="1">
              <a:latin typeface="方正粗黑宋简体" panose="02000000000000000000" charset="-122"/>
              <a:ea typeface="方正大黑体_GBK" panose="02010600010101010101" charset="-122"/>
            </a:endParaRPr>
          </a:p>
        </p:txBody>
      </p:sp>
      <p:sp>
        <p:nvSpPr>
          <p:cNvPr id="25" name="剪去对角的矩形 24"/>
          <p:cNvSpPr/>
          <p:nvPr/>
        </p:nvSpPr>
        <p:spPr>
          <a:xfrm>
            <a:off x="458470" y="1709420"/>
            <a:ext cx="11252835" cy="4150995"/>
          </a:xfrm>
          <a:prstGeom prst="snip2DiagRect">
            <a:avLst>
              <a:gd name="adj1" fmla="val 0"/>
              <a:gd name="adj2" fmla="val 16667"/>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剪去对角的矩形 1"/>
          <p:cNvSpPr/>
          <p:nvPr/>
        </p:nvSpPr>
        <p:spPr>
          <a:xfrm>
            <a:off x="6779260" y="2212340"/>
            <a:ext cx="4513580" cy="3251835"/>
          </a:xfrm>
          <a:prstGeom prst="snip2DiagRect">
            <a:avLst>
              <a:gd name="adj1" fmla="val 20991"/>
              <a:gd name="adj2" fmla="val 429"/>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7013575" y="3185160"/>
            <a:ext cx="4377690" cy="1198880"/>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限额领料单是一种一次开设、多次使用、领用限额已定的累计凭证。</a:t>
            </a:r>
            <a:endParaRPr lang="zh-CN" altLang="en-US" sz="2400">
              <a:latin typeface="方正粗黑宋简体" panose="02000000000000000000" charset="-122"/>
              <a:ea typeface="方正大黑体_GBK" panose="02010600010101010101" charset="-122"/>
            </a:endParaRPr>
          </a:p>
        </p:txBody>
      </p:sp>
      <p:sp>
        <p:nvSpPr>
          <p:cNvPr id="28" name="文本框 27"/>
          <p:cNvSpPr txBox="1"/>
          <p:nvPr/>
        </p:nvSpPr>
        <p:spPr>
          <a:xfrm>
            <a:off x="2767330" y="1709420"/>
            <a:ext cx="2337435" cy="398780"/>
          </a:xfrm>
          <a:prstGeom prst="rect">
            <a:avLst/>
          </a:prstGeom>
          <a:noFill/>
        </p:spPr>
        <p:txBody>
          <a:bodyPr wrap="square" rtlCol="0">
            <a:spAutoFit/>
          </a:bodyPr>
          <a:p>
            <a:pPr algn="ctr"/>
            <a:r>
              <a:rPr lang="zh-CN" altLang="en-US" sz="2000" b="1">
                <a:solidFill>
                  <a:schemeClr val="tx1"/>
                </a:solidFill>
                <a:latin typeface="方正粗黑宋简体" panose="02000000000000000000" charset="-122"/>
                <a:ea typeface="方正大黑体_GBK" panose="02010600010101010101" charset="-122"/>
                <a:sym typeface="+mn-ea"/>
              </a:rPr>
              <a:t>限额领料单</a:t>
            </a:r>
            <a:endParaRPr lang="zh-CN" altLang="en-US" sz="2000" b="1">
              <a:solidFill>
                <a:schemeClr val="tx1"/>
              </a:solidFill>
              <a:latin typeface="方正粗黑宋简体" panose="02000000000000000000" charset="-122"/>
              <a:ea typeface="方正大黑体_GBK" panose="02010600010101010101" charset="-122"/>
              <a:sym typeface="+mn-ea"/>
            </a:endParaRPr>
          </a:p>
        </p:txBody>
      </p:sp>
      <p:pic>
        <p:nvPicPr>
          <p:cNvPr id="5" name="图片 4"/>
          <p:cNvPicPr>
            <a:picLocks noChangeAspect="1"/>
          </p:cNvPicPr>
          <p:nvPr/>
        </p:nvPicPr>
        <p:blipFill>
          <a:blip r:embed="rId1"/>
          <a:stretch>
            <a:fillRect/>
          </a:stretch>
        </p:blipFill>
        <p:spPr>
          <a:xfrm>
            <a:off x="1085850" y="2033270"/>
            <a:ext cx="5610225" cy="368490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原始凭证的填制方法与要求</a:t>
            </a:r>
            <a:endParaRPr lang="zh-CN" altLang="en-US" sz="2400">
              <a:solidFill>
                <a:schemeClr val="tx1"/>
              </a:solidFill>
              <a:latin typeface="方正粗黑宋简体" panose="02000000000000000000" charset="-122"/>
              <a:ea typeface="方正大黑体_GBK" panose="02010600010101010101" charset="-122"/>
            </a:endParaRPr>
          </a:p>
          <a:p>
            <a:endParaRPr lang="zh-CN" altLang="en-US" sz="2400">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346075" y="1006475"/>
            <a:ext cx="6864985" cy="398780"/>
          </a:xfrm>
          <a:prstGeom prst="rect">
            <a:avLst/>
          </a:prstGeom>
        </p:spPr>
        <p:txBody>
          <a:bodyPr wrap="square">
            <a:spAutoFit/>
          </a:bodyPr>
          <a:p>
            <a:pPr indent="0" algn="just" defTabSz="266700">
              <a:spcBef>
                <a:spcPct val="0"/>
              </a:spcBef>
              <a:spcAft>
                <a:spcPct val="0"/>
              </a:spcAft>
            </a:pPr>
            <a:r>
              <a:rPr lang="zh-CN" altLang="en-US" sz="2000" b="1">
                <a:latin typeface="+mj-ea"/>
                <a:ea typeface="+mj-ea"/>
              </a:rPr>
              <a:t>（二）原始凭证的填制要求</a:t>
            </a:r>
            <a:endParaRPr lang="zh-CN" altLang="en-US" sz="2000" b="1">
              <a:latin typeface="+mj-ea"/>
              <a:ea typeface="+mj-ea"/>
            </a:endParaRPr>
          </a:p>
        </p:txBody>
      </p:sp>
      <p:sp>
        <p:nvSpPr>
          <p:cNvPr id="75" name="圆角矩形 74"/>
          <p:cNvSpPr/>
          <p:nvPr/>
        </p:nvSpPr>
        <p:spPr>
          <a:xfrm>
            <a:off x="507365" y="1374775"/>
            <a:ext cx="10407650" cy="4991735"/>
          </a:xfrm>
          <a:prstGeom prst="roundRect">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2" name="剪去对角的矩形 91"/>
          <p:cNvSpPr/>
          <p:nvPr>
            <p:custDataLst>
              <p:tags r:id="rId1"/>
            </p:custDataLst>
          </p:nvPr>
        </p:nvSpPr>
        <p:spPr>
          <a:xfrm>
            <a:off x="683260" y="1617980"/>
            <a:ext cx="2285365" cy="469900"/>
          </a:xfrm>
          <a:prstGeom prst="snip2DiagRect">
            <a:avLst>
              <a:gd name="adj1" fmla="val 41190"/>
              <a:gd name="adj2" fmla="val 833"/>
            </a:avLst>
          </a:prstGeom>
          <a:gradFill>
            <a:gsLst>
              <a:gs pos="0">
                <a:srgbClr val="FE4444"/>
              </a:gs>
              <a:gs pos="100000">
                <a:srgbClr val="832B2B"/>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4" name="文本框 73"/>
          <p:cNvSpPr txBox="1"/>
          <p:nvPr>
            <p:custDataLst>
              <p:tags r:id="rId2"/>
            </p:custDataLst>
          </p:nvPr>
        </p:nvSpPr>
        <p:spPr>
          <a:xfrm>
            <a:off x="815340" y="1617980"/>
            <a:ext cx="1843405" cy="398780"/>
          </a:xfrm>
          <a:prstGeom prst="rect">
            <a:avLst/>
          </a:prstGeom>
          <a:noFill/>
        </p:spPr>
        <p:txBody>
          <a:bodyPr wrap="square" rtlCol="0">
            <a:spAutoFit/>
          </a:bodyPr>
          <a:p>
            <a:pPr algn="ctr"/>
            <a:r>
              <a:rPr lang="zh-CN" altLang="en-US" sz="2000">
                <a:latin typeface="方正粗黑宋简体" panose="02000000000000000000" charset="-122"/>
                <a:ea typeface="方正大黑体_GBK" panose="02010600010101010101" charset="-122"/>
              </a:rPr>
              <a:t>记录真实</a:t>
            </a:r>
            <a:endParaRPr lang="zh-CN" altLang="en-US" sz="2000">
              <a:latin typeface="方正粗黑宋简体" panose="02000000000000000000" charset="-122"/>
              <a:ea typeface="方正大黑体_GBK" panose="02010600010101010101" charset="-122"/>
            </a:endParaRPr>
          </a:p>
        </p:txBody>
      </p:sp>
      <p:sp>
        <p:nvSpPr>
          <p:cNvPr id="5" name="剪去对角的矩形 4"/>
          <p:cNvSpPr/>
          <p:nvPr>
            <p:custDataLst>
              <p:tags r:id="rId3"/>
            </p:custDataLst>
          </p:nvPr>
        </p:nvSpPr>
        <p:spPr>
          <a:xfrm>
            <a:off x="3201670" y="1617980"/>
            <a:ext cx="2285365" cy="469900"/>
          </a:xfrm>
          <a:prstGeom prst="snip2DiagRect">
            <a:avLst>
              <a:gd name="adj1" fmla="val 41190"/>
              <a:gd name="adj2" fmla="val 833"/>
            </a:avLst>
          </a:prstGeom>
          <a:gradFill>
            <a:gsLst>
              <a:gs pos="0">
                <a:srgbClr val="FECF40"/>
              </a:gs>
              <a:gs pos="100000">
                <a:srgbClr val="846C21"/>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custDataLst>
              <p:tags r:id="rId4"/>
            </p:custDataLst>
          </p:nvPr>
        </p:nvSpPr>
        <p:spPr>
          <a:xfrm>
            <a:off x="3333750" y="1617980"/>
            <a:ext cx="1843405" cy="398780"/>
          </a:xfrm>
          <a:prstGeom prst="rect">
            <a:avLst/>
          </a:prstGeom>
          <a:noFill/>
        </p:spPr>
        <p:txBody>
          <a:bodyPr wrap="square" rtlCol="0">
            <a:spAutoFit/>
          </a:bodyPr>
          <a:p>
            <a:pPr algn="ctr"/>
            <a:r>
              <a:rPr lang="zh-CN" altLang="en-US" sz="2000">
                <a:latin typeface="方正粗黑宋简体" panose="02000000000000000000" charset="-122"/>
                <a:ea typeface="方正大黑体_GBK" panose="02010600010101010101" charset="-122"/>
              </a:rPr>
              <a:t>填制及时</a:t>
            </a:r>
            <a:endParaRPr lang="zh-CN" altLang="en-US" sz="2000">
              <a:latin typeface="方正粗黑宋简体" panose="02000000000000000000" charset="-122"/>
              <a:ea typeface="方正大黑体_GBK" panose="02010600010101010101" charset="-122"/>
            </a:endParaRPr>
          </a:p>
        </p:txBody>
      </p:sp>
      <p:sp>
        <p:nvSpPr>
          <p:cNvPr id="12" name="剪去对角的矩形 11"/>
          <p:cNvSpPr/>
          <p:nvPr/>
        </p:nvSpPr>
        <p:spPr>
          <a:xfrm>
            <a:off x="5720080" y="1617980"/>
            <a:ext cx="2285365" cy="469900"/>
          </a:xfrm>
          <a:prstGeom prst="snip2DiagRect">
            <a:avLst>
              <a:gd name="adj1" fmla="val 41190"/>
              <a:gd name="adj2" fmla="val 833"/>
            </a:avLst>
          </a:prstGeom>
          <a:gradFill>
            <a:gsLst>
              <a:gs pos="0">
                <a:srgbClr val="14CD68"/>
              </a:gs>
              <a:gs pos="100000">
                <a:srgbClr val="0B6E38"/>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3" name="文本框 12"/>
          <p:cNvSpPr txBox="1"/>
          <p:nvPr/>
        </p:nvSpPr>
        <p:spPr>
          <a:xfrm>
            <a:off x="5852160" y="1617980"/>
            <a:ext cx="1843405" cy="398780"/>
          </a:xfrm>
          <a:prstGeom prst="rect">
            <a:avLst/>
          </a:prstGeom>
          <a:noFill/>
        </p:spPr>
        <p:txBody>
          <a:bodyPr wrap="square" rtlCol="0">
            <a:spAutoFit/>
          </a:bodyPr>
          <a:p>
            <a:pPr algn="ctr"/>
            <a:r>
              <a:rPr lang="zh-CN" altLang="en-US" sz="2000">
                <a:latin typeface="方正粗黑宋简体" panose="02000000000000000000" charset="-122"/>
                <a:ea typeface="方正大黑体_GBK" panose="02010600010101010101" charset="-122"/>
              </a:rPr>
              <a:t>内容完整</a:t>
            </a:r>
            <a:endParaRPr lang="zh-CN" altLang="en-US" sz="2000">
              <a:latin typeface="方正粗黑宋简体" panose="02000000000000000000" charset="-122"/>
              <a:ea typeface="方正大黑体_GBK" panose="02010600010101010101" charset="-122"/>
            </a:endParaRPr>
          </a:p>
        </p:txBody>
      </p:sp>
      <p:sp>
        <p:nvSpPr>
          <p:cNvPr id="15" name="剪去对角的矩形 14"/>
          <p:cNvSpPr/>
          <p:nvPr/>
        </p:nvSpPr>
        <p:spPr>
          <a:xfrm>
            <a:off x="8238490" y="1617980"/>
            <a:ext cx="2285365" cy="469900"/>
          </a:xfrm>
          <a:prstGeom prst="snip2DiagRect">
            <a:avLst>
              <a:gd name="adj1" fmla="val 41190"/>
              <a:gd name="adj2" fmla="val 833"/>
            </a:avLst>
          </a:prstGeom>
          <a:gradFill>
            <a:gsLst>
              <a:gs pos="0">
                <a:srgbClr val="007BD3"/>
              </a:gs>
              <a:gs pos="100000">
                <a:srgbClr val="034373"/>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6" name="文本框 15"/>
          <p:cNvSpPr txBox="1"/>
          <p:nvPr/>
        </p:nvSpPr>
        <p:spPr>
          <a:xfrm>
            <a:off x="8370570" y="1617980"/>
            <a:ext cx="1843405" cy="398780"/>
          </a:xfrm>
          <a:prstGeom prst="rect">
            <a:avLst/>
          </a:prstGeom>
          <a:noFill/>
        </p:spPr>
        <p:txBody>
          <a:bodyPr wrap="square" rtlCol="0">
            <a:spAutoFit/>
          </a:bodyPr>
          <a:p>
            <a:pPr algn="ctr"/>
            <a:r>
              <a:rPr lang="zh-CN" altLang="en-US" sz="2000">
                <a:latin typeface="方正粗黑宋简体" panose="02000000000000000000" charset="-122"/>
                <a:ea typeface="方正大黑体_GBK" panose="02010600010101010101" charset="-122"/>
              </a:rPr>
              <a:t>书写清楚</a:t>
            </a:r>
            <a:endParaRPr lang="zh-CN" altLang="en-US" sz="2000">
              <a:latin typeface="方正粗黑宋简体" panose="02000000000000000000" charset="-122"/>
              <a:ea typeface="方正大黑体_GBK" panose="02010600010101010101" charset="-122"/>
            </a:endParaRPr>
          </a:p>
        </p:txBody>
      </p:sp>
      <p:sp>
        <p:nvSpPr>
          <p:cNvPr id="17" name="圆角矩形 16"/>
          <p:cNvSpPr/>
          <p:nvPr/>
        </p:nvSpPr>
        <p:spPr>
          <a:xfrm>
            <a:off x="817245" y="2494280"/>
            <a:ext cx="9706610" cy="3650615"/>
          </a:xfrm>
          <a:prstGeom prst="roundRec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8" name="圆角矩形 17"/>
          <p:cNvSpPr/>
          <p:nvPr/>
        </p:nvSpPr>
        <p:spPr>
          <a:xfrm>
            <a:off x="816610" y="2494280"/>
            <a:ext cx="9736455" cy="3649980"/>
          </a:xfrm>
          <a:prstGeom prst="roundRect">
            <a:avLst/>
          </a:prstGeom>
          <a:solidFill>
            <a:schemeClr val="tx2">
              <a:lumMod val="20000"/>
              <a:lumOff val="80000"/>
            </a:schemeClr>
          </a:solidFill>
          <a:ln w="28575" cmpd="sng">
            <a:solidFill>
              <a:schemeClr val="tx1"/>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9" name="文本框 18"/>
          <p:cNvSpPr txBox="1"/>
          <p:nvPr/>
        </p:nvSpPr>
        <p:spPr>
          <a:xfrm>
            <a:off x="1024890" y="2631440"/>
            <a:ext cx="9305925" cy="3476625"/>
          </a:xfrm>
          <a:prstGeom prst="rect">
            <a:avLst/>
          </a:prstGeom>
          <a:noFill/>
        </p:spPr>
        <p:txBody>
          <a:bodyPr wrap="square" rtlCol="0">
            <a:spAutoFit/>
          </a:bodyPr>
          <a:p>
            <a:pPr algn="ctr"/>
            <a:r>
              <a:rPr lang="zh-CN" altLang="en-US" sz="2800" b="1">
                <a:solidFill>
                  <a:srgbClr val="FF0000"/>
                </a:solidFill>
                <a:latin typeface="方正粗黑宋简体" panose="02000000000000000000" charset="-122"/>
                <a:ea typeface="方正大黑体_GBK" panose="02010600010101010101" charset="-122"/>
                <a:cs typeface="仿宋" panose="02010609060101010101" charset="-122"/>
              </a:rPr>
              <a:t>注意</a:t>
            </a:r>
            <a:endParaRPr lang="zh-CN" altLang="en-US" sz="2800" b="1">
              <a:solidFill>
                <a:srgbClr val="FF0000"/>
              </a:solidFill>
              <a:latin typeface="方正粗黑宋简体" panose="02000000000000000000" charset="-122"/>
              <a:ea typeface="方正大黑体_GBK" panose="02010600010101010101" charset="-122"/>
              <a:cs typeface="仿宋" panose="02010609060101010101" charset="-122"/>
            </a:endParaRPr>
          </a:p>
          <a:p>
            <a:r>
              <a:rPr lang="en-US" altLang="zh-CN" sz="1600">
                <a:latin typeface="方正粗黑宋简体" panose="02000000000000000000" charset="-122"/>
                <a:ea typeface="方正大黑体_GBK" panose="02010600010101010101" charset="-122"/>
                <a:cs typeface="仿宋" panose="02010609060101010101" charset="-122"/>
              </a:rPr>
              <a:t>1.</a:t>
            </a:r>
            <a:r>
              <a:rPr lang="zh-CN" altLang="en-US" sz="1600">
                <a:latin typeface="方正粗黑宋简体" panose="02000000000000000000" charset="-122"/>
                <a:ea typeface="方正大黑体_GBK" panose="02010600010101010101" charset="-122"/>
                <a:cs typeface="仿宋" panose="02010609060101010101" charset="-122"/>
              </a:rPr>
              <a:t>原始凭证中若出现错误，不得随意涂抹、刮擦、挖补，应当由开出单位重开或更正，更正处应当加盖开出单位的公章。</a:t>
            </a:r>
            <a:endParaRPr lang="zh-CN" altLang="en-US" sz="1600">
              <a:latin typeface="方正粗黑宋简体" panose="02000000000000000000" charset="-122"/>
              <a:ea typeface="方正大黑体_GBK" panose="02010600010101010101" charset="-122"/>
              <a:cs typeface="仿宋" panose="02010609060101010101" charset="-122"/>
            </a:endParaRPr>
          </a:p>
          <a:p>
            <a:r>
              <a:rPr lang="en-US" altLang="zh-CN" sz="1600">
                <a:latin typeface="方正粗黑宋简体" panose="02000000000000000000" charset="-122"/>
                <a:ea typeface="方正大黑体_GBK" panose="02010600010101010101" charset="-122"/>
                <a:cs typeface="仿宋" panose="02010609060101010101" charset="-122"/>
              </a:rPr>
              <a:t>2.</a:t>
            </a:r>
            <a:r>
              <a:rPr lang="zh-CN" altLang="en-US" sz="1600">
                <a:latin typeface="方正粗黑宋简体" panose="02000000000000000000" charset="-122"/>
                <a:ea typeface="方正大黑体_GBK" panose="02010600010101010101" charset="-122"/>
                <a:cs typeface="仿宋" panose="02010609060101010101" charset="-122"/>
              </a:rPr>
              <a:t>涉及现金、银行存款收付的原始凭证，如果填写中出现失误，应当重新填写，并在原凭证上加盖</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作废</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戳记，连同存根一起保存，不得随意撕毁。</a:t>
            </a:r>
            <a:endParaRPr lang="zh-CN" altLang="en-US" sz="1600">
              <a:latin typeface="方正粗黑宋简体" panose="02000000000000000000" charset="-122"/>
              <a:ea typeface="方正大黑体_GBK" panose="02010600010101010101" charset="-122"/>
              <a:cs typeface="仿宋" panose="02010609060101010101" charset="-122"/>
            </a:endParaRPr>
          </a:p>
          <a:p>
            <a:r>
              <a:rPr lang="en-US" altLang="zh-CN" sz="1600">
                <a:latin typeface="方正粗黑宋简体" panose="02000000000000000000" charset="-122"/>
                <a:ea typeface="方正大黑体_GBK" panose="02010600010101010101" charset="-122"/>
                <a:cs typeface="仿宋" panose="02010609060101010101" charset="-122"/>
              </a:rPr>
              <a:t>3.</a:t>
            </a:r>
            <a:r>
              <a:rPr lang="zh-CN" altLang="en-US" sz="1600">
                <a:latin typeface="方正粗黑宋简体" panose="02000000000000000000" charset="-122"/>
                <a:ea typeface="方正大黑体_GBK" panose="02010600010101010101" charset="-122"/>
                <a:cs typeface="仿宋" panose="02010609060101010101" charset="-122"/>
              </a:rPr>
              <a:t>金额的填写要符合下列规范：</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1</a:t>
            </a:r>
            <a:r>
              <a:rPr lang="zh-CN" altLang="en-US" sz="1600">
                <a:latin typeface="方正粗黑宋简体" panose="02000000000000000000" charset="-122"/>
                <a:ea typeface="方正大黑体_GBK" panose="02010600010101010101" charset="-122"/>
                <a:cs typeface="仿宋" panose="02010609060101010101" charset="-122"/>
              </a:rPr>
              <a:t>）大写金额数字一律用正楷字或行书字书写；大写金额数字拾至拾玖，应在</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拾</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字前加写</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壹</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字；大写金额数字到元或角为止的，在</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元</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或</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角</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字之后应写</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整（正）</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字。</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2</a:t>
            </a:r>
            <a:r>
              <a:rPr lang="zh-CN" altLang="en-US" sz="1600">
                <a:latin typeface="方正粗黑宋简体" panose="02000000000000000000" charset="-122"/>
                <a:ea typeface="方正大黑体_GBK" panose="02010600010101010101" charset="-122"/>
                <a:cs typeface="仿宋" panose="02010609060101010101" charset="-122"/>
              </a:rPr>
              <a:t>）小写金额用阿拉伯数字，金额前冠以人民币符号</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，币值符号与阿拉伯数字之间不得留有空白；所有以元为单位的阿拉伯数字，除表示单价等情况外，一律填写到角分，无角分的应写</a:t>
            </a:r>
            <a:r>
              <a:rPr lang="en-US" altLang="zh-CN" sz="1600">
                <a:latin typeface="方正粗黑宋简体" panose="02000000000000000000" charset="-122"/>
                <a:ea typeface="方正大黑体_GBK" panose="02010600010101010101" charset="-122"/>
                <a:cs typeface="仿宋" panose="02010609060101010101" charset="-122"/>
              </a:rPr>
              <a:t>“00”</a:t>
            </a:r>
            <a:r>
              <a:rPr lang="zh-CN" altLang="en-US" sz="1600">
                <a:latin typeface="方正粗黑宋简体" panose="02000000000000000000" charset="-122"/>
                <a:ea typeface="方正大黑体_GBK" panose="02010600010101010101" charset="-122"/>
                <a:cs typeface="仿宋" panose="02010609060101010101" charset="-122"/>
              </a:rPr>
              <a:t>，有角无分，分位应写</a:t>
            </a:r>
            <a:r>
              <a:rPr lang="en-US" altLang="zh-CN" sz="1600">
                <a:latin typeface="方正粗黑宋简体" panose="02000000000000000000" charset="-122"/>
                <a:ea typeface="方正大黑体_GBK" panose="02010600010101010101" charset="-122"/>
                <a:cs typeface="仿宋" panose="02010609060101010101" charset="-122"/>
              </a:rPr>
              <a:t>“0”</a:t>
            </a:r>
            <a:r>
              <a:rPr lang="zh-CN" altLang="en-US" sz="1600">
                <a:latin typeface="方正粗黑宋简体" panose="02000000000000000000" charset="-122"/>
                <a:ea typeface="方正大黑体_GBK" panose="02010600010101010101" charset="-122"/>
                <a:cs typeface="仿宋" panose="02010609060101010101" charset="-122"/>
              </a:rPr>
              <a:t>，不得用符号</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代替。</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3</a:t>
            </a:r>
            <a:r>
              <a:rPr lang="zh-CN" altLang="en-US" sz="1600">
                <a:latin typeface="方正粗黑宋简体" panose="02000000000000000000" charset="-122"/>
                <a:ea typeface="方正大黑体_GBK" panose="02010600010101010101" charset="-122"/>
                <a:cs typeface="仿宋" panose="02010609060101010101" charset="-122"/>
              </a:rPr>
              <a:t>）阿拉伯金额数字中间有</a:t>
            </a:r>
            <a:r>
              <a:rPr lang="en-US" altLang="zh-CN" sz="1600">
                <a:latin typeface="方正粗黑宋简体" panose="02000000000000000000" charset="-122"/>
                <a:ea typeface="方正大黑体_GBK" panose="02010600010101010101" charset="-122"/>
                <a:cs typeface="仿宋" panose="02010609060101010101" charset="-122"/>
              </a:rPr>
              <a:t>“0”</a:t>
            </a:r>
            <a:r>
              <a:rPr lang="zh-CN" altLang="en-US" sz="1600">
                <a:latin typeface="方正粗黑宋简体" panose="02000000000000000000" charset="-122"/>
                <a:ea typeface="方正大黑体_GBK" panose="02010600010101010101" charset="-122"/>
                <a:cs typeface="仿宋" panose="02010609060101010101" charset="-122"/>
              </a:rPr>
              <a:t>时，汉字大写金额要写</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零</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字。</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4</a:t>
            </a:r>
            <a:r>
              <a:rPr lang="zh-CN" altLang="en-US" sz="1600">
                <a:latin typeface="方正粗黑宋简体" panose="02000000000000000000" charset="-122"/>
                <a:ea typeface="方正大黑体_GBK" panose="02010600010101010101" charset="-122"/>
                <a:cs typeface="仿宋" panose="02010609060101010101" charset="-122"/>
              </a:rPr>
              <a:t>）原始凭证大写和小写金额必须相符。</a:t>
            </a:r>
            <a:endParaRPr lang="zh-CN" altLang="en-US" sz="1600">
              <a:latin typeface="方正粗黑宋简体" panose="02000000000000000000" charset="-122"/>
              <a:ea typeface="方正大黑体_GBK" panose="02010600010101010101" charset="-122"/>
              <a:cs typeface="仿宋" panose="02010609060101010101"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267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原始凭证的审核</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04</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3785870" y="3925570"/>
            <a:ext cx="4673600" cy="496570"/>
          </a:xfrm>
          <a:prstGeom prst="roundRect">
            <a:avLst/>
          </a:prstGeom>
          <a:gradFill>
            <a:gsLst>
              <a:gs pos="0">
                <a:srgbClr val="FE4444"/>
              </a:gs>
              <a:gs pos="100000">
                <a:srgbClr val="832B2B"/>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4" name="文本框 13"/>
          <p:cNvSpPr txBox="1"/>
          <p:nvPr/>
        </p:nvSpPr>
        <p:spPr>
          <a:xfrm>
            <a:off x="346075" y="467995"/>
            <a:ext cx="560451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四、</a:t>
            </a:r>
            <a:r>
              <a:rPr lang="zh-CN" altLang="en-US" sz="2800" b="1">
                <a:solidFill>
                  <a:schemeClr val="tx1"/>
                </a:solidFill>
                <a:latin typeface="方正粗黑宋简体" panose="02000000000000000000" charset="-122"/>
                <a:ea typeface="方正大黑体_GBK" panose="02010600010101010101" charset="-122"/>
                <a:sym typeface="+mn-ea"/>
              </a:rPr>
              <a:t>原始凭证的审核</a:t>
            </a:r>
            <a:endParaRPr lang="zh-CN" altLang="en-US" sz="2400">
              <a:solidFill>
                <a:schemeClr val="tx1"/>
              </a:solidFill>
              <a:latin typeface="方正粗黑宋简体" panose="02000000000000000000" charset="-122"/>
              <a:ea typeface="方正大黑体_GBK" panose="02010600010101010101" charset="-122"/>
            </a:endParaRPr>
          </a:p>
          <a:p>
            <a:endParaRPr lang="zh-CN" altLang="en-US" sz="2400">
              <a:solidFill>
                <a:schemeClr val="tx1"/>
              </a:solidFill>
              <a:latin typeface="方正粗黑宋简体" panose="02000000000000000000" charset="-122"/>
              <a:ea typeface="方正大黑体_GBK" panose="02010600010101010101" charset="-122"/>
            </a:endParaRPr>
          </a:p>
        </p:txBody>
      </p:sp>
      <p:sp>
        <p:nvSpPr>
          <p:cNvPr id="2" name="圆角矩形 1"/>
          <p:cNvSpPr/>
          <p:nvPr/>
        </p:nvSpPr>
        <p:spPr>
          <a:xfrm>
            <a:off x="638810" y="1218565"/>
            <a:ext cx="10366375" cy="910590"/>
          </a:xfrm>
          <a:prstGeom prst="roundRect">
            <a:avLst>
              <a:gd name="adj" fmla="val 28661"/>
            </a:avLst>
          </a:prstGeom>
          <a:solidFill>
            <a:schemeClr val="accent1"/>
          </a:solidFill>
          <a:ln>
            <a:solidFill>
              <a:srgbClr val="333399"/>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788035" y="1489710"/>
            <a:ext cx="9874885" cy="368300"/>
          </a:xfrm>
          <a:prstGeom prst="rect">
            <a:avLst/>
          </a:prstGeom>
          <a:noFill/>
        </p:spPr>
        <p:txBody>
          <a:bodyPr wrap="square" rtlCol="0">
            <a:spAutoFit/>
          </a:bodyPr>
          <a:p>
            <a:r>
              <a:rPr lang="zh-CN" altLang="en-US" b="1">
                <a:latin typeface="方正粗黑宋简体" panose="02000000000000000000" charset="-122"/>
                <a:ea typeface="方正大黑体_GBK" panose="02010600010101010101" charset="-122"/>
              </a:rPr>
              <a:t>审核会计凭证是正确组织会计核算和进行会计检查的重要方面，也是实行会计监督的重要手段。</a:t>
            </a:r>
            <a:endParaRPr lang="zh-CN" altLang="en-US" b="1">
              <a:latin typeface="方正粗黑宋简体" panose="02000000000000000000" charset="-122"/>
              <a:ea typeface="方正大黑体_GBK" panose="02010600010101010101" charset="-122"/>
            </a:endParaRPr>
          </a:p>
        </p:txBody>
      </p:sp>
      <p:sp>
        <p:nvSpPr>
          <p:cNvPr id="5" name="剪去同侧角的矩形 4"/>
          <p:cNvSpPr/>
          <p:nvPr/>
        </p:nvSpPr>
        <p:spPr>
          <a:xfrm>
            <a:off x="1346200" y="2437765"/>
            <a:ext cx="9232900" cy="3912235"/>
          </a:xfrm>
          <a:prstGeom prst="snip2SameRect">
            <a:avLst/>
          </a:prstGeom>
          <a:noFill/>
          <a:ln w="1905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2455545" y="2712720"/>
            <a:ext cx="333248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（一）审核原始凭证的</a:t>
            </a:r>
            <a:r>
              <a:rPr lang="zh-CN" altLang="en-US" b="1">
                <a:solidFill>
                  <a:srgbClr val="FF0000"/>
                </a:solidFill>
                <a:latin typeface="方正粗黑宋简体" panose="02000000000000000000" charset="-122"/>
                <a:ea typeface="方正大黑体_GBK" panose="02010600010101010101" charset="-122"/>
              </a:rPr>
              <a:t>真</a:t>
            </a:r>
            <a:r>
              <a:rPr lang="zh-CN" altLang="en-US" b="1">
                <a:solidFill>
                  <a:schemeClr val="tx1"/>
                </a:solidFill>
                <a:latin typeface="方正粗黑宋简体" panose="02000000000000000000" charset="-122"/>
                <a:ea typeface="方正大黑体_GBK" panose="02010600010101010101" charset="-122"/>
              </a:rPr>
              <a:t>实性</a:t>
            </a:r>
            <a:endParaRPr lang="zh-CN" altLang="en-US" b="1">
              <a:solidFill>
                <a:schemeClr val="tx1"/>
              </a:solidFill>
              <a:latin typeface="方正粗黑宋简体" panose="02000000000000000000" charset="-122"/>
              <a:ea typeface="方正大黑体_GBK" panose="02010600010101010101" charset="-122"/>
            </a:endParaRPr>
          </a:p>
        </p:txBody>
      </p:sp>
      <p:sp>
        <p:nvSpPr>
          <p:cNvPr id="8" name="文本框 7"/>
          <p:cNvSpPr txBox="1"/>
          <p:nvPr/>
        </p:nvSpPr>
        <p:spPr>
          <a:xfrm>
            <a:off x="2455545" y="3141345"/>
            <a:ext cx="333248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（二）审核原始凭证的</a:t>
            </a:r>
            <a:r>
              <a:rPr lang="zh-CN" altLang="en-US" b="1">
                <a:solidFill>
                  <a:srgbClr val="FF0000"/>
                </a:solidFill>
                <a:latin typeface="方正粗黑宋简体" panose="02000000000000000000" charset="-122"/>
                <a:ea typeface="方正大黑体_GBK" panose="02010600010101010101" charset="-122"/>
              </a:rPr>
              <a:t>合</a:t>
            </a:r>
            <a:r>
              <a:rPr lang="zh-CN" altLang="en-US" b="1">
                <a:solidFill>
                  <a:schemeClr val="tx1"/>
                </a:solidFill>
                <a:latin typeface="方正粗黑宋简体" panose="02000000000000000000" charset="-122"/>
                <a:ea typeface="方正大黑体_GBK" panose="02010600010101010101" charset="-122"/>
              </a:rPr>
              <a:t>法性</a:t>
            </a:r>
            <a:endParaRPr lang="zh-CN" altLang="en-US" b="1">
              <a:solidFill>
                <a:schemeClr val="tx1"/>
              </a:solidFill>
              <a:latin typeface="方正粗黑宋简体" panose="02000000000000000000" charset="-122"/>
              <a:ea typeface="方正大黑体_GBK" panose="02010600010101010101" charset="-122"/>
            </a:endParaRPr>
          </a:p>
        </p:txBody>
      </p:sp>
      <p:sp>
        <p:nvSpPr>
          <p:cNvPr id="9" name="文本框 8"/>
          <p:cNvSpPr txBox="1"/>
          <p:nvPr/>
        </p:nvSpPr>
        <p:spPr>
          <a:xfrm>
            <a:off x="2455545" y="3569970"/>
            <a:ext cx="333248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（三）审核原始凭证的</a:t>
            </a:r>
            <a:r>
              <a:rPr lang="zh-CN" altLang="en-US" b="1">
                <a:solidFill>
                  <a:srgbClr val="FF0000"/>
                </a:solidFill>
                <a:latin typeface="方正粗黑宋简体" panose="02000000000000000000" charset="-122"/>
                <a:ea typeface="方正大黑体_GBK" panose="02010600010101010101" charset="-122"/>
              </a:rPr>
              <a:t>合</a:t>
            </a:r>
            <a:r>
              <a:rPr lang="zh-CN" altLang="en-US" b="1">
                <a:solidFill>
                  <a:schemeClr val="tx1"/>
                </a:solidFill>
                <a:latin typeface="方正粗黑宋简体" panose="02000000000000000000" charset="-122"/>
                <a:ea typeface="方正大黑体_GBK" panose="02010600010101010101" charset="-122"/>
              </a:rPr>
              <a:t>理性</a:t>
            </a:r>
            <a:endParaRPr lang="zh-CN" altLang="en-US" b="1">
              <a:solidFill>
                <a:schemeClr val="tx1"/>
              </a:solidFill>
              <a:latin typeface="方正粗黑宋简体" panose="02000000000000000000" charset="-122"/>
              <a:ea typeface="方正大黑体_GBK" panose="02010600010101010101" charset="-122"/>
            </a:endParaRPr>
          </a:p>
        </p:txBody>
      </p:sp>
      <p:sp>
        <p:nvSpPr>
          <p:cNvPr id="10" name="文本框 9"/>
          <p:cNvSpPr txBox="1"/>
          <p:nvPr/>
        </p:nvSpPr>
        <p:spPr>
          <a:xfrm>
            <a:off x="5950585" y="2712720"/>
            <a:ext cx="329120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（四）审核原始凭证的完</a:t>
            </a:r>
            <a:r>
              <a:rPr lang="zh-CN" altLang="en-US" b="1">
                <a:solidFill>
                  <a:srgbClr val="FF0000"/>
                </a:solidFill>
                <a:latin typeface="方正粗黑宋简体" panose="02000000000000000000" charset="-122"/>
                <a:ea typeface="方正大黑体_GBK" panose="02010600010101010101" charset="-122"/>
              </a:rPr>
              <a:t>整</a:t>
            </a:r>
            <a:r>
              <a:rPr lang="zh-CN" altLang="en-US" b="1">
                <a:solidFill>
                  <a:schemeClr val="tx1"/>
                </a:solidFill>
                <a:latin typeface="方正粗黑宋简体" panose="02000000000000000000" charset="-122"/>
                <a:ea typeface="方正大黑体_GBK" panose="02010600010101010101" charset="-122"/>
              </a:rPr>
              <a:t>性</a:t>
            </a:r>
            <a:endParaRPr lang="zh-CN" altLang="en-US" b="1">
              <a:solidFill>
                <a:schemeClr val="tx1"/>
              </a:solidFill>
              <a:latin typeface="方正粗黑宋简体" panose="02000000000000000000" charset="-122"/>
              <a:ea typeface="方正大黑体_GBK" panose="02010600010101010101" charset="-122"/>
            </a:endParaRPr>
          </a:p>
        </p:txBody>
      </p:sp>
      <p:sp>
        <p:nvSpPr>
          <p:cNvPr id="11" name="文本框 10"/>
          <p:cNvSpPr txBox="1"/>
          <p:nvPr/>
        </p:nvSpPr>
        <p:spPr>
          <a:xfrm>
            <a:off x="5950585" y="3141345"/>
            <a:ext cx="329120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（五）审核原始凭证的正</a:t>
            </a:r>
            <a:r>
              <a:rPr lang="zh-CN" altLang="en-US" b="1">
                <a:solidFill>
                  <a:srgbClr val="FF0000"/>
                </a:solidFill>
                <a:latin typeface="方正粗黑宋简体" panose="02000000000000000000" charset="-122"/>
                <a:ea typeface="方正大黑体_GBK" panose="02010600010101010101" charset="-122"/>
              </a:rPr>
              <a:t>确</a:t>
            </a:r>
            <a:r>
              <a:rPr lang="zh-CN" altLang="en-US" b="1">
                <a:solidFill>
                  <a:schemeClr val="tx1"/>
                </a:solidFill>
                <a:latin typeface="方正粗黑宋简体" panose="02000000000000000000" charset="-122"/>
                <a:ea typeface="方正大黑体_GBK" panose="02010600010101010101" charset="-122"/>
              </a:rPr>
              <a:t>性</a:t>
            </a:r>
            <a:endParaRPr lang="zh-CN" altLang="en-US" b="1">
              <a:solidFill>
                <a:schemeClr val="tx1"/>
              </a:solidFill>
              <a:latin typeface="方正粗黑宋简体" panose="02000000000000000000" charset="-122"/>
              <a:ea typeface="方正大黑体_GBK" panose="02010600010101010101" charset="-122"/>
            </a:endParaRPr>
          </a:p>
        </p:txBody>
      </p:sp>
      <p:sp>
        <p:nvSpPr>
          <p:cNvPr id="12" name="文本框 11"/>
          <p:cNvSpPr txBox="1"/>
          <p:nvPr/>
        </p:nvSpPr>
        <p:spPr>
          <a:xfrm>
            <a:off x="5950585" y="3569970"/>
            <a:ext cx="3291205"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rPr>
              <a:t>（六）审核原始凭证的及</a:t>
            </a:r>
            <a:r>
              <a:rPr lang="zh-CN" altLang="en-US" b="1">
                <a:solidFill>
                  <a:srgbClr val="FF0000"/>
                </a:solidFill>
                <a:latin typeface="方正粗黑宋简体" panose="02000000000000000000" charset="-122"/>
                <a:ea typeface="方正大黑体_GBK" panose="02010600010101010101" charset="-122"/>
              </a:rPr>
              <a:t>时</a:t>
            </a:r>
            <a:r>
              <a:rPr lang="zh-CN" altLang="en-US" b="1">
                <a:solidFill>
                  <a:schemeClr val="tx1"/>
                </a:solidFill>
                <a:latin typeface="方正粗黑宋简体" panose="02000000000000000000" charset="-122"/>
                <a:ea typeface="方正大黑体_GBK" panose="02010600010101010101" charset="-122"/>
              </a:rPr>
              <a:t>性</a:t>
            </a:r>
            <a:endParaRPr lang="zh-CN" altLang="en-US" b="1">
              <a:solidFill>
                <a:schemeClr val="tx1"/>
              </a:solidFill>
              <a:latin typeface="方正粗黑宋简体" panose="02000000000000000000" charset="-122"/>
              <a:ea typeface="方正大黑体_GBK" panose="02010600010101010101" charset="-122"/>
            </a:endParaRPr>
          </a:p>
        </p:txBody>
      </p:sp>
      <p:sp>
        <p:nvSpPr>
          <p:cNvPr id="15" name="同侧圆角矩形 14"/>
          <p:cNvSpPr/>
          <p:nvPr/>
        </p:nvSpPr>
        <p:spPr>
          <a:xfrm>
            <a:off x="2456180" y="4518025"/>
            <a:ext cx="7131050" cy="1831340"/>
          </a:xfrm>
          <a:prstGeom prst="round2SameRect">
            <a:avLst/>
          </a:prstGeom>
          <a:blipFill rotWithShape="1">
            <a:blip r:embed="rId1"/>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 name="文本框 3"/>
          <p:cNvSpPr txBox="1"/>
          <p:nvPr/>
        </p:nvSpPr>
        <p:spPr>
          <a:xfrm>
            <a:off x="3924300" y="4022725"/>
            <a:ext cx="4369435" cy="398780"/>
          </a:xfrm>
          <a:prstGeom prst="rect">
            <a:avLst/>
          </a:prstGeom>
          <a:noFill/>
        </p:spPr>
        <p:txBody>
          <a:bodyPr wrap="square" rtlCol="0">
            <a:spAutoFit/>
          </a:bodyPr>
          <a:p>
            <a:r>
              <a:rPr lang="zh-CN" altLang="en-US" sz="2000" b="1">
                <a:solidFill>
                  <a:schemeClr val="bg1"/>
                </a:solidFill>
              </a:rPr>
              <a:t>审核原始凭证的要点：合合时真正确</a:t>
            </a:r>
            <a:endParaRPr lang="zh-CN" altLang="en-US" sz="2000" b="1">
              <a:solidFill>
                <a:schemeClr val="bg1"/>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strips(downLeft)">
                                      <p:cBhvr>
                                        <p:cTn id="7" dur="1000"/>
                                        <p:tgtEl>
                                          <p:spTgt spid="3"/>
                                        </p:tgtEl>
                                      </p:cBhvr>
                                    </p:animEffect>
                                  </p:childTnLst>
                                </p:cTn>
                              </p:par>
                              <p:par>
                                <p:cTn id="8" presetID="3" presetClass="entr" presetSubtype="10" fill="hold" grpId="0" nodeType="withEffect">
                                  <p:stCondLst>
                                    <p:cond delay="0"/>
                                  </p:stCondLst>
                                  <p:childTnLst>
                                    <p:set>
                                      <p:cBhvr>
                                        <p:cTn id="9" dur="1500" fill="hold">
                                          <p:stCondLst>
                                            <p:cond delay="0"/>
                                          </p:stCondLst>
                                        </p:cTn>
                                        <p:tgtEl>
                                          <p:spTgt spid="7"/>
                                        </p:tgtEl>
                                        <p:attrNameLst>
                                          <p:attrName>style.visibility</p:attrName>
                                        </p:attrNameLst>
                                      </p:cBhvr>
                                      <p:to>
                                        <p:strVal val="visible"/>
                                      </p:to>
                                    </p:set>
                                    <p:animEffect transition="in" filter="blinds(horizontal)">
                                      <p:cBhvr>
                                        <p:cTn id="10" dur="1500"/>
                                        <p:tgtEl>
                                          <p:spTgt spid="7"/>
                                        </p:tgtEl>
                                      </p:cBhvr>
                                    </p:animEffect>
                                  </p:childTnLst>
                                </p:cTn>
                              </p:par>
                              <p:par>
                                <p:cTn id="11" presetID="3" presetClass="entr" presetSubtype="10" fill="hold" grpId="0" nodeType="withEffect">
                                  <p:stCondLst>
                                    <p:cond delay="0"/>
                                  </p:stCondLst>
                                  <p:childTnLst>
                                    <p:set>
                                      <p:cBhvr>
                                        <p:cTn id="12" dur="1500" fill="hold">
                                          <p:stCondLst>
                                            <p:cond delay="0"/>
                                          </p:stCondLst>
                                        </p:cTn>
                                        <p:tgtEl>
                                          <p:spTgt spid="8"/>
                                        </p:tgtEl>
                                        <p:attrNameLst>
                                          <p:attrName>style.visibility</p:attrName>
                                        </p:attrNameLst>
                                      </p:cBhvr>
                                      <p:to>
                                        <p:strVal val="visible"/>
                                      </p:to>
                                    </p:set>
                                    <p:animEffect transition="in" filter="blinds(horizontal)">
                                      <p:cBhvr>
                                        <p:cTn id="13" dur="1500"/>
                                        <p:tgtEl>
                                          <p:spTgt spid="8"/>
                                        </p:tgtEl>
                                      </p:cBhvr>
                                    </p:animEffect>
                                  </p:childTnLst>
                                </p:cTn>
                              </p:par>
                              <p:par>
                                <p:cTn id="14" presetID="3" presetClass="entr" presetSubtype="10" fill="hold" grpId="0" nodeType="withEffect">
                                  <p:stCondLst>
                                    <p:cond delay="0"/>
                                  </p:stCondLst>
                                  <p:childTnLst>
                                    <p:set>
                                      <p:cBhvr>
                                        <p:cTn id="15" dur="1500" fill="hold">
                                          <p:stCondLst>
                                            <p:cond delay="0"/>
                                          </p:stCondLst>
                                        </p:cTn>
                                        <p:tgtEl>
                                          <p:spTgt spid="9"/>
                                        </p:tgtEl>
                                        <p:attrNameLst>
                                          <p:attrName>style.visibility</p:attrName>
                                        </p:attrNameLst>
                                      </p:cBhvr>
                                      <p:to>
                                        <p:strVal val="visible"/>
                                      </p:to>
                                    </p:set>
                                    <p:animEffect transition="in" filter="blinds(horizontal)">
                                      <p:cBhvr>
                                        <p:cTn id="16" dur="1500"/>
                                        <p:tgtEl>
                                          <p:spTgt spid="9"/>
                                        </p:tgtEl>
                                      </p:cBhvr>
                                    </p:animEffect>
                                  </p:childTnLst>
                                </p:cTn>
                              </p:par>
                              <p:par>
                                <p:cTn id="17" presetID="3" presetClass="entr" presetSubtype="10" fill="hold" grpId="0" nodeType="withEffect">
                                  <p:stCondLst>
                                    <p:cond delay="0"/>
                                  </p:stCondLst>
                                  <p:childTnLst>
                                    <p:set>
                                      <p:cBhvr>
                                        <p:cTn id="18" dur="1500" fill="hold">
                                          <p:stCondLst>
                                            <p:cond delay="0"/>
                                          </p:stCondLst>
                                        </p:cTn>
                                        <p:tgtEl>
                                          <p:spTgt spid="10"/>
                                        </p:tgtEl>
                                        <p:attrNameLst>
                                          <p:attrName>style.visibility</p:attrName>
                                        </p:attrNameLst>
                                      </p:cBhvr>
                                      <p:to>
                                        <p:strVal val="visible"/>
                                      </p:to>
                                    </p:set>
                                    <p:animEffect transition="in" filter="blinds(horizontal)">
                                      <p:cBhvr>
                                        <p:cTn id="19" dur="1500"/>
                                        <p:tgtEl>
                                          <p:spTgt spid="10"/>
                                        </p:tgtEl>
                                      </p:cBhvr>
                                    </p:animEffect>
                                  </p:childTnLst>
                                </p:cTn>
                              </p:par>
                              <p:par>
                                <p:cTn id="20" presetID="3" presetClass="entr" presetSubtype="10" fill="hold" grpId="0" nodeType="withEffect">
                                  <p:stCondLst>
                                    <p:cond delay="0"/>
                                  </p:stCondLst>
                                  <p:childTnLst>
                                    <p:set>
                                      <p:cBhvr>
                                        <p:cTn id="21" dur="1500" fill="hold">
                                          <p:stCondLst>
                                            <p:cond delay="0"/>
                                          </p:stCondLst>
                                        </p:cTn>
                                        <p:tgtEl>
                                          <p:spTgt spid="11"/>
                                        </p:tgtEl>
                                        <p:attrNameLst>
                                          <p:attrName>style.visibility</p:attrName>
                                        </p:attrNameLst>
                                      </p:cBhvr>
                                      <p:to>
                                        <p:strVal val="visible"/>
                                      </p:to>
                                    </p:set>
                                    <p:animEffect transition="in" filter="blinds(horizontal)">
                                      <p:cBhvr>
                                        <p:cTn id="22" dur="1500"/>
                                        <p:tgtEl>
                                          <p:spTgt spid="11"/>
                                        </p:tgtEl>
                                      </p:cBhvr>
                                    </p:animEffect>
                                  </p:childTnLst>
                                </p:cTn>
                              </p:par>
                              <p:par>
                                <p:cTn id="23" presetID="3" presetClass="entr" presetSubtype="10" fill="hold" grpId="0" nodeType="withEffect">
                                  <p:stCondLst>
                                    <p:cond delay="0"/>
                                  </p:stCondLst>
                                  <p:childTnLst>
                                    <p:set>
                                      <p:cBhvr>
                                        <p:cTn id="24" dur="1500" fill="hold">
                                          <p:stCondLst>
                                            <p:cond delay="0"/>
                                          </p:stCondLst>
                                        </p:cTn>
                                        <p:tgtEl>
                                          <p:spTgt spid="12"/>
                                        </p:tgtEl>
                                        <p:attrNameLst>
                                          <p:attrName>style.visibility</p:attrName>
                                        </p:attrNameLst>
                                      </p:cBhvr>
                                      <p:to>
                                        <p:strVal val="visible"/>
                                      </p:to>
                                    </p:set>
                                    <p:animEffect transition="in" filter="blinds(horizontal)">
                                      <p:cBhvr>
                                        <p:cTn id="25"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7" grpId="0"/>
      <p:bldP spid="8" grpId="0"/>
      <p:bldP spid="9" grpId="0"/>
      <p:bldP spid="10" grpId="0"/>
      <p:bldP spid="11" grpId="0"/>
      <p:bldP spid="12" grpId="0"/>
      <p:bldP spid="7" grpId="1"/>
      <p:bldP spid="8" grpId="1"/>
      <p:bldP spid="9" grpId="1"/>
      <p:bldP spid="10" grpId="1"/>
      <p:bldP spid="11" grpId="1"/>
      <p:bldP spid="1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latin typeface="方正粗黑宋简体" panose="02000000000000000000" charset="-122"/>
                <a:ea typeface="方正大黑体_GBK" panose="02010600010101010101" charset="-122"/>
              </a:rPr>
              <a:t>课程思政案例</a:t>
            </a:r>
            <a:endParaRPr lang="zh-CN" altLang="en-US" sz="3200" b="1">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09600" y="1104265"/>
            <a:ext cx="10972800" cy="5022215"/>
          </a:xfrm>
        </p:spPr>
        <p:txBody>
          <a:bodyPr/>
          <a:p>
            <a:r>
              <a:rPr lang="zh-CN" altLang="en-US" sz="2000">
                <a:latin typeface="方正粗黑宋简体" panose="02000000000000000000" charset="-122"/>
                <a:ea typeface="方正大黑体_GBK" panose="02010600010101010101" charset="-122"/>
                <a:cs typeface="微软雅黑" panose="020B0503020204020204" charset="-122"/>
              </a:rPr>
              <a:t>会计专业学生在模拟实训课中为某电商企业处理采购业务，收到供应商提供的电子发票显示：采购服务器10台，单价￥12 500，总价￥125 000，但学生发现以下异常：</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① 发票二维码扫描显示开票方为‌"XX文具批发部"；</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② 单价小数点疑似有涂改痕迹，"12.500"改为"12 500"；</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③ 企业实际需求仅为2台服务器。</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同学们经过‌小组讨论后，认为有以下三种处理方法：‌</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① 直接按发票金额入账</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② 退回发票要求供应商重开</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③ 自行修改金额后入账</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你认为同学们讨论的三种处理方法存在怎样的后果？</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第一种处理方法：按发票入账，导致公司多抵税，属于虚开发票，涉嫌偷税。</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第二种处理方法：拒收发票，与供应商重新谈判开具发票，耗时但合规，损失1小时业务停滞时间。</a:t>
            </a:r>
            <a:endParaRPr lang="zh-CN" altLang="en-US" sz="2000">
              <a:latin typeface="方正粗黑宋简体" panose="02000000000000000000" charset="-122"/>
              <a:ea typeface="方正大黑体_GBK" panose="02010600010101010101" charset="-122"/>
              <a:cs typeface="微软雅黑" panose="020B0503020204020204" charset="-122"/>
            </a:endParaRPr>
          </a:p>
          <a:p>
            <a:r>
              <a:rPr lang="zh-CN" altLang="en-US" sz="2000">
                <a:latin typeface="方正粗黑宋简体" panose="02000000000000000000" charset="-122"/>
                <a:ea typeface="方正大黑体_GBK" panose="02010600010101010101" charset="-122"/>
                <a:cs typeface="微软雅黑" panose="020B0503020204020204" charset="-122"/>
              </a:rPr>
              <a:t>第三种处理方法：手动修改数量，属于变造会计凭证，是一种违法行为。</a:t>
            </a:r>
            <a:endParaRPr lang="zh-CN" altLang="en-US" sz="2000">
              <a:latin typeface="方正粗黑宋简体" panose="02000000000000000000" charset="-122"/>
              <a:ea typeface="方正大黑体_GBK" panose="02010600010101010101"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latin typeface="方正粗黑宋简体" panose="02000000000000000000" charset="-122"/>
                <a:ea typeface="方正大黑体_GBK" panose="02010600010101010101" charset="-122"/>
                <a:sym typeface="+mn-ea"/>
              </a:rPr>
              <a:t>案例分析</a:t>
            </a:r>
            <a:br>
              <a:rPr lang="zh-CN" altLang="en-US">
                <a:latin typeface="方正粗黑宋简体" panose="02000000000000000000" charset="-122"/>
                <a:ea typeface="方正大黑体_GBK" panose="02010600010101010101" charset="-122"/>
              </a:rPr>
            </a:br>
            <a:endParaRPr lang="zh-CN" altLang="en-US">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pPr>
              <a:lnSpc>
                <a:spcPct val="150000"/>
              </a:lnSpc>
            </a:pPr>
            <a:r>
              <a:rPr lang="zh-CN" altLang="en-US" sz="2400">
                <a:latin typeface="方正粗黑宋简体" panose="02000000000000000000" charset="-122"/>
                <a:ea typeface="方正大黑体_GBK" panose="02010600010101010101" charset="-122"/>
                <a:cs typeface="微软雅黑" panose="020B0503020204020204" charset="-122"/>
              </a:rPr>
              <a:t>‌该案例通过真实业务场景中的价值冲突，将《会计法》关于"原始凭证不得涂改"的规定，与社会主义核心价值观中的‌法治‌、‌诚信‌、‌敬业‌要素深度融合。会计人员要在工作中遵纪守法，恪守会计职业道德，坚持“诚信为本，操守为重，坚持准则，不做假账”。通过本项目的学习教导学生学会严把会计凭证审核关，从源头上防止票据造假、业务造假，为坚持准则、不做假账，把好票据关。</a:t>
            </a:r>
            <a:endParaRPr lang="zh-CN" altLang="en-US" sz="2400">
              <a:latin typeface="方正粗黑宋简体" panose="02000000000000000000" charset="-122"/>
              <a:ea typeface="方正大黑体_GBK" panose="02010600010101010101"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方正粗黑宋简体" panose="02000000000000000000" charset="-122"/>
                <a:ea typeface="方正大黑体_GBK" panose="0201060001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原始凭证的概念与种类</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01</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3622040" cy="460375"/>
          </a:xfrm>
          <a:prstGeom prst="rect">
            <a:avLst/>
          </a:prstGeom>
        </p:spPr>
        <p:txBody>
          <a:bodyPr wrap="square">
            <a:spAutoFit/>
          </a:bodyPr>
          <a:p>
            <a:pPr marL="0" indent="0" algn="just" defTabSz="266700">
              <a:spcBef>
                <a:spcPct val="0"/>
              </a:spcBef>
              <a:spcAft>
                <a:spcPct val="0"/>
              </a:spcAft>
            </a:pPr>
            <a:r>
              <a:rPr lang="zh-CN" altLang="en-US" sz="2400" b="1">
                <a:latin typeface="方正粗黑宋简体" panose="02000000000000000000" charset="-122"/>
                <a:ea typeface="方正大黑体_GBK" panose="02010600010101010101" charset="-122"/>
              </a:rPr>
              <a:t>（一）原始凭证的概念</a:t>
            </a:r>
            <a:endParaRPr lang="zh-CN" altLang="en-US" sz="2400" b="1">
              <a:latin typeface="方正粗黑宋简体" panose="02000000000000000000" charset="-122"/>
              <a:ea typeface="方正大黑体_GBK" panose="02010600010101010101" charset="-122"/>
            </a:endParaRPr>
          </a:p>
        </p:txBody>
      </p:sp>
      <p:sp>
        <p:nvSpPr>
          <p:cNvPr id="7" name="圆角矩形 6"/>
          <p:cNvSpPr/>
          <p:nvPr/>
        </p:nvSpPr>
        <p:spPr>
          <a:xfrm>
            <a:off x="629920" y="1510665"/>
            <a:ext cx="10525760" cy="4264025"/>
          </a:xfrm>
          <a:prstGeom prst="roundRect">
            <a:avLst/>
          </a:prstGeom>
          <a:solidFill>
            <a:schemeClr val="bg2">
              <a:lumMod val="6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5925820" y="1980565"/>
            <a:ext cx="4683760" cy="3169285"/>
          </a:xfrm>
          <a:prstGeom prst="rect">
            <a:avLst/>
          </a:prstGeom>
        </p:spPr>
        <p:txBody>
          <a:bodyPr wrap="square">
            <a:spAutoFit/>
          </a:bodyPr>
          <a:p>
            <a:pPr marL="0" indent="0" algn="just" defTabSz="266700">
              <a:spcBef>
                <a:spcPct val="0"/>
              </a:spcBef>
              <a:spcAft>
                <a:spcPct val="0"/>
              </a:spcAft>
            </a:pPr>
            <a:r>
              <a:rPr lang="zh-CN" altLang="en-US" sz="2000">
                <a:latin typeface="方正粗黑宋简体" panose="02000000000000000000" charset="-122"/>
                <a:ea typeface="方正大黑体_GBK" panose="02010600010101010101" charset="-122"/>
              </a:rPr>
              <a:t>原始凭证是在经济业务发生或完成时取得或填制的，用来证明经济业务发生或完成情况，</a:t>
            </a:r>
            <a:r>
              <a:rPr lang="zh-CN" altLang="en-US" sz="2000" b="1">
                <a:latin typeface="方正粗黑宋简体" panose="02000000000000000000" charset="-122"/>
                <a:ea typeface="方正大黑体_GBK" panose="02010600010101010101" charset="-122"/>
              </a:rPr>
              <a:t>是填制记账凭证和登记账簿的原始依据</a:t>
            </a:r>
            <a:r>
              <a:rPr lang="zh-CN" altLang="en-US" sz="2000">
                <a:latin typeface="方正粗黑宋简体" panose="02000000000000000000" charset="-122"/>
                <a:ea typeface="方正大黑体_GBK" panose="02010600010101010101" charset="-122"/>
              </a:rPr>
              <a:t>，是进行会计核算的原始资料。如购货发票、运费发票、差旅费报销单等。</a:t>
            </a:r>
            <a:endParaRPr lang="zh-CN" altLang="en-US" sz="2000">
              <a:latin typeface="方正粗黑宋简体" panose="02000000000000000000" charset="-122"/>
              <a:ea typeface="方正大黑体_GBK" panose="02010600010101010101" charset="-122"/>
            </a:endParaRPr>
          </a:p>
          <a:p>
            <a:pPr marL="0" indent="0" algn="just" defTabSz="266700">
              <a:spcBef>
                <a:spcPct val="0"/>
              </a:spcBef>
              <a:spcAft>
                <a:spcPct val="0"/>
              </a:spcAft>
            </a:pPr>
            <a:r>
              <a:rPr lang="zh-CN" altLang="en-US" sz="2000">
                <a:latin typeface="方正粗黑宋简体" panose="02000000000000000000" charset="-122"/>
                <a:ea typeface="方正大黑体_GBK" panose="02010600010101010101" charset="-122"/>
              </a:rPr>
              <a:t>不能证明经济业务已经发生或完成的各种单据，如购货合同、请购单、对账单、银行存款余额调节表等，不能作为会计核算的原始证据。</a:t>
            </a:r>
            <a:endParaRPr lang="zh-CN" altLang="en-US" sz="2000">
              <a:latin typeface="方正粗黑宋简体" panose="02000000000000000000" charset="-122"/>
              <a:ea typeface="方正大黑体_GBK" panose="02010600010101010101" charset="-122"/>
            </a:endParaRPr>
          </a:p>
        </p:txBody>
      </p:sp>
      <p:sp>
        <p:nvSpPr>
          <p:cNvPr id="9" name="圆角矩形 8"/>
          <p:cNvSpPr/>
          <p:nvPr/>
        </p:nvSpPr>
        <p:spPr>
          <a:xfrm>
            <a:off x="1011555" y="1730375"/>
            <a:ext cx="4437380" cy="3824605"/>
          </a:xfrm>
          <a:prstGeom prst="roundRec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8" name="F35B0BEE-F18A-47BB-8FCB-E00DA2F2635D-2" descr="C:/Users/30341/AppData/Local/Temp/wpp.SHpnBnwpp"/>
          <p:cNvPicPr>
            <a:picLocks noChangeAspect="1"/>
          </p:cNvPicPr>
          <p:nvPr>
            <p:custDataLst>
              <p:tags r:id="rId1"/>
            </p:custDataLst>
          </p:nvPr>
        </p:nvPicPr>
        <p:blipFill>
          <a:blip r:embed="rId2"/>
          <a:stretch>
            <a:fillRect/>
          </a:stretch>
        </p:blipFill>
        <p:spPr>
          <a:xfrm>
            <a:off x="1277620" y="1878330"/>
            <a:ext cx="3905250" cy="352869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2000" fill="hold">
                                          <p:stCondLst>
                                            <p:cond delay="0"/>
                                          </p:stCondLst>
                                        </p:cTn>
                                        <p:tgtEl>
                                          <p:spTgt spid="5"/>
                                        </p:tgtEl>
                                        <p:attrNameLst>
                                          <p:attrName>style.visibility</p:attrName>
                                        </p:attrNameLst>
                                      </p:cBhvr>
                                      <p:to>
                                        <p:strVal val="visible"/>
                                      </p:to>
                                    </p:set>
                                    <p:animEffect transition="in" filter="strips(downLef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33210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903605"/>
            <a:ext cx="3486150" cy="460375"/>
          </a:xfrm>
          <a:prstGeom prst="rect">
            <a:avLst/>
          </a:prstGeom>
        </p:spPr>
        <p:txBody>
          <a:bodyPr wrap="square">
            <a:spAutoFit/>
          </a:bodyPr>
          <a:p>
            <a:pPr indent="0" algn="just" defTabSz="266700">
              <a:spcBef>
                <a:spcPct val="0"/>
              </a:spcBef>
              <a:spcAft>
                <a:spcPct val="0"/>
              </a:spcAft>
            </a:pPr>
            <a:r>
              <a:rPr lang="zh-CN" altLang="en-US" sz="2400" b="1">
                <a:latin typeface="方正粗黑宋简体" panose="02000000000000000000" charset="-122"/>
                <a:ea typeface="方正大黑体_GBK" panose="02010600010101010101" charset="-122"/>
              </a:rPr>
              <a:t>（二）原始凭证的种类</a:t>
            </a:r>
            <a:endParaRPr lang="zh-CN" altLang="en-US" sz="2400" b="1">
              <a:latin typeface="方正粗黑宋简体" panose="02000000000000000000" charset="-122"/>
              <a:ea typeface="方正大黑体_GBK" panose="02010600010101010101" charset="-122"/>
            </a:endParaRPr>
          </a:p>
        </p:txBody>
      </p:sp>
      <p:sp>
        <p:nvSpPr>
          <p:cNvPr id="3" name="圆角矩形 2"/>
          <p:cNvSpPr/>
          <p:nvPr/>
        </p:nvSpPr>
        <p:spPr>
          <a:xfrm>
            <a:off x="716915" y="3332480"/>
            <a:ext cx="1520190" cy="654050"/>
          </a:xfrm>
          <a:prstGeom prst="roundRect">
            <a:avLst/>
          </a:prstGeom>
          <a:solidFill>
            <a:srgbClr val="C19DCC"/>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左大括号 5"/>
          <p:cNvSpPr/>
          <p:nvPr/>
        </p:nvSpPr>
        <p:spPr>
          <a:xfrm>
            <a:off x="2410460" y="1579245"/>
            <a:ext cx="605790" cy="4410710"/>
          </a:xfrm>
          <a:prstGeom prst="leftBrace">
            <a:avLst/>
          </a:prstGeom>
          <a:noFill/>
          <a:ln w="38100" cap="flat" cmpd="sng" algn="ctr">
            <a:solidFill>
              <a:srgbClr val="333399"/>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 name="圆角矩形 9"/>
          <p:cNvSpPr/>
          <p:nvPr/>
        </p:nvSpPr>
        <p:spPr>
          <a:xfrm>
            <a:off x="3111500" y="1330325"/>
            <a:ext cx="2295525" cy="519430"/>
          </a:xfrm>
          <a:prstGeom prst="roundRect">
            <a:avLst/>
          </a:prstGeom>
          <a:solidFill>
            <a:srgbClr val="7CAEBB"/>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圆角矩形 11"/>
          <p:cNvSpPr/>
          <p:nvPr/>
        </p:nvSpPr>
        <p:spPr>
          <a:xfrm>
            <a:off x="3111500" y="2689225"/>
            <a:ext cx="2858135" cy="519430"/>
          </a:xfrm>
          <a:prstGeom prst="roundRect">
            <a:avLst/>
          </a:prstGeom>
          <a:solidFill>
            <a:srgbClr val="E0CF5C"/>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3" name="圆角矩形 12"/>
          <p:cNvSpPr/>
          <p:nvPr/>
        </p:nvSpPr>
        <p:spPr>
          <a:xfrm>
            <a:off x="3111500" y="4110355"/>
            <a:ext cx="1666240" cy="519430"/>
          </a:xfrm>
          <a:prstGeom prst="roundRect">
            <a:avLst/>
          </a:prstGeom>
          <a:solidFill>
            <a:schemeClr val="accent6">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5" name="圆角矩形 14"/>
          <p:cNvSpPr/>
          <p:nvPr/>
        </p:nvSpPr>
        <p:spPr>
          <a:xfrm>
            <a:off x="2989580" y="5590540"/>
            <a:ext cx="2176780" cy="519430"/>
          </a:xfrm>
          <a:prstGeom prst="roundRect">
            <a:avLst/>
          </a:prstGeom>
          <a:solidFill>
            <a:srgbClr val="54D3D5"/>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6" name="左大括号 15"/>
          <p:cNvSpPr/>
          <p:nvPr/>
        </p:nvSpPr>
        <p:spPr>
          <a:xfrm>
            <a:off x="5546090" y="1085215"/>
            <a:ext cx="662305" cy="1010285"/>
          </a:xfrm>
          <a:prstGeom prst="leftBrace">
            <a:avLst/>
          </a:prstGeom>
          <a:noFill/>
          <a:ln w="38100" cap="flat" cmpd="sng" algn="ctr">
            <a:solidFill>
              <a:srgbClr val="333399"/>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 name="圆角矩形 19"/>
          <p:cNvSpPr/>
          <p:nvPr/>
        </p:nvSpPr>
        <p:spPr>
          <a:xfrm>
            <a:off x="6208395" y="800735"/>
            <a:ext cx="1824990" cy="538480"/>
          </a:xfrm>
          <a:prstGeom prst="roundRect">
            <a:avLst/>
          </a:prstGeom>
          <a:solidFill>
            <a:srgbClr val="B2AB62"/>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1" name="圆角矩形 20"/>
          <p:cNvSpPr/>
          <p:nvPr/>
        </p:nvSpPr>
        <p:spPr>
          <a:xfrm>
            <a:off x="6208395" y="1724025"/>
            <a:ext cx="1824990" cy="538480"/>
          </a:xfrm>
          <a:prstGeom prst="roundRect">
            <a:avLst/>
          </a:prstGeom>
          <a:solidFill>
            <a:srgbClr val="D3AEA8"/>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左大括号 23"/>
          <p:cNvSpPr/>
          <p:nvPr/>
        </p:nvSpPr>
        <p:spPr>
          <a:xfrm>
            <a:off x="5165725" y="5344795"/>
            <a:ext cx="231140" cy="1010285"/>
          </a:xfrm>
          <a:prstGeom prst="leftBrace">
            <a:avLst/>
          </a:prstGeom>
          <a:noFill/>
          <a:ln w="38100" cap="flat" cmpd="sng" algn="ctr">
            <a:solidFill>
              <a:srgbClr val="333399"/>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5" name="圆角矩形 24"/>
          <p:cNvSpPr/>
          <p:nvPr/>
        </p:nvSpPr>
        <p:spPr>
          <a:xfrm>
            <a:off x="5396865" y="5208905"/>
            <a:ext cx="1824990" cy="538480"/>
          </a:xfrm>
          <a:prstGeom prst="roundRect">
            <a:avLst/>
          </a:prstGeom>
          <a:solidFill>
            <a:srgbClr val="E0A99B"/>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6" name="圆角矩形 25"/>
          <p:cNvSpPr/>
          <p:nvPr/>
        </p:nvSpPr>
        <p:spPr>
          <a:xfrm>
            <a:off x="5396865" y="5850255"/>
            <a:ext cx="1824990" cy="538480"/>
          </a:xfrm>
          <a:prstGeom prst="roundRect">
            <a:avLst/>
          </a:prstGeom>
          <a:solidFill>
            <a:srgbClr val="A6BBD4"/>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7" name="左大括号 26"/>
          <p:cNvSpPr/>
          <p:nvPr/>
        </p:nvSpPr>
        <p:spPr>
          <a:xfrm>
            <a:off x="4839970" y="3864610"/>
            <a:ext cx="605790" cy="765810"/>
          </a:xfrm>
          <a:prstGeom prst="leftBrace">
            <a:avLst/>
          </a:prstGeom>
          <a:noFill/>
          <a:ln w="38100" cap="flat" cmpd="sng" algn="ctr">
            <a:solidFill>
              <a:srgbClr val="333399"/>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8" name="圆角矩形 27"/>
          <p:cNvSpPr/>
          <p:nvPr/>
        </p:nvSpPr>
        <p:spPr>
          <a:xfrm>
            <a:off x="5445760" y="3609975"/>
            <a:ext cx="1824990" cy="538480"/>
          </a:xfrm>
          <a:prstGeom prst="roundRect">
            <a:avLst/>
          </a:prstGeom>
          <a:solidFill>
            <a:srgbClr val="B0E596"/>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9" name="圆角矩形 28"/>
          <p:cNvSpPr/>
          <p:nvPr/>
        </p:nvSpPr>
        <p:spPr>
          <a:xfrm>
            <a:off x="5445760" y="4260215"/>
            <a:ext cx="1824990" cy="538480"/>
          </a:xfrm>
          <a:prstGeom prst="roundRect">
            <a:avLst/>
          </a:prstGeom>
          <a:solidFill>
            <a:srgbClr val="D094E7"/>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5" name="文本框 34"/>
          <p:cNvSpPr txBox="1"/>
          <p:nvPr/>
        </p:nvSpPr>
        <p:spPr>
          <a:xfrm>
            <a:off x="764540" y="3430270"/>
            <a:ext cx="1472565" cy="460375"/>
          </a:xfrm>
          <a:prstGeom prst="rect">
            <a:avLst/>
          </a:prstGeom>
          <a:noFill/>
        </p:spPr>
        <p:txBody>
          <a:bodyPr wrap="square" rtlCol="0">
            <a:spAutoFit/>
          </a:bodyPr>
          <a:p>
            <a:r>
              <a:rPr lang="zh-CN" altLang="en-US" sz="2400" b="1">
                <a:solidFill>
                  <a:schemeClr val="tx1"/>
                </a:solidFill>
              </a:rPr>
              <a:t>原始凭证</a:t>
            </a:r>
            <a:endParaRPr lang="zh-CN" altLang="en-US" sz="2400" b="1">
              <a:solidFill>
                <a:schemeClr val="tx1"/>
              </a:solidFill>
            </a:endParaRPr>
          </a:p>
        </p:txBody>
      </p:sp>
      <p:sp>
        <p:nvSpPr>
          <p:cNvPr id="39" name="文本框 38"/>
          <p:cNvSpPr txBox="1"/>
          <p:nvPr/>
        </p:nvSpPr>
        <p:spPr>
          <a:xfrm>
            <a:off x="3112135" y="1388745"/>
            <a:ext cx="2172335" cy="398780"/>
          </a:xfrm>
          <a:prstGeom prst="rect">
            <a:avLst/>
          </a:prstGeom>
          <a:noFill/>
        </p:spPr>
        <p:txBody>
          <a:bodyPr wrap="square" rtlCol="0">
            <a:spAutoFit/>
          </a:bodyPr>
          <a:p>
            <a:r>
              <a:rPr lang="en-US" altLang="zh-CN" sz="2000" b="1">
                <a:solidFill>
                  <a:schemeClr val="tx1"/>
                </a:solidFill>
              </a:rPr>
              <a:t>1.</a:t>
            </a:r>
            <a:r>
              <a:rPr lang="zh-CN" altLang="en-US" sz="2000" b="1">
                <a:solidFill>
                  <a:schemeClr val="tx1"/>
                </a:solidFill>
              </a:rPr>
              <a:t>按来源渠道不同</a:t>
            </a:r>
            <a:endParaRPr lang="zh-CN" altLang="en-US" sz="2000" b="1">
              <a:solidFill>
                <a:schemeClr val="tx1"/>
              </a:solidFill>
            </a:endParaRPr>
          </a:p>
        </p:txBody>
      </p:sp>
      <p:sp>
        <p:nvSpPr>
          <p:cNvPr id="40" name="文本框 39"/>
          <p:cNvSpPr txBox="1"/>
          <p:nvPr/>
        </p:nvSpPr>
        <p:spPr>
          <a:xfrm>
            <a:off x="3111500" y="2749550"/>
            <a:ext cx="3020060" cy="398780"/>
          </a:xfrm>
          <a:prstGeom prst="rect">
            <a:avLst/>
          </a:prstGeom>
          <a:noFill/>
        </p:spPr>
        <p:txBody>
          <a:bodyPr wrap="square" rtlCol="0">
            <a:spAutoFit/>
          </a:bodyPr>
          <a:p>
            <a:r>
              <a:rPr lang="en-US" altLang="zh-CN" sz="2000" b="1">
                <a:solidFill>
                  <a:schemeClr val="tx1"/>
                </a:solidFill>
              </a:rPr>
              <a:t>2.</a:t>
            </a:r>
            <a:r>
              <a:rPr lang="zh-CN" altLang="en-US" sz="2000" b="1">
                <a:solidFill>
                  <a:schemeClr val="tx1"/>
                </a:solidFill>
              </a:rPr>
              <a:t>按填制手续和内容不同</a:t>
            </a:r>
            <a:endParaRPr lang="zh-CN" altLang="en-US" sz="2000" b="1">
              <a:solidFill>
                <a:schemeClr val="tx1"/>
              </a:solidFill>
            </a:endParaRPr>
          </a:p>
        </p:txBody>
      </p:sp>
      <p:sp>
        <p:nvSpPr>
          <p:cNvPr id="41" name="文本框 40"/>
          <p:cNvSpPr txBox="1"/>
          <p:nvPr/>
        </p:nvSpPr>
        <p:spPr>
          <a:xfrm>
            <a:off x="3112135" y="4170680"/>
            <a:ext cx="1721485" cy="398780"/>
          </a:xfrm>
          <a:prstGeom prst="rect">
            <a:avLst/>
          </a:prstGeom>
          <a:noFill/>
        </p:spPr>
        <p:txBody>
          <a:bodyPr wrap="square" rtlCol="0">
            <a:spAutoFit/>
          </a:bodyPr>
          <a:p>
            <a:r>
              <a:rPr lang="en-US" altLang="zh-CN" sz="2000" b="1">
                <a:solidFill>
                  <a:schemeClr val="tx1"/>
                </a:solidFill>
              </a:rPr>
              <a:t>3.</a:t>
            </a:r>
            <a:r>
              <a:rPr lang="zh-CN" altLang="en-US" sz="2000" b="1">
                <a:solidFill>
                  <a:schemeClr val="tx1"/>
                </a:solidFill>
              </a:rPr>
              <a:t>按格式不同</a:t>
            </a:r>
            <a:endParaRPr lang="zh-CN" altLang="en-US" sz="2000" b="1">
              <a:solidFill>
                <a:schemeClr val="tx1"/>
              </a:solidFill>
            </a:endParaRPr>
          </a:p>
        </p:txBody>
      </p:sp>
      <p:sp>
        <p:nvSpPr>
          <p:cNvPr id="42" name="文本框 41"/>
          <p:cNvSpPr txBox="1"/>
          <p:nvPr/>
        </p:nvSpPr>
        <p:spPr>
          <a:xfrm>
            <a:off x="3016885" y="5591175"/>
            <a:ext cx="2263775" cy="398780"/>
          </a:xfrm>
          <a:prstGeom prst="rect">
            <a:avLst/>
          </a:prstGeom>
          <a:noFill/>
        </p:spPr>
        <p:txBody>
          <a:bodyPr wrap="square" rtlCol="0">
            <a:spAutoFit/>
          </a:bodyPr>
          <a:p>
            <a:r>
              <a:rPr lang="en-US" altLang="zh-CN" sz="2000" b="1">
                <a:solidFill>
                  <a:schemeClr val="tx1"/>
                </a:solidFill>
              </a:rPr>
              <a:t>4.</a:t>
            </a:r>
            <a:r>
              <a:rPr lang="zh-CN" altLang="en-US" sz="2000" b="1">
                <a:solidFill>
                  <a:schemeClr val="tx1"/>
                </a:solidFill>
              </a:rPr>
              <a:t>按填制手段不同</a:t>
            </a:r>
            <a:endParaRPr lang="zh-CN" altLang="en-US" sz="2000" b="1">
              <a:solidFill>
                <a:schemeClr val="tx1"/>
              </a:solidFill>
            </a:endParaRPr>
          </a:p>
        </p:txBody>
      </p:sp>
      <p:sp>
        <p:nvSpPr>
          <p:cNvPr id="45" name="左大括号 44"/>
          <p:cNvSpPr/>
          <p:nvPr/>
        </p:nvSpPr>
        <p:spPr>
          <a:xfrm>
            <a:off x="7427595" y="2322195"/>
            <a:ext cx="605790" cy="1357630"/>
          </a:xfrm>
          <a:prstGeom prst="leftBrace">
            <a:avLst/>
          </a:prstGeom>
          <a:noFill/>
          <a:ln w="38100" cap="flat" cmpd="sng" algn="ctr">
            <a:solidFill>
              <a:srgbClr val="00206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6" name="圆角矩形 45"/>
          <p:cNvSpPr/>
          <p:nvPr/>
        </p:nvSpPr>
        <p:spPr>
          <a:xfrm>
            <a:off x="8150225" y="1945640"/>
            <a:ext cx="1945640" cy="538480"/>
          </a:xfrm>
          <a:prstGeom prst="roundRect">
            <a:avLst/>
          </a:prstGeom>
          <a:solidFill>
            <a:srgbClr val="FF7B7B"/>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7" name="圆角矩形 46"/>
          <p:cNvSpPr/>
          <p:nvPr/>
        </p:nvSpPr>
        <p:spPr>
          <a:xfrm>
            <a:off x="8150225" y="2632710"/>
            <a:ext cx="1945640" cy="538480"/>
          </a:xfrm>
          <a:prstGeom prst="roundRect">
            <a:avLst/>
          </a:prstGeom>
          <a:solidFill>
            <a:srgbClr val="809D49"/>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8" name="圆角矩形 47"/>
          <p:cNvSpPr/>
          <p:nvPr/>
        </p:nvSpPr>
        <p:spPr>
          <a:xfrm>
            <a:off x="8150225" y="3391535"/>
            <a:ext cx="1945640" cy="538480"/>
          </a:xfrm>
          <a:prstGeom prst="roundRect">
            <a:avLst/>
          </a:prstGeom>
          <a:solidFill>
            <a:srgbClr val="B25DAD"/>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0" name="文本框 49"/>
          <p:cNvSpPr txBox="1"/>
          <p:nvPr/>
        </p:nvSpPr>
        <p:spPr>
          <a:xfrm>
            <a:off x="6308725" y="800735"/>
            <a:ext cx="2049780" cy="398780"/>
          </a:xfrm>
          <a:prstGeom prst="rect">
            <a:avLst/>
          </a:prstGeom>
          <a:noFill/>
        </p:spPr>
        <p:txBody>
          <a:bodyPr wrap="square" rtlCol="0">
            <a:spAutoFit/>
          </a:bodyPr>
          <a:p>
            <a:r>
              <a:rPr lang="zh-CN" altLang="en-US" b="1">
                <a:solidFill>
                  <a:schemeClr val="tx1"/>
                </a:solidFill>
              </a:rPr>
              <a:t>外来原始凭</a:t>
            </a:r>
            <a:r>
              <a:rPr lang="zh-CN" altLang="en-US" sz="2000" b="1">
                <a:solidFill>
                  <a:schemeClr val="tx1"/>
                </a:solidFill>
              </a:rPr>
              <a:t>证</a:t>
            </a:r>
            <a:endParaRPr lang="zh-CN" altLang="en-US" sz="2000" b="1">
              <a:solidFill>
                <a:schemeClr val="tx1"/>
              </a:solidFill>
            </a:endParaRPr>
          </a:p>
        </p:txBody>
      </p:sp>
      <p:sp>
        <p:nvSpPr>
          <p:cNvPr id="51" name="文本框 50"/>
          <p:cNvSpPr txBox="1"/>
          <p:nvPr/>
        </p:nvSpPr>
        <p:spPr>
          <a:xfrm>
            <a:off x="6308725" y="1796415"/>
            <a:ext cx="2049780" cy="398780"/>
          </a:xfrm>
          <a:prstGeom prst="rect">
            <a:avLst/>
          </a:prstGeom>
          <a:noFill/>
        </p:spPr>
        <p:txBody>
          <a:bodyPr wrap="square" rtlCol="0">
            <a:spAutoFit/>
          </a:bodyPr>
          <a:p>
            <a:r>
              <a:rPr lang="zh-CN" altLang="en-US" b="1">
                <a:solidFill>
                  <a:schemeClr val="tx1"/>
                </a:solidFill>
              </a:rPr>
              <a:t>自制原始凭</a:t>
            </a:r>
            <a:r>
              <a:rPr lang="zh-CN" altLang="en-US" sz="2000" b="1">
                <a:solidFill>
                  <a:schemeClr val="tx1"/>
                </a:solidFill>
              </a:rPr>
              <a:t>证</a:t>
            </a:r>
            <a:endParaRPr lang="zh-CN" altLang="en-US" sz="2000" b="1">
              <a:solidFill>
                <a:schemeClr val="tx1"/>
              </a:solidFill>
            </a:endParaRPr>
          </a:p>
        </p:txBody>
      </p:sp>
      <p:sp>
        <p:nvSpPr>
          <p:cNvPr id="52" name="文本框 51"/>
          <p:cNvSpPr txBox="1"/>
          <p:nvPr/>
        </p:nvSpPr>
        <p:spPr>
          <a:xfrm>
            <a:off x="5546090" y="3679825"/>
            <a:ext cx="2049780" cy="398780"/>
          </a:xfrm>
          <a:prstGeom prst="rect">
            <a:avLst/>
          </a:prstGeom>
          <a:noFill/>
        </p:spPr>
        <p:txBody>
          <a:bodyPr wrap="square" rtlCol="0">
            <a:spAutoFit/>
          </a:bodyPr>
          <a:p>
            <a:r>
              <a:rPr lang="zh-CN" altLang="en-US" b="1">
                <a:solidFill>
                  <a:schemeClr val="tx1"/>
                </a:solidFill>
              </a:rPr>
              <a:t>通用原始凭</a:t>
            </a:r>
            <a:r>
              <a:rPr lang="zh-CN" altLang="en-US" sz="2000" b="1">
                <a:solidFill>
                  <a:schemeClr val="tx1"/>
                </a:solidFill>
              </a:rPr>
              <a:t>证</a:t>
            </a:r>
            <a:endParaRPr lang="zh-CN" altLang="en-US" sz="2000" b="1">
              <a:solidFill>
                <a:schemeClr val="tx1"/>
              </a:solidFill>
            </a:endParaRPr>
          </a:p>
        </p:txBody>
      </p:sp>
      <p:sp>
        <p:nvSpPr>
          <p:cNvPr id="53" name="文本框 52"/>
          <p:cNvSpPr txBox="1"/>
          <p:nvPr/>
        </p:nvSpPr>
        <p:spPr>
          <a:xfrm>
            <a:off x="5497195" y="4330065"/>
            <a:ext cx="2049780" cy="398780"/>
          </a:xfrm>
          <a:prstGeom prst="rect">
            <a:avLst/>
          </a:prstGeom>
          <a:noFill/>
        </p:spPr>
        <p:txBody>
          <a:bodyPr wrap="square" rtlCol="0">
            <a:spAutoFit/>
          </a:bodyPr>
          <a:p>
            <a:r>
              <a:rPr lang="zh-CN" altLang="en-US" b="1">
                <a:solidFill>
                  <a:schemeClr val="tx1"/>
                </a:solidFill>
              </a:rPr>
              <a:t>专用原始凭</a:t>
            </a:r>
            <a:r>
              <a:rPr lang="zh-CN" altLang="en-US" sz="2000" b="1">
                <a:solidFill>
                  <a:schemeClr val="tx1"/>
                </a:solidFill>
              </a:rPr>
              <a:t>证</a:t>
            </a:r>
            <a:endParaRPr lang="zh-CN" altLang="en-US" sz="2000" b="1">
              <a:solidFill>
                <a:schemeClr val="tx1"/>
              </a:solidFill>
            </a:endParaRPr>
          </a:p>
        </p:txBody>
      </p:sp>
      <p:sp>
        <p:nvSpPr>
          <p:cNvPr id="54" name="文本框 53"/>
          <p:cNvSpPr txBox="1"/>
          <p:nvPr/>
        </p:nvSpPr>
        <p:spPr>
          <a:xfrm>
            <a:off x="5497195" y="5278755"/>
            <a:ext cx="2049780" cy="398780"/>
          </a:xfrm>
          <a:prstGeom prst="rect">
            <a:avLst/>
          </a:prstGeom>
          <a:noFill/>
        </p:spPr>
        <p:txBody>
          <a:bodyPr wrap="square" rtlCol="0">
            <a:spAutoFit/>
          </a:bodyPr>
          <a:p>
            <a:r>
              <a:rPr lang="zh-CN" altLang="en-US" b="1">
                <a:solidFill>
                  <a:schemeClr val="tx1"/>
                </a:solidFill>
              </a:rPr>
              <a:t>手工原始凭</a:t>
            </a:r>
            <a:r>
              <a:rPr lang="zh-CN" altLang="en-US" sz="2000" b="1">
                <a:solidFill>
                  <a:schemeClr val="tx1"/>
                </a:solidFill>
              </a:rPr>
              <a:t>证</a:t>
            </a:r>
            <a:endParaRPr lang="zh-CN" altLang="en-US" sz="2000" b="1">
              <a:solidFill>
                <a:schemeClr val="tx1"/>
              </a:solidFill>
            </a:endParaRPr>
          </a:p>
        </p:txBody>
      </p:sp>
      <p:sp>
        <p:nvSpPr>
          <p:cNvPr id="55" name="文本框 54"/>
          <p:cNvSpPr txBox="1"/>
          <p:nvPr/>
        </p:nvSpPr>
        <p:spPr>
          <a:xfrm>
            <a:off x="5546090" y="5989955"/>
            <a:ext cx="2049780" cy="398780"/>
          </a:xfrm>
          <a:prstGeom prst="rect">
            <a:avLst/>
          </a:prstGeom>
          <a:noFill/>
        </p:spPr>
        <p:txBody>
          <a:bodyPr wrap="square" rtlCol="0">
            <a:spAutoFit/>
          </a:bodyPr>
          <a:p>
            <a:r>
              <a:rPr lang="zh-CN" altLang="en-US" b="1">
                <a:solidFill>
                  <a:schemeClr val="tx1"/>
                </a:solidFill>
              </a:rPr>
              <a:t>机制原始凭</a:t>
            </a:r>
            <a:r>
              <a:rPr lang="zh-CN" altLang="en-US" sz="2000" b="1">
                <a:solidFill>
                  <a:schemeClr val="tx1"/>
                </a:solidFill>
              </a:rPr>
              <a:t>证</a:t>
            </a:r>
            <a:endParaRPr lang="zh-CN" altLang="en-US" sz="2000" b="1">
              <a:solidFill>
                <a:schemeClr val="tx1"/>
              </a:solidFill>
            </a:endParaRPr>
          </a:p>
        </p:txBody>
      </p:sp>
      <p:sp>
        <p:nvSpPr>
          <p:cNvPr id="60" name="文本框 59"/>
          <p:cNvSpPr txBox="1"/>
          <p:nvPr/>
        </p:nvSpPr>
        <p:spPr>
          <a:xfrm>
            <a:off x="8235315" y="2015490"/>
            <a:ext cx="2049780" cy="398780"/>
          </a:xfrm>
          <a:prstGeom prst="rect">
            <a:avLst/>
          </a:prstGeom>
          <a:noFill/>
        </p:spPr>
        <p:txBody>
          <a:bodyPr wrap="square" rtlCol="0">
            <a:spAutoFit/>
          </a:bodyPr>
          <a:p>
            <a:r>
              <a:rPr lang="zh-CN" altLang="en-US" b="1">
                <a:solidFill>
                  <a:schemeClr val="tx1"/>
                </a:solidFill>
              </a:rPr>
              <a:t>一次原始凭</a:t>
            </a:r>
            <a:r>
              <a:rPr lang="zh-CN" altLang="en-US" sz="2000" b="1">
                <a:solidFill>
                  <a:schemeClr val="tx1"/>
                </a:solidFill>
              </a:rPr>
              <a:t>证</a:t>
            </a:r>
            <a:endParaRPr lang="zh-CN" altLang="en-US" sz="2000" b="1">
              <a:solidFill>
                <a:schemeClr val="tx1"/>
              </a:solidFill>
            </a:endParaRPr>
          </a:p>
        </p:txBody>
      </p:sp>
      <p:sp>
        <p:nvSpPr>
          <p:cNvPr id="61" name="文本框 60"/>
          <p:cNvSpPr txBox="1"/>
          <p:nvPr/>
        </p:nvSpPr>
        <p:spPr>
          <a:xfrm>
            <a:off x="8235315" y="2689225"/>
            <a:ext cx="2049780" cy="398780"/>
          </a:xfrm>
          <a:prstGeom prst="rect">
            <a:avLst/>
          </a:prstGeom>
          <a:noFill/>
        </p:spPr>
        <p:txBody>
          <a:bodyPr wrap="square" rtlCol="0">
            <a:spAutoFit/>
          </a:bodyPr>
          <a:p>
            <a:r>
              <a:rPr lang="zh-CN" altLang="en-US" b="1">
                <a:solidFill>
                  <a:schemeClr val="tx1"/>
                </a:solidFill>
              </a:rPr>
              <a:t>累计原始凭</a:t>
            </a:r>
            <a:r>
              <a:rPr lang="zh-CN" altLang="en-US" sz="2000" b="1">
                <a:solidFill>
                  <a:schemeClr val="tx1"/>
                </a:solidFill>
              </a:rPr>
              <a:t>证</a:t>
            </a:r>
            <a:endParaRPr lang="zh-CN" altLang="en-US" sz="2000" b="1">
              <a:solidFill>
                <a:schemeClr val="tx1"/>
              </a:solidFill>
            </a:endParaRPr>
          </a:p>
        </p:txBody>
      </p:sp>
      <p:sp>
        <p:nvSpPr>
          <p:cNvPr id="62" name="文本框 61"/>
          <p:cNvSpPr txBox="1"/>
          <p:nvPr/>
        </p:nvSpPr>
        <p:spPr>
          <a:xfrm>
            <a:off x="8235315" y="3389630"/>
            <a:ext cx="2049780" cy="398780"/>
          </a:xfrm>
          <a:prstGeom prst="rect">
            <a:avLst/>
          </a:prstGeom>
          <a:noFill/>
        </p:spPr>
        <p:txBody>
          <a:bodyPr wrap="square" rtlCol="0">
            <a:spAutoFit/>
          </a:bodyPr>
          <a:p>
            <a:r>
              <a:rPr lang="zh-CN" altLang="en-US" b="1">
                <a:solidFill>
                  <a:schemeClr val="tx1"/>
                </a:solidFill>
              </a:rPr>
              <a:t>汇总原始凭</a:t>
            </a:r>
            <a:r>
              <a:rPr lang="zh-CN" altLang="en-US" sz="2000" b="1">
                <a:solidFill>
                  <a:schemeClr val="tx1"/>
                </a:solidFill>
              </a:rPr>
              <a:t>证</a:t>
            </a:r>
            <a:endParaRPr lang="zh-CN" altLang="en-US" sz="2000" b="1">
              <a:solidFill>
                <a:schemeClr val="tx1"/>
              </a:solidFill>
            </a:endParaRPr>
          </a:p>
        </p:txBody>
      </p:sp>
    </p:spTree>
    <p:custDataLst>
      <p:tags r:id="rId1"/>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4839970"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1.</a:t>
            </a:r>
            <a:r>
              <a:rPr lang="zh-CN" altLang="en-US" b="1">
                <a:latin typeface="方正粗黑宋简体" panose="02000000000000000000" charset="-122"/>
                <a:ea typeface="方正大黑体_GBK" panose="02010600010101010101" charset="-122"/>
              </a:rPr>
              <a:t>按来源渠道不同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外来原始凭证</a:t>
            </a:r>
            <a:endParaRPr lang="zh-CN" altLang="en-US" b="1">
              <a:latin typeface="方正粗黑宋简体" panose="02000000000000000000" charset="-122"/>
              <a:ea typeface="方正大黑体_GBK" panose="02010600010101010101" charset="-122"/>
            </a:endParaRPr>
          </a:p>
        </p:txBody>
      </p:sp>
      <p:sp>
        <p:nvSpPr>
          <p:cNvPr id="30" name="圆角矩形 29"/>
          <p:cNvSpPr/>
          <p:nvPr/>
        </p:nvSpPr>
        <p:spPr>
          <a:xfrm>
            <a:off x="549910" y="162433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1" name="圆角矩形 30"/>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2" name="文本框 31"/>
          <p:cNvSpPr txBox="1"/>
          <p:nvPr/>
        </p:nvSpPr>
        <p:spPr>
          <a:xfrm>
            <a:off x="6315710" y="2451735"/>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外来原始凭证是指在经济业务活动发生或完成时，从其他单位或个人手中直接取得的原始凭证。</a:t>
            </a:r>
            <a:r>
              <a:rPr lang="zh-CN" altLang="en-US" sz="2000" b="1">
                <a:latin typeface="方正粗黑宋简体" panose="02000000000000000000" charset="-122"/>
                <a:ea typeface="方正大黑体_GBK" panose="02010600010101010101" charset="-122"/>
                <a:sym typeface="+mn-ea"/>
              </a:rPr>
              <a:t>如采购时取得的增值税专用发票或普通发票、银行开出的收款或付款结算凭证、出差时取得的车船机票等。</a:t>
            </a:r>
            <a:endParaRPr lang="zh-CN" altLang="en-US" sz="2000" b="1">
              <a:latin typeface="方正粗黑宋简体" panose="02000000000000000000" charset="-122"/>
              <a:ea typeface="方正大黑体_GBK" panose="02010600010101010101" charset="-122"/>
            </a:endParaRPr>
          </a:p>
        </p:txBody>
      </p:sp>
      <p:sp>
        <p:nvSpPr>
          <p:cNvPr id="33" name="剪去对角的矩形 32"/>
          <p:cNvSpPr/>
          <p:nvPr/>
        </p:nvSpPr>
        <p:spPr>
          <a:xfrm>
            <a:off x="69786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4" name="文本框 33"/>
          <p:cNvSpPr txBox="1"/>
          <p:nvPr/>
        </p:nvSpPr>
        <p:spPr>
          <a:xfrm>
            <a:off x="1849755" y="1760220"/>
            <a:ext cx="2800350" cy="398780"/>
          </a:xfrm>
          <a:prstGeom prst="rect">
            <a:avLst/>
          </a:prstGeom>
          <a:noFill/>
        </p:spPr>
        <p:txBody>
          <a:bodyPr wrap="square" rtlCol="0">
            <a:spAutoFit/>
          </a:bodyPr>
          <a:p>
            <a:pPr algn="ctr"/>
            <a:r>
              <a:rPr lang="zh-CN" altLang="en-US" sz="2000" b="1">
                <a:solidFill>
                  <a:schemeClr val="tx1"/>
                </a:solidFill>
                <a:latin typeface="方正粗黑宋简体" panose="02000000000000000000" charset="-122"/>
                <a:ea typeface="方正大黑体_GBK" panose="02010600010101010101" charset="-122"/>
                <a:sym typeface="+mn-ea"/>
              </a:rPr>
              <a:t>铁路电子客票</a:t>
            </a:r>
            <a:endParaRPr lang="zh-CN" altLang="en-US" sz="2000" b="1">
              <a:solidFill>
                <a:schemeClr val="tx1"/>
              </a:solidFill>
              <a:latin typeface="方正粗黑宋简体" panose="02000000000000000000" charset="-122"/>
              <a:ea typeface="方正大黑体_GBK" panose="02010600010101010101" charset="-122"/>
              <a:sym typeface="+mn-ea"/>
            </a:endParaRPr>
          </a:p>
        </p:txBody>
      </p:sp>
      <p:sp>
        <p:nvSpPr>
          <p:cNvPr id="37" name="文本框 36"/>
          <p:cNvSpPr txBox="1"/>
          <p:nvPr/>
        </p:nvSpPr>
        <p:spPr>
          <a:xfrm>
            <a:off x="6315710" y="7042785"/>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自制原始凭是指在经济业务发生或完成时，由本单位业务经办部门或个人自行填制的原始凭证。</a:t>
            </a:r>
            <a:r>
              <a:rPr lang="zh-CN" altLang="en-US" sz="2000" b="1">
                <a:latin typeface="方正粗黑宋简体" panose="02000000000000000000" charset="-122"/>
                <a:ea typeface="方正大黑体_GBK" panose="02010600010101010101" charset="-122"/>
                <a:sym typeface="+mn-ea"/>
              </a:rPr>
              <a:t>如收料单、领料单、入库单、出库单、借款单、工资发放明细表、折旧计算表等。</a:t>
            </a:r>
            <a:endParaRPr lang="zh-CN" altLang="en-US" sz="2000" b="1">
              <a:latin typeface="方正粗黑宋简体" panose="02000000000000000000" charset="-122"/>
              <a:ea typeface="方正大黑体_GBK" panose="02010600010101010101" charset="-122"/>
            </a:endParaRPr>
          </a:p>
        </p:txBody>
      </p:sp>
      <p:pic>
        <p:nvPicPr>
          <p:cNvPr id="38" name="图片 37" descr="R-C"/>
          <p:cNvPicPr>
            <a:picLocks noChangeAspect="1"/>
          </p:cNvPicPr>
          <p:nvPr>
            <p:custDataLst>
              <p:tags r:id="rId1"/>
            </p:custDataLst>
          </p:nvPr>
        </p:nvPicPr>
        <p:blipFill>
          <a:blip r:embed="rId2"/>
          <a:srcRect t="6757"/>
          <a:stretch>
            <a:fillRect/>
          </a:stretch>
        </p:blipFill>
        <p:spPr>
          <a:xfrm>
            <a:off x="1033145" y="7179945"/>
            <a:ext cx="4389120" cy="2576830"/>
          </a:xfrm>
          <a:prstGeom prst="rect">
            <a:avLst/>
          </a:prstGeom>
        </p:spPr>
      </p:pic>
      <p:pic>
        <p:nvPicPr>
          <p:cNvPr id="5" name="图片 4"/>
          <p:cNvPicPr>
            <a:picLocks noChangeAspect="1"/>
          </p:cNvPicPr>
          <p:nvPr/>
        </p:nvPicPr>
        <p:blipFill>
          <a:blip r:embed="rId3"/>
          <a:stretch>
            <a:fillRect/>
          </a:stretch>
        </p:blipFill>
        <p:spPr>
          <a:xfrm>
            <a:off x="926465" y="2451735"/>
            <a:ext cx="4648200" cy="2501900"/>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5076190"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1.</a:t>
            </a:r>
            <a:r>
              <a:rPr lang="zh-CN" altLang="en-US" b="1">
                <a:latin typeface="方正粗黑宋简体" panose="02000000000000000000" charset="-122"/>
                <a:ea typeface="方正大黑体_GBK" panose="02010600010101010101" charset="-122"/>
                <a:sym typeface="+mn-ea"/>
              </a:rPr>
              <a:t>按来源渠道不同</a:t>
            </a:r>
            <a:r>
              <a:rPr lang="zh-CN" altLang="en-US" sz="1600" b="1">
                <a:latin typeface="方正粗黑宋简体" panose="02000000000000000000" charset="-122"/>
                <a:ea typeface="方正大黑体_GBK" panose="02010600010101010101" charset="-122"/>
                <a:sym typeface="+mn-ea"/>
              </a:rPr>
              <a:t>：</a:t>
            </a:r>
            <a:r>
              <a:rPr lang="zh-CN" altLang="en-US" b="1">
                <a:latin typeface="方正粗黑宋简体" panose="02000000000000000000" charset="-122"/>
                <a:ea typeface="方正大黑体_GBK" panose="02010600010101010101" charset="-122"/>
              </a:rPr>
              <a:t>自制原始凭证</a:t>
            </a:r>
            <a:endParaRPr lang="zh-CN" altLang="en-US" b="1">
              <a:latin typeface="方正粗黑宋简体" panose="02000000000000000000" charset="-122"/>
              <a:ea typeface="方正大黑体_GBK" panose="02010600010101010101" charset="-122"/>
            </a:endParaRPr>
          </a:p>
        </p:txBody>
      </p:sp>
      <p:sp>
        <p:nvSpPr>
          <p:cNvPr id="19" name="圆角矩形 18"/>
          <p:cNvSpPr/>
          <p:nvPr/>
        </p:nvSpPr>
        <p:spPr>
          <a:xfrm>
            <a:off x="573405" y="159512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0" name="圆角矩形 19"/>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1" name="文本框 20"/>
          <p:cNvSpPr txBox="1"/>
          <p:nvPr/>
        </p:nvSpPr>
        <p:spPr>
          <a:xfrm>
            <a:off x="6315710" y="2282190"/>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自制原始凭是指在经济业务发生或完成时，由本单位业务经办部门或个人自行填制的原始凭证。</a:t>
            </a:r>
            <a:r>
              <a:rPr lang="zh-CN" altLang="en-US" sz="2000" b="1">
                <a:latin typeface="方正粗黑宋简体" panose="02000000000000000000" charset="-122"/>
                <a:ea typeface="方正大黑体_GBK" panose="02010600010101010101" charset="-122"/>
                <a:sym typeface="+mn-ea"/>
              </a:rPr>
              <a:t>如收料单、领料单、入库单、出库单、借款单、工资发放明细表、折旧计算表等。</a:t>
            </a:r>
            <a:endParaRPr lang="zh-CN" altLang="en-US" sz="2000" b="1">
              <a:latin typeface="方正粗黑宋简体" panose="02000000000000000000" charset="-122"/>
              <a:ea typeface="方正大黑体_GBK" panose="02010600010101010101" charset="-122"/>
            </a:endParaRPr>
          </a:p>
        </p:txBody>
      </p:sp>
      <p:sp>
        <p:nvSpPr>
          <p:cNvPr id="24" name="剪去对角的矩形 23"/>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6" name="文本框 25"/>
          <p:cNvSpPr txBox="1"/>
          <p:nvPr/>
        </p:nvSpPr>
        <p:spPr>
          <a:xfrm>
            <a:off x="2762885" y="175641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出库单</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32" name="文本框 31"/>
          <p:cNvSpPr txBox="1"/>
          <p:nvPr/>
        </p:nvSpPr>
        <p:spPr>
          <a:xfrm>
            <a:off x="6315710" y="-2862580"/>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外来原始凭证是指在经济业务活动发生或完成时，从其他单位或个人手中直接取得的原始凭证。</a:t>
            </a:r>
            <a:r>
              <a:rPr lang="zh-CN" altLang="en-US" sz="2000" b="1">
                <a:latin typeface="方正粗黑宋简体" panose="02000000000000000000" charset="-122"/>
                <a:ea typeface="方正大黑体_GBK" panose="02010600010101010101" charset="-122"/>
                <a:sym typeface="+mn-ea"/>
              </a:rPr>
              <a:t>如采购时取得的增值税专用发票或普通发票、银行开出的收款或付款结算凭证、出差时取得的车船机票等。</a:t>
            </a:r>
            <a:endParaRPr lang="zh-CN" altLang="en-US" sz="2000" b="1">
              <a:latin typeface="方正粗黑宋简体" panose="02000000000000000000" charset="-122"/>
              <a:ea typeface="方正大黑体_GBK" panose="02010600010101010101" charset="-122"/>
            </a:endParaRPr>
          </a:p>
        </p:txBody>
      </p:sp>
      <p:pic>
        <p:nvPicPr>
          <p:cNvPr id="27" name="图片 26" descr="5"/>
          <p:cNvPicPr>
            <a:picLocks noChangeAspect="1"/>
          </p:cNvPicPr>
          <p:nvPr/>
        </p:nvPicPr>
        <p:blipFill>
          <a:blip r:embed="rId1"/>
          <a:stretch>
            <a:fillRect/>
          </a:stretch>
        </p:blipFill>
        <p:spPr>
          <a:xfrm>
            <a:off x="1028065" y="-2914015"/>
            <a:ext cx="4411980" cy="2586990"/>
          </a:xfrm>
          <a:prstGeom prst="rect">
            <a:avLst/>
          </a:prstGeom>
        </p:spPr>
      </p:pic>
      <p:sp>
        <p:nvSpPr>
          <p:cNvPr id="28" name="文本框 27"/>
          <p:cNvSpPr txBox="1"/>
          <p:nvPr/>
        </p:nvSpPr>
        <p:spPr>
          <a:xfrm>
            <a:off x="6315710" y="7587615"/>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一次原始凭证简称一次凭证，是指在一项或若干项同类经济业务发生时一次填制完成的原始凭证。</a:t>
            </a:r>
            <a:r>
              <a:rPr lang="zh-CN" altLang="en-US" sz="2000" b="1">
                <a:latin typeface="方正粗黑宋简体" panose="02000000000000000000" charset="-122"/>
                <a:ea typeface="方正大黑体_GBK" panose="02010600010101010101" charset="-122"/>
              </a:rPr>
              <a:t>如增值税专用发票或普通发票、收料单、入库单等。</a:t>
            </a:r>
            <a:r>
              <a:rPr lang="zh-CN" altLang="en-US" sz="2000">
                <a:latin typeface="方正粗黑宋简体" panose="02000000000000000000" charset="-122"/>
                <a:ea typeface="方正大黑体_GBK" panose="02010600010101010101" charset="-122"/>
              </a:rPr>
              <a:t>特点是填制手续一次完成、使用方便灵活，但数量较多。</a:t>
            </a:r>
            <a:endParaRPr lang="zh-CN" altLang="en-US" sz="2000">
              <a:latin typeface="方正粗黑宋简体" panose="02000000000000000000" charset="-122"/>
              <a:ea typeface="方正大黑体_GBK" panose="02010600010101010101" charset="-122"/>
            </a:endParaRPr>
          </a:p>
        </p:txBody>
      </p:sp>
      <p:pic>
        <p:nvPicPr>
          <p:cNvPr id="29" name="图片 28" descr="9"/>
          <p:cNvPicPr>
            <a:picLocks noChangeAspect="1"/>
          </p:cNvPicPr>
          <p:nvPr/>
        </p:nvPicPr>
        <p:blipFill>
          <a:blip r:embed="rId2"/>
          <a:stretch>
            <a:fillRect/>
          </a:stretch>
        </p:blipFill>
        <p:spPr>
          <a:xfrm>
            <a:off x="1140460" y="7856855"/>
            <a:ext cx="4215130" cy="2629535"/>
          </a:xfrm>
          <a:prstGeom prst="rect">
            <a:avLst/>
          </a:prstGeom>
        </p:spPr>
      </p:pic>
      <p:pic>
        <p:nvPicPr>
          <p:cNvPr id="2" name="图片 1"/>
          <p:cNvPicPr>
            <a:picLocks noChangeAspect="1"/>
          </p:cNvPicPr>
          <p:nvPr/>
        </p:nvPicPr>
        <p:blipFill>
          <a:blip r:embed="rId3"/>
          <a:stretch>
            <a:fillRect/>
          </a:stretch>
        </p:blipFill>
        <p:spPr>
          <a:xfrm>
            <a:off x="1028700" y="2376805"/>
            <a:ext cx="4518660" cy="2673350"/>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43922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2.</a:t>
            </a:r>
            <a:r>
              <a:rPr lang="zh-CN" altLang="en-US" b="1">
                <a:latin typeface="方正粗黑宋简体" panose="02000000000000000000" charset="-122"/>
                <a:ea typeface="方正大黑体_GBK" panose="02010600010101010101" charset="-122"/>
              </a:rPr>
              <a:t>按填制手续和内容不同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一次原始凭证</a:t>
            </a:r>
            <a:endParaRPr lang="zh-CN" altLang="en-US" b="1">
              <a:latin typeface="方正粗黑宋简体" panose="02000000000000000000" charset="-122"/>
              <a:ea typeface="方正大黑体_GBK" panose="02010600010101010101" charset="-122"/>
            </a:endParaRPr>
          </a:p>
        </p:txBody>
      </p:sp>
      <p:sp>
        <p:nvSpPr>
          <p:cNvPr id="5" name="圆角矩形 4"/>
          <p:cNvSpPr/>
          <p:nvPr/>
        </p:nvSpPr>
        <p:spPr>
          <a:xfrm>
            <a:off x="549910" y="162433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315710" y="2103755"/>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一次原始凭证简称一次凭证，是指在一项或若干项同类经济业务发生时一次填制完成的原始凭证。</a:t>
            </a:r>
            <a:r>
              <a:rPr lang="zh-CN" altLang="en-US" sz="2000" b="1">
                <a:latin typeface="方正粗黑宋简体" panose="02000000000000000000" charset="-122"/>
                <a:ea typeface="方正大黑体_GBK" panose="02010600010101010101" charset="-122"/>
              </a:rPr>
              <a:t>如增值税专用发票或普通发票、收料单、入库单等。</a:t>
            </a:r>
            <a:r>
              <a:rPr lang="zh-CN" altLang="en-US" sz="2000">
                <a:latin typeface="方正粗黑宋简体" panose="02000000000000000000" charset="-122"/>
                <a:ea typeface="方正大黑体_GBK" panose="02010600010101010101" charset="-122"/>
              </a:rPr>
              <a:t>特点是填制手续一次完成、使用方便灵活，但数量较多。</a:t>
            </a:r>
            <a:endParaRPr lang="zh-CN" altLang="en-US" sz="2000">
              <a:latin typeface="方正粗黑宋简体" panose="02000000000000000000" charset="-122"/>
              <a:ea typeface="方正大黑体_GBK" panose="02010600010101010101" charset="-122"/>
            </a:endParaRPr>
          </a:p>
        </p:txBody>
      </p:sp>
      <p:sp>
        <p:nvSpPr>
          <p:cNvPr id="12" name="剪去对角的矩形 11"/>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1" name="文本框 10"/>
          <p:cNvSpPr txBox="1"/>
          <p:nvPr/>
        </p:nvSpPr>
        <p:spPr>
          <a:xfrm>
            <a:off x="2211070" y="174625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增值税专用发票</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21" name="文本框 20"/>
          <p:cNvSpPr txBox="1"/>
          <p:nvPr/>
        </p:nvSpPr>
        <p:spPr>
          <a:xfrm>
            <a:off x="6315710" y="-3093720"/>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sym typeface="+mn-ea"/>
              </a:rPr>
              <a:t>自制原始凭是指在经济业务发生或完成时，由本单位业务经办部门或个人自行填制的原始凭证。</a:t>
            </a:r>
            <a:r>
              <a:rPr lang="zh-CN" altLang="en-US" sz="2000" b="1">
                <a:latin typeface="方正粗黑宋简体" panose="02000000000000000000" charset="-122"/>
                <a:ea typeface="方正大黑体_GBK" panose="02010600010101010101" charset="-122"/>
                <a:sym typeface="+mn-ea"/>
              </a:rPr>
              <a:t>如收料单、领料单、入库单、出库单、借款单、工资发放明细表、折旧计算表等。</a:t>
            </a:r>
            <a:endParaRPr lang="zh-CN" altLang="en-US" sz="2000" b="1">
              <a:latin typeface="方正粗黑宋简体" panose="02000000000000000000" charset="-122"/>
              <a:ea typeface="方正大黑体_GBK" panose="02010600010101010101" charset="-122"/>
            </a:endParaRPr>
          </a:p>
        </p:txBody>
      </p:sp>
      <p:pic>
        <p:nvPicPr>
          <p:cNvPr id="13" name="图片 12" descr="R-C"/>
          <p:cNvPicPr>
            <a:picLocks noChangeAspect="1"/>
          </p:cNvPicPr>
          <p:nvPr>
            <p:custDataLst>
              <p:tags r:id="rId1"/>
            </p:custDataLst>
          </p:nvPr>
        </p:nvPicPr>
        <p:blipFill>
          <a:blip r:embed="rId2"/>
          <a:srcRect t="6757"/>
          <a:stretch>
            <a:fillRect/>
          </a:stretch>
        </p:blipFill>
        <p:spPr>
          <a:xfrm>
            <a:off x="1033145" y="-2956560"/>
            <a:ext cx="4389120" cy="2576830"/>
          </a:xfrm>
          <a:prstGeom prst="rect">
            <a:avLst/>
          </a:prstGeom>
        </p:spPr>
      </p:pic>
      <p:sp>
        <p:nvSpPr>
          <p:cNvPr id="15" name="文本框 14"/>
          <p:cNvSpPr txBox="1"/>
          <p:nvPr/>
        </p:nvSpPr>
        <p:spPr>
          <a:xfrm>
            <a:off x="6315710" y="7301230"/>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累计原始凭证简称累计凭证，是指在一定期间内连续记载若干同类经济业务的原始凭证。特点是填制手续不是一次完成，而且在一定期间内可以多次使用，随时计算同类经济业务发生额的累计数，便于同计划数或定额进行比较，以达到控制费用、节约支出的目的，还起到了简化填制手续、减少凭证张数的作用。</a:t>
            </a:r>
            <a:r>
              <a:rPr lang="zh-CN" altLang="en-US" sz="2000" b="1">
                <a:latin typeface="方正粗黑宋简体" panose="02000000000000000000" charset="-122"/>
                <a:ea typeface="方正大黑体_GBK" panose="02010600010101010101" charset="-122"/>
              </a:rPr>
              <a:t>最具有代表性的是限额领料单。</a:t>
            </a:r>
            <a:endParaRPr lang="zh-CN" altLang="en-US" sz="2000" b="1">
              <a:latin typeface="方正粗黑宋简体" panose="02000000000000000000" charset="-122"/>
              <a:ea typeface="方正大黑体_GBK" panose="02010600010101010101" charset="-122"/>
            </a:endParaRPr>
          </a:p>
        </p:txBody>
      </p:sp>
      <p:pic>
        <p:nvPicPr>
          <p:cNvPr id="16" name="图片 15" descr="12412YTV79_m"/>
          <p:cNvPicPr>
            <a:picLocks noChangeAspect="1"/>
          </p:cNvPicPr>
          <p:nvPr/>
        </p:nvPicPr>
        <p:blipFill>
          <a:blip r:embed="rId3"/>
          <a:stretch>
            <a:fillRect/>
          </a:stretch>
        </p:blipFill>
        <p:spPr>
          <a:xfrm>
            <a:off x="1046480" y="7570470"/>
            <a:ext cx="4402455" cy="2710180"/>
          </a:xfrm>
          <a:prstGeom prst="rect">
            <a:avLst/>
          </a:prstGeom>
        </p:spPr>
      </p:pic>
      <p:pic>
        <p:nvPicPr>
          <p:cNvPr id="2" name="图片 5"/>
          <p:cNvPicPr>
            <a:picLocks noChangeAspect="1"/>
          </p:cNvPicPr>
          <p:nvPr/>
        </p:nvPicPr>
        <p:blipFill>
          <a:blip r:embed="rId4"/>
          <a:stretch>
            <a:fillRect/>
          </a:stretch>
        </p:blipFill>
        <p:spPr>
          <a:xfrm>
            <a:off x="1047115" y="2251710"/>
            <a:ext cx="4401185" cy="2900045"/>
          </a:xfrm>
          <a:prstGeom prst="rect">
            <a:avLst/>
          </a:prstGeom>
          <a:noFill/>
          <a:ln>
            <a:noFill/>
          </a:ln>
        </p:spPr>
      </p:pic>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原始凭证的概念与种类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4392295" cy="368300"/>
          </a:xfrm>
          <a:prstGeom prst="rect">
            <a:avLst/>
          </a:prstGeom>
        </p:spPr>
        <p:txBody>
          <a:bodyPr wrap="square">
            <a:spAutoFit/>
          </a:bodyPr>
          <a:p>
            <a:pPr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2.</a:t>
            </a:r>
            <a:r>
              <a:rPr lang="zh-CN" altLang="en-US" b="1">
                <a:latin typeface="方正粗黑宋简体" panose="02000000000000000000" charset="-122"/>
                <a:ea typeface="方正大黑体_GBK" panose="02010600010101010101" charset="-122"/>
              </a:rPr>
              <a:t>按填制手续和内容不同</a:t>
            </a:r>
            <a:r>
              <a:rPr lang="zh-CN" altLang="en-US" sz="1600" b="1">
                <a:latin typeface="方正粗黑宋简体" panose="02000000000000000000" charset="-122"/>
                <a:ea typeface="方正大黑体_GBK" panose="02010600010101010101" charset="-122"/>
              </a:rPr>
              <a:t>：</a:t>
            </a:r>
            <a:r>
              <a:rPr lang="zh-CN" altLang="en-US" b="1">
                <a:latin typeface="方正粗黑宋简体" panose="02000000000000000000" charset="-122"/>
                <a:ea typeface="方正大黑体_GBK" panose="02010600010101010101" charset="-122"/>
              </a:rPr>
              <a:t>累计原始凭证</a:t>
            </a:r>
            <a:endParaRPr lang="zh-CN" altLang="en-US" b="1">
              <a:latin typeface="方正粗黑宋简体" panose="02000000000000000000" charset="-122"/>
              <a:ea typeface="方正大黑体_GBK" panose="02010600010101010101" charset="-122"/>
            </a:endParaRPr>
          </a:p>
        </p:txBody>
      </p:sp>
      <p:sp>
        <p:nvSpPr>
          <p:cNvPr id="5" name="圆角矩形 4"/>
          <p:cNvSpPr/>
          <p:nvPr/>
        </p:nvSpPr>
        <p:spPr>
          <a:xfrm>
            <a:off x="549910" y="1624330"/>
            <a:ext cx="11045190" cy="3870325"/>
          </a:xfrm>
          <a:prstGeom prst="roundRect">
            <a:avLst>
              <a:gd name="adj" fmla="val 9596"/>
            </a:avLst>
          </a:prstGeom>
          <a:solidFill>
            <a:schemeClr val="bg2">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055360" y="1756410"/>
            <a:ext cx="5139055" cy="3547745"/>
          </a:xfrm>
          <a:prstGeom prst="round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315710" y="2103755"/>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累计原始凭证简称累计凭证，是指在一定期间内连续记载若干同类经济业务的原始凭证。特点是填制手续不是一次完成，而且在一定期间内可以多次使用，随时计算同类经济业务发生额的累计数，便于同计划数或定额进行比较，以达到控制费用、节约支出的目的，还起到了简化填制手续、减少凭证张数的作用。</a:t>
            </a:r>
            <a:r>
              <a:rPr lang="zh-CN" altLang="en-US" sz="2000" b="1">
                <a:latin typeface="方正粗黑宋简体" panose="02000000000000000000" charset="-122"/>
                <a:ea typeface="方正大黑体_GBK" panose="02010600010101010101" charset="-122"/>
              </a:rPr>
              <a:t>最具有代表性的是限额领料单。</a:t>
            </a:r>
            <a:endParaRPr lang="zh-CN" altLang="en-US" sz="2000" b="1">
              <a:latin typeface="方正粗黑宋简体" panose="02000000000000000000" charset="-122"/>
              <a:ea typeface="方正大黑体_GBK" panose="02010600010101010101" charset="-122"/>
            </a:endParaRPr>
          </a:p>
        </p:txBody>
      </p:sp>
      <p:sp>
        <p:nvSpPr>
          <p:cNvPr id="11" name="文本框 10"/>
          <p:cNvSpPr txBox="1"/>
          <p:nvPr/>
        </p:nvSpPr>
        <p:spPr>
          <a:xfrm>
            <a:off x="2617470" y="1746250"/>
            <a:ext cx="1879600" cy="368300"/>
          </a:xfrm>
          <a:prstGeom prst="rect">
            <a:avLst/>
          </a:prstGeom>
          <a:noFill/>
        </p:spPr>
        <p:txBody>
          <a:bodyPr wrap="square" rtlCol="0">
            <a:spAutoFit/>
          </a:bodyPr>
          <a:p>
            <a:r>
              <a:rPr lang="zh-CN" altLang="en-US" b="1">
                <a:solidFill>
                  <a:schemeClr val="tx1"/>
                </a:solidFill>
                <a:latin typeface="方正粗黑宋简体" panose="02000000000000000000" charset="-122"/>
                <a:ea typeface="方正大黑体_GBK" panose="02010600010101010101" charset="-122"/>
                <a:sym typeface="+mn-ea"/>
              </a:rPr>
              <a:t>限额领料单</a:t>
            </a:r>
            <a:endParaRPr lang="zh-CN" altLang="en-US" b="1">
              <a:solidFill>
                <a:schemeClr val="tx1"/>
              </a:solidFill>
              <a:latin typeface="方正粗黑宋简体" panose="02000000000000000000" charset="-122"/>
              <a:ea typeface="方正大黑体_GBK" panose="02010600010101010101" charset="-122"/>
              <a:sym typeface="+mn-ea"/>
            </a:endParaRPr>
          </a:p>
        </p:txBody>
      </p:sp>
      <p:sp>
        <p:nvSpPr>
          <p:cNvPr id="12" name="剪去对角的矩形 11"/>
          <p:cNvSpPr/>
          <p:nvPr/>
        </p:nvSpPr>
        <p:spPr>
          <a:xfrm>
            <a:off x="695325" y="2087880"/>
            <a:ext cx="5104765" cy="3216275"/>
          </a:xfrm>
          <a:prstGeom prst="snip2DiagRect">
            <a:avLst/>
          </a:prstGeom>
          <a:solidFill>
            <a:schemeClr val="bg1">
              <a:lumMod val="95000"/>
              <a:alpha val="9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6315710" y="-3610610"/>
            <a:ext cx="4618355" cy="195453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一次原始凭证简称一次凭证，是指在一项或若干项同类经济业务发生时一次填制完成的原始凭证。</a:t>
            </a:r>
            <a:r>
              <a:rPr lang="zh-CN" altLang="en-US" sz="2000" b="1">
                <a:latin typeface="方正粗黑宋简体" panose="02000000000000000000" charset="-122"/>
                <a:ea typeface="方正大黑体_GBK" panose="02010600010101010101" charset="-122"/>
              </a:rPr>
              <a:t>如增值税专用发票或普通发票、收料单、入库单等。</a:t>
            </a:r>
            <a:r>
              <a:rPr lang="zh-CN" altLang="en-US" sz="2000">
                <a:latin typeface="方正粗黑宋简体" panose="02000000000000000000" charset="-122"/>
                <a:ea typeface="方正大黑体_GBK" panose="02010600010101010101" charset="-122"/>
              </a:rPr>
              <a:t>特点是填制手续一次完成、使用方便灵活，但数量较多。</a:t>
            </a:r>
            <a:endParaRPr lang="zh-CN" altLang="en-US" sz="2000">
              <a:latin typeface="方正粗黑宋简体" panose="02000000000000000000" charset="-122"/>
              <a:ea typeface="方正大黑体_GBK" panose="02010600010101010101" charset="-122"/>
            </a:endParaRPr>
          </a:p>
        </p:txBody>
      </p:sp>
      <p:pic>
        <p:nvPicPr>
          <p:cNvPr id="9" name="图片 8" descr="9"/>
          <p:cNvPicPr>
            <a:picLocks noChangeAspect="1"/>
          </p:cNvPicPr>
          <p:nvPr/>
        </p:nvPicPr>
        <p:blipFill>
          <a:blip r:embed="rId1"/>
          <a:stretch>
            <a:fillRect/>
          </a:stretch>
        </p:blipFill>
        <p:spPr>
          <a:xfrm>
            <a:off x="1140460" y="-3341370"/>
            <a:ext cx="4215130" cy="2629535"/>
          </a:xfrm>
          <a:prstGeom prst="rect">
            <a:avLst/>
          </a:prstGeom>
        </p:spPr>
      </p:pic>
      <p:sp>
        <p:nvSpPr>
          <p:cNvPr id="13" name="文本框 12"/>
          <p:cNvSpPr txBox="1"/>
          <p:nvPr/>
        </p:nvSpPr>
        <p:spPr>
          <a:xfrm>
            <a:off x="6315710" y="7285990"/>
            <a:ext cx="4618355" cy="2979420"/>
          </a:xfrm>
          <a:prstGeom prst="rect">
            <a:avLst/>
          </a:prstGeom>
        </p:spPr>
        <p:txBody>
          <a:bodyPr wrap="square">
            <a:noAutofit/>
          </a:bodyPr>
          <a:p>
            <a:pPr indent="0" algn="just" defTabSz="266700" fontAlgn="auto">
              <a:lnSpc>
                <a:spcPct val="100000"/>
              </a:lnSpc>
              <a:spcBef>
                <a:spcPct val="0"/>
              </a:spcBef>
              <a:spcAft>
                <a:spcPct val="0"/>
              </a:spcAft>
            </a:pPr>
            <a:r>
              <a:rPr lang="zh-CN" altLang="en-US" sz="2000">
                <a:latin typeface="方正粗黑宋简体" panose="02000000000000000000" charset="-122"/>
                <a:ea typeface="方正大黑体_GBK" panose="02010600010101010101" charset="-122"/>
              </a:rPr>
              <a:t>汇总原始凭证简称汇总凭证，是指定期根据若干同类性质经济业务的原始凭证，依据有关要求整理编制汇总完成的一种原始凭证，又称原始凭证汇总表。使用汇总凭证可以减少记账凭证的填制工作，集中反映某项经济业务的总括情况。</a:t>
            </a:r>
            <a:r>
              <a:rPr lang="zh-CN" altLang="en-US" sz="2000" b="1">
                <a:latin typeface="方正粗黑宋简体" panose="02000000000000000000" charset="-122"/>
                <a:ea typeface="方正大黑体_GBK" panose="02010600010101010101" charset="-122"/>
              </a:rPr>
              <a:t>如发料凭证汇总表、收料凭证汇总表等。</a:t>
            </a:r>
            <a:endParaRPr lang="zh-CN" altLang="en-US" sz="2000" b="1">
              <a:latin typeface="方正粗黑宋简体" panose="02000000000000000000" charset="-122"/>
              <a:ea typeface="方正大黑体_GBK" panose="02010600010101010101" charset="-122"/>
            </a:endParaRPr>
          </a:p>
        </p:txBody>
      </p:sp>
      <p:pic>
        <p:nvPicPr>
          <p:cNvPr id="15" name="图片 14" descr="v2-c0d9d408fdc70602ad4aeb257328007f_r"/>
          <p:cNvPicPr>
            <a:picLocks noChangeAspect="1"/>
          </p:cNvPicPr>
          <p:nvPr/>
        </p:nvPicPr>
        <p:blipFill>
          <a:blip r:embed="rId2"/>
          <a:stretch>
            <a:fillRect/>
          </a:stretch>
        </p:blipFill>
        <p:spPr>
          <a:xfrm>
            <a:off x="1073150" y="7674610"/>
            <a:ext cx="4549775" cy="2414905"/>
          </a:xfrm>
          <a:prstGeom prst="rect">
            <a:avLst/>
          </a:prstGeom>
        </p:spPr>
      </p:pic>
      <p:pic>
        <p:nvPicPr>
          <p:cNvPr id="3" name="图片 2"/>
          <p:cNvPicPr>
            <a:picLocks noChangeAspect="1"/>
          </p:cNvPicPr>
          <p:nvPr/>
        </p:nvPicPr>
        <p:blipFill>
          <a:blip r:embed="rId3"/>
          <a:stretch>
            <a:fillRect/>
          </a:stretch>
        </p:blipFill>
        <p:spPr>
          <a:xfrm>
            <a:off x="1073150" y="2239645"/>
            <a:ext cx="4283075" cy="2913380"/>
          </a:xfrm>
          <a:prstGeom prst="rect">
            <a:avLst/>
          </a:prstGeom>
        </p:spPr>
      </p:pic>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REFSHAPE" val="831772236"/>
</p:tagLst>
</file>

<file path=ppt/tags/tag10.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11.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2.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2*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14.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17.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8.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20.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1003.6686211507607}"/>
</p:tagLst>
</file>

<file path=ppt/tags/tag21.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1003.6686211507607}"/>
</p:tagLst>
</file>

<file path=ppt/tags/tag22.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23.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25.xml><?xml version="1.0" encoding="utf-8"?>
<p:tagLst xmlns:p="http://schemas.openxmlformats.org/presentationml/2006/main">
  <p:tag name="KSO_WM_SLIDE_ITEM_CNT" val="3"/>
</p:tagLst>
</file>

<file path=ppt/tags/tag26.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27.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8.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9.xml><?xml version="1.0" encoding="utf-8"?>
<p:tagLst xmlns:p="http://schemas.openxmlformats.org/presentationml/2006/main">
  <p:tag name="KSO_WM_UNIT_PLACING_PICTURE_USER_VIEWPORT" val="{&quot;height&quot;:5698,&quot;width&quot;:566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30.xml><?xml version="1.0" encoding="utf-8"?>
<p:tagLst xmlns:p="http://schemas.openxmlformats.org/presentationml/2006/main">
  <p:tag name="KSO_WM_SLIDE_ITEM_CNT" val="2"/>
</p:tagLst>
</file>

<file path=ppt/tags/tag31.xml><?xml version="1.0" encoding="utf-8"?>
<p:tagLst xmlns:p="http://schemas.openxmlformats.org/presentationml/2006/main">
  <p:tag name="KSO_WM_SLIDE_ITEM_CNT" val="2"/>
</p:tagLst>
</file>

<file path=ppt/tags/tag32.xml><?xml version="1.0" encoding="utf-8"?>
<p:tagLst xmlns:p="http://schemas.openxmlformats.org/presentationml/2006/main">
  <p:tag name="KSO_WM_DIAGRAM_VIRTUALLY_FRAME" val="{&quot;height&quot;:845.2,&quot;left&quot;:0,&quot;top&quot;:-305.2,&quot;width&quot;:960}"/>
</p:tagLst>
</file>

<file path=ppt/tags/tag33.xml><?xml version="1.0" encoding="utf-8"?>
<p:tagLst xmlns:p="http://schemas.openxmlformats.org/presentationml/2006/main">
  <p:tag name="KSO_WM_SLIDE_ITEM_CNT" val="2"/>
</p:tagLst>
</file>

<file path=ppt/tags/tag34.xml><?xml version="1.0" encoding="utf-8"?>
<p:tagLst xmlns:p="http://schemas.openxmlformats.org/presentationml/2006/main">
  <p:tag name="KSO_WM_SLIDE_ITEM_CNT" val="2"/>
</p:tagLst>
</file>

<file path=ppt/tags/tag35.xml><?xml version="1.0" encoding="utf-8"?>
<p:tagLst xmlns:p="http://schemas.openxmlformats.org/presentationml/2006/main">
  <p:tag name="KSO_WM_DIAGRAM_VIRTUALLY_FRAME" val="{&quot;height&quot;:845.2,&quot;left&quot;:0,&quot;top&quot;:-305.2,&quot;width&quot;:960}"/>
</p:tagLst>
</file>

<file path=ppt/tags/tag36.xml><?xml version="1.0" encoding="utf-8"?>
<p:tagLst xmlns:p="http://schemas.openxmlformats.org/presentationml/2006/main">
  <p:tag name="KSO_WM_SLIDE_ITEM_CNT" val="2"/>
</p:tagLst>
</file>

<file path=ppt/tags/tag37.xml><?xml version="1.0" encoding="utf-8"?>
<p:tagLst xmlns:p="http://schemas.openxmlformats.org/presentationml/2006/main">
  <p:tag name="KSO_WM_SLIDE_ITEM_CNT" val="2"/>
</p:tagLst>
</file>

<file path=ppt/tags/tag38.xml><?xml version="1.0" encoding="utf-8"?>
<p:tagLst xmlns:p="http://schemas.openxmlformats.org/presentationml/2006/main">
  <p:tag name="KSO_WM_SLIDE_ITEM_CNT" val="2"/>
</p:tagLst>
</file>

<file path=ppt/tags/tag39.xml><?xml version="1.0" encoding="utf-8"?>
<p:tagLst xmlns:p="http://schemas.openxmlformats.org/presentationml/2006/main">
  <p:tag name="KSO_WM_SLIDE_ITEM_CN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40.xml><?xml version="1.0" encoding="utf-8"?>
<p:tagLst xmlns:p="http://schemas.openxmlformats.org/presentationml/2006/main">
  <p:tag name="KSO_WM_SLIDE_ITEM_CN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08_1*i*1"/>
  <p:tag name="KSO_WM_TEMPLATE_CATEGORY" val="custom"/>
  <p:tag name="KSO_WM_TEMPLATE_INDEX" val="20233208"/>
  <p:tag name="KSO_WM_UNIT_LAYERLEVEL" val="1"/>
  <p:tag name="KSO_WM_TAG_VERSION" val="3.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3208_1*i*2"/>
  <p:tag name="KSO_WM_TEMPLATE_CATEGORY" val="custom"/>
  <p:tag name="KSO_WM_TEMPLATE_INDEX" val="20233208"/>
  <p:tag name="KSO_WM_UNIT_LAYERLEVEL" val="1"/>
  <p:tag name="KSO_WM_TAG_VERSION" val="3.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custom20233208_1*i*3"/>
  <p:tag name="KSO_WM_TEMPLATE_CATEGORY" val="custom"/>
  <p:tag name="KSO_WM_TEMPLATE_INDEX" val="20233208"/>
  <p:tag name="KSO_WM_UNIT_LAYERLEVEL" val="1"/>
  <p:tag name="KSO_WM_TAG_VERSION" val="3.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custom20233208_1*i*4"/>
  <p:tag name="KSO_WM_TEMPLATE_CATEGORY" val="custom"/>
  <p:tag name="KSO_WM_TEMPLATE_INDEX" val="20233208"/>
  <p:tag name="KSO_WM_UNIT_LAYERLEVEL" val="1"/>
  <p:tag name="KSO_WM_TAG_VERSION" val="3.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custom20233208_1*i*5"/>
  <p:tag name="KSO_WM_TEMPLATE_CATEGORY" val="custom"/>
  <p:tag name="KSO_WM_TEMPLATE_INDEX" val="20233208"/>
  <p:tag name="KSO_WM_UNIT_LAYERLEVEL" val="1"/>
  <p:tag name="KSO_WM_TAG_VERSION" val="3.0"/>
  <p:tag name="KSO_WM_BEAUTIFY_FLAG" val="#wm#"/>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custom20233208_1*i*6"/>
  <p:tag name="KSO_WM_TEMPLATE_CATEGORY" val="custom"/>
  <p:tag name="KSO_WM_TEMPLATE_INDEX" val="20233208"/>
  <p:tag name="KSO_WM_UNIT_LAYERLEVEL" val="1"/>
  <p:tag name="KSO_WM_TAG_VERSION" val="3.0"/>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7"/>
  <p:tag name="KSO_WM_UNIT_ID" val="custom20233208_1*i*7"/>
  <p:tag name="KSO_WM_TEMPLATE_CATEGORY" val="custom"/>
  <p:tag name="KSO_WM_TEMPLATE_INDEX" val="20233208"/>
  <p:tag name="KSO_WM_UNIT_LAYERLEVEL" val="1"/>
  <p:tag name="KSO_WM_TAG_VERSION" val="3.0"/>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8"/>
  <p:tag name="KSO_WM_UNIT_ID" val="custom20233208_1*i*8"/>
  <p:tag name="KSO_WM_TEMPLATE_CATEGORY" val="custom"/>
  <p:tag name="KSO_WM_TEMPLATE_INDEX" val="20233208"/>
  <p:tag name="KSO_WM_UNIT_LAYERLEVEL" val="1"/>
  <p:tag name="KSO_WM_TAG_VERSION" val="3.0"/>
</p:tagLst>
</file>

<file path=ppt/tags/tag49.xml><?xml version="1.0" encoding="utf-8"?>
<p:tagLst xmlns:p="http://schemas.openxmlformats.org/presentationml/2006/main">
  <p:tag name="KSO_WM_SLIDE_ITEM_CN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50.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51.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2.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3.xml><?xml version="1.0" encoding="utf-8"?>
<p:tagLst xmlns:p="http://schemas.openxmlformats.org/presentationml/2006/main">
  <p:tag name="KSO_WM_SLIDE_ITEM_CNT" val="2"/>
</p:tagLst>
</file>

<file path=ppt/tags/tag54.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55.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6.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7.xml><?xml version="1.0" encoding="utf-8"?>
<p:tagLst xmlns:p="http://schemas.openxmlformats.org/presentationml/2006/main">
  <p:tag name="KSO_WM_SLIDE_ITEM_CNT" val="2"/>
</p:tagLst>
</file>

<file path=ppt/tags/tag58.xml><?xml version="1.0" encoding="utf-8"?>
<p:tagLst xmlns:p="http://schemas.openxmlformats.org/presentationml/2006/main">
  <p:tag name="KSO_WM_SLIDE_ITEM_CNT" val="2"/>
</p:tagLst>
</file>

<file path=ppt/tags/tag59.xml><?xml version="1.0" encoding="utf-8"?>
<p:tagLst xmlns:p="http://schemas.openxmlformats.org/presentationml/2006/main">
  <p:tag name="KSO_WM_SLIDE_ITEM_CNT"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60.xml><?xml version="1.0" encoding="utf-8"?>
<p:tagLst xmlns:p="http://schemas.openxmlformats.org/presentationml/2006/main">
  <p:tag name="KSO_WM_SLIDE_ITEM_CNT" val="2"/>
</p:tagLst>
</file>

<file path=ppt/tags/tag61.xml><?xml version="1.0" encoding="utf-8"?>
<p:tagLst xmlns:p="http://schemas.openxmlformats.org/presentationml/2006/main">
  <p:tag name="KSO_WM_SLIDE_ITEM_CNT" val="2"/>
</p:tagLst>
</file>

<file path=ppt/tags/tag62.xml><?xml version="1.0" encoding="utf-8"?>
<p:tagLst xmlns:p="http://schemas.openxmlformats.org/presentationml/2006/main">
  <p:tag name="KSO_WM_DIAGRAM_VIRTUALLY_FRAME" val="{&quot;height&quot;:37,&quot;left&quot;:66.9,&quot;top&quot;:150.25,&quot;width&quot;:378.25}"/>
</p:tagLst>
</file>

<file path=ppt/tags/tag63.xml><?xml version="1.0" encoding="utf-8"?>
<p:tagLst xmlns:p="http://schemas.openxmlformats.org/presentationml/2006/main">
  <p:tag name="KSO_WM_DIAGRAM_VIRTUALLY_FRAME" val="{&quot;height&quot;:37,&quot;left&quot;:66.9,&quot;top&quot;:150.25,&quot;width&quot;:378.25}"/>
</p:tagLst>
</file>

<file path=ppt/tags/tag64.xml><?xml version="1.0" encoding="utf-8"?>
<p:tagLst xmlns:p="http://schemas.openxmlformats.org/presentationml/2006/main">
  <p:tag name="KSO_WM_DIAGRAM_VIRTUALLY_FRAME" val="{&quot;height&quot;:37,&quot;left&quot;:66.9,&quot;top&quot;:150.25,&quot;width&quot;:378.25}"/>
</p:tagLst>
</file>

<file path=ppt/tags/tag65.xml><?xml version="1.0" encoding="utf-8"?>
<p:tagLst xmlns:p="http://schemas.openxmlformats.org/presentationml/2006/main">
  <p:tag name="KSO_WM_DIAGRAM_VIRTUALLY_FRAME" val="{&quot;height&quot;:37,&quot;left&quot;:66.9,&quot;top&quot;:150.25,&quot;width&quot;:378.25}"/>
</p:tagLst>
</file>

<file path=ppt/tags/tag66.xml><?xml version="1.0" encoding="utf-8"?>
<p:tagLst xmlns:p="http://schemas.openxmlformats.org/presentationml/2006/main">
  <p:tag name="KSO_WM_SLIDE_ITEM_CNT" val="2"/>
</p:tagLst>
</file>

<file path=ppt/tags/tag67.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68.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69.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70.xml><?xml version="1.0" encoding="utf-8"?>
<p:tagLst xmlns:p="http://schemas.openxmlformats.org/presentationml/2006/main">
  <p:tag name="KSO_WM_SLIDE_ITEM_CNT" val="2"/>
</p:tagLst>
</file>

<file path=ppt/tags/tag72.xml><?xml version="1.0" encoding="utf-8"?>
<p:tagLst xmlns:p="http://schemas.openxmlformats.org/presentationml/2006/main">
  <p:tag name="commondata" val="eyJoZGlkIjoiNzlmYzVmYWI0MTMwNGYyMzAwMDg1ZmUyMmUxOTQyODcifQ=="/>
  <p:tag name="KSO_WM_PRESENTATION_SOURCE" val="WPPAIGeneratePPT"/>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heme/theme1.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F35B0BEE-F18A-47BB-8FCB-E00DA2F2635D-1">
      <extobjdata type="F35B0BEE-F18A-47BB-8FCB-E00DA2F2635D" data="ewoJIkRlc2lnbklkIiA6ICJhMWQyZjljMC1mZGQwLTRlOWMtYjRlYi0zYzgyNjEyZGM2MzUiCn0K"/>
    </extobj>
    <extobj name="F35B0BEE-F18A-47BB-8FCB-E00DA2F2635D-2">
      <extobjdata type="F35B0BEE-F18A-47BB-8FCB-E00DA2F2635D" data="ewoJIkRlc2lnbklkIiA6ICJhMWQyZjljMC1mZGQwLTRlOWMtYjRlYi0zYzgyNjEyZGM2MzUiCn0K"/>
    </extobj>
  </extobjs>
</s:customData>
</file>

<file path=customXml/itemProps71.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0</TotalTime>
  <Words>4118</Words>
  <Application>WPS 演示</Application>
  <PresentationFormat>宽屏</PresentationFormat>
  <Paragraphs>300</Paragraphs>
  <Slides>27</Slides>
  <Notes>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宋体</vt:lpstr>
      <vt:lpstr>Wingdings</vt:lpstr>
      <vt:lpstr>Times New Roman</vt:lpstr>
      <vt:lpstr>Verdana</vt:lpstr>
      <vt:lpstr>Gulim</vt:lpstr>
      <vt:lpstr>方正大黑体_GBK</vt:lpstr>
      <vt:lpstr>方正粗黑宋简体</vt:lpstr>
      <vt:lpstr>微软雅黑</vt:lpstr>
      <vt:lpstr>仿宋</vt:lpstr>
      <vt:lpstr>Arial Unicode MS</vt:lpstr>
      <vt:lpstr>黑体</vt:lpstr>
      <vt:lpstr>Calibri</vt:lpstr>
      <vt:lpstr>汉仪雅酷黑简</vt:lpstr>
      <vt:lpstr>Malgun Gothic</vt:lpstr>
      <vt:lpstr>1_Office 主题​​</vt:lpstr>
      <vt:lpstr>PowerPoint 演示文稿</vt:lpstr>
      <vt:lpstr>本节内容框架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课程思政案例</vt:lpstr>
      <vt:lpstr>案例分析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243</cp:revision>
  <dcterms:created xsi:type="dcterms:W3CDTF">2019-06-19T02:08:00Z</dcterms:created>
  <dcterms:modified xsi:type="dcterms:W3CDTF">2025-06-08T04:11:18Z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44607BE1B74D46318977FCB51630B701_13</vt:lpwstr>
  </property>
</Properties>
</file>