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4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58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2"/>
    <p:sldId id="367" r:id="rId13"/>
    <p:sldId id="368" r:id="rId14"/>
    <p:sldId id="369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6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2FC0"/>
    <a:srgbClr val="E0331C"/>
    <a:srgbClr val="E0B41C"/>
    <a:srgbClr val="1FDD74"/>
    <a:srgbClr val="5261AA"/>
    <a:srgbClr val="6AAA53"/>
    <a:srgbClr val="ADF2D2"/>
    <a:srgbClr val="E2C3BD"/>
    <a:srgbClr val="75A954"/>
    <a:srgbClr val="EAD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50"/>
        <p:guide pos="36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1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257175" indent="0" algn="ctr">
              <a:buNone/>
              <a:defRPr/>
            </a:lvl2pPr>
            <a:lvl3pPr marL="514350" indent="0" algn="ctr">
              <a:buNone/>
              <a:defRPr/>
            </a:lvl3pPr>
            <a:lvl4pPr marL="771525" indent="0" algn="ctr">
              <a:buNone/>
              <a:defRPr/>
            </a:lvl4pPr>
            <a:lvl5pPr marL="1028700" indent="0" algn="ctr">
              <a:buNone/>
              <a:defRPr/>
            </a:lvl5pPr>
            <a:lvl6pPr marL="1285875" indent="0" algn="ctr">
              <a:buNone/>
              <a:defRPr/>
            </a:lvl6pPr>
            <a:lvl7pPr marL="1543050" indent="0" algn="ctr">
              <a:buNone/>
              <a:defRPr/>
            </a:lvl7pPr>
            <a:lvl8pPr marL="1800225" indent="0" algn="ctr">
              <a:buNone/>
              <a:defRPr/>
            </a:lvl8pPr>
            <a:lvl9pPr marL="20574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92C63-36C9-49EE-831B-57A07AFB0E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E3E3-82F7-4C11-AA71-4A5A6426CE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EC10D-552B-46B0-A455-22C95DE54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57167"/>
            <a:ext cx="10972800" cy="5650125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3C2A46E-6276-4619-9934-E6CEDC89E9C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57F4ADF-7398-45BF-865B-2F31B264A5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719263"/>
            <a:ext cx="5384800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7600" y="1719263"/>
            <a:ext cx="5384800" cy="441166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Times New Roman" panose="0202060305040502030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Times New Roman" panose="0202060305040502030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482A692A-FC45-4111-8F2B-3CD30999B2A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3" name="日期占位符 13"/>
          <p:cNvSpPr>
            <a:spLocks noGrp="1"/>
          </p:cNvSpPr>
          <p:nvPr>
            <p:ph type="dt" sz="half" idx="12"/>
          </p:nvPr>
        </p:nvSpPr>
        <p:spPr>
          <a:xfrm>
            <a:off x="8128000" y="6248400"/>
            <a:ext cx="3556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页脚占位符 2"/>
          <p:cNvSpPr>
            <a:spLocks noGrp="1"/>
          </p:cNvSpPr>
          <p:nvPr>
            <p:ph type="ftr" sz="quarter" idx="3"/>
          </p:nvPr>
        </p:nvSpPr>
        <p:spPr>
          <a:xfrm>
            <a:off x="812800" y="6248400"/>
            <a:ext cx="722841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灯片编号占位符 22"/>
          <p:cNvSpPr>
            <a:spLocks noGrp="1"/>
          </p:cNvSpPr>
          <p:nvPr>
            <p:ph type="sldNum" sz="quarter" idx="4"/>
          </p:nvPr>
        </p:nvSpPr>
        <p:spPr bwMode="auto">
          <a:xfrm>
            <a:off x="4368800" y="6477000"/>
            <a:ext cx="28448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Gulim" panose="020B0600000101010101" pitchFamily="34" charset="-127"/>
              </a:rPr>
            </a:fld>
            <a:endParaRPr lang="en-US" altLang="zh-CN" dirty="0">
              <a:effectLst>
                <a:outerShdw blurRad="38100" dist="38100" dir="2700000">
                  <a:srgbClr val="C0C0C0"/>
                </a:outerShdw>
              </a:effectLst>
              <a:latin typeface="Verdana" panose="020B0604030504040204" pitchFamily="34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AF596-A69B-4D8E-961C-126F085342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3EE7C-6245-4EE4-89E3-CCF4F7078C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5"/>
            </a:lvl4pPr>
            <a:lvl5pPr>
              <a:defRPr sz="1015"/>
            </a:lvl5pPr>
            <a:lvl6pPr>
              <a:defRPr sz="1015"/>
            </a:lvl6pPr>
            <a:lvl7pPr>
              <a:defRPr sz="1015"/>
            </a:lvl7pPr>
            <a:lvl8pPr>
              <a:defRPr sz="1015"/>
            </a:lvl8pPr>
            <a:lvl9pPr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CB3E7-37F4-4500-A394-91CD1BFA75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5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CF27-CA14-456C-B1D0-1AC9EEAE16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D38E9A-054F-4F1E-AB92-AEF1E6744E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F6EC-24C9-4142-8432-4B6BED71C2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51661-FC83-4940-B916-01A6C7B498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790"/>
            </a:lvl1pPr>
            <a:lvl2pPr marL="257175" indent="0">
              <a:buNone/>
              <a:defRPr sz="675"/>
            </a:lvl2pPr>
            <a:lvl3pPr marL="514350" indent="0">
              <a:buNone/>
              <a:defRPr sz="565"/>
            </a:lvl3pPr>
            <a:lvl4pPr marL="771525" indent="0">
              <a:buNone/>
              <a:defRPr sz="505"/>
            </a:lvl4pPr>
            <a:lvl5pPr marL="1028700" indent="0">
              <a:buNone/>
              <a:defRPr sz="505"/>
            </a:lvl5pPr>
            <a:lvl6pPr marL="1285875" indent="0">
              <a:buNone/>
              <a:defRPr sz="505"/>
            </a:lvl6pPr>
            <a:lvl7pPr marL="1543050" indent="0">
              <a:buNone/>
              <a:defRPr sz="505"/>
            </a:lvl7pPr>
            <a:lvl8pPr marL="1800225" indent="0">
              <a:buNone/>
              <a:defRPr sz="505"/>
            </a:lvl8pPr>
            <a:lvl9pPr marL="2057400" indent="0">
              <a:buNone/>
              <a:defRPr sz="50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C16B0-EF7D-4861-B1C5-76D7059EB2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79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790"/>
            </a:lvl1pPr>
          </a:lstStyle>
          <a:p>
            <a:fld id="{C9B16E9F-38D6-4064-937D-2E89280974E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93040" indent="-193040" algn="l" rtl="0" eaLnBrk="0" fontAlgn="base" hangingPunct="0">
        <a:spcBef>
          <a:spcPct val="11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18465" indent="-160655" algn="l" rtl="0" eaLnBrk="0" fontAlgn="base" hangingPunct="0">
        <a:spcBef>
          <a:spcPct val="11000"/>
        </a:spcBef>
        <a:spcAft>
          <a:spcPct val="0"/>
        </a:spcAft>
        <a:buChar char="–"/>
        <a:defRPr sz="1575">
          <a:solidFill>
            <a:schemeClr val="tx1"/>
          </a:solidFill>
          <a:latin typeface="+mn-lt"/>
        </a:defRPr>
      </a:lvl2pPr>
      <a:lvl3pPr marL="643255" indent="-128270" algn="l" rtl="0" eaLnBrk="0" fontAlgn="base" hangingPunct="0">
        <a:spcBef>
          <a:spcPct val="11000"/>
        </a:spcBef>
        <a:spcAft>
          <a:spcPct val="0"/>
        </a:spcAft>
        <a:buChar char="•"/>
        <a:defRPr sz="1350">
          <a:solidFill>
            <a:schemeClr val="tx1"/>
          </a:solidFill>
          <a:latin typeface="+mn-lt"/>
        </a:defRPr>
      </a:lvl3pPr>
      <a:lvl4pPr marL="900430" indent="-128270" algn="l" rtl="0" eaLnBrk="0" fontAlgn="base" hangingPunct="0">
        <a:spcBef>
          <a:spcPct val="11000"/>
        </a:spcBef>
        <a:spcAft>
          <a:spcPct val="0"/>
        </a:spcAft>
        <a:buChar char="–"/>
        <a:defRPr sz="1125">
          <a:solidFill>
            <a:schemeClr val="tx1"/>
          </a:solidFill>
          <a:latin typeface="+mn-lt"/>
        </a:defRPr>
      </a:lvl4pPr>
      <a:lvl5pPr marL="1157605" indent="-128270" algn="l" rtl="0" eaLnBrk="0" fontAlgn="base" hangingPunct="0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5pPr>
      <a:lvl6pPr marL="141478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6pPr>
      <a:lvl7pPr marL="167195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7pPr>
      <a:lvl8pPr marL="1929130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8pPr>
      <a:lvl9pPr marL="2186305" indent="-128270" algn="l" rtl="0" eaLnBrk="1" fontAlgn="base" hangingPunct="1">
        <a:spcBef>
          <a:spcPct val="11000"/>
        </a:spcBef>
        <a:spcAft>
          <a:spcPct val="0"/>
        </a:spcAft>
        <a:buChar char="»"/>
        <a:defRPr sz="1125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4" Type="http://schemas.openxmlformats.org/officeDocument/2006/relationships/slideLayout" Target="../slideLayouts/slideLayout2.xml"/><Relationship Id="rId23" Type="http://schemas.openxmlformats.org/officeDocument/2006/relationships/tags" Target="../tags/tag19.xml"/><Relationship Id="rId22" Type="http://schemas.openxmlformats.org/officeDocument/2006/relationships/image" Target="../media/image6.svg"/><Relationship Id="rId21" Type="http://schemas.openxmlformats.org/officeDocument/2006/relationships/image" Target="../media/image5.png"/><Relationship Id="rId20" Type="http://schemas.openxmlformats.org/officeDocument/2006/relationships/tags" Target="../tags/tag18.xml"/><Relationship Id="rId2" Type="http://schemas.openxmlformats.org/officeDocument/2006/relationships/tags" Target="../tags/tag2.xml"/><Relationship Id="rId19" Type="http://schemas.openxmlformats.org/officeDocument/2006/relationships/image" Target="../media/image4.svg"/><Relationship Id="rId18" Type="http://schemas.openxmlformats.org/officeDocument/2006/relationships/image" Target="../media/image3.png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47.xml"/><Relationship Id="rId23" Type="http://schemas.openxmlformats.org/officeDocument/2006/relationships/image" Target="../media/image11.png"/><Relationship Id="rId22" Type="http://schemas.openxmlformats.org/officeDocument/2006/relationships/image" Target="../media/image10.png"/><Relationship Id="rId21" Type="http://schemas.openxmlformats.org/officeDocument/2006/relationships/image" Target="../media/image9.jpeg"/><Relationship Id="rId20" Type="http://schemas.openxmlformats.org/officeDocument/2006/relationships/tags" Target="../tags/tag46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68.xml"/><Relationship Id="rId23" Type="http://schemas.openxmlformats.org/officeDocument/2006/relationships/image" Target="../media/image14.jpeg"/><Relationship Id="rId22" Type="http://schemas.openxmlformats.org/officeDocument/2006/relationships/image" Target="../media/image13.jpeg"/><Relationship Id="rId21" Type="http://schemas.openxmlformats.org/officeDocument/2006/relationships/image" Target="../media/image12.jpeg"/><Relationship Id="rId20" Type="http://schemas.openxmlformats.org/officeDocument/2006/relationships/tags" Target="../tags/tag67.xml"/><Relationship Id="rId2" Type="http://schemas.openxmlformats.org/officeDocument/2006/relationships/tags" Target="../tags/tag49.xml"/><Relationship Id="rId19" Type="http://schemas.openxmlformats.org/officeDocument/2006/relationships/tags" Target="../tags/tag66.xml"/><Relationship Id="rId18" Type="http://schemas.openxmlformats.org/officeDocument/2006/relationships/tags" Target="../tags/tag65.xml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6" Type="http://schemas.openxmlformats.org/officeDocument/2006/relationships/notesSlide" Target="../notesSlides/notesSlide1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89.xml"/><Relationship Id="rId23" Type="http://schemas.openxmlformats.org/officeDocument/2006/relationships/image" Target="../media/image17.jpeg"/><Relationship Id="rId22" Type="http://schemas.openxmlformats.org/officeDocument/2006/relationships/image" Target="../media/image16.jpeg"/><Relationship Id="rId21" Type="http://schemas.openxmlformats.org/officeDocument/2006/relationships/image" Target="../media/image15.jpeg"/><Relationship Id="rId20" Type="http://schemas.openxmlformats.org/officeDocument/2006/relationships/tags" Target="../tags/tag88.xml"/><Relationship Id="rId2" Type="http://schemas.openxmlformats.org/officeDocument/2006/relationships/tags" Target="../tags/tag70.xml"/><Relationship Id="rId19" Type="http://schemas.openxmlformats.org/officeDocument/2006/relationships/tags" Target="../tags/tag87.xml"/><Relationship Id="rId18" Type="http://schemas.openxmlformats.org/officeDocument/2006/relationships/tags" Target="../tags/tag86.xml"/><Relationship Id="rId17" Type="http://schemas.openxmlformats.org/officeDocument/2006/relationships/tags" Target="../tags/tag85.xml"/><Relationship Id="rId16" Type="http://schemas.openxmlformats.org/officeDocument/2006/relationships/tags" Target="../tags/tag84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10.xml"/><Relationship Id="rId23" Type="http://schemas.openxmlformats.org/officeDocument/2006/relationships/image" Target="../media/image20.jpeg"/><Relationship Id="rId22" Type="http://schemas.openxmlformats.org/officeDocument/2006/relationships/image" Target="../media/image19.jpeg"/><Relationship Id="rId21" Type="http://schemas.openxmlformats.org/officeDocument/2006/relationships/image" Target="../media/image18.jpeg"/><Relationship Id="rId20" Type="http://schemas.openxmlformats.org/officeDocument/2006/relationships/tags" Target="../tags/tag109.xml"/><Relationship Id="rId2" Type="http://schemas.openxmlformats.org/officeDocument/2006/relationships/tags" Target="../tags/tag91.xml"/><Relationship Id="rId19" Type="http://schemas.openxmlformats.org/officeDocument/2006/relationships/tags" Target="../tags/tag108.xml"/><Relationship Id="rId18" Type="http://schemas.openxmlformats.org/officeDocument/2006/relationships/tags" Target="../tags/tag107.xml"/><Relationship Id="rId17" Type="http://schemas.openxmlformats.org/officeDocument/2006/relationships/tags" Target="../tags/tag106.xml"/><Relationship Id="rId16" Type="http://schemas.openxmlformats.org/officeDocument/2006/relationships/tags" Target="../tags/tag105.xml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 sz="2600">
              <a:latin typeface="Times New Roman" panose="02020603050405020304" charset="0"/>
              <a:ea typeface="方正大黑体_GBK" panose="02010600010101010101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 sz="2600">
              <a:latin typeface="Times New Roman" panose="02020603050405020304" charset="0"/>
              <a:ea typeface="方正大黑体_GBK" panose="02010600010101010101" charset="-122"/>
            </a:endParaRPr>
          </a:p>
        </p:txBody>
      </p:sp>
      <p:pic>
        <p:nvPicPr>
          <p:cNvPr id="6" name="图片 5" descr="871034fed03bb21fc2263f051e81530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450" y="0"/>
            <a:ext cx="12192000" cy="6858000"/>
          </a:xfrm>
          <a:prstGeom prst="rect">
            <a:avLst/>
          </a:prstGeom>
        </p:spPr>
      </p:pic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828800" y="1612900"/>
            <a:ext cx="8733155" cy="16605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srgbClr val="33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项目七   会计凭证</a:t>
            </a:r>
            <a:endParaRPr lang="zh-CN" altLang="en-US" sz="3600" b="1" smtClean="0">
              <a:solidFill>
                <a:srgbClr val="33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algn="ctr" fontAlgn="auto">
              <a:lnSpc>
                <a:spcPct val="150000"/>
              </a:lnSpc>
              <a:defRPr/>
            </a:pPr>
            <a:r>
              <a:rPr lang="zh-CN" altLang="en-US" sz="3200" b="1" smtClean="0">
                <a:solidFill>
                  <a:srgbClr val="33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任务四</a:t>
            </a:r>
            <a:r>
              <a:rPr lang="en-US" altLang="zh-CN" sz="3200" b="1" smtClean="0">
                <a:solidFill>
                  <a:srgbClr val="33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 </a:t>
            </a:r>
            <a:r>
              <a:rPr lang="zh-CN" altLang="en-US" sz="3200" b="1" smtClean="0">
                <a:solidFill>
                  <a:srgbClr val="33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会计凭证的传递与保管</a:t>
            </a:r>
            <a:endParaRPr lang="zh-CN" altLang="en-US" sz="3200" b="1" smtClean="0">
              <a:solidFill>
                <a:srgbClr val="33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latin typeface="方正粗黑宋简体" panose="02000000000000000000" charset="-122"/>
                <a:ea typeface="方正大黑体_GBK" panose="02010600010101010101" charset="-122"/>
              </a:rPr>
              <a:t>课程思政案例</a:t>
            </a:r>
            <a:endParaRPr lang="zh-CN" altLang="en-US" sz="3200" b="1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969645"/>
            <a:ext cx="10972800" cy="4918075"/>
          </a:xfrm>
        </p:spPr>
        <p:txBody>
          <a:bodyPr/>
          <a:p>
            <a:pPr algn="ctr"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b="1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一张被篡改的报销单——从会计凭证保管看职业操守</a:t>
            </a:r>
            <a:endParaRPr lang="zh-CN" altLang="en-US" b="1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 algn="ctr"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endParaRPr lang="zh-CN" altLang="en-US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某市A制造企业财务部新入职会计小李，在整理年度会计档案时发现一张金额为5万元的工程维修费报销凭证存在异常：报销单审批人签字笔迹不一致，且附件中的发票代码与税务局系统查询结果不符。进一步核查发现，该凭证涉及公司副总经理王某经手的项目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小李调取电子会计档案系统记录，发现原始扫描件金额实为2万元，但纸质凭证手写改为5万元，差额部分的3万元发票为伪造。王某私下约谈小李，暗示"年轻人要学会变通"，并承诺将其调入管理层培养梯队，同时威胁若举报将影响其转正考核。同时企业会计凭证保管存在严重制度缺陷：①纸质凭证与电子系统未执行双人核对 ；②档案室钥匙由王某分管部门保管 ；③已连续3年未开展内部审计。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思政讨论问题：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、小李是否应该坚持凭证真实性原则？作为财务人员如何守住职业底线？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、从该案例看企业内部控制存在哪些漏洞？如何通过制度建设防范"关键人"舞弊风险？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15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、如果小李选择举报可能面临职业风险，但隐瞒则成为共犯，当代青年该如何平衡个人发展与社会责任？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案例分析</a:t>
            </a:r>
            <a:br>
              <a:rPr lang="zh-CN" altLang="en-US">
                <a:latin typeface="方正粗黑宋简体" panose="02000000000000000000" charset="-122"/>
                <a:ea typeface="方正大黑体_GBK" panose="02010600010101010101" charset="-122"/>
              </a:rPr>
            </a:br>
            <a:endParaRPr lang="zh-CN" altLang="en-US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1. 诚信是会计行业的生命线。凭证的真实性直接关系到市场经济秩序，每张单据都承载着社会责任。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2. 制度反腐的技术路径。通过电子签章、区块链存证、双人操作权限等科技手段筑牢防线。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3. 新时代的职业勇气。青年从业者既要提升专业能力，更要培养揭弊的智慧和勇气，理解《会计人员职业道德规范》中的"三坚三守"。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4. 监管体系的社会价值。会计凭证保管不仅是企业内部事务，更是构建社会信用体系的基础环节。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方正粗黑宋简体" panose="02000000000000000000" charset="-122"/>
                <a:ea typeface="方正大黑体_GBK" panose="02010600010101010101" charset="-122"/>
                <a:cs typeface="微软雅黑" panose="020B0503020204020204" charset="-122"/>
              </a:rPr>
              <a:t>该案例将专业规范教育与社会主义核心价值观培养相结合，理解"小凭证大责任"的职业内涵，培养法治意识与职业使命感。</a:t>
            </a:r>
            <a:endParaRPr lang="zh-CN" altLang="en-US" sz="2000" b="1">
              <a:latin typeface="方正粗黑宋简体" panose="02000000000000000000" charset="-122"/>
              <a:ea typeface="方正大黑体_GBK" panose="02010600010101010101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 descr="7b0a2020202022776f7264617274223a2022220a7d0a"/>
          <p:cNvSpPr txBox="1"/>
          <p:nvPr/>
        </p:nvSpPr>
        <p:spPr>
          <a:xfrm>
            <a:off x="4027170" y="2719705"/>
            <a:ext cx="5281295" cy="1029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100" b="1">
                <a:ln w="5472">
                  <a:solidFill>
                    <a:schemeClr val="bg1"/>
                  </a:solidFill>
                </a:ln>
                <a:solidFill>
                  <a:srgbClr val="4090FF"/>
                </a:solidFill>
                <a:effectLst>
                  <a:outerShdw sx="103000" sy="103000" algn="ctr" rotWithShape="0">
                    <a:srgbClr val="4090FF">
                      <a:alpha val="100000"/>
                    </a:srgb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</a:rPr>
              <a:t>感谢您的观看</a:t>
            </a:r>
            <a:endParaRPr lang="zh-CN" altLang="en-US" sz="6100" b="1">
              <a:ln w="5472">
                <a:solidFill>
                  <a:schemeClr val="bg1"/>
                </a:solidFill>
              </a:ln>
              <a:solidFill>
                <a:srgbClr val="4090FF"/>
              </a:solidFill>
              <a:effectLst>
                <a:outerShdw sx="103000" sy="103000" algn="ctr" rotWithShape="0">
                  <a:srgbClr val="4090FF">
                    <a:alpha val="100000"/>
                  </a:srgbClr>
                </a:outerShdw>
              </a:effectLst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27990" y="373698"/>
            <a:ext cx="10972800" cy="114300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eaLnBrk="1" hangingPunct="1"/>
            <a:r>
              <a:rPr lang="zh-CN" altLang="en-US" sz="320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本节内容框架</a:t>
            </a:r>
            <a:r>
              <a:rPr lang="zh-CN" altLang="en-US" sz="32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 </a:t>
            </a:r>
            <a:br>
              <a:rPr lang="zh-CN" altLang="en-US" sz="32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方正粗黑宋简体" panose="02000000000000000000" charset="-122"/>
              </a:rPr>
            </a:br>
            <a:r>
              <a:rPr lang="zh-CN" altLang="en-US" sz="3200" smtClean="0">
                <a:solidFill>
                  <a:srgbClr val="000000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cs typeface="方正大黑体_GBK" panose="02010600010101010101" charset="-122"/>
                <a:sym typeface="方正粗黑宋简体" panose="02000000000000000000" charset="-122"/>
              </a:rPr>
              <a:t> </a:t>
            </a:r>
            <a:endParaRPr lang="zh-CN" altLang="en-US" sz="3200" smtClean="0">
              <a:solidFill>
                <a:srgbClr val="000000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cs typeface="方正大黑体_GBK" panose="02010600010101010101" charset="-122"/>
              <a:sym typeface="方正粗黑宋简体" panose="02000000000000000000" charset="-122"/>
            </a:endParaRPr>
          </a:p>
        </p:txBody>
      </p:sp>
      <p:sp>
        <p:nvSpPr>
          <p:cNvPr id="15" name="空心弧 14"/>
          <p:cNvSpPr/>
          <p:nvPr>
            <p:custDataLst>
              <p:tags r:id="rId2"/>
            </p:custDataLst>
          </p:nvPr>
        </p:nvSpPr>
        <p:spPr>
          <a:xfrm>
            <a:off x="-554979" y="1519864"/>
            <a:ext cx="1857175" cy="1857175"/>
          </a:xfrm>
          <a:prstGeom prst="blockArc">
            <a:avLst>
              <a:gd name="adj1" fmla="val 16102233"/>
              <a:gd name="adj2" fmla="val 656203"/>
              <a:gd name="adj3" fmla="val 10160"/>
            </a:avLst>
          </a:prstGeom>
          <a:solidFill>
            <a:srgbClr val="00F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空心弧 15"/>
          <p:cNvSpPr/>
          <p:nvPr>
            <p:custDataLst>
              <p:tags r:id="rId3"/>
            </p:custDataLst>
          </p:nvPr>
        </p:nvSpPr>
        <p:spPr>
          <a:xfrm flipH="1" flipV="1">
            <a:off x="1094038" y="1813914"/>
            <a:ext cx="1857175" cy="1857175"/>
          </a:xfrm>
          <a:prstGeom prst="blockArc">
            <a:avLst>
              <a:gd name="adj1" fmla="val 11661999"/>
              <a:gd name="adj2" fmla="val 645517"/>
              <a:gd name="adj3" fmla="val 10154"/>
            </a:avLst>
          </a:prstGeom>
          <a:solidFill>
            <a:srgbClr val="00F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空心弧 16"/>
          <p:cNvSpPr/>
          <p:nvPr>
            <p:custDataLst>
              <p:tags r:id="rId4"/>
            </p:custDataLst>
          </p:nvPr>
        </p:nvSpPr>
        <p:spPr>
          <a:xfrm rot="2700000">
            <a:off x="2712904" y="2232359"/>
            <a:ext cx="1857175" cy="1857175"/>
          </a:xfrm>
          <a:prstGeom prst="blockArc">
            <a:avLst>
              <a:gd name="adj1" fmla="val 8912435"/>
              <a:gd name="adj2" fmla="val 645517"/>
              <a:gd name="adj3" fmla="val 10154"/>
            </a:avLst>
          </a:prstGeom>
          <a:solidFill>
            <a:srgbClr val="B0D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空心弧 17"/>
          <p:cNvSpPr/>
          <p:nvPr>
            <p:custDataLst>
              <p:tags r:id="rId5"/>
            </p:custDataLst>
          </p:nvPr>
        </p:nvSpPr>
        <p:spPr>
          <a:xfrm rot="3120378" flipV="1">
            <a:off x="3624699" y="3629339"/>
            <a:ext cx="1857175" cy="1857175"/>
          </a:xfrm>
          <a:prstGeom prst="blockArc">
            <a:avLst>
              <a:gd name="adj1" fmla="val 10426104"/>
              <a:gd name="adj2" fmla="val 645517"/>
              <a:gd name="adj3" fmla="val 10154"/>
            </a:avLst>
          </a:prstGeom>
          <a:solidFill>
            <a:srgbClr val="00F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空心弧 18"/>
          <p:cNvSpPr/>
          <p:nvPr>
            <p:custDataLst>
              <p:tags r:id="rId6"/>
            </p:custDataLst>
          </p:nvPr>
        </p:nvSpPr>
        <p:spPr>
          <a:xfrm rot="3023909" flipH="1">
            <a:off x="4862638" y="4750485"/>
            <a:ext cx="1857175" cy="1857175"/>
          </a:xfrm>
          <a:prstGeom prst="blockArc">
            <a:avLst>
              <a:gd name="adj1" fmla="val 13833344"/>
              <a:gd name="adj2" fmla="val 569579"/>
              <a:gd name="adj3" fmla="val 10136"/>
            </a:avLst>
          </a:prstGeom>
          <a:solidFill>
            <a:srgbClr val="00F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>
            <p:custDataLst>
              <p:tags r:id="rId7"/>
            </p:custDataLst>
          </p:nvPr>
        </p:nvSpPr>
        <p:spPr>
          <a:xfrm>
            <a:off x="1460696" y="2130652"/>
            <a:ext cx="1123859" cy="1123859"/>
          </a:xfrm>
          <a:prstGeom prst="ellipse">
            <a:avLst/>
          </a:prstGeom>
          <a:solidFill>
            <a:srgbClr val="40F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3079416" y="2594882"/>
            <a:ext cx="1132129" cy="1132129"/>
          </a:xfrm>
          <a:prstGeom prst="ellipse">
            <a:avLst/>
          </a:prstGeom>
          <a:solidFill>
            <a:srgbClr val="B0D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3987221" y="3996805"/>
            <a:ext cx="1132129" cy="1132129"/>
          </a:xfrm>
          <a:prstGeom prst="ellipse">
            <a:avLst/>
          </a:prstGeom>
          <a:solidFill>
            <a:srgbClr val="40F2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Freeform 1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149902" y="4259263"/>
            <a:ext cx="806768" cy="607212"/>
          </a:xfrm>
          <a:custGeom>
            <a:avLst/>
            <a:gdLst>
              <a:gd name="T0" fmla="*/ 222 w 434"/>
              <a:gd name="T1" fmla="*/ 75 h 328"/>
              <a:gd name="T2" fmla="*/ 251 w 434"/>
              <a:gd name="T3" fmla="*/ 10 h 328"/>
              <a:gd name="T4" fmla="*/ 198 w 434"/>
              <a:gd name="T5" fmla="*/ 21 h 328"/>
              <a:gd name="T6" fmla="*/ 147 w 434"/>
              <a:gd name="T7" fmla="*/ 13 h 328"/>
              <a:gd name="T8" fmla="*/ 179 w 434"/>
              <a:gd name="T9" fmla="*/ 76 h 328"/>
              <a:gd name="T10" fmla="*/ 182 w 434"/>
              <a:gd name="T11" fmla="*/ 309 h 328"/>
              <a:gd name="T12" fmla="*/ 222 w 434"/>
              <a:gd name="T13" fmla="*/ 75 h 328"/>
              <a:gd name="T14" fmla="*/ 243 w 434"/>
              <a:gd name="T15" fmla="*/ 219 h 328"/>
              <a:gd name="T16" fmla="*/ 233 w 434"/>
              <a:gd name="T17" fmla="*/ 237 h 328"/>
              <a:gd name="T18" fmla="*/ 212 w 434"/>
              <a:gd name="T19" fmla="*/ 245 h 328"/>
              <a:gd name="T20" fmla="*/ 212 w 434"/>
              <a:gd name="T21" fmla="*/ 252 h 328"/>
              <a:gd name="T22" fmla="*/ 210 w 434"/>
              <a:gd name="T23" fmla="*/ 258 h 328"/>
              <a:gd name="T24" fmla="*/ 202 w 434"/>
              <a:gd name="T25" fmla="*/ 259 h 328"/>
              <a:gd name="T26" fmla="*/ 197 w 434"/>
              <a:gd name="T27" fmla="*/ 252 h 328"/>
              <a:gd name="T28" fmla="*/ 197 w 434"/>
              <a:gd name="T29" fmla="*/ 244 h 328"/>
              <a:gd name="T30" fmla="*/ 194 w 434"/>
              <a:gd name="T31" fmla="*/ 243 h 328"/>
              <a:gd name="T32" fmla="*/ 176 w 434"/>
              <a:gd name="T33" fmla="*/ 232 h 328"/>
              <a:gd name="T34" fmla="*/ 170 w 434"/>
              <a:gd name="T35" fmla="*/ 223 h 328"/>
              <a:gd name="T36" fmla="*/ 169 w 434"/>
              <a:gd name="T37" fmla="*/ 220 h 328"/>
              <a:gd name="T38" fmla="*/ 168 w 434"/>
              <a:gd name="T39" fmla="*/ 217 h 328"/>
              <a:gd name="T40" fmla="*/ 169 w 434"/>
              <a:gd name="T41" fmla="*/ 213 h 328"/>
              <a:gd name="T42" fmla="*/ 176 w 434"/>
              <a:gd name="T43" fmla="*/ 209 h 328"/>
              <a:gd name="T44" fmla="*/ 183 w 434"/>
              <a:gd name="T45" fmla="*/ 214 h 328"/>
              <a:gd name="T46" fmla="*/ 184 w 434"/>
              <a:gd name="T47" fmla="*/ 217 h 328"/>
              <a:gd name="T48" fmla="*/ 185 w 434"/>
              <a:gd name="T49" fmla="*/ 219 h 328"/>
              <a:gd name="T50" fmla="*/ 188 w 434"/>
              <a:gd name="T51" fmla="*/ 223 h 328"/>
              <a:gd name="T52" fmla="*/ 197 w 434"/>
              <a:gd name="T53" fmla="*/ 229 h 328"/>
              <a:gd name="T54" fmla="*/ 197 w 434"/>
              <a:gd name="T55" fmla="*/ 199 h 328"/>
              <a:gd name="T56" fmla="*/ 178 w 434"/>
              <a:gd name="T57" fmla="*/ 191 h 328"/>
              <a:gd name="T58" fmla="*/ 171 w 434"/>
              <a:gd name="T59" fmla="*/ 183 h 328"/>
              <a:gd name="T60" fmla="*/ 169 w 434"/>
              <a:gd name="T61" fmla="*/ 172 h 328"/>
              <a:gd name="T62" fmla="*/ 171 w 434"/>
              <a:gd name="T63" fmla="*/ 162 h 328"/>
              <a:gd name="T64" fmla="*/ 177 w 434"/>
              <a:gd name="T65" fmla="*/ 153 h 328"/>
              <a:gd name="T66" fmla="*/ 197 w 434"/>
              <a:gd name="T67" fmla="*/ 144 h 328"/>
              <a:gd name="T68" fmla="*/ 197 w 434"/>
              <a:gd name="T69" fmla="*/ 144 h 328"/>
              <a:gd name="T70" fmla="*/ 197 w 434"/>
              <a:gd name="T71" fmla="*/ 136 h 328"/>
              <a:gd name="T72" fmla="*/ 200 w 434"/>
              <a:gd name="T73" fmla="*/ 131 h 328"/>
              <a:gd name="T74" fmla="*/ 208 w 434"/>
              <a:gd name="T75" fmla="*/ 129 h 328"/>
              <a:gd name="T76" fmla="*/ 212 w 434"/>
              <a:gd name="T77" fmla="*/ 136 h 328"/>
              <a:gd name="T78" fmla="*/ 212 w 434"/>
              <a:gd name="T79" fmla="*/ 144 h 328"/>
              <a:gd name="T80" fmla="*/ 212 w 434"/>
              <a:gd name="T81" fmla="*/ 144 h 328"/>
              <a:gd name="T82" fmla="*/ 215 w 434"/>
              <a:gd name="T83" fmla="*/ 145 h 328"/>
              <a:gd name="T84" fmla="*/ 235 w 434"/>
              <a:gd name="T85" fmla="*/ 154 h 328"/>
              <a:gd name="T86" fmla="*/ 240 w 434"/>
              <a:gd name="T87" fmla="*/ 163 h 328"/>
              <a:gd name="T88" fmla="*/ 242 w 434"/>
              <a:gd name="T89" fmla="*/ 165 h 328"/>
              <a:gd name="T90" fmla="*/ 242 w 434"/>
              <a:gd name="T91" fmla="*/ 168 h 328"/>
              <a:gd name="T92" fmla="*/ 242 w 434"/>
              <a:gd name="T93" fmla="*/ 172 h 328"/>
              <a:gd name="T94" fmla="*/ 235 w 434"/>
              <a:gd name="T95" fmla="*/ 177 h 328"/>
              <a:gd name="T96" fmla="*/ 228 w 434"/>
              <a:gd name="T97" fmla="*/ 172 h 328"/>
              <a:gd name="T98" fmla="*/ 227 w 434"/>
              <a:gd name="T99" fmla="*/ 169 h 328"/>
              <a:gd name="T100" fmla="*/ 226 w 434"/>
              <a:gd name="T101" fmla="*/ 167 h 328"/>
              <a:gd name="T102" fmla="*/ 222 w 434"/>
              <a:gd name="T103" fmla="*/ 163 h 328"/>
              <a:gd name="T104" fmla="*/ 212 w 434"/>
              <a:gd name="T105" fmla="*/ 159 h 328"/>
              <a:gd name="T106" fmla="*/ 212 w 434"/>
              <a:gd name="T107" fmla="*/ 187 h 328"/>
              <a:gd name="T108" fmla="*/ 225 w 434"/>
              <a:gd name="T109" fmla="*/ 191 h 328"/>
              <a:gd name="T110" fmla="*/ 240 w 434"/>
              <a:gd name="T111" fmla="*/ 203 h 328"/>
              <a:gd name="T112" fmla="*/ 240 w 434"/>
              <a:gd name="T113" fmla="*/ 203 h 328"/>
              <a:gd name="T114" fmla="*/ 240 w 434"/>
              <a:gd name="T115" fmla="*/ 203 h 328"/>
              <a:gd name="T116" fmla="*/ 243 w 434"/>
              <a:gd name="T117" fmla="*/ 21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34" h="328">
                <a:moveTo>
                  <a:pt x="222" y="75"/>
                </a:moveTo>
                <a:cubicBezTo>
                  <a:pt x="245" y="55"/>
                  <a:pt x="260" y="12"/>
                  <a:pt x="251" y="10"/>
                </a:cubicBezTo>
                <a:cubicBezTo>
                  <a:pt x="238" y="8"/>
                  <a:pt x="211" y="19"/>
                  <a:pt x="198" y="21"/>
                </a:cubicBezTo>
                <a:cubicBezTo>
                  <a:pt x="179" y="23"/>
                  <a:pt x="159" y="0"/>
                  <a:pt x="147" y="13"/>
                </a:cubicBezTo>
                <a:cubicBezTo>
                  <a:pt x="138" y="23"/>
                  <a:pt x="154" y="60"/>
                  <a:pt x="179" y="76"/>
                </a:cubicBezTo>
                <a:cubicBezTo>
                  <a:pt x="105" y="113"/>
                  <a:pt x="0" y="296"/>
                  <a:pt x="182" y="309"/>
                </a:cubicBezTo>
                <a:cubicBezTo>
                  <a:pt x="434" y="328"/>
                  <a:pt x="308" y="110"/>
                  <a:pt x="222" y="75"/>
                </a:cubicBezTo>
                <a:close/>
                <a:moveTo>
                  <a:pt x="243" y="219"/>
                </a:moveTo>
                <a:cubicBezTo>
                  <a:pt x="243" y="226"/>
                  <a:pt x="239" y="233"/>
                  <a:pt x="233" y="237"/>
                </a:cubicBezTo>
                <a:cubicBezTo>
                  <a:pt x="227" y="242"/>
                  <a:pt x="220" y="244"/>
                  <a:pt x="212" y="245"/>
                </a:cubicBezTo>
                <a:cubicBezTo>
                  <a:pt x="212" y="252"/>
                  <a:pt x="212" y="252"/>
                  <a:pt x="212" y="252"/>
                </a:cubicBezTo>
                <a:cubicBezTo>
                  <a:pt x="212" y="255"/>
                  <a:pt x="211" y="257"/>
                  <a:pt x="210" y="258"/>
                </a:cubicBezTo>
                <a:cubicBezTo>
                  <a:pt x="208" y="260"/>
                  <a:pt x="204" y="260"/>
                  <a:pt x="202" y="259"/>
                </a:cubicBezTo>
                <a:cubicBezTo>
                  <a:pt x="199" y="258"/>
                  <a:pt x="197" y="255"/>
                  <a:pt x="197" y="252"/>
                </a:cubicBezTo>
                <a:cubicBezTo>
                  <a:pt x="197" y="244"/>
                  <a:pt x="197" y="244"/>
                  <a:pt x="197" y="244"/>
                </a:cubicBezTo>
                <a:cubicBezTo>
                  <a:pt x="196" y="244"/>
                  <a:pt x="195" y="243"/>
                  <a:pt x="194" y="243"/>
                </a:cubicBezTo>
                <a:cubicBezTo>
                  <a:pt x="187" y="241"/>
                  <a:pt x="180" y="237"/>
                  <a:pt x="176" y="232"/>
                </a:cubicBezTo>
                <a:cubicBezTo>
                  <a:pt x="173" y="229"/>
                  <a:pt x="171" y="226"/>
                  <a:pt x="170" y="223"/>
                </a:cubicBezTo>
                <a:cubicBezTo>
                  <a:pt x="170" y="222"/>
                  <a:pt x="169" y="221"/>
                  <a:pt x="169" y="220"/>
                </a:cubicBezTo>
                <a:cubicBezTo>
                  <a:pt x="169" y="219"/>
                  <a:pt x="169" y="218"/>
                  <a:pt x="168" y="217"/>
                </a:cubicBezTo>
                <a:cubicBezTo>
                  <a:pt x="168" y="216"/>
                  <a:pt x="169" y="214"/>
                  <a:pt x="169" y="213"/>
                </a:cubicBezTo>
                <a:cubicBezTo>
                  <a:pt x="171" y="211"/>
                  <a:pt x="174" y="209"/>
                  <a:pt x="176" y="209"/>
                </a:cubicBezTo>
                <a:cubicBezTo>
                  <a:pt x="179" y="210"/>
                  <a:pt x="182" y="212"/>
                  <a:pt x="183" y="214"/>
                </a:cubicBezTo>
                <a:cubicBezTo>
                  <a:pt x="183" y="215"/>
                  <a:pt x="183" y="216"/>
                  <a:pt x="184" y="217"/>
                </a:cubicBezTo>
                <a:cubicBezTo>
                  <a:pt x="184" y="218"/>
                  <a:pt x="184" y="219"/>
                  <a:pt x="185" y="219"/>
                </a:cubicBezTo>
                <a:cubicBezTo>
                  <a:pt x="186" y="221"/>
                  <a:pt x="187" y="222"/>
                  <a:pt x="188" y="223"/>
                </a:cubicBezTo>
                <a:cubicBezTo>
                  <a:pt x="191" y="226"/>
                  <a:pt x="194" y="228"/>
                  <a:pt x="197" y="229"/>
                </a:cubicBezTo>
                <a:cubicBezTo>
                  <a:pt x="197" y="199"/>
                  <a:pt x="197" y="199"/>
                  <a:pt x="197" y="199"/>
                </a:cubicBezTo>
                <a:cubicBezTo>
                  <a:pt x="191" y="198"/>
                  <a:pt x="184" y="195"/>
                  <a:pt x="178" y="191"/>
                </a:cubicBezTo>
                <a:cubicBezTo>
                  <a:pt x="175" y="189"/>
                  <a:pt x="173" y="186"/>
                  <a:pt x="171" y="183"/>
                </a:cubicBezTo>
                <a:cubicBezTo>
                  <a:pt x="170" y="180"/>
                  <a:pt x="169" y="176"/>
                  <a:pt x="169" y="172"/>
                </a:cubicBezTo>
                <a:cubicBezTo>
                  <a:pt x="169" y="169"/>
                  <a:pt x="170" y="165"/>
                  <a:pt x="171" y="162"/>
                </a:cubicBezTo>
                <a:cubicBezTo>
                  <a:pt x="173" y="158"/>
                  <a:pt x="175" y="156"/>
                  <a:pt x="177" y="153"/>
                </a:cubicBezTo>
                <a:cubicBezTo>
                  <a:pt x="183" y="148"/>
                  <a:pt x="190" y="145"/>
                  <a:pt x="197" y="144"/>
                </a:cubicBezTo>
                <a:cubicBezTo>
                  <a:pt x="197" y="144"/>
                  <a:pt x="197" y="144"/>
                  <a:pt x="197" y="144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7" y="134"/>
                  <a:pt x="198" y="132"/>
                  <a:pt x="200" y="131"/>
                </a:cubicBezTo>
                <a:cubicBezTo>
                  <a:pt x="202" y="129"/>
                  <a:pt x="205" y="128"/>
                  <a:pt x="208" y="129"/>
                </a:cubicBezTo>
                <a:cubicBezTo>
                  <a:pt x="211" y="131"/>
                  <a:pt x="212" y="133"/>
                  <a:pt x="212" y="136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3" y="145"/>
                  <a:pt x="214" y="145"/>
                  <a:pt x="215" y="145"/>
                </a:cubicBezTo>
                <a:cubicBezTo>
                  <a:pt x="222" y="146"/>
                  <a:pt x="229" y="149"/>
                  <a:pt x="235" y="154"/>
                </a:cubicBezTo>
                <a:cubicBezTo>
                  <a:pt x="237" y="157"/>
                  <a:pt x="239" y="160"/>
                  <a:pt x="240" y="163"/>
                </a:cubicBezTo>
                <a:cubicBezTo>
                  <a:pt x="241" y="164"/>
                  <a:pt x="241" y="165"/>
                  <a:pt x="242" y="165"/>
                </a:cubicBezTo>
                <a:cubicBezTo>
                  <a:pt x="242" y="166"/>
                  <a:pt x="242" y="167"/>
                  <a:pt x="242" y="168"/>
                </a:cubicBezTo>
                <a:cubicBezTo>
                  <a:pt x="242" y="170"/>
                  <a:pt x="242" y="171"/>
                  <a:pt x="242" y="172"/>
                </a:cubicBezTo>
                <a:cubicBezTo>
                  <a:pt x="240" y="175"/>
                  <a:pt x="238" y="177"/>
                  <a:pt x="235" y="177"/>
                </a:cubicBezTo>
                <a:cubicBezTo>
                  <a:pt x="232" y="176"/>
                  <a:pt x="229" y="175"/>
                  <a:pt x="228" y="172"/>
                </a:cubicBezTo>
                <a:cubicBezTo>
                  <a:pt x="228" y="171"/>
                  <a:pt x="228" y="170"/>
                  <a:pt x="227" y="169"/>
                </a:cubicBezTo>
                <a:cubicBezTo>
                  <a:pt x="227" y="169"/>
                  <a:pt x="226" y="168"/>
                  <a:pt x="226" y="167"/>
                </a:cubicBezTo>
                <a:cubicBezTo>
                  <a:pt x="225" y="166"/>
                  <a:pt x="224" y="164"/>
                  <a:pt x="222" y="163"/>
                </a:cubicBezTo>
                <a:cubicBezTo>
                  <a:pt x="219" y="161"/>
                  <a:pt x="216" y="160"/>
                  <a:pt x="212" y="159"/>
                </a:cubicBezTo>
                <a:cubicBezTo>
                  <a:pt x="212" y="187"/>
                  <a:pt x="212" y="187"/>
                  <a:pt x="212" y="187"/>
                </a:cubicBezTo>
                <a:cubicBezTo>
                  <a:pt x="217" y="188"/>
                  <a:pt x="221" y="190"/>
                  <a:pt x="225" y="191"/>
                </a:cubicBezTo>
                <a:cubicBezTo>
                  <a:pt x="231" y="194"/>
                  <a:pt x="237" y="197"/>
                  <a:pt x="240" y="203"/>
                </a:cubicBezTo>
                <a:cubicBezTo>
                  <a:pt x="240" y="202"/>
                  <a:pt x="239" y="201"/>
                  <a:pt x="240" y="203"/>
                </a:cubicBezTo>
                <a:cubicBezTo>
                  <a:pt x="241" y="205"/>
                  <a:pt x="241" y="204"/>
                  <a:pt x="240" y="203"/>
                </a:cubicBezTo>
                <a:cubicBezTo>
                  <a:pt x="243" y="208"/>
                  <a:pt x="244" y="214"/>
                  <a:pt x="243" y="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6197017" y="3219764"/>
            <a:ext cx="5543488" cy="806771"/>
            <a:chOff x="9861" y="3509"/>
            <a:chExt cx="8730" cy="1270"/>
          </a:xfrm>
        </p:grpSpPr>
        <p:sp>
          <p:nvSpPr>
            <p:cNvPr id="27" name="文本框 26"/>
            <p:cNvSpPr txBox="1"/>
            <p:nvPr>
              <p:custDataLst>
                <p:tags r:id="rId12"/>
              </p:custDataLst>
            </p:nvPr>
          </p:nvSpPr>
          <p:spPr>
            <a:xfrm>
              <a:off x="11279" y="3509"/>
              <a:ext cx="7312" cy="1145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>
              <a:defPPr>
                <a:defRPr lang="zh-CN"/>
              </a:defPPr>
            </a:lstStyle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方正粗黑宋简体" panose="02000000000000000000" charset="-122"/>
                  <a:ea typeface="方正大黑体_GBK" panose="02010600010101010101" charset="-122"/>
                  <a:sym typeface="+mn-ea"/>
                </a:rPr>
                <a:t>会计凭证的保管</a:t>
              </a:r>
              <a:endParaRPr lang="zh-CN" altLang="en-US" sz="2800" b="1" spc="1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endParaRPr>
            </a:p>
          </p:txBody>
        </p:sp>
        <p:sp>
          <p:nvSpPr>
            <p:cNvPr id="28" name="圆角矩形 34"/>
            <p:cNvSpPr/>
            <p:nvPr>
              <p:custDataLst>
                <p:tags r:id="rId13"/>
              </p:custDataLst>
            </p:nvPr>
          </p:nvSpPr>
          <p:spPr>
            <a:xfrm>
              <a:off x="9861" y="3634"/>
              <a:ext cx="1146" cy="1145"/>
            </a:xfrm>
            <a:prstGeom prst="roundRect">
              <a:avLst>
                <a:gd name="adj" fmla="val 50000"/>
              </a:avLst>
            </a:prstGeom>
            <a:solidFill>
              <a:srgbClr val="B0DF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0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方正粗黑宋简体" panose="02000000000000000000" charset="-122"/>
                  <a:ea typeface="方正大黑体_GBK" panose="02010600010101010101" charset="-122"/>
                  <a:sym typeface="Arial" panose="020B0604020202020204" pitchFamily="34" charset="0"/>
                </a:rPr>
                <a:t>2</a:t>
              </a:r>
              <a:endParaRPr lang="en-US" altLang="zh-CN" sz="2800" dirty="0">
                <a:solidFill>
                  <a:srgbClr val="000000"/>
                </a:solidFill>
                <a:latin typeface="方正粗黑宋简体" panose="02000000000000000000" charset="-122"/>
                <a:ea typeface="方正大黑体_GBK" panose="0201060001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4"/>
            </p:custDataLst>
          </p:nvPr>
        </p:nvGrpSpPr>
        <p:grpSpPr>
          <a:xfrm>
            <a:off x="5525770" y="1793875"/>
            <a:ext cx="6741795" cy="1252855"/>
            <a:chOff x="8711" y="1385"/>
            <a:chExt cx="10617" cy="1973"/>
          </a:xfrm>
        </p:grpSpPr>
        <p:sp>
          <p:nvSpPr>
            <p:cNvPr id="37" name="文本框 36"/>
            <p:cNvSpPr txBox="1"/>
            <p:nvPr>
              <p:custDataLst>
                <p:tags r:id="rId15"/>
              </p:custDataLst>
            </p:nvPr>
          </p:nvSpPr>
          <p:spPr>
            <a:xfrm>
              <a:off x="10128" y="1385"/>
              <a:ext cx="9200" cy="1973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>
              <a:defPPr>
                <a:defRPr lang="zh-CN"/>
              </a:defPPr>
            </a:lstStyle>
            <a:p>
              <a:pPr>
                <a:lnSpc>
                  <a:spcPct val="150000"/>
                </a:lnSpc>
              </a:pPr>
              <a:r>
                <a:rPr lang="zh-CN" altLang="en-US" sz="2800" b="1">
                  <a:latin typeface="方正粗黑宋简体" panose="02000000000000000000" charset="-122"/>
                  <a:ea typeface="方正大黑体_GBK" panose="02010600010101010101" charset="-122"/>
                  <a:sym typeface="+mn-ea"/>
                </a:rPr>
                <a:t>会计凭证的传递</a:t>
              </a:r>
              <a:endParaRPr lang="zh-CN" altLang="en-US" sz="2800" b="1" spc="150">
                <a:solidFill>
                  <a:srgbClr val="FF0000"/>
                </a:solidFill>
                <a:effectLst/>
                <a:latin typeface="方正粗黑宋简体" panose="02000000000000000000" charset="-122"/>
                <a:ea typeface="方正大黑体_GBK" panose="02010600010101010101" charset="-122"/>
                <a:sym typeface="+mn-ea"/>
              </a:endParaRPr>
            </a:p>
          </p:txBody>
        </p:sp>
        <p:sp>
          <p:nvSpPr>
            <p:cNvPr id="38" name="圆角矩形 30"/>
            <p:cNvSpPr/>
            <p:nvPr>
              <p:custDataLst>
                <p:tags r:id="rId16"/>
              </p:custDataLst>
            </p:nvPr>
          </p:nvSpPr>
          <p:spPr>
            <a:xfrm>
              <a:off x="8711" y="1941"/>
              <a:ext cx="1146" cy="1145"/>
            </a:xfrm>
            <a:prstGeom prst="roundRect">
              <a:avLst>
                <a:gd name="adj" fmla="val 50000"/>
              </a:avLst>
            </a:prstGeom>
            <a:solidFill>
              <a:srgbClr val="40F2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0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>
                  <a:solidFill>
                    <a:schemeClr val="bg1"/>
                  </a:solidFill>
                  <a:latin typeface="方正粗黑宋简体" panose="02000000000000000000" charset="-122"/>
                  <a:ea typeface="方正大黑体_GBK" panose="02010600010101010101" charset="-122"/>
                  <a:sym typeface="Arial" panose="020B0604020202020204" pitchFamily="34" charset="0"/>
                </a:rPr>
                <a:t>1</a:t>
              </a:r>
              <a:endParaRPr lang="en-US" altLang="zh-CN" sz="2800" dirty="0">
                <a:solidFill>
                  <a:schemeClr val="bg1"/>
                </a:solidFill>
                <a:latin typeface="方正粗黑宋简体" panose="02000000000000000000" charset="-122"/>
                <a:ea typeface="方正大黑体_GBK" panose="02010600010101010101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9" name="图形 3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825652" y="2383692"/>
            <a:ext cx="393946" cy="617779"/>
          </a:xfrm>
          <a:prstGeom prst="rect">
            <a:avLst/>
          </a:prstGeom>
        </p:spPr>
      </p:pic>
      <p:pic>
        <p:nvPicPr>
          <p:cNvPr id="40" name="图形 3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376880" y="2910253"/>
            <a:ext cx="537199" cy="501386"/>
          </a:xfrm>
          <a:prstGeom prst="rect">
            <a:avLst/>
          </a:prstGeom>
        </p:spPr>
      </p:pic>
    </p:spTree>
    <p:custDataLst>
      <p:tags r:id="rId23"/>
    </p:custData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0808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31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316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7020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325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3254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6609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058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79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40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404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01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2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15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8016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842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79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78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50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43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79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15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50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43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79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15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78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725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259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2592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502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543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6796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815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72788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4845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59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318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3514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04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3191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9711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636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2592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1479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14796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163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1360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1888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0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7557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420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0437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1037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8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7113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71135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5328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525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2053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02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77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4372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8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0602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02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164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2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4125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41252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655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32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35" presetClass="pat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94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35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82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86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8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235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095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6381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63810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655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35" presetClass="pat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32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35" presetClass="path" presetSubtype="0" accel="50000" decel="5000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94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35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82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9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86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8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235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2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5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2" presetID="35" presetClass="path" presetSubtype="0" accel="50000" decel="5000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1131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6551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7" presetID="35" presetClass="pat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728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74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3092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232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35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690848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8944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35" presetClass="pat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0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825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452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242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2" presetID="35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1898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2866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2981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72357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34526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4125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40952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63810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2" fill="hold">
                      <p:stCondLst>
                        <p:cond delay="indefinite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21141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35595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4" grpId="0" bldLvl="0" animBg="1"/>
      <p:bldP spid="15" grpId="1" bldLvl="0" animBg="1"/>
      <p:bldP spid="15" grpId="2" bldLvl="0" animBg="1"/>
      <p:bldP spid="24" grpId="1" bldLvl="0" animBg="1"/>
      <p:bldP spid="21" grpId="0" bldLvl="0" animBg="1"/>
      <p:bldP spid="15" grpId="3" bldLvl="0" animBg="1"/>
      <p:bldP spid="24" grpId="2" bldLvl="0" animBg="1"/>
      <p:bldP spid="15" grpId="4" bldLvl="0" animBg="1"/>
      <p:bldP spid="24" grpId="3" bldLvl="0" animBg="1"/>
      <p:bldP spid="21" grpId="1" bldLvl="0" animBg="1"/>
      <p:bldP spid="15" grpId="5" bldLvl="0" animBg="1"/>
      <p:bldP spid="24" grpId="4" bldLvl="0" animBg="1"/>
      <p:bldP spid="21" grpId="2" bldLvl="0" animBg="1"/>
      <p:bldP spid="16" grpId="0" bldLvl="0" animBg="1"/>
      <p:bldP spid="15" grpId="6" bldLvl="0" animBg="1"/>
      <p:bldP spid="24" grpId="5" bldLvl="0" animBg="1"/>
      <p:bldP spid="21" grpId="3" bldLvl="0" animBg="1"/>
      <p:bldP spid="15" grpId="7" bldLvl="0" animBg="1"/>
      <p:bldP spid="24" grpId="6" bldLvl="0" animBg="1"/>
      <p:bldP spid="21" grpId="4" bldLvl="0" animBg="1"/>
      <p:bldP spid="16" grpId="1" bldLvl="0" animBg="1"/>
      <p:bldP spid="15" grpId="8" bldLvl="0" animBg="1"/>
      <p:bldP spid="24" grpId="7" bldLvl="0" animBg="1"/>
      <p:bldP spid="21" grpId="5" bldLvl="0" animBg="1"/>
      <p:bldP spid="16" grpId="2" bldLvl="0" animBg="1"/>
      <p:bldP spid="22" grpId="0" bldLvl="0" animBg="1"/>
      <p:bldP spid="15" grpId="9" bldLvl="0" animBg="1"/>
      <p:bldP spid="24" grpId="8" bldLvl="0" animBg="1"/>
      <p:bldP spid="21" grpId="6" bldLvl="0" animBg="1"/>
      <p:bldP spid="16" grpId="3" bldLvl="0" animBg="1"/>
      <p:bldP spid="19" grpId="0" bldLvl="0" animBg="1"/>
      <p:bldP spid="15" grpId="10" bldLvl="0" animBg="1"/>
      <p:bldP spid="24" grpId="9" bldLvl="0" animBg="1"/>
      <p:bldP spid="21" grpId="7" bldLvl="0" animBg="1"/>
      <p:bldP spid="16" grpId="4" bldLvl="0" animBg="1"/>
      <p:bldP spid="22" grpId="1" bldLvl="0" animBg="1"/>
      <p:bldP spid="17" grpId="0" bldLvl="0" animBg="1"/>
      <p:bldP spid="15" grpId="11" bldLvl="0" animBg="1"/>
      <p:bldP spid="24" grpId="10" bldLvl="0" animBg="1"/>
      <p:bldP spid="21" grpId="8" bldLvl="0" animBg="1"/>
      <p:bldP spid="16" grpId="5" bldLvl="0" animBg="1"/>
      <p:bldP spid="22" grpId="2" bldLvl="0" animBg="1"/>
      <p:bldP spid="19" grpId="1" bldLvl="0" animBg="1"/>
      <p:bldP spid="18" grpId="0" bldLvl="0" animBg="1"/>
      <p:bldP spid="15" grpId="12" bldLvl="0" animBg="1"/>
      <p:bldP spid="24" grpId="11" bldLvl="0" animBg="1"/>
      <p:bldP spid="21" grpId="9" bldLvl="0" animBg="1"/>
      <p:bldP spid="16" grpId="6" bldLvl="0" animBg="1"/>
      <p:bldP spid="22" grpId="3" bldLvl="0" animBg="1"/>
      <p:bldP spid="19" grpId="2" bldLvl="0" animBg="1"/>
      <p:bldP spid="17" grpId="1" bldLvl="0" animBg="1"/>
      <p:bldP spid="20" grpId="0" bldLvl="0" animBg="1"/>
      <p:bldP spid="15" grpId="13" bldLvl="0" animBg="1"/>
      <p:bldP spid="24" grpId="12" bldLvl="0" animBg="1"/>
      <p:bldP spid="21" grpId="10" bldLvl="0" animBg="1"/>
      <p:bldP spid="16" grpId="7" bldLvl="0" animBg="1"/>
      <p:bldP spid="22" grpId="4" bldLvl="0" animBg="1"/>
      <p:bldP spid="19" grpId="3" bldLvl="0" animBg="1"/>
      <p:bldP spid="17" grpId="2" bldLvl="0" animBg="1"/>
      <p:bldP spid="18" grpId="1" bldLvl="0" animBg="1"/>
      <p:bldP spid="2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235211" y="3328717"/>
            <a:ext cx="5255400" cy="2114154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会计凭证的传递</a:t>
            </a:r>
            <a:endParaRPr lang="zh-CN" altLang="en-US" sz="3200">
              <a:solidFill>
                <a:schemeClr val="tx1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7" name="节编号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235351" y="1732912"/>
            <a:ext cx="5255400" cy="149103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>
              <a:solidFill>
                <a:srgbClr val="FF8B96"/>
              </a:solidFill>
              <a:latin typeface="方正粗黑宋简体" panose="02000000000000000000" charset="-122"/>
              <a:ea typeface="方正大黑体_GBK" panose="02010600010101010101" charset="-122"/>
              <a:sym typeface="方正粗黑宋简体" panose="02000000000000000000" charset="-122"/>
            </a:endParaRPr>
          </a:p>
        </p:txBody>
      </p:sp>
      <p:sp>
        <p:nvSpPr>
          <p:cNvPr id="9" name="节编号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232811" y="1732912"/>
            <a:ext cx="5255400" cy="149103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solidFill>
                  <a:srgbClr val="FF8B96"/>
                </a:solidFill>
                <a:latin typeface="方正粗黑宋简体" panose="02000000000000000000" charset="-122"/>
                <a:ea typeface="方正大黑体_GBK" panose="02010600010101010101" charset="-122"/>
                <a:sym typeface="方正粗黑宋简体" panose="02000000000000000000" charset="-122"/>
              </a:rPr>
              <a:t>01</a:t>
            </a:r>
            <a:endParaRPr lang="en-US" altLang="zh-CN">
              <a:solidFill>
                <a:srgbClr val="FF8B96"/>
              </a:solidFill>
              <a:latin typeface="方正粗黑宋简体" panose="02000000000000000000" charset="-122"/>
              <a:ea typeface="方正大黑体_GBK" panose="02010600010101010101" charset="-122"/>
              <a:sym typeface="方正粗黑宋简体" panose="02000000000000000000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46075" y="476885"/>
            <a:ext cx="520065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一、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会计凭证的传递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73735" y="1561465"/>
            <a:ext cx="10525760" cy="426402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11555" y="1730375"/>
            <a:ext cx="4437380" cy="3824605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76315" y="1985010"/>
            <a:ext cx="49149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方正粗黑宋简体" panose="02000000000000000000" charset="-122"/>
                <a:ea typeface="方正大黑体_GBK" panose="02010600010101010101" charset="-122"/>
              </a:rPr>
              <a:t>会计凭证的传递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</a:rPr>
              <a:t>，是指从经济业务发生或完成时取得或填制原始凭证开始，经审核、记账到装订、归档保管的全过程。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76315" y="3251200"/>
            <a:ext cx="491490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</a:rPr>
              <a:t>会计凭证的传递主要包括凭证的传递路线、传递时间和传递手续。</a:t>
            </a:r>
            <a:r>
              <a:rPr lang="zh-CN" altLang="en-US" sz="2000" b="1">
                <a:latin typeface="方正粗黑宋简体" panose="02000000000000000000" charset="-122"/>
                <a:ea typeface="方正大黑体_GBK" panose="02010600010101010101" charset="-122"/>
              </a:rPr>
              <a:t>会计凭证的传递路线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</a:rPr>
              <a:t>是指各种凭证在各经办部门和人员之间传递的联次及其流程。</a:t>
            </a:r>
            <a:r>
              <a:rPr lang="zh-CN" altLang="en-US" sz="2000" b="1">
                <a:latin typeface="方正粗黑宋简体" panose="02000000000000000000" charset="-122"/>
                <a:ea typeface="方正大黑体_GBK" panose="02010600010101010101" charset="-122"/>
              </a:rPr>
              <a:t>会计凭证的传递时间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</a:rPr>
              <a:t>是指各种凭证在各经办部门、环节所停留的最长时间。</a:t>
            </a:r>
            <a:r>
              <a:rPr lang="zh-CN" altLang="en-US" sz="2000" b="1">
                <a:latin typeface="方正粗黑宋简体" panose="02000000000000000000" charset="-122"/>
                <a:ea typeface="方正大黑体_GBK" panose="02010600010101010101" charset="-122"/>
              </a:rPr>
              <a:t>会计凭证的传递手续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</a:rPr>
              <a:t>是指在凭证传递过程中的衔接手续。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796915" y="2091055"/>
            <a:ext cx="279400" cy="297815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96915" y="3315970"/>
            <a:ext cx="279400" cy="297815"/>
          </a:xfrm>
          <a:prstGeom prst="ellipse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1902460"/>
            <a:ext cx="3686175" cy="3427095"/>
          </a:xfrm>
          <a:prstGeom prst="round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2" grpId="1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235211" y="3328717"/>
            <a:ext cx="5255400" cy="2114154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>
                <a:latin typeface="方正粗黑宋简体" panose="02000000000000000000" charset="-122"/>
                <a:ea typeface="方正大黑体_GBK" panose="02010600010101010101" charset="-122"/>
                <a:sym typeface="+mn-ea"/>
              </a:rPr>
              <a:t>会计凭证的保管</a:t>
            </a:r>
            <a:endParaRPr lang="zh-CN" altLang="en-US" sz="3200">
              <a:solidFill>
                <a:schemeClr val="tx1"/>
              </a:solidFill>
              <a:effectLst/>
              <a:latin typeface="方正粗黑宋简体" panose="02000000000000000000" charset="-122"/>
              <a:ea typeface="方正大黑体_GBK" panose="02010600010101010101" charset="-122"/>
              <a:sym typeface="+mn-ea"/>
            </a:endParaRPr>
          </a:p>
        </p:txBody>
      </p:sp>
      <p:sp>
        <p:nvSpPr>
          <p:cNvPr id="7" name="节编号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235351" y="1732912"/>
            <a:ext cx="5255400" cy="149103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>
              <a:solidFill>
                <a:srgbClr val="FF8B96"/>
              </a:solidFill>
              <a:latin typeface="方正粗黑宋简体" panose="02000000000000000000" charset="-122"/>
              <a:ea typeface="方正大黑体_GBK" panose="02010600010101010101" charset="-122"/>
              <a:sym typeface="方正粗黑宋简体" panose="02000000000000000000" charset="-122"/>
            </a:endParaRPr>
          </a:p>
        </p:txBody>
      </p:sp>
      <p:sp>
        <p:nvSpPr>
          <p:cNvPr id="9" name="节编号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232811" y="1732912"/>
            <a:ext cx="5255400" cy="149103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  <a:defRPr sz="7200" b="1" kern="120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n-lt"/>
                <a:ea typeface="+mn-ea"/>
                <a:cs typeface="+mn-cs"/>
              </a:defRPr>
            </a:lvl1pPr>
            <a:lvl2pPr marL="538480" indent="-20637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98830" indent="-1619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30605" indent="-1492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35075" indent="-12700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solidFill>
                  <a:srgbClr val="FF8B96"/>
                </a:solidFill>
                <a:latin typeface="方正粗黑宋简体" panose="02000000000000000000" charset="-122"/>
                <a:ea typeface="方正大黑体_GBK" panose="02010600010101010101" charset="-122"/>
                <a:sym typeface="方正粗黑宋简体" panose="02000000000000000000" charset="-122"/>
              </a:rPr>
              <a:t>02</a:t>
            </a:r>
            <a:endParaRPr lang="en-US" altLang="zh-CN">
              <a:solidFill>
                <a:srgbClr val="FF8B96"/>
              </a:solidFill>
              <a:latin typeface="方正粗黑宋简体" panose="02000000000000000000" charset="-122"/>
              <a:ea typeface="方正大黑体_GBK" panose="02010600010101010101" charset="-122"/>
              <a:sym typeface="方正粗黑宋简体" panose="02000000000000000000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46075" y="476885"/>
            <a:ext cx="520065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二、会计凭证的保管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1"/>
            </p:custDataLst>
          </p:nvPr>
        </p:nvSpPr>
        <p:spPr>
          <a:xfrm>
            <a:off x="948690" y="1844675"/>
            <a:ext cx="4197985" cy="3980815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707390" y="1574165"/>
            <a:ext cx="5003165" cy="4470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6159500" y="1574165"/>
            <a:ext cx="5003165" cy="4470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5257165" y="2310765"/>
            <a:ext cx="1320165" cy="313690"/>
            <a:chOff x="8279" y="3639"/>
            <a:chExt cx="2079" cy="494"/>
          </a:xfrm>
        </p:grpSpPr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6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 rot="0">
            <a:off x="5257165" y="4029075"/>
            <a:ext cx="1320165" cy="313690"/>
            <a:chOff x="8279" y="3639"/>
            <a:chExt cx="2079" cy="494"/>
          </a:xfrm>
        </p:grpSpPr>
        <p:sp>
          <p:nvSpPr>
            <p:cNvPr id="15" name="椭圆 14"/>
            <p:cNvSpPr/>
            <p:nvPr>
              <p:custDataLst>
                <p:tags r:id="rId9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10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1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 rot="0">
            <a:off x="5257165" y="4799330"/>
            <a:ext cx="1320165" cy="313690"/>
            <a:chOff x="8279" y="3639"/>
            <a:chExt cx="2079" cy="494"/>
          </a:xfrm>
        </p:grpSpPr>
        <p:sp>
          <p:nvSpPr>
            <p:cNvPr id="32" name="椭圆 31"/>
            <p:cNvSpPr/>
            <p:nvPr>
              <p:custDataLst>
                <p:tags r:id="rId13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4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15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6"/>
            </p:custDataLst>
          </p:nvPr>
        </p:nvGrpSpPr>
        <p:grpSpPr>
          <a:xfrm rot="0">
            <a:off x="5257165" y="3173730"/>
            <a:ext cx="1320165" cy="313690"/>
            <a:chOff x="8279" y="3639"/>
            <a:chExt cx="2079" cy="494"/>
          </a:xfrm>
        </p:grpSpPr>
        <p:sp>
          <p:nvSpPr>
            <p:cNvPr id="36" name="椭圆 35"/>
            <p:cNvSpPr/>
            <p:nvPr>
              <p:custDataLst>
                <p:tags r:id="rId17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8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9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0" name="文本框 39"/>
          <p:cNvSpPr txBox="1"/>
          <p:nvPr>
            <p:custDataLst>
              <p:tags r:id="rId20"/>
            </p:custDataLst>
          </p:nvPr>
        </p:nvSpPr>
        <p:spPr>
          <a:xfrm>
            <a:off x="1116965" y="2023110"/>
            <a:ext cx="402971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1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．每月记账完毕，将本月各种记账凭证加以整理，检查有无缺号以及附件是否齐全，然后按顺序号排列，加上封面和封底，装订成册。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仿宋" panose="02010609060101010101" charset="-122"/>
            </a:endParaRPr>
          </a:p>
          <a:p>
            <a:endParaRPr lang="en-US" altLang="zh-CN" sz="2000">
              <a:latin typeface="方正粗黑宋简体" panose="02000000000000000000" charset="-122"/>
              <a:ea typeface="方正大黑体_GBK" panose="02010600010101010101" charset="-122"/>
              <a:cs typeface="仿宋" panose="02010609060101010101" charset="-122"/>
            </a:endParaRPr>
          </a:p>
          <a:p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2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．若附在记账凭证后的原始凭证过多，可单独装订保管，并在封面上注明所属记账凭证日期、编号、种类，同时在有关记账凭证上标明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“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附件另订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”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和原始凭证名称及编号，以便日后查核。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890385" y="1697990"/>
            <a:ext cx="2041525" cy="209994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808085" y="3054350"/>
            <a:ext cx="2041525" cy="1965325"/>
          </a:xfrm>
          <a:prstGeom prst="roundRect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890385" y="3902075"/>
            <a:ext cx="2041525" cy="2099945"/>
          </a:xfrm>
          <a:prstGeom prst="roundRect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132320" y="194056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034780" y="327025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132320" y="421132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3" name="图片 22" descr="C:/Users/30341/Desktop/霓虹海/5555jpg.jpg5555jpg"/>
          <p:cNvPicPr>
            <a:picLocks noChangeAspect="1"/>
          </p:cNvPicPr>
          <p:nvPr/>
        </p:nvPicPr>
        <p:blipFill>
          <a:blip r:embed="rId21"/>
          <a:srcRect l="9121" r="9121"/>
          <a:stretch>
            <a:fillRect/>
          </a:stretch>
        </p:blipFill>
        <p:spPr>
          <a:xfrm>
            <a:off x="7202170" y="2023110"/>
            <a:ext cx="1450340" cy="1483995"/>
          </a:xfrm>
          <a:prstGeom prst="round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125585" y="3394075"/>
            <a:ext cx="1408430" cy="1408430"/>
          </a:xfrm>
          <a:prstGeom prst="round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202170" y="4293235"/>
            <a:ext cx="1415415" cy="1415415"/>
          </a:xfrm>
          <a:prstGeom prst="roundRect">
            <a:avLst/>
          </a:prstGeom>
        </p:spPr>
      </p:pic>
      <p:sp>
        <p:nvSpPr>
          <p:cNvPr id="26" name="菱形 25"/>
          <p:cNvSpPr/>
          <p:nvPr/>
        </p:nvSpPr>
        <p:spPr>
          <a:xfrm>
            <a:off x="9528810" y="5113020"/>
            <a:ext cx="600075" cy="762635"/>
          </a:xfrm>
          <a:prstGeom prst="diamond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  <a:gs pos="25000">
                <a:srgbClr val="FF6952"/>
              </a:gs>
              <a:gs pos="75000">
                <a:srgbClr val="FFD2AC"/>
              </a:gs>
              <a:gs pos="0">
                <a:srgbClr val="FF3E35"/>
              </a:gs>
              <a:gs pos="100000">
                <a:srgbClr val="FFE3BE"/>
              </a:gs>
            </a:gsLst>
            <a:lin ang="18900000" scaled="1"/>
          </a:gra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9529445" y="1940560"/>
            <a:ext cx="600075" cy="762635"/>
          </a:xfrm>
          <a:prstGeom prst="diamond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  <a:gs pos="25000">
                <a:srgbClr val="FF566A"/>
              </a:gs>
              <a:gs pos="75000">
                <a:srgbClr val="F6AABA"/>
              </a:gs>
              <a:gs pos="0">
                <a:srgbClr val="EB3A48"/>
              </a:gs>
              <a:gs pos="100000">
                <a:srgbClr val="FFCFD9"/>
              </a:gs>
            </a:gsLst>
            <a:lin ang="18900000" scaled="1"/>
          </a:gra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2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46075" y="476885"/>
            <a:ext cx="520065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二、会计凭证的保管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1"/>
            </p:custDataLst>
          </p:nvPr>
        </p:nvSpPr>
        <p:spPr>
          <a:xfrm>
            <a:off x="948690" y="1844675"/>
            <a:ext cx="4197985" cy="3980815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707390" y="1574165"/>
            <a:ext cx="5003165" cy="4470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6159500" y="1574165"/>
            <a:ext cx="5003165" cy="4470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5257165" y="2310765"/>
            <a:ext cx="1320165" cy="313690"/>
            <a:chOff x="8279" y="3639"/>
            <a:chExt cx="2079" cy="494"/>
          </a:xfrm>
        </p:grpSpPr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6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 rot="0">
            <a:off x="5257165" y="4029075"/>
            <a:ext cx="1320165" cy="313690"/>
            <a:chOff x="8279" y="3639"/>
            <a:chExt cx="2079" cy="494"/>
          </a:xfrm>
        </p:grpSpPr>
        <p:sp>
          <p:nvSpPr>
            <p:cNvPr id="15" name="椭圆 14"/>
            <p:cNvSpPr/>
            <p:nvPr>
              <p:custDataLst>
                <p:tags r:id="rId9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10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1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 rot="0">
            <a:off x="5257165" y="4799330"/>
            <a:ext cx="1320165" cy="313690"/>
            <a:chOff x="8279" y="3639"/>
            <a:chExt cx="2079" cy="494"/>
          </a:xfrm>
        </p:grpSpPr>
        <p:sp>
          <p:nvSpPr>
            <p:cNvPr id="32" name="椭圆 31"/>
            <p:cNvSpPr/>
            <p:nvPr>
              <p:custDataLst>
                <p:tags r:id="rId13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4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15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6"/>
            </p:custDataLst>
          </p:nvPr>
        </p:nvGrpSpPr>
        <p:grpSpPr>
          <a:xfrm rot="0">
            <a:off x="5257165" y="3173730"/>
            <a:ext cx="1320165" cy="313690"/>
            <a:chOff x="8279" y="3639"/>
            <a:chExt cx="2079" cy="494"/>
          </a:xfrm>
        </p:grpSpPr>
        <p:sp>
          <p:nvSpPr>
            <p:cNvPr id="36" name="椭圆 35"/>
            <p:cNvSpPr/>
            <p:nvPr>
              <p:custDataLst>
                <p:tags r:id="rId17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8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9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>
            <p:custDataLst>
              <p:tags r:id="rId20"/>
            </p:custDataLst>
          </p:nvPr>
        </p:nvSpPr>
        <p:spPr>
          <a:xfrm>
            <a:off x="6746875" y="2023110"/>
            <a:ext cx="40297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3.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装订成册的会计凭证要按档案管理的有关规定，交档案部门集中保管。当年形成的会计档案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在会计年度终了后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可由单位会计管理机构临时保管一年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再移交单位档案管理机构保管。因工作需要确需推迟移交的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应当经单位档案管理机构同意。单位会计管理机构临时保管会计档案最长不超过三年。临时保管期间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会计档案的保管应当符合国家档案管理的有关规定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且</a:t>
            </a:r>
            <a:r>
              <a:rPr lang="zh-CN" altLang="en-US" sz="2000" b="1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出纳人员不得兼管会计档案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05150" y="1646555"/>
            <a:ext cx="2041525" cy="2099945"/>
          </a:xfrm>
          <a:prstGeom prst="roundRect">
            <a:avLst/>
          </a:prstGeom>
          <a:solidFill>
            <a:srgbClr val="CBF6CF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242060" y="3258820"/>
            <a:ext cx="2041525" cy="209994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086100" y="3850005"/>
            <a:ext cx="2041525" cy="2099945"/>
          </a:xfrm>
          <a:prstGeom prst="roundRect">
            <a:avLst/>
          </a:prstGeom>
          <a:solidFill>
            <a:srgbClr val="F5E4AA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328035" y="187325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468120" y="348742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328035" y="4114165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菱形 25"/>
          <p:cNvSpPr/>
          <p:nvPr/>
        </p:nvSpPr>
        <p:spPr>
          <a:xfrm>
            <a:off x="1811020" y="2310765"/>
            <a:ext cx="600075" cy="762635"/>
          </a:xfrm>
          <a:prstGeom prst="diamond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" name="菱形 43"/>
          <p:cNvSpPr/>
          <p:nvPr/>
        </p:nvSpPr>
        <p:spPr>
          <a:xfrm>
            <a:off x="1781810" y="5485130"/>
            <a:ext cx="629285" cy="464820"/>
          </a:xfrm>
          <a:prstGeom prst="diamond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3" name="图片 52"/>
          <p:cNvPicPr/>
          <p:nvPr/>
        </p:nvPicPr>
        <p:blipFill>
          <a:blip r:embed="rId21"/>
          <a:stretch>
            <a:fillRect/>
          </a:stretch>
        </p:blipFill>
        <p:spPr>
          <a:xfrm>
            <a:off x="3461385" y="2023110"/>
            <a:ext cx="1353820" cy="1370965"/>
          </a:xfrm>
          <a:prstGeom prst="roundRect">
            <a:avLst/>
          </a:prstGeom>
        </p:spPr>
      </p:pic>
      <p:pic>
        <p:nvPicPr>
          <p:cNvPr id="54" name="图片 53"/>
          <p:cNvPicPr/>
          <p:nvPr/>
        </p:nvPicPr>
        <p:blipFill>
          <a:blip r:embed="rId22"/>
          <a:stretch>
            <a:fillRect/>
          </a:stretch>
        </p:blipFill>
        <p:spPr>
          <a:xfrm>
            <a:off x="3407410" y="4249420"/>
            <a:ext cx="1407795" cy="1370965"/>
          </a:xfrm>
          <a:prstGeom prst="roundRect">
            <a:avLst/>
          </a:prstGeom>
        </p:spPr>
      </p:pic>
      <p:pic>
        <p:nvPicPr>
          <p:cNvPr id="55" name="图片 54"/>
          <p:cNvPicPr/>
          <p:nvPr/>
        </p:nvPicPr>
        <p:blipFill>
          <a:blip r:embed="rId23"/>
          <a:stretch>
            <a:fillRect/>
          </a:stretch>
        </p:blipFill>
        <p:spPr>
          <a:xfrm>
            <a:off x="1631315" y="3618865"/>
            <a:ext cx="1282700" cy="1358900"/>
          </a:xfrm>
          <a:prstGeom prst="roundRect">
            <a:avLst/>
          </a:prstGeom>
        </p:spPr>
      </p:pic>
    </p:spTree>
    <p:custDataLst>
      <p:tags r:id="rId2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46075" y="476885"/>
            <a:ext cx="520065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二、会计凭证的保管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1"/>
            </p:custDataLst>
          </p:nvPr>
        </p:nvSpPr>
        <p:spPr>
          <a:xfrm>
            <a:off x="948690" y="1844675"/>
            <a:ext cx="4197985" cy="3980815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722630" y="1574165"/>
            <a:ext cx="5003165" cy="4470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6159500" y="1574165"/>
            <a:ext cx="5003165" cy="4470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5257165" y="2310765"/>
            <a:ext cx="1320165" cy="313690"/>
            <a:chOff x="8279" y="3639"/>
            <a:chExt cx="2079" cy="494"/>
          </a:xfrm>
        </p:grpSpPr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6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 rot="0">
            <a:off x="5257165" y="4029075"/>
            <a:ext cx="1320165" cy="313690"/>
            <a:chOff x="8279" y="3639"/>
            <a:chExt cx="2079" cy="494"/>
          </a:xfrm>
        </p:grpSpPr>
        <p:sp>
          <p:nvSpPr>
            <p:cNvPr id="15" name="椭圆 14"/>
            <p:cNvSpPr/>
            <p:nvPr>
              <p:custDataLst>
                <p:tags r:id="rId9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10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1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 rot="0">
            <a:off x="5257165" y="4799330"/>
            <a:ext cx="1320165" cy="313690"/>
            <a:chOff x="8279" y="3639"/>
            <a:chExt cx="2079" cy="494"/>
          </a:xfrm>
        </p:grpSpPr>
        <p:sp>
          <p:nvSpPr>
            <p:cNvPr id="32" name="椭圆 31"/>
            <p:cNvSpPr/>
            <p:nvPr>
              <p:custDataLst>
                <p:tags r:id="rId13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4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15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6"/>
            </p:custDataLst>
          </p:nvPr>
        </p:nvGrpSpPr>
        <p:grpSpPr>
          <a:xfrm rot="0">
            <a:off x="5257165" y="3173730"/>
            <a:ext cx="1320165" cy="313690"/>
            <a:chOff x="8279" y="3639"/>
            <a:chExt cx="2079" cy="494"/>
          </a:xfrm>
        </p:grpSpPr>
        <p:sp>
          <p:nvSpPr>
            <p:cNvPr id="36" name="椭圆 35"/>
            <p:cNvSpPr/>
            <p:nvPr>
              <p:custDataLst>
                <p:tags r:id="rId17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8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9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0" name="文本框 39"/>
          <p:cNvSpPr txBox="1"/>
          <p:nvPr>
            <p:custDataLst>
              <p:tags r:id="rId20"/>
            </p:custDataLst>
          </p:nvPr>
        </p:nvSpPr>
        <p:spPr>
          <a:xfrm>
            <a:off x="1116965" y="2023110"/>
            <a:ext cx="40297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会计档案的保管期限分为永久、定期两类。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定期保管期限一般分为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10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年和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30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年。会计档案的保管期限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从会计年度终了后的第一天算起。会计凭证的保管期限分别为：原始凭证、记账凭证、会计账簿（总账、明细账、日记账）保管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30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年，其中涉外业务凭证永久保管；银行存款余额调节表保管</a:t>
            </a:r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10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年。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仿宋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890385" y="1697990"/>
            <a:ext cx="2041525" cy="2099945"/>
          </a:xfrm>
          <a:prstGeom prst="roundRect">
            <a:avLst/>
          </a:prstGeom>
          <a:solidFill>
            <a:srgbClr val="EAD7E8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808085" y="3013075"/>
            <a:ext cx="2041525" cy="2099945"/>
          </a:xfrm>
          <a:prstGeom prst="roundRect">
            <a:avLst/>
          </a:prstGeom>
          <a:solidFill>
            <a:srgbClr val="75A954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890385" y="3902075"/>
            <a:ext cx="2041525" cy="2099945"/>
          </a:xfrm>
          <a:prstGeom prst="roundRect">
            <a:avLst/>
          </a:prstGeom>
          <a:solidFill>
            <a:srgbClr val="E2C3BD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132320" y="194056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034145" y="327025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139940" y="4114165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147810" y="1813560"/>
            <a:ext cx="1537335" cy="209550"/>
          </a:xfrm>
          <a:prstGeom prst="roundRect">
            <a:avLst/>
          </a:prstGeom>
          <a:solidFill>
            <a:srgbClr val="FFC000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147810" y="2150110"/>
            <a:ext cx="1537335" cy="209550"/>
          </a:xfrm>
          <a:prstGeom prst="roundRec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147810" y="2524760"/>
            <a:ext cx="1537335" cy="209550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244330" y="5347335"/>
            <a:ext cx="349250" cy="381000"/>
          </a:xfrm>
          <a:prstGeom prst="ellipse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720580" y="5360670"/>
            <a:ext cx="349250" cy="381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0196830" y="5347335"/>
            <a:ext cx="34925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6" name="图片 45"/>
          <p:cNvPicPr/>
          <p:nvPr/>
        </p:nvPicPr>
        <p:blipFill>
          <a:blip r:embed="rId21"/>
          <a:stretch>
            <a:fillRect/>
          </a:stretch>
        </p:blipFill>
        <p:spPr>
          <a:xfrm>
            <a:off x="7272655" y="2078355"/>
            <a:ext cx="1287145" cy="1335405"/>
          </a:xfrm>
          <a:prstGeom prst="roundRect">
            <a:avLst/>
          </a:prstGeom>
        </p:spPr>
      </p:pic>
      <p:pic>
        <p:nvPicPr>
          <p:cNvPr id="47" name="图片 46"/>
          <p:cNvPicPr/>
          <p:nvPr/>
        </p:nvPicPr>
        <p:blipFill>
          <a:blip r:embed="rId22"/>
          <a:stretch>
            <a:fillRect/>
          </a:stretch>
        </p:blipFill>
        <p:spPr>
          <a:xfrm>
            <a:off x="9147810" y="3487420"/>
            <a:ext cx="1292225" cy="1231900"/>
          </a:xfrm>
          <a:prstGeom prst="roundRect">
            <a:avLst/>
          </a:prstGeom>
        </p:spPr>
      </p:pic>
      <p:pic>
        <p:nvPicPr>
          <p:cNvPr id="48" name="图片 47"/>
          <p:cNvPicPr/>
          <p:nvPr/>
        </p:nvPicPr>
        <p:blipFill>
          <a:blip r:embed="rId23"/>
          <a:stretch>
            <a:fillRect/>
          </a:stretch>
        </p:blipFill>
        <p:spPr>
          <a:xfrm>
            <a:off x="7204710" y="4249420"/>
            <a:ext cx="1412240" cy="1386205"/>
          </a:xfrm>
          <a:prstGeom prst="roundRect">
            <a:avLst/>
          </a:prstGeom>
        </p:spPr>
      </p:pic>
    </p:spTree>
    <p:custDataLst>
      <p:tags r:id="rId2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346075" y="476885"/>
            <a:ext cx="520065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大黑体_GBK" panose="02010600010101010101" charset="-122"/>
              </a:rPr>
              <a:t>二、会计凭证的保管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大黑体_GBK" panose="02010600010101010101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1"/>
            </p:custDataLst>
          </p:nvPr>
        </p:nvSpPr>
        <p:spPr>
          <a:xfrm>
            <a:off x="975995" y="1819275"/>
            <a:ext cx="4197985" cy="3980815"/>
          </a:xfrm>
          <a:prstGeom prst="round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任意多边形 1"/>
          <p:cNvSpPr/>
          <p:nvPr>
            <p:custDataLst>
              <p:tags r:id="rId2"/>
            </p:custDataLst>
          </p:nvPr>
        </p:nvSpPr>
        <p:spPr>
          <a:xfrm>
            <a:off x="722630" y="1574165"/>
            <a:ext cx="5003165" cy="4470400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879" h="7040">
                <a:moveTo>
                  <a:pt x="6159" y="5426"/>
                </a:moveTo>
                <a:lnTo>
                  <a:pt x="5798" y="5720"/>
                </a:lnTo>
                <a:lnTo>
                  <a:pt x="5936" y="6196"/>
                </a:lnTo>
                <a:lnTo>
                  <a:pt x="6381" y="6196"/>
                </a:lnTo>
                <a:lnTo>
                  <a:pt x="6519" y="5720"/>
                </a:lnTo>
                <a:lnTo>
                  <a:pt x="6159" y="5426"/>
                </a:lnTo>
                <a:close/>
                <a:moveTo>
                  <a:pt x="4816" y="5426"/>
                </a:moveTo>
                <a:lnTo>
                  <a:pt x="4455" y="5720"/>
                </a:lnTo>
                <a:lnTo>
                  <a:pt x="4593" y="6196"/>
                </a:lnTo>
                <a:lnTo>
                  <a:pt x="5038" y="6196"/>
                </a:lnTo>
                <a:lnTo>
                  <a:pt x="5176" y="5720"/>
                </a:lnTo>
                <a:lnTo>
                  <a:pt x="4816" y="5426"/>
                </a:lnTo>
                <a:close/>
                <a:moveTo>
                  <a:pt x="5537" y="4803"/>
                </a:moveTo>
                <a:lnTo>
                  <a:pt x="5176" y="5097"/>
                </a:lnTo>
                <a:lnTo>
                  <a:pt x="5314" y="5573"/>
                </a:lnTo>
                <a:lnTo>
                  <a:pt x="5759" y="5573"/>
                </a:lnTo>
                <a:lnTo>
                  <a:pt x="5897" y="5097"/>
                </a:lnTo>
                <a:lnTo>
                  <a:pt x="5537" y="4803"/>
                </a:lnTo>
                <a:close/>
                <a:moveTo>
                  <a:pt x="6403" y="4309"/>
                </a:moveTo>
                <a:lnTo>
                  <a:pt x="6042" y="4603"/>
                </a:lnTo>
                <a:lnTo>
                  <a:pt x="6180" y="5079"/>
                </a:lnTo>
                <a:lnTo>
                  <a:pt x="6625" y="5079"/>
                </a:lnTo>
                <a:lnTo>
                  <a:pt x="6763" y="4603"/>
                </a:lnTo>
                <a:lnTo>
                  <a:pt x="6403" y="4309"/>
                </a:lnTo>
                <a:close/>
                <a:moveTo>
                  <a:pt x="4671" y="4309"/>
                </a:moveTo>
                <a:lnTo>
                  <a:pt x="4310" y="4603"/>
                </a:lnTo>
                <a:lnTo>
                  <a:pt x="4448" y="5079"/>
                </a:lnTo>
                <a:lnTo>
                  <a:pt x="4893" y="5079"/>
                </a:lnTo>
                <a:lnTo>
                  <a:pt x="5031" y="4603"/>
                </a:lnTo>
                <a:lnTo>
                  <a:pt x="4671" y="4309"/>
                </a:lnTo>
                <a:close/>
                <a:moveTo>
                  <a:pt x="5537" y="3972"/>
                </a:moveTo>
                <a:lnTo>
                  <a:pt x="5176" y="4266"/>
                </a:lnTo>
                <a:lnTo>
                  <a:pt x="5314" y="4742"/>
                </a:lnTo>
                <a:lnTo>
                  <a:pt x="5759" y="4742"/>
                </a:lnTo>
                <a:lnTo>
                  <a:pt x="5897" y="4266"/>
                </a:lnTo>
                <a:lnTo>
                  <a:pt x="5537" y="3972"/>
                </a:lnTo>
                <a:close/>
                <a:moveTo>
                  <a:pt x="1173" y="0"/>
                </a:moveTo>
                <a:lnTo>
                  <a:pt x="6706" y="0"/>
                </a:lnTo>
                <a:cubicBezTo>
                  <a:pt x="7354" y="0"/>
                  <a:pt x="7879" y="525"/>
                  <a:pt x="7879" y="1173"/>
                </a:cubicBezTo>
                <a:lnTo>
                  <a:pt x="7879" y="5867"/>
                </a:lnTo>
                <a:cubicBezTo>
                  <a:pt x="7879" y="6515"/>
                  <a:pt x="7354" y="7040"/>
                  <a:pt x="6706" y="7040"/>
                </a:cubicBezTo>
                <a:lnTo>
                  <a:pt x="1173" y="7040"/>
                </a:lnTo>
                <a:cubicBezTo>
                  <a:pt x="525" y="7040"/>
                  <a:pt x="0" y="6515"/>
                  <a:pt x="0" y="5867"/>
                </a:cubicBezTo>
                <a:lnTo>
                  <a:pt x="0" y="1173"/>
                </a:lnTo>
                <a:cubicBezTo>
                  <a:pt x="0" y="525"/>
                  <a:pt x="525" y="0"/>
                  <a:pt x="1173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noAutofit/>
          </a:bodyPr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6159500" y="1574165"/>
            <a:ext cx="5003165" cy="44704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5257165" y="2310765"/>
            <a:ext cx="1320165" cy="313690"/>
            <a:chOff x="8279" y="3639"/>
            <a:chExt cx="2079" cy="494"/>
          </a:xfrm>
        </p:grpSpPr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6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 rot="0">
            <a:off x="5257165" y="4029075"/>
            <a:ext cx="1320165" cy="313690"/>
            <a:chOff x="8279" y="3639"/>
            <a:chExt cx="2079" cy="494"/>
          </a:xfrm>
        </p:grpSpPr>
        <p:sp>
          <p:nvSpPr>
            <p:cNvPr id="15" name="椭圆 14"/>
            <p:cNvSpPr/>
            <p:nvPr>
              <p:custDataLst>
                <p:tags r:id="rId9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10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11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 rot="0">
            <a:off x="5257165" y="4799330"/>
            <a:ext cx="1320165" cy="313690"/>
            <a:chOff x="8279" y="3639"/>
            <a:chExt cx="2079" cy="494"/>
          </a:xfrm>
        </p:grpSpPr>
        <p:sp>
          <p:nvSpPr>
            <p:cNvPr id="32" name="椭圆 31"/>
            <p:cNvSpPr/>
            <p:nvPr>
              <p:custDataLst>
                <p:tags r:id="rId13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>
              <p:custDataLst>
                <p:tags r:id="rId14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15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6"/>
            </p:custDataLst>
          </p:nvPr>
        </p:nvGrpSpPr>
        <p:grpSpPr>
          <a:xfrm rot="0">
            <a:off x="5257165" y="3173730"/>
            <a:ext cx="1320165" cy="313690"/>
            <a:chOff x="8279" y="3639"/>
            <a:chExt cx="2079" cy="494"/>
          </a:xfrm>
        </p:grpSpPr>
        <p:sp>
          <p:nvSpPr>
            <p:cNvPr id="36" name="椭圆 35"/>
            <p:cNvSpPr/>
            <p:nvPr>
              <p:custDataLst>
                <p:tags r:id="rId17"/>
              </p:custDataLst>
            </p:nvPr>
          </p:nvSpPr>
          <p:spPr>
            <a:xfrm>
              <a:off x="8279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8"/>
              </p:custDataLst>
            </p:nvPr>
          </p:nvSpPr>
          <p:spPr>
            <a:xfrm>
              <a:off x="9866" y="3639"/>
              <a:ext cx="493" cy="494"/>
            </a:xfrm>
            <a:prstGeom prst="ellipse">
              <a:avLst/>
            </a:prstGeom>
            <a:solidFill>
              <a:schemeClr val="bg1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19"/>
              </p:custDataLst>
            </p:nvPr>
          </p:nvSpPr>
          <p:spPr>
            <a:xfrm>
              <a:off x="8626" y="3773"/>
              <a:ext cx="1373" cy="21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/>
            <a:p>
              <a:endPara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2" name="文本框 41"/>
          <p:cNvSpPr txBox="1"/>
          <p:nvPr>
            <p:custDataLst>
              <p:tags r:id="rId20"/>
            </p:custDataLst>
          </p:nvPr>
        </p:nvSpPr>
        <p:spPr>
          <a:xfrm>
            <a:off x="6746875" y="2785110"/>
            <a:ext cx="40297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4.</a:t>
            </a:r>
            <a:r>
              <a:rPr lang="zh-CN" altLang="en-US" sz="2000">
                <a:latin typeface="方正粗黑宋简体" panose="02000000000000000000" charset="-122"/>
                <a:ea typeface="方正大黑体_GBK" panose="02010600010101010101" charset="-122"/>
                <a:cs typeface="仿宋" panose="02010609060101010101" charset="-122"/>
              </a:rPr>
              <a:t>对于重要的空白原始凭证，如支票、发票、收据等，应指定专人保管，建立收、发（领）、销（销号）制度，并按每种票据设立票据登记簿加以记载，防止丢失、冒领。</a:t>
            </a:r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仿宋" panose="02010609060101010101" charset="-122"/>
            </a:endParaRPr>
          </a:p>
          <a:p>
            <a:endParaRPr lang="zh-CN" altLang="en-US" sz="2000">
              <a:latin typeface="方正粗黑宋简体" panose="02000000000000000000" charset="-122"/>
              <a:ea typeface="方正大黑体_GBK" panose="02010600010101010101" charset="-122"/>
              <a:cs typeface="仿宋" panose="02010609060101010101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27430" y="1651000"/>
            <a:ext cx="2041525" cy="2099945"/>
          </a:xfrm>
          <a:prstGeom prst="roundRect">
            <a:avLst/>
          </a:prstGeom>
          <a:solidFill>
            <a:srgbClr val="EAD7E8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132455" y="1651000"/>
            <a:ext cx="2041525" cy="2099945"/>
          </a:xfrm>
          <a:prstGeom prst="roundRect">
            <a:avLst/>
          </a:prstGeom>
          <a:solidFill>
            <a:srgbClr val="75A954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27430" y="3902075"/>
            <a:ext cx="2041525" cy="2099945"/>
          </a:xfrm>
          <a:prstGeom prst="roundRect">
            <a:avLst/>
          </a:prstGeom>
          <a:solidFill>
            <a:srgbClr val="E2C3BD"/>
          </a:solidFill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238885" y="187325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358515" y="1873250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238885" y="4114165"/>
            <a:ext cx="1590040" cy="161417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/>
          <a:p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8" name="图片 27"/>
          <p:cNvPicPr/>
          <p:nvPr/>
        </p:nvPicPr>
        <p:blipFill>
          <a:blip r:embed="rId21"/>
          <a:stretch>
            <a:fillRect/>
          </a:stretch>
        </p:blipFill>
        <p:spPr>
          <a:xfrm>
            <a:off x="1361440" y="2025015"/>
            <a:ext cx="1344295" cy="1369060"/>
          </a:xfrm>
          <a:prstGeom prst="round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22"/>
          <a:stretch>
            <a:fillRect/>
          </a:stretch>
        </p:blipFill>
        <p:spPr>
          <a:xfrm>
            <a:off x="3451860" y="1975485"/>
            <a:ext cx="1379220" cy="1418590"/>
          </a:xfrm>
          <a:prstGeom prst="roundRect">
            <a:avLst/>
          </a:prstGeom>
        </p:spPr>
      </p:pic>
      <p:pic>
        <p:nvPicPr>
          <p:cNvPr id="30" name="图片 29"/>
          <p:cNvPicPr/>
          <p:nvPr/>
        </p:nvPicPr>
        <p:blipFill>
          <a:blip r:embed="rId23"/>
          <a:stretch>
            <a:fillRect/>
          </a:stretch>
        </p:blipFill>
        <p:spPr>
          <a:xfrm>
            <a:off x="1305560" y="4249420"/>
            <a:ext cx="1400175" cy="1359535"/>
          </a:xfrm>
          <a:prstGeom prst="roundRect">
            <a:avLst/>
          </a:prstGeom>
        </p:spPr>
      </p:pic>
    </p:spTree>
    <p:custDataLst>
      <p:tags r:id="rId2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831772236"/>
</p:tagLst>
</file>

<file path=ppt/tags/tag10.xml><?xml version="1.0" encoding="utf-8"?>
<p:tagLst xmlns:p="http://schemas.openxmlformats.org/presentationml/2006/main">
  <p:tag name="KSO_WM_UNIT_VALUE" val="179*2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1"/>
  <p:tag name="KSO_WM_UNIT_ID" val="diagram20170323_2*l_x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100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1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2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3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4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5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6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7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8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09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11.xml><?xml version="1.0" encoding="utf-8"?>
<p:tagLst xmlns:p="http://schemas.openxmlformats.org/presentationml/2006/main"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110.xml><?xml version="1.0" encoding="utf-8"?>
<p:tagLst xmlns:p="http://schemas.openxmlformats.org/presentationml/2006/main">
  <p:tag name="KSO_WM_SLIDE_ITEM_CNT" val="2"/>
  <p:tag name="resource_record_key" val="{&quot;13&quot;:[4700333]}"/>
</p:tagLst>
</file>

<file path=ppt/tags/tag111.xml><?xml version="1.0" encoding="utf-8"?>
<p:tagLst xmlns:p="http://schemas.openxmlformats.org/presentationml/2006/main">
  <p:tag name="commondata" val="eyJoZGlkIjoiNzlmYzVmYWI0MTMwNGYyMzAwMDg1ZmUyMmUxOTQyODcifQ=="/>
  <p:tag name="KSO_WM_PRESENTATION_SOURCE" val="WPPAIGeneratePPT"/>
  <p:tag name="resource_record_key" val="{&quot;13&quot;:[4364879,4364884,4364888,4364928,4364947,4364950,20481680,20481693,19965474,20242013,4700333]}"/>
</p:tagLst>
</file>

<file path=ppt/tags/tag12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0323_2*l_h_f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461.0656445548324,&quot;left&quot;:-43.699133858267714,&quot;top&quot;:89.05,&quot;width&quot;:1009.6491338582676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170323_2*l_h_i*1_2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461.0656445548324,&quot;left&quot;:-43.699133858267714,&quot;top&quot;:89.05,&quot;width&quot;:1009.6491338582676}"/>
</p:tagLst>
</file>

<file path=ppt/tags/tag14.xml><?xml version="1.0" encoding="utf-8"?>
<p:tagLst xmlns:p="http://schemas.openxmlformats.org/presentationml/2006/main"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15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。"/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0323_2*l_h_f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461.0656445548324,&quot;left&quot;:-43.699133858267714,&quot;top&quot;:89.05,&quot;width&quot;:1009.6491338582676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170323_2*l_h_i*1_1_1"/>
  <p:tag name="KSO_WM_TEMPLATE_CATEGORY" val="diagram"/>
  <p:tag name="KSO_WM_TEMPLATE_INDEX" val="20170323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461.0656445548324,&quot;left&quot;:-43.699133858267714,&quot;top&quot;:89.05,&quot;width&quot;:1009.6491338582676}"/>
</p:tagLst>
</file>

<file path=ppt/tags/tag17.xml><?xml version="1.0" encoding="utf-8"?>
<p:tagLst xmlns:p="http://schemas.openxmlformats.org/presentationml/2006/main">
  <p:tag name="KSO_WM_UNIT_VALUE" val="182*1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2"/>
  <p:tag name="KSO_WM_UNIT_ID" val="diagram20170323_2*l_x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18.xml><?xml version="1.0" encoding="utf-8"?>
<p:tagLst xmlns:p="http://schemas.openxmlformats.org/presentationml/2006/main">
  <p:tag name="KSO_WM_UNIT_VALUE" val="148*15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x"/>
  <p:tag name="KSO_WM_UNIT_INDEX" val="1_3"/>
  <p:tag name="KSO_WM_UNIT_ID" val="diagram20170323_2*l_x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19.xml><?xml version="1.0" encoding="utf-8"?>
<p:tagLst xmlns:p="http://schemas.openxmlformats.org/presentationml/2006/main">
  <p:tag name="KSO_WM_SLIDE_ITEM_CNT" val="3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0323_2*l_i*1_1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2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953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  <p:tag name="KSO_WM_UNIT_ISCONTENTSTITLE" val="0"/>
</p:tagLst>
</file>

<file path=ppt/tags/tag21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01"/>
  <p:tag name="KSO_WM_UNIT_ID" val="custom2023595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</p:tagLst>
</file>

<file path=ppt/tags/tag22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01"/>
  <p:tag name="KSO_WM_UNIT_ID" val="custom2023595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</p:tagLst>
</file>

<file path=ppt/tags/tag23.xml><?xml version="1.0" encoding="utf-8"?>
<p:tagLst xmlns:p="http://schemas.openxmlformats.org/presentationml/2006/main">
  <p:tag name="KSO_WM_SLIDE_ITEM_CNT" val="2"/>
</p:tagLst>
</file>

<file path=ppt/tags/tag2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添加章节标题"/>
  <p:tag name="KSO_WM_UNIT_ID" val="custom20235953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  <p:tag name="KSO_WM_UNIT_ISCONTENTSTITLE" val="0"/>
</p:tagLst>
</file>

<file path=ppt/tags/tag25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01"/>
  <p:tag name="KSO_WM_UNIT_ID" val="custom2023595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</p:tagLst>
</file>

<file path=ppt/tags/tag2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01"/>
  <p:tag name="KSO_WM_UNIT_ID" val="custom20235953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53"/>
  <p:tag name="KSO_WM_TEMPLATE_CATEGORY" val="custom"/>
</p:tagLst>
</file>

<file path=ppt/tags/tag27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28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29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170323_2*l_i*1_3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30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1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2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3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4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5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6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7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8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39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170323_2*l_i*1_6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40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1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2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3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4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5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6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7.xml><?xml version="1.0" encoding="utf-8"?>
<p:tagLst xmlns:p="http://schemas.openxmlformats.org/presentationml/2006/main">
  <p:tag name="KSO_WM_SLIDE_ITEM_CNT" val="2"/>
  <p:tag name="resource_record_key" val="{&quot;13&quot;:[4364879,4364884,4364888,4364928,4364947,4364950]}"/>
</p:tagLst>
</file>

<file path=ppt/tags/tag48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49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170323_2*l_i*1_7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50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1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2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3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4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5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6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7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8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59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170323_2*l_i*1_5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60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1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2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3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4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5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6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7.xml><?xml version="1.0" encoding="utf-8"?>
<p:tagLst xmlns:p="http://schemas.openxmlformats.org/presentationml/2006/main">
  <p:tag name="KSO_WM_DIAGRAM_VIRTUALLY_FRAME" val="{&quot;height&quot;:352,&quot;left&quot;:55.7,&quot;top&quot;:123.95,&quot;width&quot;:823.25}"/>
</p:tagLst>
</file>

<file path=ppt/tags/tag68.xml><?xml version="1.0" encoding="utf-8"?>
<p:tagLst xmlns:p="http://schemas.openxmlformats.org/presentationml/2006/main">
  <p:tag name="KSO_WM_SLIDE_ITEM_CNT" val="2"/>
  <p:tag name="resource_record_key" val="{&quot;13&quot;:[20481680,20481693,19965474,20242013]}"/>
</p:tagLst>
</file>

<file path=ppt/tags/tag69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8"/>
  <p:tag name="KSO_WM_UNIT_ID" val="diagram20170323_2*l_i*1_8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70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1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2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3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4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5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6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7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8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79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70323_2*l_i*1_2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80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1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2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3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4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5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6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7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8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89.xml><?xml version="1.0" encoding="utf-8"?>
<p:tagLst xmlns:p="http://schemas.openxmlformats.org/presentationml/2006/main">
  <p:tag name="KSO_WM_SLIDE_ITEM_CN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170323_2*l_i*1_4"/>
  <p:tag name="KSO_WM_TEMPLATE_CATEGORY" val="diagram"/>
  <p:tag name="KSO_WM_TEMPLATE_INDEX" val="20170323"/>
  <p:tag name="KSO_WM_UNIT_LAYERLEVEL" val="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SLIDE_ANIMATION_ID" val="3110599"/>
  <p:tag name="KSO_WM_DIAGRAM_VIRTUALLY_FRAME" val="{&quot;height&quot;:461.0656445548324,&quot;left&quot;:-43.699133858267714,&quot;top&quot;:89.05,&quot;width&quot;:1009.6491338582676}"/>
</p:tagLst>
</file>

<file path=ppt/tags/tag90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1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2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3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4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5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6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7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8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ags/tag99.xml><?xml version="1.0" encoding="utf-8"?>
<p:tagLst xmlns:p="http://schemas.openxmlformats.org/presentationml/2006/main">
  <p:tag name="KSO_WM_DIAGRAM_VIRTUALLY_FRAME" val="{&quot;height&quot;:430.3,&quot;left&quot;:55.7,&quot;top&quot;:123.95,&quot;width&quot;:823.25}"/>
</p:tagLst>
</file>

<file path=ppt/theme/theme1.xml><?xml version="1.0" encoding="utf-8"?>
<a:theme xmlns:a="http://schemas.openxmlformats.org/drawingml/2006/main" name="1_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方正粗黑宋简体"/>
        <a:ea typeface="方正大黑体_GBK"/>
        <a:cs typeface=""/>
      </a:majorFont>
      <a:minorFont>
        <a:latin typeface="方正粗黑宋简体"/>
        <a:ea typeface="方正大黑体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>
          <a:defRPr kumimoji="0" sz="2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  <a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1539</Words>
  <Application>WPS 演示</Application>
  <PresentationFormat>宽屏</PresentationFormat>
  <Paragraphs>67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Verdana</vt:lpstr>
      <vt:lpstr>Gulim</vt:lpstr>
      <vt:lpstr>方正大黑体_GBK</vt:lpstr>
      <vt:lpstr>方正粗黑宋简体</vt:lpstr>
      <vt:lpstr>微软雅黑</vt:lpstr>
      <vt:lpstr>仿宋</vt:lpstr>
      <vt:lpstr>Arial Unicode MS</vt:lpstr>
      <vt:lpstr>黑体</vt:lpstr>
      <vt:lpstr>Calibri</vt:lpstr>
      <vt:lpstr>汉仪雅酷黑简</vt:lpstr>
      <vt:lpstr>Malgun Gothic</vt:lpstr>
      <vt:lpstr>1_Office 主题​​</vt:lpstr>
      <vt:lpstr>PowerPoint 演示文稿</vt:lpstr>
      <vt:lpstr>本节内容框架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课程思政案例</vt:lpstr>
      <vt:lpstr>案例分析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尹莺</dc:creator>
  <cp:lastModifiedBy>Alice</cp:lastModifiedBy>
  <cp:revision>189</cp:revision>
  <dcterms:created xsi:type="dcterms:W3CDTF">2019-06-19T02:08:00Z</dcterms:created>
  <dcterms:modified xsi:type="dcterms:W3CDTF">2025-06-08T04:13:26Z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27734F9A95B94B6BB3421FA688217706_13</vt:lpwstr>
  </property>
</Properties>
</file>