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1.svg" ContentType="image/svg+xml"/>
  <Override PartName="/ppt/media/image16.svg" ContentType="image/svg+xml"/>
  <Override PartName="/ppt/media/image18.svg" ContentType="image/svg+xml"/>
  <Override PartName="/ppt/media/image20.svg" ContentType="image/svg+xml"/>
  <Override PartName="/ppt/media/image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4" r:id="rId3"/>
    <p:sldMasterId id="2147483677" r:id="rId4"/>
    <p:sldMasterId id="2147483696" r:id="rId5"/>
    <p:sldMasterId id="2147483710" r:id="rId6"/>
  </p:sldMasterIdLst>
  <p:notesMasterIdLst>
    <p:notesMasterId r:id="rId17"/>
  </p:notesMasterIdLst>
  <p:sldIdLst>
    <p:sldId id="434" r:id="rId7"/>
    <p:sldId id="522" r:id="rId8"/>
    <p:sldId id="436" r:id="rId9"/>
    <p:sldId id="523" r:id="rId10"/>
    <p:sldId id="444" r:id="rId11"/>
    <p:sldId id="524" r:id="rId12"/>
    <p:sldId id="525" r:id="rId13"/>
    <p:sldId id="445" r:id="rId14"/>
    <p:sldId id="526" r:id="rId15"/>
    <p:sldId id="537" r:id="rId16"/>
    <p:sldId id="527" r:id="rId18"/>
    <p:sldId id="531" r:id="rId19"/>
    <p:sldId id="532" r:id="rId20"/>
    <p:sldId id="534" r:id="rId21"/>
    <p:sldId id="535" r:id="rId22"/>
    <p:sldId id="528" r:id="rId23"/>
    <p:sldId id="536" r:id="rId24"/>
    <p:sldId id="538" r:id="rId25"/>
    <p:sldId id="451" r:id="rId26"/>
    <p:sldId id="453" r:id="rId27"/>
    <p:sldId id="529" r:id="rId28"/>
    <p:sldId id="539" r:id="rId29"/>
    <p:sldId id="540" r:id="rId30"/>
    <p:sldId id="543" r:id="rId31"/>
    <p:sldId id="551" r:id="rId32"/>
    <p:sldId id="550" r:id="rId33"/>
    <p:sldId id="546" r:id="rId34"/>
    <p:sldId id="547" r:id="rId35"/>
    <p:sldId id="548" r:id="rId36"/>
    <p:sldId id="549" r:id="rId37"/>
    <p:sldId id="553" r:id="rId38"/>
    <p:sldId id="554" r:id="rId39"/>
    <p:sldId id="555" r:id="rId40"/>
    <p:sldId id="552" r:id="rId41"/>
    <p:sldId id="457" r:id="rId42"/>
    <p:sldId id="459" r:id="rId43"/>
    <p:sldId id="501" r:id="rId44"/>
    <p:sldId id="541" r:id="rId45"/>
    <p:sldId id="542" r:id="rId46"/>
    <p:sldId id="558" r:id="rId47"/>
  </p:sldIdLst>
  <p:sldSz cx="12192000" cy="6858000"/>
  <p:notesSz cx="6858000" cy="9144000"/>
  <p:custDataLst>
    <p:tags r:id="rId5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29" userDrawn="1">
          <p15:clr>
            <a:srgbClr val="A4A3A4"/>
          </p15:clr>
        </p15:guide>
        <p15:guide id="2" pos="378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999宝藏网" initials="9" lastIdx="3"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63" d="100"/>
          <a:sy n="63" d="100"/>
        </p:scale>
        <p:origin x="780" y="48"/>
      </p:cViewPr>
      <p:guideLst>
        <p:guide orient="horz" pos="2229"/>
        <p:guide pos="378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slide" Target="slides/slide1.xml"/><Relationship Id="rId6" Type="http://schemas.openxmlformats.org/officeDocument/2006/relationships/slideMaster" Target="slideMasters/slideMaster5.xml"/><Relationship Id="rId52" Type="http://schemas.openxmlformats.org/officeDocument/2006/relationships/tags" Target="tags/tag154.xml"/><Relationship Id="rId51" Type="http://schemas.openxmlformats.org/officeDocument/2006/relationships/commentAuthors" Target="commentAuthors.xml"/><Relationship Id="rId50" Type="http://schemas.openxmlformats.org/officeDocument/2006/relationships/tableStyles" Target="tableStyles.xml"/><Relationship Id="rId5" Type="http://schemas.openxmlformats.org/officeDocument/2006/relationships/slideMaster" Target="slideMasters/slideMaster4.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0.xml"/><Relationship Id="rId46" Type="http://schemas.openxmlformats.org/officeDocument/2006/relationships/slide" Target="slides/slide39.xml"/><Relationship Id="rId45" Type="http://schemas.openxmlformats.org/officeDocument/2006/relationships/slide" Target="slides/slide38.xml"/><Relationship Id="rId44" Type="http://schemas.openxmlformats.org/officeDocument/2006/relationships/slide" Target="slides/slide37.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notesMaster" Target="notesMasters/notesMaster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2.jpeg"/><Relationship Id="rId2" Type="http://schemas.openxmlformats.org/officeDocument/2006/relationships/tags" Target="../tags/tag1.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4.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image" Target="../media/image4.jpeg"/><Relationship Id="rId2" Type="http://schemas.openxmlformats.org/officeDocument/2006/relationships/tags" Target="../tags/tag5.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7.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8.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ags" Target="../tags/tag9.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10.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11.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12.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image" Target="../media/image6.jpeg"/><Relationship Id="rId2" Type="http://schemas.openxmlformats.org/officeDocument/2006/relationships/tags" Target="../tags/tag13.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3.jpeg"/><Relationship Id="rId2" Type="http://schemas.openxmlformats.org/officeDocument/2006/relationships/tags" Target="../tags/tag16.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9" Type="http://schemas.openxmlformats.org/officeDocument/2006/relationships/tags" Target="../tags/tag27.xml"/><Relationship Id="rId8" Type="http://schemas.openxmlformats.org/officeDocument/2006/relationships/tags" Target="../tags/tag26.xml"/><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image" Target="../media/image3.jpeg"/><Relationship Id="rId2" Type="http://schemas.openxmlformats.org/officeDocument/2006/relationships/tags" Target="../tags/tag21.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image" Target="../media/image3.jpeg"/><Relationship Id="rId2" Type="http://schemas.openxmlformats.org/officeDocument/2006/relationships/tags" Target="../tags/tag28.xml"/><Relationship Id="rId10" Type="http://schemas.openxmlformats.org/officeDocument/2006/relationships/tags" Target="../tags/tag35.xm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9" Type="http://schemas.openxmlformats.org/officeDocument/2006/relationships/tags" Target="../tags/tag42.xml"/><Relationship Id="rId8" Type="http://schemas.openxmlformats.org/officeDocument/2006/relationships/tags" Target="../tags/tag41.xml"/><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image" Target="../media/image3.jpeg"/><Relationship Id="rId2" Type="http://schemas.openxmlformats.org/officeDocument/2006/relationships/tags" Target="../tags/tag36.xml"/><Relationship Id="rId10" Type="http://schemas.openxmlformats.org/officeDocument/2006/relationships/tags" Target="../tags/tag43.xml"/><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image" Target="../media/image3.jpeg"/><Relationship Id="rId2" Type="http://schemas.openxmlformats.org/officeDocument/2006/relationships/tags" Target="../tags/tag44.xml"/><Relationship Id="rId10" Type="http://schemas.openxmlformats.org/officeDocument/2006/relationships/tags" Target="../tags/tag51.xml"/><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9" Type="http://schemas.openxmlformats.org/officeDocument/2006/relationships/tags" Target="../tags/tag58.xml"/><Relationship Id="rId8" Type="http://schemas.openxmlformats.org/officeDocument/2006/relationships/tags" Target="../tags/tag57.xml"/><Relationship Id="rId7" Type="http://schemas.openxmlformats.org/officeDocument/2006/relationships/tags" Target="../tags/tag56.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image" Target="../media/image3.jpeg"/><Relationship Id="rId2" Type="http://schemas.openxmlformats.org/officeDocument/2006/relationships/tags" Target="../tags/tag52.xml"/><Relationship Id="rId12" Type="http://schemas.openxmlformats.org/officeDocument/2006/relationships/tags" Target="../tags/tag61.xml"/><Relationship Id="rId11" Type="http://schemas.openxmlformats.org/officeDocument/2006/relationships/tags" Target="../tags/tag60.xml"/><Relationship Id="rId10" Type="http://schemas.openxmlformats.org/officeDocument/2006/relationships/tags" Target="../tags/tag59.xml"/><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3.jpeg"/><Relationship Id="rId2" Type="http://schemas.openxmlformats.org/officeDocument/2006/relationships/tags" Target="../tags/tag62.xml"/><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日期占位符 5"/>
          <p:cNvSpPr>
            <a:spLocks noGrp="1"/>
          </p:cNvSpPr>
          <p:nvPr>
            <p:ph type="dt" sz="half" idx="10"/>
          </p:nvPr>
        </p:nvSpPr>
        <p:spPr/>
        <p:txBody>
          <a:bodyPr/>
          <a:lstStyle/>
          <a:p>
            <a:pPr lvl="0"/>
            <a:endParaRPr lang="en-US">
              <a:latin typeface="Arial" panose="020B0604020202020204" pitchFamily="34" charset="0"/>
            </a:endParaRPr>
          </a:p>
        </p:txBody>
      </p:sp>
      <p:sp>
        <p:nvSpPr>
          <p:cNvPr id="7" name="页脚占位符 6"/>
          <p:cNvSpPr>
            <a:spLocks noGrp="1"/>
          </p:cNvSpPr>
          <p:nvPr>
            <p:ph type="ftr" sz="quarter" idx="11"/>
          </p:nvPr>
        </p:nvSpPr>
        <p:spPr/>
        <p:txBody>
          <a:bodyPr/>
          <a:lstStyle/>
          <a:p>
            <a:pPr lvl="0"/>
            <a:endParaRPr lang="en-US" dirty="0">
              <a:latin typeface="Arial" panose="020B0604020202020204" pitchFamily="34" charset="0"/>
            </a:endParaRPr>
          </a:p>
        </p:txBody>
      </p:sp>
      <p:sp>
        <p:nvSpPr>
          <p:cNvPr id="8" name="灯片编号占位符 7"/>
          <p:cNvSpPr>
            <a:spLocks noGrp="1"/>
          </p:cNvSpPr>
          <p:nvPr>
            <p:ph type="sldNum" sz="quarter" idx="12"/>
          </p:nvPr>
        </p:nvSpPr>
        <p:spPr/>
        <p:txBody>
          <a:bodyPr/>
          <a:lstStyle/>
          <a:p>
            <a:pPr lvl="0"/>
            <a:fld id="{9A0DB2DC-4C9A-4742-B13C-FB6460FD3503}" type="slidenum">
              <a:rPr lang="en-US" dirty="0">
                <a:latin typeface="Arial" panose="020B0604020202020204" pitchFamily="34" charset="0"/>
              </a:rPr>
            </a:fld>
            <a:endParaRPr lang="en-US" dirty="0">
              <a:latin typeface="Arial" panose="020B0604020202020204" pitchFamily="34" charset="0"/>
            </a:endParaRPr>
          </a:p>
        </p:txBody>
      </p:sp>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
        <p:nvSpPr>
          <p:cNvPr id="4" name="日期占位符 3"/>
          <p:cNvSpPr>
            <a:spLocks noGrp="1"/>
          </p:cNvSpPr>
          <p:nvPr>
            <p:ph type="dt" sz="half" idx="10"/>
          </p:nvPr>
        </p:nvSpPr>
        <p:spPr/>
        <p:txBody>
          <a:bodyPr/>
          <a:lstStyle/>
          <a:p>
            <a:pPr lvl="0"/>
            <a:endParaRPr 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en-US" dirty="0">
                <a:latin typeface="Arial" panose="020B0604020202020204" pitchFamily="34" charset="0"/>
              </a:rPr>
            </a:fld>
            <a:endParaRPr lang="en-US" dirty="0">
              <a:latin typeface="Arial" panose="020B0604020202020204" pitchFamily="34" charset="0"/>
            </a:endParaRPr>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1" y="3886201"/>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1" cy="1362076"/>
          </a:xfrm>
        </p:spPr>
        <p:txBody>
          <a:bodyPr anchor="t"/>
          <a:lstStyle>
            <a:lvl1pPr algn="l">
              <a:defRPr sz="3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1"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1" y="1600201"/>
            <a:ext cx="5384800" cy="452596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1" y="1535113"/>
            <a:ext cx="5386916"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1" y="2174874"/>
            <a:ext cx="5386916" cy="395128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2"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4"/>
            <a:ext cx="5389032" cy="395128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500" b="1"/>
            </a:lvl1pPr>
          </a:lstStyle>
          <a:p>
            <a:r>
              <a:rPr lang="zh-CN" altLang="en-US"/>
              <a:t>单击此处编辑母版标题样式</a:t>
            </a:r>
            <a:endParaRPr lang="zh-CN" altLang="en-US"/>
          </a:p>
        </p:txBody>
      </p:sp>
      <p:sp>
        <p:nvSpPr>
          <p:cNvPr id="3" name="内容占位符 2"/>
          <p:cNvSpPr>
            <a:spLocks noGrp="1"/>
          </p:cNvSpPr>
          <p:nvPr>
            <p:ph idx="1"/>
          </p:nvPr>
        </p:nvSpPr>
        <p:spPr>
          <a:xfrm>
            <a:off x="4766732" y="273051"/>
            <a:ext cx="6815667" cy="585311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0"/>
            <a:ext cx="4011084"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1"/>
            <a:ext cx="7315200" cy="566738"/>
          </a:xfrm>
        </p:spPr>
        <p:txBody>
          <a:bodyPr anchor="b"/>
          <a:lstStyle>
            <a:lvl1pPr algn="l">
              <a:defRPr sz="15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4"/>
            <a:ext cx="73152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717" y="5367337"/>
            <a:ext cx="73152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0"/>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1" y="274640"/>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1" y="357166"/>
            <a:ext cx="10972800" cy="5650125"/>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3" name="图片 2" descr="背景图案&#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16" name="日期占位符 15"/>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18" name="灯片编号占位符 17"/>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2" name="标题 2"/>
          <p:cNvSpPr>
            <a:spLocks noGrp="1"/>
          </p:cNvSpPr>
          <p:nvPr>
            <p:ph type="ctrTitle" idx="1" hasCustomPrompt="1"/>
            <p:custDataLst>
              <p:tags r:id="rId4"/>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980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mj-cs"/>
              </a:defRPr>
            </a:lvl1pPr>
          </a:lstStyle>
          <a:p>
            <a:pPr lvl="0"/>
            <a:r>
              <a:rPr>
                <a:sym typeface="+mn-ea"/>
              </a:rPr>
              <a:t>编辑标题</a:t>
            </a:r>
            <a:endParaRPr>
              <a:sym typeface="+mn-ea"/>
            </a:endParaRPr>
          </a:p>
        </p:txBody>
      </p:sp>
      <p:sp>
        <p:nvSpPr>
          <p:cNvPr id="4" name="副标题 3"/>
          <p:cNvSpPr>
            <a:spLocks noGrp="1"/>
          </p:cNvSpPr>
          <p:nvPr>
            <p:ph type="subTitle" idx="2" hasCustomPrompt="1"/>
            <p:custDataLst>
              <p:tags r:id="rId5"/>
            </p:custDataLst>
          </p:nvPr>
        </p:nvSpPr>
        <p:spPr>
          <a:xfrm>
            <a:off x="7181131" y="3994323"/>
            <a:ext cx="2222121" cy="489613"/>
          </a:xfrm>
          <a:noFill/>
        </p:spPr>
        <p:txBody>
          <a:bodyPr vert="horz" wrap="square" lIns="0" tIns="0" rIns="0" bIns="0" rtlCol="0" anchor="ctr">
            <a:normAutofit/>
          </a:bodyPr>
          <a:lstStyle>
            <a:lvl1pPr marL="0" marR="0" indent="-228600" algn="ctr" defTabSz="914400" rtl="0" eaLnBrk="1" fontAlgn="auto" latinLnBrk="0" hangingPunct="0">
              <a:lnSpc>
                <a:spcPct val="100000"/>
              </a:lnSpc>
              <a:spcBef>
                <a:spcPts val="0"/>
              </a:spcBef>
              <a:spcAft>
                <a:spcPts val="0"/>
              </a:spcAft>
              <a:buClrTx/>
              <a:buSzTx/>
              <a:buFontTx/>
              <a:buNone/>
              <a:defRPr kumimoji="0" lang="zh-CN" altLang="en-US" sz="3100"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descr="图形用户界面, 文本, 应用程序, 聊天或短信&#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2" name="标题 1"/>
          <p:cNvSpPr>
            <a:spLocks noGrp="1"/>
          </p:cNvSpPr>
          <p:nvPr>
            <p:ph type="ctrTitle" idx="1" hasCustomPrompt="1"/>
            <p:custDataLst>
              <p:tags r:id="rId4"/>
            </p:custDataLst>
          </p:nvPr>
        </p:nvSpPr>
        <p:spPr>
          <a:xfrm>
            <a:off x="4845585" y="2717106"/>
            <a:ext cx="3898366" cy="836235"/>
          </a:xfrm>
          <a:noFill/>
        </p:spPr>
        <p:txBody>
          <a:bodyPr vert="horz" wrap="square" lIns="101600" tIns="38100" rIns="76200" bIns="38100" rtlCol="0" anchor="b" anchorCtr="0">
            <a:normAutofit/>
          </a:bodyPr>
          <a:lstStyle>
            <a:lvl1pPr marL="0" marR="0" algn="l" defTabSz="914400" rtl="0" eaLnBrk="1" fontAlgn="auto" latinLnBrk="0" hangingPunct="1">
              <a:lnSpc>
                <a:spcPct val="100000"/>
              </a:lnSpc>
              <a:spcBef>
                <a:spcPct val="0"/>
              </a:spcBef>
              <a:buClrTx/>
              <a:buSzTx/>
              <a:buFontTx/>
              <a:buNone/>
              <a:defRPr kumimoji="0" lang="zh-CN" altLang="en-US" sz="4400" b="1" i="0" u="none" strike="noStrike" kern="1200" cap="none" spc="0" normalizeH="0" baseline="0" noProof="1" dirty="0">
                <a:solidFill>
                  <a:schemeClr val="dk1"/>
                </a:solidFill>
                <a:uFillTx/>
                <a:latin typeface="Arial" panose="020B0604020202020204" pitchFamily="34" charset="0"/>
                <a:ea typeface="汉仪粗黑 简" panose="0002060004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粗简黑简" panose="00020600040101010101" charset="-122"/>
              </a:defRPr>
            </a:lvl1pPr>
            <a:lvl2pPr eaLnBrk="1" fontAlgn="auto" latinLnBrk="0" hangingPunct="1">
              <a:defRPr sz="1600">
                <a:solidFill>
                  <a:schemeClr val="tx1"/>
                </a:solidFill>
                <a:latin typeface="Arial" panose="020B0604020202020204" pitchFamily="34" charset="0"/>
                <a:ea typeface="汉仪粗简黑简" panose="00020600040101010101" charset="-122"/>
              </a:defRPr>
            </a:lvl2pPr>
            <a:lvl3pPr eaLnBrk="1" fontAlgn="auto" latinLnBrk="0" hangingPunct="1">
              <a:defRPr sz="1600">
                <a:solidFill>
                  <a:schemeClr val="tx1"/>
                </a:solidFill>
                <a:latin typeface="Arial" panose="020B0604020202020204" pitchFamily="34" charset="0"/>
                <a:ea typeface="汉仪粗简黑简" panose="00020600040101010101" charset="-122"/>
              </a:defRPr>
            </a:lvl3pPr>
            <a:lvl4pPr eaLnBrk="1" fontAlgn="auto" latinLnBrk="0" hangingPunct="1">
              <a:defRPr sz="1600">
                <a:solidFill>
                  <a:schemeClr val="tx1"/>
                </a:solidFill>
                <a:latin typeface="Arial" panose="020B0604020202020204" pitchFamily="34" charset="0"/>
                <a:ea typeface="汉仪粗简黑简" panose="00020600040101010101" charset="-122"/>
              </a:defRPr>
            </a:lvl4pPr>
            <a:lvl5pPr eaLnBrk="1" fontAlgn="auto" latinLnBrk="0" hangingPunct="1">
              <a:defRPr sz="160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0" name="图片 9"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粗简黑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6" name="图片 5" descr="图表&#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汉仪粗简黑简" panose="0002060004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粗简黑简" panose="00020600040101010101" charset="-122"/>
              </a:defRPr>
            </a:lvl1pPr>
            <a:lvl2pPr indent="0" eaLnBrk="1" fontAlgn="auto" latinLnBrk="0" hangingPunct="1">
              <a:defRPr>
                <a:solidFill>
                  <a:schemeClr val="tx1"/>
                </a:solidFill>
                <a:latin typeface="Arial" panose="020B0604020202020204" pitchFamily="34" charset="0"/>
                <a:ea typeface="汉仪粗简黑简" panose="00020600040101010101" charset="-122"/>
              </a:defRPr>
            </a:lvl2pPr>
            <a:lvl3pPr indent="0" eaLnBrk="1" fontAlgn="auto" latinLnBrk="0" hangingPunct="1">
              <a:defRPr>
                <a:solidFill>
                  <a:schemeClr val="tx1"/>
                </a:solidFill>
                <a:latin typeface="Arial" panose="020B0604020202020204" pitchFamily="34" charset="0"/>
                <a:ea typeface="汉仪粗简黑简" panose="00020600040101010101" charset="-122"/>
              </a:defRPr>
            </a:lvl3pPr>
            <a:lvl4pPr indent="0" eaLnBrk="1" fontAlgn="auto" latinLnBrk="0" hangingPunct="1">
              <a:defRPr>
                <a:solidFill>
                  <a:schemeClr val="tx1"/>
                </a:solidFill>
                <a:latin typeface="Arial" panose="020B0604020202020204" pitchFamily="34" charset="0"/>
                <a:ea typeface="汉仪粗简黑简" panose="00020600040101010101" charset="-122"/>
              </a:defRPr>
            </a:lvl4pPr>
            <a:lvl5pPr indent="0" eaLnBrk="1" fontAlgn="auto" latinLnBrk="0" hangingPunct="1">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 name="图片 1"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汉仪粗简黑简" panose="00020600040101010101" charset="-122"/>
              </a:defRPr>
            </a:lvl1pPr>
            <a:lvl2pPr>
              <a:defRPr>
                <a:solidFill>
                  <a:schemeClr val="tx1"/>
                </a:solidFill>
                <a:latin typeface="Arial" panose="020B0604020202020204" pitchFamily="34" charset="0"/>
                <a:ea typeface="汉仪粗简黑简" panose="00020600040101010101" charset="-122"/>
              </a:defRPr>
            </a:lvl2pPr>
            <a:lvl3pPr>
              <a:defRPr>
                <a:solidFill>
                  <a:schemeClr val="tx1"/>
                </a:solidFill>
                <a:latin typeface="Arial" panose="020B0604020202020204" pitchFamily="34" charset="0"/>
                <a:ea typeface="汉仪粗简黑简" panose="00020600040101010101" charset="-122"/>
              </a:defRPr>
            </a:lvl3pPr>
            <a:lvl4pPr>
              <a:defRPr>
                <a:solidFill>
                  <a:schemeClr val="tx1"/>
                </a:solidFill>
                <a:latin typeface="Arial" panose="020B0604020202020204" pitchFamily="34" charset="0"/>
                <a:ea typeface="汉仪粗简黑简" panose="00020600040101010101" charset="-122"/>
              </a:defRPr>
            </a:lvl4pPr>
            <a:lvl5pPr>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2" name="图片 1" descr="背景图案&#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6" name="标题 2"/>
          <p:cNvSpPr>
            <a:spLocks noGrp="1"/>
          </p:cNvSpPr>
          <p:nvPr>
            <p:ph type="title" idx="1" hasCustomPrompt="1"/>
            <p:custDataLst>
              <p:tags r:id="rId4"/>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980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汉仪粗黑 简" panose="00020600040101010101" charset="-122"/>
              </a:defRPr>
            </a:lvl1pPr>
          </a:lstStyle>
          <a:p>
            <a:pPr lvl="0"/>
            <a:r>
              <a:rPr>
                <a:sym typeface="+mn-ea"/>
              </a:rPr>
              <a:t>编辑标题</a:t>
            </a:r>
            <a:endParaRPr>
              <a:sym typeface="+mn-ea"/>
            </a:endParaRPr>
          </a:p>
        </p:txBody>
      </p:sp>
      <p:sp>
        <p:nvSpPr>
          <p:cNvPr id="7" name="文本占位符 3"/>
          <p:cNvSpPr>
            <a:spLocks noGrp="1"/>
          </p:cNvSpPr>
          <p:nvPr>
            <p:ph type="body" idx="2" hasCustomPrompt="1"/>
            <p:custDataLst>
              <p:tags r:id="rId5"/>
            </p:custDataLst>
          </p:nvPr>
        </p:nvSpPr>
        <p:spPr>
          <a:xfrm>
            <a:off x="7181131" y="3994323"/>
            <a:ext cx="2222121" cy="489613"/>
          </a:xfrm>
          <a:noFill/>
        </p:spPr>
        <p:txBody>
          <a:bodyPr vert="horz" wrap="square" lIns="0" tIns="0" rIns="0" bIns="0" rtlCol="0" anchor="ctr">
            <a:normAutofit/>
          </a:bodyPr>
          <a:lstStyle>
            <a:lvl1pPr marL="0" marR="0" indent="-228600" algn="ctr" defTabSz="914400" rtl="0" eaLnBrk="1" fontAlgn="auto" latinLnBrk="0" hangingPunct="0">
              <a:lnSpc>
                <a:spcPct val="100000"/>
              </a:lnSpc>
              <a:spcBef>
                <a:spcPts val="0"/>
              </a:spcBef>
              <a:spcAft>
                <a:spcPts val="0"/>
              </a:spcAft>
              <a:buClrTx/>
              <a:buSzTx/>
              <a:buFontTx/>
              <a:buNone/>
              <a:defRPr kumimoji="0" lang="zh-CN" altLang="en-US" sz="3100"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6" name="图片 5"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custDataLst>
              <p:tags r:id="rId4"/>
            </p:custDataLst>
          </p:nvPr>
        </p:nvSpPr>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hasCustomPrompt="1"/>
            <p:custDataLst>
              <p:tags r:id="rId5"/>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4823460" cy="6866255"/>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olidFill>
                <a:schemeClr val="lt1"/>
              </a:solidFill>
              <a:sym typeface="+mn-ea"/>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粗简黑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26640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5029201"/>
            <a:ext cx="12192000" cy="1828799"/>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9144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hasCustomPrompt="1"/>
            <p:custDataLst>
              <p:tags r:id="rId5"/>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65" y="2130689"/>
            <a:ext cx="10363935" cy="1470206"/>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930" y="3886680"/>
            <a:ext cx="8535005" cy="1752817"/>
          </a:xfrm>
        </p:spPr>
        <p:txBody>
          <a:bodyPr/>
          <a:lstStyle>
            <a:lvl1pPr marL="0" indent="0" algn="ctr">
              <a:buNone/>
              <a:defRPr/>
            </a:lvl1pPr>
            <a:lvl2pPr marL="447675" indent="0" algn="ctr">
              <a:buNone/>
              <a:defRPr/>
            </a:lvl2pPr>
            <a:lvl3pPr marL="896620" indent="0" algn="ctr">
              <a:buNone/>
              <a:defRPr/>
            </a:lvl3pPr>
            <a:lvl4pPr marL="1344295" indent="0" algn="ctr">
              <a:buNone/>
              <a:defRPr/>
            </a:lvl4pPr>
            <a:lvl5pPr marL="1792605" indent="0" algn="ctr">
              <a:buNone/>
              <a:defRPr/>
            </a:lvl5pPr>
            <a:lvl6pPr marL="2240280" indent="0" algn="ctr">
              <a:buNone/>
              <a:defRPr/>
            </a:lvl6pPr>
            <a:lvl7pPr marL="2689225" indent="0" algn="ctr">
              <a:buNone/>
              <a:defRPr/>
            </a:lvl7pPr>
            <a:lvl8pPr marL="3136900" indent="0" algn="ctr">
              <a:buNone/>
              <a:defRPr/>
            </a:lvl8pPr>
            <a:lvl9pPr marL="3584575"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153" y="4407445"/>
            <a:ext cx="10363935" cy="1362244"/>
          </a:xfrm>
        </p:spPr>
        <p:txBody>
          <a:bodyPr anchor="t"/>
          <a:lstStyle>
            <a:lvl1pPr algn="l">
              <a:defRPr sz="392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153" y="2907072"/>
            <a:ext cx="10363935" cy="1500372"/>
          </a:xfrm>
        </p:spPr>
        <p:txBody>
          <a:bodyPr anchor="b"/>
          <a:lstStyle>
            <a:lvl1pPr marL="0" indent="0">
              <a:buNone/>
              <a:defRPr sz="1960"/>
            </a:lvl1pPr>
            <a:lvl2pPr marL="447675" indent="0">
              <a:buNone/>
              <a:defRPr sz="1765"/>
            </a:lvl2pPr>
            <a:lvl3pPr marL="896620" indent="0">
              <a:buNone/>
              <a:defRPr sz="1565"/>
            </a:lvl3pPr>
            <a:lvl4pPr marL="1344295" indent="0">
              <a:buNone/>
              <a:defRPr sz="1375"/>
            </a:lvl4pPr>
            <a:lvl5pPr marL="1792605" indent="0">
              <a:buNone/>
              <a:defRPr sz="1375"/>
            </a:lvl5pPr>
            <a:lvl6pPr marL="2240280" indent="0">
              <a:buNone/>
              <a:defRPr sz="1375"/>
            </a:lvl6pPr>
            <a:lvl7pPr marL="2689225" indent="0">
              <a:buNone/>
              <a:defRPr sz="1375"/>
            </a:lvl7pPr>
            <a:lvl8pPr marL="3136900" indent="0">
              <a:buNone/>
              <a:defRPr sz="1375"/>
            </a:lvl8pPr>
            <a:lvl9pPr marL="3584575" indent="0">
              <a:buNone/>
              <a:defRPr sz="1375"/>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44" y="1600398"/>
            <a:ext cx="5385182" cy="4526521"/>
          </a:xfrm>
        </p:spPr>
        <p:txBody>
          <a:bodyPr/>
          <a:lstStyle>
            <a:lvl1pPr>
              <a:defRPr sz="2745"/>
            </a:lvl1pPr>
            <a:lvl2pPr>
              <a:defRPr sz="2355"/>
            </a:lvl2pPr>
            <a:lvl3pPr>
              <a:defRPr sz="1960"/>
            </a:lvl3pPr>
            <a:lvl4pPr>
              <a:defRPr sz="1765"/>
            </a:lvl4pPr>
            <a:lvl5pPr>
              <a:defRPr sz="1765"/>
            </a:lvl5pPr>
            <a:lvl6pPr>
              <a:defRPr sz="1765"/>
            </a:lvl6pPr>
            <a:lvl7pPr>
              <a:defRPr sz="1765"/>
            </a:lvl7pPr>
            <a:lvl8pPr>
              <a:defRPr sz="1765"/>
            </a:lvl8pPr>
            <a:lvl9pPr>
              <a:defRPr sz="17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8039" y="1600398"/>
            <a:ext cx="5385182" cy="4526521"/>
          </a:xfrm>
        </p:spPr>
        <p:txBody>
          <a:bodyPr/>
          <a:lstStyle>
            <a:lvl1pPr>
              <a:defRPr sz="2745"/>
            </a:lvl1pPr>
            <a:lvl2pPr>
              <a:defRPr sz="2355"/>
            </a:lvl2pPr>
            <a:lvl3pPr>
              <a:defRPr sz="1960"/>
            </a:lvl3pPr>
            <a:lvl4pPr>
              <a:defRPr sz="1765"/>
            </a:lvl4pPr>
            <a:lvl5pPr>
              <a:defRPr sz="1765"/>
            </a:lvl5pPr>
            <a:lvl6pPr>
              <a:defRPr sz="1765"/>
            </a:lvl6pPr>
            <a:lvl7pPr>
              <a:defRPr sz="1765"/>
            </a:lvl7pPr>
            <a:lvl8pPr>
              <a:defRPr sz="1765"/>
            </a:lvl8pPr>
            <a:lvl9pPr>
              <a:defRPr sz="17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44" y="1535302"/>
            <a:ext cx="5387298" cy="639841"/>
          </a:xfrm>
        </p:spPr>
        <p:txBody>
          <a:bodyPr anchor="b"/>
          <a:lstStyle>
            <a:lvl1pPr marL="0" indent="0">
              <a:buNone/>
              <a:defRPr sz="2355" b="1"/>
            </a:lvl1pPr>
            <a:lvl2pPr marL="447675" indent="0">
              <a:buNone/>
              <a:defRPr sz="1960" b="1"/>
            </a:lvl2pPr>
            <a:lvl3pPr marL="896620" indent="0">
              <a:buNone/>
              <a:defRPr sz="1765" b="1"/>
            </a:lvl3pPr>
            <a:lvl4pPr marL="1344295" indent="0">
              <a:buNone/>
              <a:defRPr sz="1565" b="1"/>
            </a:lvl4pPr>
            <a:lvl5pPr marL="1792605" indent="0">
              <a:buNone/>
              <a:defRPr sz="1565" b="1"/>
            </a:lvl5pPr>
            <a:lvl6pPr marL="2240280" indent="0">
              <a:buNone/>
              <a:defRPr sz="1565" b="1"/>
            </a:lvl6pPr>
            <a:lvl7pPr marL="2689225" indent="0">
              <a:buNone/>
              <a:defRPr sz="1565" b="1"/>
            </a:lvl7pPr>
            <a:lvl8pPr marL="3136900" indent="0">
              <a:buNone/>
              <a:defRPr sz="1565" b="1"/>
            </a:lvl8pPr>
            <a:lvl9pPr marL="3584575" indent="0">
              <a:buNone/>
              <a:defRPr sz="1565"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44" y="2175143"/>
            <a:ext cx="5387298" cy="3951776"/>
          </a:xfrm>
        </p:spPr>
        <p:txBody>
          <a:bodyPr/>
          <a:lstStyle>
            <a:lvl1pPr>
              <a:defRPr sz="2355"/>
            </a:lvl1pPr>
            <a:lvl2pPr>
              <a:defRPr sz="1960"/>
            </a:lvl2pPr>
            <a:lvl3pPr>
              <a:defRPr sz="1765"/>
            </a:lvl3pPr>
            <a:lvl4pPr>
              <a:defRPr sz="1565"/>
            </a:lvl4pPr>
            <a:lvl5pPr>
              <a:defRPr sz="1565"/>
            </a:lvl5pPr>
            <a:lvl6pPr>
              <a:defRPr sz="1565"/>
            </a:lvl6pPr>
            <a:lvl7pPr>
              <a:defRPr sz="1565"/>
            </a:lvl7pPr>
            <a:lvl8pPr>
              <a:defRPr sz="1565"/>
            </a:lvl8pPr>
            <a:lvl9pPr>
              <a:defRPr sz="15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807" y="1535302"/>
            <a:ext cx="5389414" cy="639841"/>
          </a:xfrm>
        </p:spPr>
        <p:txBody>
          <a:bodyPr anchor="b"/>
          <a:lstStyle>
            <a:lvl1pPr marL="0" indent="0">
              <a:buNone/>
              <a:defRPr sz="2355" b="1"/>
            </a:lvl1pPr>
            <a:lvl2pPr marL="447675" indent="0">
              <a:buNone/>
              <a:defRPr sz="1960" b="1"/>
            </a:lvl2pPr>
            <a:lvl3pPr marL="896620" indent="0">
              <a:buNone/>
              <a:defRPr sz="1765" b="1"/>
            </a:lvl3pPr>
            <a:lvl4pPr marL="1344295" indent="0">
              <a:buNone/>
              <a:defRPr sz="1565" b="1"/>
            </a:lvl4pPr>
            <a:lvl5pPr marL="1792605" indent="0">
              <a:buNone/>
              <a:defRPr sz="1565" b="1"/>
            </a:lvl5pPr>
            <a:lvl6pPr marL="2240280" indent="0">
              <a:buNone/>
              <a:defRPr sz="1565" b="1"/>
            </a:lvl6pPr>
            <a:lvl7pPr marL="2689225" indent="0">
              <a:buNone/>
              <a:defRPr sz="1565" b="1"/>
            </a:lvl7pPr>
            <a:lvl8pPr marL="3136900" indent="0">
              <a:buNone/>
              <a:defRPr sz="1565" b="1"/>
            </a:lvl8pPr>
            <a:lvl9pPr marL="3584575" indent="0">
              <a:buNone/>
              <a:defRPr sz="1565"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807" y="2175143"/>
            <a:ext cx="5389414" cy="3951776"/>
          </a:xfrm>
        </p:spPr>
        <p:txBody>
          <a:bodyPr/>
          <a:lstStyle>
            <a:lvl1pPr>
              <a:defRPr sz="2355"/>
            </a:lvl1pPr>
            <a:lvl2pPr>
              <a:defRPr sz="1960"/>
            </a:lvl2pPr>
            <a:lvl3pPr>
              <a:defRPr sz="1765"/>
            </a:lvl3pPr>
            <a:lvl4pPr>
              <a:defRPr sz="1565"/>
            </a:lvl4pPr>
            <a:lvl5pPr>
              <a:defRPr sz="1565"/>
            </a:lvl5pPr>
            <a:lvl6pPr>
              <a:defRPr sz="1565"/>
            </a:lvl6pPr>
            <a:lvl7pPr>
              <a:defRPr sz="1565"/>
            </a:lvl7pPr>
            <a:lvl8pPr>
              <a:defRPr sz="1565"/>
            </a:lvl8pPr>
            <a:lvl9pPr>
              <a:defRPr sz="15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44" y="273083"/>
            <a:ext cx="4011368" cy="1162193"/>
          </a:xfrm>
        </p:spPr>
        <p:txBody>
          <a:bodyPr anchor="b"/>
          <a:lstStyle>
            <a:lvl1pPr algn="l">
              <a:defRPr sz="1960" b="1"/>
            </a:lvl1pPr>
          </a:lstStyle>
          <a:p>
            <a:r>
              <a:rPr lang="zh-CN" altLang="en-US"/>
              <a:t>单击此处编辑母版标题样式</a:t>
            </a:r>
            <a:endParaRPr lang="zh-CN" altLang="en-US"/>
          </a:p>
        </p:txBody>
      </p:sp>
      <p:sp>
        <p:nvSpPr>
          <p:cNvPr id="3" name="内容占位符 2"/>
          <p:cNvSpPr>
            <a:spLocks noGrp="1"/>
          </p:cNvSpPr>
          <p:nvPr>
            <p:ph idx="1"/>
          </p:nvPr>
        </p:nvSpPr>
        <p:spPr>
          <a:xfrm>
            <a:off x="4767070" y="273085"/>
            <a:ext cx="6816150" cy="5853836"/>
          </a:xfrm>
        </p:spPr>
        <p:txBody>
          <a:bodyPr/>
          <a:lstStyle>
            <a:lvl1pPr>
              <a:defRPr sz="3140"/>
            </a:lvl1pPr>
            <a:lvl2pPr>
              <a:defRPr sz="2745"/>
            </a:lvl2pPr>
            <a:lvl3pPr>
              <a:defRPr sz="2355"/>
            </a:lvl3pPr>
            <a:lvl4pPr>
              <a:defRPr sz="1960"/>
            </a:lvl4pPr>
            <a:lvl5pPr>
              <a:defRPr sz="1960"/>
            </a:lvl5pPr>
            <a:lvl6pPr>
              <a:defRPr sz="1960"/>
            </a:lvl6pPr>
            <a:lvl7pPr>
              <a:defRPr sz="1960"/>
            </a:lvl7pPr>
            <a:lvl8pPr>
              <a:defRPr sz="1960"/>
            </a:lvl8pPr>
            <a:lvl9pPr>
              <a:defRPr sz="196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44" y="1435278"/>
            <a:ext cx="4011368" cy="4691642"/>
          </a:xfrm>
        </p:spPr>
        <p:txBody>
          <a:bodyPr/>
          <a:lstStyle>
            <a:lvl1pPr marL="0" indent="0">
              <a:buNone/>
              <a:defRPr sz="1375"/>
            </a:lvl1pPr>
            <a:lvl2pPr marL="447675" indent="0">
              <a:buNone/>
              <a:defRPr sz="1175"/>
            </a:lvl2pPr>
            <a:lvl3pPr marL="896620" indent="0">
              <a:buNone/>
              <a:defRPr sz="980"/>
            </a:lvl3pPr>
            <a:lvl4pPr marL="1344295" indent="0">
              <a:buNone/>
              <a:defRPr sz="880"/>
            </a:lvl4pPr>
            <a:lvl5pPr marL="1792605" indent="0">
              <a:buNone/>
              <a:defRPr sz="880"/>
            </a:lvl5pPr>
            <a:lvl6pPr marL="2240280" indent="0">
              <a:buNone/>
              <a:defRPr sz="880"/>
            </a:lvl6pPr>
            <a:lvl7pPr marL="2689225" indent="0">
              <a:buNone/>
              <a:defRPr sz="880"/>
            </a:lvl7pPr>
            <a:lvl8pPr marL="3136900" indent="0">
              <a:buNone/>
              <a:defRPr sz="880"/>
            </a:lvl8pPr>
            <a:lvl9pPr marL="3584575" indent="0">
              <a:buNone/>
              <a:defRPr sz="880"/>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887" y="4801193"/>
            <a:ext cx="7315718" cy="566808"/>
          </a:xfrm>
        </p:spPr>
        <p:txBody>
          <a:bodyPr anchor="b"/>
          <a:lstStyle>
            <a:lvl1pPr algn="l">
              <a:defRPr sz="196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887" y="612850"/>
            <a:ext cx="7315718" cy="4115308"/>
          </a:xfrm>
        </p:spPr>
        <p:txBody>
          <a:bodyPr/>
          <a:lstStyle>
            <a:lvl1pPr marL="0" indent="0">
              <a:buNone/>
              <a:defRPr sz="3140"/>
            </a:lvl1pPr>
            <a:lvl2pPr marL="447675" indent="0">
              <a:buNone/>
              <a:defRPr sz="2745"/>
            </a:lvl2pPr>
            <a:lvl3pPr marL="896620" indent="0">
              <a:buNone/>
              <a:defRPr sz="2355"/>
            </a:lvl3pPr>
            <a:lvl4pPr marL="1344295" indent="0">
              <a:buNone/>
              <a:defRPr sz="1960"/>
            </a:lvl4pPr>
            <a:lvl5pPr marL="1792605" indent="0">
              <a:buNone/>
              <a:defRPr sz="1960"/>
            </a:lvl5pPr>
            <a:lvl6pPr marL="2240280" indent="0">
              <a:buNone/>
              <a:defRPr sz="1960"/>
            </a:lvl6pPr>
            <a:lvl7pPr marL="2689225" indent="0">
              <a:buNone/>
              <a:defRPr sz="1960"/>
            </a:lvl7pPr>
            <a:lvl8pPr marL="3136900" indent="0">
              <a:buNone/>
              <a:defRPr sz="1960"/>
            </a:lvl8pPr>
            <a:lvl9pPr marL="3584575" indent="0">
              <a:buNone/>
              <a:defRPr sz="1960"/>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887" y="5368000"/>
            <a:ext cx="7315718" cy="804961"/>
          </a:xfrm>
        </p:spPr>
        <p:txBody>
          <a:bodyPr/>
          <a:lstStyle>
            <a:lvl1pPr marL="0" indent="0">
              <a:buNone/>
              <a:defRPr sz="1375"/>
            </a:lvl1pPr>
            <a:lvl2pPr marL="447675" indent="0">
              <a:buNone/>
              <a:defRPr sz="1175"/>
            </a:lvl2pPr>
            <a:lvl3pPr marL="896620" indent="0">
              <a:buNone/>
              <a:defRPr sz="980"/>
            </a:lvl3pPr>
            <a:lvl4pPr marL="1344295" indent="0">
              <a:buNone/>
              <a:defRPr sz="880"/>
            </a:lvl4pPr>
            <a:lvl5pPr marL="1792605" indent="0">
              <a:buNone/>
              <a:defRPr sz="880"/>
            </a:lvl5pPr>
            <a:lvl6pPr marL="2240280" indent="0">
              <a:buNone/>
              <a:defRPr sz="880"/>
            </a:lvl6pPr>
            <a:lvl7pPr marL="2689225" indent="0">
              <a:buNone/>
              <a:defRPr sz="880"/>
            </a:lvl7pPr>
            <a:lvl8pPr marL="3136900" indent="0">
              <a:buNone/>
              <a:defRPr sz="880"/>
            </a:lvl8pPr>
            <a:lvl9pPr marL="3584575" indent="0">
              <a:buNone/>
              <a:defRPr sz="880"/>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826" y="274674"/>
            <a:ext cx="2743394" cy="5852247"/>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44" y="274674"/>
            <a:ext cx="8026968" cy="585224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44" y="357210"/>
            <a:ext cx="10973577" cy="5650822"/>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8"/>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p>
        </p:txBody>
      </p:sp>
      <p:sp>
        <p:nvSpPr>
          <p:cNvPr id="4" name="页脚占位符 3"/>
          <p:cNvSpPr>
            <a:spLocks noGrp="1"/>
          </p:cNvSpPr>
          <p:nvPr>
            <p:ph type="ftr" sz="quarter" idx="11"/>
          </p:nvPr>
        </p:nvSpPr>
        <p:spPr/>
        <p:txBody>
          <a:bodyPr/>
          <a:lstStyle/>
          <a:p>
            <a:pPr lvl="0" fontAlgn="base"/>
            <a:endParaRPr lang="zh-CN" strike="noStrike" noProof="1"/>
          </a:p>
        </p:txBody>
      </p:sp>
      <p:sp>
        <p:nvSpPr>
          <p:cNvPr id="5" name="灯片编号占位符 4"/>
          <p:cNvSpPr>
            <a:spLocks noGrp="1"/>
          </p:cNvSpPr>
          <p:nvPr>
            <p:ph type="sldNum" sz="quarter" idx="12"/>
          </p:nvPr>
        </p:nvSpPr>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Ovr>
    <a:masterClrMapping/>
  </p:clrMapOvr>
  <p:transition spd="med">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1.jpe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 Type="http://schemas.openxmlformats.org/officeDocument/2006/relationships/slideLayout" Target="../slideLayouts/slideLayout17.xml"/><Relationship Id="rId14" Type="http://schemas.openxmlformats.org/officeDocument/2006/relationships/theme" Target="../theme/theme2.xml"/><Relationship Id="rId13" Type="http://schemas.openxmlformats.org/officeDocument/2006/relationships/image" Target="../media/image1.jpeg"/><Relationship Id="rId12" Type="http://schemas.openxmlformats.org/officeDocument/2006/relationships/slideLayout" Target="../slideLayouts/slideLayout27.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6.xml"/><Relationship Id="rId8" Type="http://schemas.openxmlformats.org/officeDocument/2006/relationships/slideLayout" Target="../slideLayouts/slideLayout35.xml"/><Relationship Id="rId7" Type="http://schemas.openxmlformats.org/officeDocument/2006/relationships/slideLayout" Target="../slideLayouts/slideLayout34.xml"/><Relationship Id="rId6" Type="http://schemas.openxmlformats.org/officeDocument/2006/relationships/slideLayout" Target="../slideLayouts/slideLayout33.xml"/><Relationship Id="rId5" Type="http://schemas.openxmlformats.org/officeDocument/2006/relationships/slideLayout" Target="../slideLayouts/slideLayout32.xml"/><Relationship Id="rId4" Type="http://schemas.openxmlformats.org/officeDocument/2006/relationships/slideLayout" Target="../slideLayouts/slideLayout31.xml"/><Relationship Id="rId3" Type="http://schemas.openxmlformats.org/officeDocument/2006/relationships/slideLayout" Target="../slideLayouts/slideLayout30.xml"/><Relationship Id="rId22" Type="http://schemas.openxmlformats.org/officeDocument/2006/relationships/theme" Target="../theme/theme3.xml"/><Relationship Id="rId21" Type="http://schemas.openxmlformats.org/officeDocument/2006/relationships/tags" Target="../tags/tag71.xml"/><Relationship Id="rId20" Type="http://schemas.openxmlformats.org/officeDocument/2006/relationships/tags" Target="../tags/tag70.xml"/><Relationship Id="rId2" Type="http://schemas.openxmlformats.org/officeDocument/2006/relationships/slideLayout" Target="../slideLayouts/slideLayout29.xml"/><Relationship Id="rId19" Type="http://schemas.openxmlformats.org/officeDocument/2006/relationships/tags" Target="../tags/tag69.xml"/><Relationship Id="rId18" Type="http://schemas.openxmlformats.org/officeDocument/2006/relationships/slideLayout" Target="../slideLayouts/slideLayout45.xml"/><Relationship Id="rId17" Type="http://schemas.openxmlformats.org/officeDocument/2006/relationships/slideLayout" Target="../slideLayouts/slideLayout44.xml"/><Relationship Id="rId16" Type="http://schemas.openxmlformats.org/officeDocument/2006/relationships/slideLayout" Target="../slideLayouts/slideLayout43.xml"/><Relationship Id="rId15" Type="http://schemas.openxmlformats.org/officeDocument/2006/relationships/slideLayout" Target="../slideLayouts/slideLayout42.xml"/><Relationship Id="rId14" Type="http://schemas.openxmlformats.org/officeDocument/2006/relationships/slideLayout" Target="../slideLayouts/slideLayout41.xml"/><Relationship Id="rId13" Type="http://schemas.openxmlformats.org/officeDocument/2006/relationships/slideLayout" Target="../slideLayouts/slideLayout40.xml"/><Relationship Id="rId12" Type="http://schemas.openxmlformats.org/officeDocument/2006/relationships/slideLayout" Target="../slideLayouts/slideLayout39.xml"/><Relationship Id="rId11" Type="http://schemas.openxmlformats.org/officeDocument/2006/relationships/slideLayout" Target="../slideLayouts/slideLayout38.xml"/><Relationship Id="rId10" Type="http://schemas.openxmlformats.org/officeDocument/2006/relationships/slideLayout" Target="../slideLayouts/slideLayout37.xml"/><Relationship Id="rId1"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54.xml"/><Relationship Id="rId8" Type="http://schemas.openxmlformats.org/officeDocument/2006/relationships/slideLayout" Target="../slideLayouts/slideLayout53.xml"/><Relationship Id="rId7" Type="http://schemas.openxmlformats.org/officeDocument/2006/relationships/slideLayout" Target="../slideLayouts/slideLayout52.xml"/><Relationship Id="rId6" Type="http://schemas.openxmlformats.org/officeDocument/2006/relationships/slideLayout" Target="../slideLayouts/slideLayout51.xml"/><Relationship Id="rId5" Type="http://schemas.openxmlformats.org/officeDocument/2006/relationships/slideLayout" Target="../slideLayouts/slideLayout50.xml"/><Relationship Id="rId4" Type="http://schemas.openxmlformats.org/officeDocument/2006/relationships/slideLayout" Target="../slideLayouts/slideLayout49.xml"/><Relationship Id="rId3" Type="http://schemas.openxmlformats.org/officeDocument/2006/relationships/slideLayout" Target="../slideLayouts/slideLayout48.xml"/><Relationship Id="rId2" Type="http://schemas.openxmlformats.org/officeDocument/2006/relationships/slideLayout" Target="../slideLayouts/slideLayout47.xml"/><Relationship Id="rId15" Type="http://schemas.openxmlformats.org/officeDocument/2006/relationships/theme" Target="../theme/theme4.xml"/><Relationship Id="rId14" Type="http://schemas.openxmlformats.org/officeDocument/2006/relationships/image" Target="../media/image1.jpeg"/><Relationship Id="rId13" Type="http://schemas.openxmlformats.org/officeDocument/2006/relationships/slideLayout" Target="../slideLayouts/slideLayout58.xml"/><Relationship Id="rId12" Type="http://schemas.openxmlformats.org/officeDocument/2006/relationships/slideLayout" Target="../slideLayouts/slideLayout57.xml"/><Relationship Id="rId11" Type="http://schemas.openxmlformats.org/officeDocument/2006/relationships/slideLayout" Target="../slideLayouts/slideLayout56.xml"/><Relationship Id="rId10" Type="http://schemas.openxmlformats.org/officeDocument/2006/relationships/slideLayout" Target="../slideLayouts/slideLayout55.xml"/><Relationship Id="rId1"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67.xml"/><Relationship Id="rId8" Type="http://schemas.openxmlformats.org/officeDocument/2006/relationships/slideLayout" Target="../slideLayouts/slideLayout66.xml"/><Relationship Id="rId7" Type="http://schemas.openxmlformats.org/officeDocument/2006/relationships/slideLayout" Target="../slideLayouts/slideLayout65.xml"/><Relationship Id="rId6" Type="http://schemas.openxmlformats.org/officeDocument/2006/relationships/slideLayout" Target="../slideLayouts/slideLayout64.xml"/><Relationship Id="rId5" Type="http://schemas.openxmlformats.org/officeDocument/2006/relationships/slideLayout" Target="../slideLayouts/slideLayout63.xml"/><Relationship Id="rId4" Type="http://schemas.openxmlformats.org/officeDocument/2006/relationships/slideLayout" Target="../slideLayouts/slideLayout62.xml"/><Relationship Id="rId3" Type="http://schemas.openxmlformats.org/officeDocument/2006/relationships/slideLayout" Target="../slideLayouts/slideLayout61.xml"/><Relationship Id="rId2" Type="http://schemas.openxmlformats.org/officeDocument/2006/relationships/slideLayout" Target="../slideLayouts/slideLayout60.xml"/><Relationship Id="rId15" Type="http://schemas.openxmlformats.org/officeDocument/2006/relationships/theme" Target="../theme/theme5.xml"/><Relationship Id="rId14" Type="http://schemas.openxmlformats.org/officeDocument/2006/relationships/image" Target="../media/image1.jpeg"/><Relationship Id="rId13" Type="http://schemas.openxmlformats.org/officeDocument/2006/relationships/slideLayout" Target="../slideLayouts/slideLayout71.xml"/><Relationship Id="rId12" Type="http://schemas.openxmlformats.org/officeDocument/2006/relationships/slideLayout" Target="../slideLayouts/slideLayout70.xml"/><Relationship Id="rId11" Type="http://schemas.openxmlformats.org/officeDocument/2006/relationships/slideLayout" Target="../slideLayouts/slideLayout69.xml"/><Relationship Id="rId10" Type="http://schemas.openxmlformats.org/officeDocument/2006/relationships/slideLayout" Target="../slideLayouts/slideLayout68.xml"/><Relationship Id="rId1"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1" y="274638"/>
            <a:ext cx="10972800" cy="1143001"/>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01" y="1600201"/>
            <a:ext cx="10972800" cy="4525962"/>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noChangeArrowheads="1"/>
          </p:cNvSpPr>
          <p:nvPr>
            <p:ph type="dt" sz="half" idx="2"/>
          </p:nvPr>
        </p:nvSpPr>
        <p:spPr bwMode="auto">
          <a:xfrm>
            <a:off x="609601" y="6245226"/>
            <a:ext cx="2844800" cy="476250"/>
          </a:xfrm>
          <a:prstGeom prst="rect">
            <a:avLst/>
          </a:prstGeom>
          <a:noFill/>
          <a:ln>
            <a:noFill/>
          </a:ln>
          <a:effectLst/>
        </p:spPr>
        <p:txBody>
          <a:bodyPr vert="horz" wrap="square" lIns="91440" tIns="45720" rIns="91440" bIns="45720" numCol="1" anchor="t" anchorCtr="0" compatLnSpc="1"/>
          <a:lstStyle>
            <a:lvl1pPr eaLnBrk="1" hangingPunct="1">
              <a:defRPr sz="105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6"/>
            <a:ext cx="3860801" cy="476250"/>
          </a:xfrm>
          <a:prstGeom prst="rect">
            <a:avLst/>
          </a:prstGeom>
          <a:noFill/>
          <a:ln>
            <a:noFill/>
          </a:ln>
          <a:effectLst/>
        </p:spPr>
        <p:txBody>
          <a:bodyPr vert="horz" wrap="square" lIns="91440" tIns="45720" rIns="91440" bIns="45720" numCol="1" anchor="t" anchorCtr="0" compatLnSpc="1"/>
          <a:lstStyle>
            <a:lvl1pPr algn="ctr" eaLnBrk="1" hangingPunct="1">
              <a:defRPr sz="105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1" y="6245226"/>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105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Lst>
  <p:transition spd="med">
    <p:fade/>
  </p:transition>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257175" indent="-257175" algn="l" rtl="0" eaLnBrk="0" fontAlgn="base" hangingPunct="0">
        <a:spcBef>
          <a:spcPts val="70"/>
        </a:spcBef>
        <a:spcAft>
          <a:spcPct val="0"/>
        </a:spcAft>
        <a:buChar char="•"/>
        <a:defRPr sz="2400">
          <a:solidFill>
            <a:schemeClr val="tx1"/>
          </a:solidFill>
          <a:latin typeface="+mn-lt"/>
          <a:ea typeface="+mn-ea"/>
          <a:cs typeface="+mn-cs"/>
        </a:defRPr>
      </a:lvl1pPr>
      <a:lvl2pPr marL="556895" indent="-214630" algn="l" rtl="0" eaLnBrk="0" fontAlgn="base" hangingPunct="0">
        <a:spcBef>
          <a:spcPts val="70"/>
        </a:spcBef>
        <a:spcAft>
          <a:spcPct val="0"/>
        </a:spcAft>
        <a:buChar char="–"/>
        <a:defRPr sz="2100">
          <a:solidFill>
            <a:schemeClr val="tx1"/>
          </a:solidFill>
          <a:latin typeface="+mn-lt"/>
        </a:defRPr>
      </a:lvl2pPr>
      <a:lvl3pPr marL="857250" indent="-171450" algn="l" rtl="0" eaLnBrk="0" fontAlgn="base" hangingPunct="0">
        <a:spcBef>
          <a:spcPts val="70"/>
        </a:spcBef>
        <a:spcAft>
          <a:spcPct val="0"/>
        </a:spcAft>
        <a:buChar char="•"/>
        <a:defRPr sz="1800">
          <a:solidFill>
            <a:schemeClr val="tx1"/>
          </a:solidFill>
          <a:latin typeface="+mn-lt"/>
        </a:defRPr>
      </a:lvl3pPr>
      <a:lvl4pPr marL="1200150" indent="-171450" algn="l" rtl="0" eaLnBrk="0" fontAlgn="base" hangingPunct="0">
        <a:spcBef>
          <a:spcPts val="70"/>
        </a:spcBef>
        <a:spcAft>
          <a:spcPct val="0"/>
        </a:spcAft>
        <a:buChar char="–"/>
        <a:defRPr sz="1500">
          <a:solidFill>
            <a:schemeClr val="tx1"/>
          </a:solidFill>
          <a:latin typeface="+mn-lt"/>
        </a:defRPr>
      </a:lvl4pPr>
      <a:lvl5pPr marL="1543050" indent="-171450" algn="l" rtl="0" eaLnBrk="0" fontAlgn="base" hangingPunct="0">
        <a:spcBef>
          <a:spcPts val="70"/>
        </a:spcBef>
        <a:spcAft>
          <a:spcPct val="0"/>
        </a:spcAft>
        <a:buChar char="»"/>
        <a:defRPr sz="1500">
          <a:solidFill>
            <a:schemeClr val="tx1"/>
          </a:solidFill>
          <a:latin typeface="+mn-lt"/>
        </a:defRPr>
      </a:lvl5pPr>
      <a:lvl6pPr marL="1885950" indent="-171450" algn="l" rtl="0" eaLnBrk="1" fontAlgn="base" hangingPunct="1">
        <a:spcBef>
          <a:spcPts val="70"/>
        </a:spcBef>
        <a:spcAft>
          <a:spcPct val="0"/>
        </a:spcAft>
        <a:buChar char="»"/>
        <a:defRPr sz="1500">
          <a:solidFill>
            <a:schemeClr val="tx1"/>
          </a:solidFill>
          <a:latin typeface="+mn-lt"/>
        </a:defRPr>
      </a:lvl6pPr>
      <a:lvl7pPr marL="2228850" indent="-171450" algn="l" rtl="0" eaLnBrk="1" fontAlgn="base" hangingPunct="1">
        <a:spcBef>
          <a:spcPts val="70"/>
        </a:spcBef>
        <a:spcAft>
          <a:spcPct val="0"/>
        </a:spcAft>
        <a:buChar char="»"/>
        <a:defRPr sz="1500">
          <a:solidFill>
            <a:schemeClr val="tx1"/>
          </a:solidFill>
          <a:latin typeface="+mn-lt"/>
        </a:defRPr>
      </a:lvl7pPr>
      <a:lvl8pPr marL="2571750" indent="-171450" algn="l" rtl="0" eaLnBrk="1" fontAlgn="base" hangingPunct="1">
        <a:spcBef>
          <a:spcPts val="70"/>
        </a:spcBef>
        <a:spcAft>
          <a:spcPct val="0"/>
        </a:spcAft>
        <a:buChar char="»"/>
        <a:defRPr sz="1500">
          <a:solidFill>
            <a:schemeClr val="tx1"/>
          </a:solidFill>
          <a:latin typeface="+mn-lt"/>
        </a:defRPr>
      </a:lvl8pPr>
      <a:lvl9pPr marL="2914650" indent="-171450" algn="l" rtl="0" eaLnBrk="1" fontAlgn="base" hangingPunct="1">
        <a:spcBef>
          <a:spcPts val="70"/>
        </a:spcBef>
        <a:spcAft>
          <a:spcPct val="0"/>
        </a:spcAft>
        <a:buChar char="»"/>
        <a:defRPr sz="1500">
          <a:solidFill>
            <a:schemeClr val="tx1"/>
          </a:solidFill>
          <a:latin typeface="+mn-lt"/>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6" name="灯片编号占位符 5"/>
          <p:cNvSpPr>
            <a:spLocks noGrp="1"/>
          </p:cNvSpPr>
          <p:nvPr>
            <p:ph type="sldNum" sz="quarter" idx="4"/>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粗简黑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44" y="274672"/>
            <a:ext cx="10973577" cy="1143142"/>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44" y="1600398"/>
            <a:ext cx="10973577" cy="4526521"/>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noChangeArrowheads="1"/>
          </p:cNvSpPr>
          <p:nvPr>
            <p:ph type="dt" sz="half" idx="2"/>
          </p:nvPr>
        </p:nvSpPr>
        <p:spPr bwMode="auto">
          <a:xfrm>
            <a:off x="609644" y="6245996"/>
            <a:ext cx="2845002" cy="476309"/>
          </a:xfrm>
          <a:prstGeom prst="rect">
            <a:avLst/>
          </a:prstGeom>
          <a:noFill/>
          <a:ln>
            <a:noFill/>
          </a:ln>
          <a:effectLst/>
        </p:spPr>
        <p:txBody>
          <a:bodyPr vert="horz" wrap="square" lIns="91440" tIns="45720" rIns="91440" bIns="45720" numCol="1" anchor="t" anchorCtr="0" compatLnSpc="1"/>
          <a:lstStyle>
            <a:lvl1pPr eaLnBrk="1" hangingPunct="1">
              <a:defRPr sz="1375">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895" y="6245996"/>
            <a:ext cx="3861074" cy="476309"/>
          </a:xfrm>
          <a:prstGeom prst="rect">
            <a:avLst/>
          </a:prstGeom>
          <a:noFill/>
          <a:ln>
            <a:noFill/>
          </a:ln>
          <a:effectLst/>
        </p:spPr>
        <p:txBody>
          <a:bodyPr vert="horz" wrap="square" lIns="91440" tIns="45720" rIns="91440" bIns="45720" numCol="1" anchor="t" anchorCtr="0" compatLnSpc="1"/>
          <a:lstStyle>
            <a:lvl1pPr algn="ctr" eaLnBrk="1" hangingPunct="1">
              <a:defRPr sz="1375">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8220" y="6245996"/>
            <a:ext cx="2845002" cy="476309"/>
          </a:xfrm>
          <a:prstGeom prst="rect">
            <a:avLst/>
          </a:prstGeom>
          <a:noFill/>
          <a:ln>
            <a:noFill/>
          </a:ln>
          <a:effectLst/>
        </p:spPr>
        <p:txBody>
          <a:bodyPr vert="horz" wrap="square" lIns="91440" tIns="45720" rIns="91440" bIns="45720" numCol="1" anchor="t" anchorCtr="0" compatLnSpc="1"/>
          <a:lstStyle>
            <a:lvl1pPr algn="r" eaLnBrk="1" hangingPunct="1">
              <a:defRPr sz="1375"/>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Lst>
  <p:transition spd="med">
    <p:fade/>
  </p:transition>
  <p:txStyles>
    <p:titleStyle>
      <a:lvl1pPr algn="ctr" rtl="0" eaLnBrk="0" fontAlgn="base" hangingPunct="0">
        <a:spcBef>
          <a:spcPct val="0"/>
        </a:spcBef>
        <a:spcAft>
          <a:spcPct val="0"/>
        </a:spcAft>
        <a:defRPr sz="431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335915" indent="-335915" algn="l" rtl="0" eaLnBrk="0" fontAlgn="base" hangingPunct="0">
        <a:spcBef>
          <a:spcPct val="19000"/>
        </a:spcBef>
        <a:spcAft>
          <a:spcPct val="0"/>
        </a:spcAft>
        <a:buChar char="•"/>
        <a:defRPr sz="3140">
          <a:solidFill>
            <a:schemeClr val="tx1"/>
          </a:solidFill>
          <a:latin typeface="+mn-lt"/>
          <a:ea typeface="+mn-ea"/>
          <a:cs typeface="+mn-cs"/>
        </a:defRPr>
      </a:lvl1pPr>
      <a:lvl2pPr marL="727710" indent="-280035" algn="l" rtl="0" eaLnBrk="0" fontAlgn="base" hangingPunct="0">
        <a:spcBef>
          <a:spcPct val="19000"/>
        </a:spcBef>
        <a:spcAft>
          <a:spcPct val="0"/>
        </a:spcAft>
        <a:buChar char="–"/>
        <a:defRPr sz="2745">
          <a:solidFill>
            <a:schemeClr val="tx1"/>
          </a:solidFill>
          <a:latin typeface="+mn-lt"/>
        </a:defRPr>
      </a:lvl2pPr>
      <a:lvl3pPr marL="1120775" indent="-224155" algn="l" rtl="0" eaLnBrk="0" fontAlgn="base" hangingPunct="0">
        <a:spcBef>
          <a:spcPct val="19000"/>
        </a:spcBef>
        <a:spcAft>
          <a:spcPct val="0"/>
        </a:spcAft>
        <a:buChar char="•"/>
        <a:defRPr sz="2355">
          <a:solidFill>
            <a:schemeClr val="tx1"/>
          </a:solidFill>
          <a:latin typeface="+mn-lt"/>
        </a:defRPr>
      </a:lvl3pPr>
      <a:lvl4pPr marL="1568450" indent="-224155" algn="l" rtl="0" eaLnBrk="0" fontAlgn="base" hangingPunct="0">
        <a:spcBef>
          <a:spcPct val="19000"/>
        </a:spcBef>
        <a:spcAft>
          <a:spcPct val="0"/>
        </a:spcAft>
        <a:buChar char="–"/>
        <a:defRPr sz="1960">
          <a:solidFill>
            <a:schemeClr val="tx1"/>
          </a:solidFill>
          <a:latin typeface="+mn-lt"/>
        </a:defRPr>
      </a:lvl4pPr>
      <a:lvl5pPr marL="2016125" indent="-224155" algn="l" rtl="0" eaLnBrk="0" fontAlgn="base" hangingPunct="0">
        <a:spcBef>
          <a:spcPct val="19000"/>
        </a:spcBef>
        <a:spcAft>
          <a:spcPct val="0"/>
        </a:spcAft>
        <a:buChar char="»"/>
        <a:defRPr sz="1960">
          <a:solidFill>
            <a:schemeClr val="tx1"/>
          </a:solidFill>
          <a:latin typeface="+mn-lt"/>
        </a:defRPr>
      </a:lvl5pPr>
      <a:lvl6pPr marL="2465070" indent="-224155" algn="l" rtl="0" eaLnBrk="1" fontAlgn="base" hangingPunct="1">
        <a:spcBef>
          <a:spcPct val="19000"/>
        </a:spcBef>
        <a:spcAft>
          <a:spcPct val="0"/>
        </a:spcAft>
        <a:buChar char="»"/>
        <a:defRPr sz="1960">
          <a:solidFill>
            <a:schemeClr val="tx1"/>
          </a:solidFill>
          <a:latin typeface="+mn-lt"/>
        </a:defRPr>
      </a:lvl6pPr>
      <a:lvl7pPr marL="2912745" indent="-224155" algn="l" rtl="0" eaLnBrk="1" fontAlgn="base" hangingPunct="1">
        <a:spcBef>
          <a:spcPct val="19000"/>
        </a:spcBef>
        <a:spcAft>
          <a:spcPct val="0"/>
        </a:spcAft>
        <a:buChar char="»"/>
        <a:defRPr sz="1960">
          <a:solidFill>
            <a:schemeClr val="tx1"/>
          </a:solidFill>
          <a:latin typeface="+mn-lt"/>
        </a:defRPr>
      </a:lvl7pPr>
      <a:lvl8pPr marL="3361055" indent="-224155" algn="l" rtl="0" eaLnBrk="1" fontAlgn="base" hangingPunct="1">
        <a:spcBef>
          <a:spcPct val="19000"/>
        </a:spcBef>
        <a:spcAft>
          <a:spcPct val="0"/>
        </a:spcAft>
        <a:buChar char="»"/>
        <a:defRPr sz="1960">
          <a:solidFill>
            <a:schemeClr val="tx1"/>
          </a:solidFill>
          <a:latin typeface="+mn-lt"/>
        </a:defRPr>
      </a:lvl8pPr>
      <a:lvl9pPr marL="3809365" indent="-224155" algn="l" rtl="0" eaLnBrk="1" fontAlgn="base" hangingPunct="1">
        <a:spcBef>
          <a:spcPct val="19000"/>
        </a:spcBef>
        <a:spcAft>
          <a:spcPct val="0"/>
        </a:spcAft>
        <a:buChar char="»"/>
        <a:defRPr sz="1960">
          <a:solidFill>
            <a:schemeClr val="tx1"/>
          </a:solidFill>
          <a:latin typeface="+mn-lt"/>
        </a:defRPr>
      </a:lvl9pPr>
    </p:bodyStyle>
    <p:otherStyle>
      <a:defPPr>
        <a:defRPr lang="zh-CN"/>
      </a:defPPr>
      <a:lvl1pPr marL="0" algn="l" defTabSz="896620" rtl="0" eaLnBrk="1" latinLnBrk="0" hangingPunct="1">
        <a:defRPr sz="1765" kern="1200">
          <a:solidFill>
            <a:schemeClr val="tx1"/>
          </a:solidFill>
          <a:latin typeface="+mn-lt"/>
          <a:ea typeface="+mn-ea"/>
          <a:cs typeface="+mn-cs"/>
        </a:defRPr>
      </a:lvl1pPr>
      <a:lvl2pPr marL="447675" algn="l" defTabSz="896620" rtl="0" eaLnBrk="1" latinLnBrk="0" hangingPunct="1">
        <a:defRPr sz="1765" kern="1200">
          <a:solidFill>
            <a:schemeClr val="tx1"/>
          </a:solidFill>
          <a:latin typeface="+mn-lt"/>
          <a:ea typeface="+mn-ea"/>
          <a:cs typeface="+mn-cs"/>
        </a:defRPr>
      </a:lvl2pPr>
      <a:lvl3pPr marL="896620" algn="l" defTabSz="896620" rtl="0" eaLnBrk="1" latinLnBrk="0" hangingPunct="1">
        <a:defRPr sz="1765" kern="1200">
          <a:solidFill>
            <a:schemeClr val="tx1"/>
          </a:solidFill>
          <a:latin typeface="+mn-lt"/>
          <a:ea typeface="+mn-ea"/>
          <a:cs typeface="+mn-cs"/>
        </a:defRPr>
      </a:lvl3pPr>
      <a:lvl4pPr marL="1344295" algn="l" defTabSz="896620" rtl="0" eaLnBrk="1" latinLnBrk="0" hangingPunct="1">
        <a:defRPr sz="1765" kern="1200">
          <a:solidFill>
            <a:schemeClr val="tx1"/>
          </a:solidFill>
          <a:latin typeface="+mn-lt"/>
          <a:ea typeface="+mn-ea"/>
          <a:cs typeface="+mn-cs"/>
        </a:defRPr>
      </a:lvl4pPr>
      <a:lvl5pPr marL="1792605" algn="l" defTabSz="896620" rtl="0" eaLnBrk="1" latinLnBrk="0" hangingPunct="1">
        <a:defRPr sz="1765" kern="1200">
          <a:solidFill>
            <a:schemeClr val="tx1"/>
          </a:solidFill>
          <a:latin typeface="+mn-lt"/>
          <a:ea typeface="+mn-ea"/>
          <a:cs typeface="+mn-cs"/>
        </a:defRPr>
      </a:lvl5pPr>
      <a:lvl6pPr marL="2240280" algn="l" defTabSz="896620" rtl="0" eaLnBrk="1" latinLnBrk="0" hangingPunct="1">
        <a:defRPr sz="1765" kern="1200">
          <a:solidFill>
            <a:schemeClr val="tx1"/>
          </a:solidFill>
          <a:latin typeface="+mn-lt"/>
          <a:ea typeface="+mn-ea"/>
          <a:cs typeface="+mn-cs"/>
        </a:defRPr>
      </a:lvl6pPr>
      <a:lvl7pPr marL="2689225" algn="l" defTabSz="896620" rtl="0" eaLnBrk="1" latinLnBrk="0" hangingPunct="1">
        <a:defRPr sz="1765" kern="1200">
          <a:solidFill>
            <a:schemeClr val="tx1"/>
          </a:solidFill>
          <a:latin typeface="+mn-lt"/>
          <a:ea typeface="+mn-ea"/>
          <a:cs typeface="+mn-cs"/>
        </a:defRPr>
      </a:lvl7pPr>
      <a:lvl8pPr marL="3136900" algn="l" defTabSz="896620" rtl="0" eaLnBrk="1" latinLnBrk="0" hangingPunct="1">
        <a:defRPr sz="1765" kern="1200">
          <a:solidFill>
            <a:schemeClr val="tx1"/>
          </a:solidFill>
          <a:latin typeface="+mn-lt"/>
          <a:ea typeface="+mn-ea"/>
          <a:cs typeface="+mn-cs"/>
        </a:defRPr>
      </a:lvl8pPr>
      <a:lvl9pPr marL="3584575" algn="l" defTabSz="896620" rtl="0" eaLnBrk="1" latinLnBrk="0" hangingPunct="1">
        <a:defRPr sz="1765"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image" Target="../media/image7.jpeg"/><Relationship Id="rId1" Type="http://schemas.openxmlformats.org/officeDocument/2006/relationships/tags" Target="../tags/tag7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7.xml"/><Relationship Id="rId1" Type="http://schemas.openxmlformats.org/officeDocument/2006/relationships/tags" Target="../tags/tag10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7.xml"/><Relationship Id="rId1" Type="http://schemas.openxmlformats.org/officeDocument/2006/relationships/tags" Target="../tags/tag10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7.xml"/><Relationship Id="rId1" Type="http://schemas.openxmlformats.org/officeDocument/2006/relationships/tags" Target="../tags/tag108.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7.xml"/><Relationship Id="rId1" Type="http://schemas.openxmlformats.org/officeDocument/2006/relationships/tags" Target="../tags/tag10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7.xml"/><Relationship Id="rId1" Type="http://schemas.openxmlformats.org/officeDocument/2006/relationships/tags" Target="../tags/tag110.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7.xml"/><Relationship Id="rId1" Type="http://schemas.openxmlformats.org/officeDocument/2006/relationships/tags" Target="../tags/tag11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7.xml"/><Relationship Id="rId1" Type="http://schemas.openxmlformats.org/officeDocument/2006/relationships/tags" Target="../tags/tag11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7.xml"/><Relationship Id="rId1" Type="http://schemas.openxmlformats.org/officeDocument/2006/relationships/tags" Target="../tags/tag113.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30.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tags" Target="../tags/tag1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9" Type="http://schemas.openxmlformats.org/officeDocument/2006/relationships/tags" Target="../tags/tag81.xml"/><Relationship Id="rId8" Type="http://schemas.openxmlformats.org/officeDocument/2006/relationships/tags" Target="../tags/tag80.xml"/><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3" Type="http://schemas.openxmlformats.org/officeDocument/2006/relationships/slideLayout" Target="../slideLayouts/slideLayout22.xml"/><Relationship Id="rId22" Type="http://schemas.openxmlformats.org/officeDocument/2006/relationships/tags" Target="../tags/tag90.xml"/><Relationship Id="rId21" Type="http://schemas.openxmlformats.org/officeDocument/2006/relationships/tags" Target="../tags/tag89.xml"/><Relationship Id="rId20" Type="http://schemas.openxmlformats.org/officeDocument/2006/relationships/image" Target="../media/image11.svg"/><Relationship Id="rId2" Type="http://schemas.openxmlformats.org/officeDocument/2006/relationships/tags" Target="../tags/tag74.xml"/><Relationship Id="rId19" Type="http://schemas.openxmlformats.org/officeDocument/2006/relationships/image" Target="../media/image10.png"/><Relationship Id="rId18" Type="http://schemas.openxmlformats.org/officeDocument/2006/relationships/tags" Target="../tags/tag88.xml"/><Relationship Id="rId17" Type="http://schemas.openxmlformats.org/officeDocument/2006/relationships/image" Target="../media/image9.svg"/><Relationship Id="rId16" Type="http://schemas.openxmlformats.org/officeDocument/2006/relationships/image" Target="../media/image8.png"/><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tags" Target="../tags/tag83.xml"/><Relationship Id="rId10" Type="http://schemas.openxmlformats.org/officeDocument/2006/relationships/tags" Target="../tags/tag82.xml"/><Relationship Id="rId1" Type="http://schemas.openxmlformats.org/officeDocument/2006/relationships/tags" Target="../tags/tag7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6" Type="http://schemas.openxmlformats.org/officeDocument/2006/relationships/slideLayout" Target="../slideLayouts/slideLayout47.xml"/><Relationship Id="rId5" Type="http://schemas.openxmlformats.org/officeDocument/2006/relationships/tags" Target="../tags/tag118.xml"/><Relationship Id="rId4" Type="http://schemas.openxmlformats.org/officeDocument/2006/relationships/image" Target="../media/image16.sv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47.xml"/><Relationship Id="rId4" Type="http://schemas.openxmlformats.org/officeDocument/2006/relationships/tags" Target="../tags/tag119.xml"/><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image" Target="../media/image14.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47.xml"/><Relationship Id="rId4" Type="http://schemas.openxmlformats.org/officeDocument/2006/relationships/tags" Target="../tags/tag120.xml"/><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7.xml"/><Relationship Id="rId1" Type="http://schemas.openxmlformats.org/officeDocument/2006/relationships/tags" Target="../tags/tag121.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7.xml"/><Relationship Id="rId1" Type="http://schemas.openxmlformats.org/officeDocument/2006/relationships/tags" Target="../tags/tag1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47.xml"/><Relationship Id="rId2" Type="http://schemas.openxmlformats.org/officeDocument/2006/relationships/image" Target="../media/image18.svg"/><Relationship Id="rId1"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47.xml"/><Relationship Id="rId2" Type="http://schemas.openxmlformats.org/officeDocument/2006/relationships/image" Target="../media/image18.svg"/><Relationship Id="rId1" Type="http://schemas.openxmlformats.org/officeDocument/2006/relationships/image" Target="../media/image17.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30.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tags" Target="../tags/tag91.xml"/></Relationships>
</file>

<file path=ppt/slides/_rels/slide30.xml.rels><?xml version="1.0" encoding="UTF-8" standalone="yes"?>
<Relationships xmlns="http://schemas.openxmlformats.org/package/2006/relationships"><Relationship Id="rId9" Type="http://schemas.openxmlformats.org/officeDocument/2006/relationships/tags" Target="../tags/tag131.xml"/><Relationship Id="rId8" Type="http://schemas.openxmlformats.org/officeDocument/2006/relationships/tags" Target="../tags/tag130.xml"/><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1" Type="http://schemas.openxmlformats.org/officeDocument/2006/relationships/slideLayout" Target="../slideLayouts/slideLayout47.xml"/><Relationship Id="rId20" Type="http://schemas.openxmlformats.org/officeDocument/2006/relationships/image" Target="../media/image20.svg"/><Relationship Id="rId2" Type="http://schemas.openxmlformats.org/officeDocument/2006/relationships/tags" Target="../tags/tag124.xml"/><Relationship Id="rId19" Type="http://schemas.openxmlformats.org/officeDocument/2006/relationships/image" Target="../media/image19.png"/><Relationship Id="rId18" Type="http://schemas.openxmlformats.org/officeDocument/2006/relationships/tags" Target="../tags/tag140.xml"/><Relationship Id="rId17" Type="http://schemas.openxmlformats.org/officeDocument/2006/relationships/tags" Target="../tags/tag139.xml"/><Relationship Id="rId16" Type="http://schemas.openxmlformats.org/officeDocument/2006/relationships/tags" Target="../tags/tag138.xml"/><Relationship Id="rId15" Type="http://schemas.openxmlformats.org/officeDocument/2006/relationships/tags" Target="../tags/tag137.xml"/><Relationship Id="rId14" Type="http://schemas.openxmlformats.org/officeDocument/2006/relationships/tags" Target="../tags/tag136.xml"/><Relationship Id="rId13" Type="http://schemas.openxmlformats.org/officeDocument/2006/relationships/tags" Target="../tags/tag135.xml"/><Relationship Id="rId12" Type="http://schemas.openxmlformats.org/officeDocument/2006/relationships/tags" Target="../tags/tag134.xml"/><Relationship Id="rId11" Type="http://schemas.openxmlformats.org/officeDocument/2006/relationships/tags" Target="../tags/tag133.xml"/><Relationship Id="rId10" Type="http://schemas.openxmlformats.org/officeDocument/2006/relationships/tags" Target="../tags/tag132.xml"/><Relationship Id="rId1" Type="http://schemas.openxmlformats.org/officeDocument/2006/relationships/tags" Target="../tags/tag123.xml"/></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47.xml"/><Relationship Id="rId3" Type="http://schemas.openxmlformats.org/officeDocument/2006/relationships/tags" Target="../tags/tag141.xml"/><Relationship Id="rId2" Type="http://schemas.openxmlformats.org/officeDocument/2006/relationships/image" Target="../media/image22.png"/><Relationship Id="rId1" Type="http://schemas.openxmlformats.org/officeDocument/2006/relationships/image" Target="../media/image21.png"/></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47.xml"/><Relationship Id="rId3" Type="http://schemas.openxmlformats.org/officeDocument/2006/relationships/tags" Target="../tags/tag142.xml"/><Relationship Id="rId2" Type="http://schemas.openxmlformats.org/officeDocument/2006/relationships/image" Target="../media/image22.png"/><Relationship Id="rId1"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47.xml"/><Relationship Id="rId2" Type="http://schemas.openxmlformats.org/officeDocument/2006/relationships/tags" Target="../tags/tag143.xml"/><Relationship Id="rId1" Type="http://schemas.openxmlformats.org/officeDocument/2006/relationships/image" Target="../media/image23.pn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47.xml"/><Relationship Id="rId3" Type="http://schemas.openxmlformats.org/officeDocument/2006/relationships/tags" Target="../tags/tag144.xml"/><Relationship Id="rId2" Type="http://schemas.openxmlformats.org/officeDocument/2006/relationships/image" Target="../media/image23.png"/><Relationship Id="rId1" Type="http://schemas.openxmlformats.org/officeDocument/2006/relationships/image" Target="../media/image1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9" Type="http://schemas.openxmlformats.org/officeDocument/2006/relationships/tags" Target="../tags/tag153.xml"/><Relationship Id="rId8" Type="http://schemas.openxmlformats.org/officeDocument/2006/relationships/tags" Target="../tags/tag152.xml"/><Relationship Id="rId7" Type="http://schemas.openxmlformats.org/officeDocument/2006/relationships/tags" Target="../tags/tag151.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0" Type="http://schemas.openxmlformats.org/officeDocument/2006/relationships/slideLayout" Target="../slideLayouts/slideLayout2.xml"/><Relationship Id="rId1" Type="http://schemas.openxmlformats.org/officeDocument/2006/relationships/tags" Target="../tags/tag14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image" Target="../media/image12.jpeg"/><Relationship Id="rId4" Type="http://schemas.openxmlformats.org/officeDocument/2006/relationships/hyperlink" Target="http://images.google.cn/imgres?imgurl=http://www.photophoto.cn/m1/001/019/0010190114.jpg&amp;imgrefurl=http://www.photophoto.cn/shejituku/renwu/shangbanzu/0010190114.htm&amp;usg=___eMwsrRgurJlZxyk_pBp_cdfN1M=&amp;h=812&amp;w=600&amp;sz=82&amp;hl=zh-CN&amp;start=46&amp;tbnid=cRB8WzAbMcgNmM:&amp;tbnh=144&amp;tbnw=106&amp;prev=/images%3Fq%3D%25E6%2580%259D%25E8%2580%2583%25E8%2580%2585%26start%3D36%26gbv%3D2%26ndsp%3D18%26hl%3Dzh-CN%26newwindow%3D1%26sa%3DN" TargetMode="Externa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tags" Target="../tags/tag9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01.xml"/></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30.xml"/><Relationship Id="rId4" Type="http://schemas.openxmlformats.org/officeDocument/2006/relationships/tags" Target="../tags/tag105.xml"/><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tags" Target="../tags/tag10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lstStyle/>
          <a:p>
            <a:endParaRPr lang="zh-CN" altLang="en-US" sz="2600">
              <a:latin typeface="Times New Roman" panose="02020603050405020304" charset="0"/>
              <a:ea typeface="方正大黑体_GBK" panose="02010600010101010101" charset="-122"/>
            </a:endParaRPr>
          </a:p>
        </p:txBody>
      </p:sp>
      <p:sp>
        <p:nvSpPr>
          <p:cNvPr id="7" name="副标题 6"/>
          <p:cNvSpPr>
            <a:spLocks noGrp="1"/>
          </p:cNvSpPr>
          <p:nvPr>
            <p:ph type="subTitle" idx="1"/>
          </p:nvPr>
        </p:nvSpPr>
        <p:spPr/>
        <p:txBody>
          <a:bodyPr/>
          <a:lstStyle/>
          <a:p>
            <a:endParaRPr lang="zh-CN" altLang="en-US" sz="2600">
              <a:latin typeface="Times New Roman" panose="02020603050405020304" charset="0"/>
              <a:ea typeface="方正大黑体_GBK" panose="02010600010101010101" charset="-122"/>
            </a:endParaRPr>
          </a:p>
        </p:txBody>
      </p:sp>
      <p:pic>
        <p:nvPicPr>
          <p:cNvPr id="6" name="图片 5" descr="871034fed03bb21fc2263f051e81530d.jpg"/>
          <p:cNvPicPr>
            <a:picLocks noChangeAspect="1"/>
          </p:cNvPicPr>
          <p:nvPr>
            <p:custDataLst>
              <p:tags r:id="rId1"/>
            </p:custDataLst>
          </p:nvPr>
        </p:nvPicPr>
        <p:blipFill>
          <a:blip r:embed="rId2" cstate="print"/>
          <a:stretch>
            <a:fillRect/>
          </a:stretch>
        </p:blipFill>
        <p:spPr>
          <a:xfrm>
            <a:off x="0" y="0"/>
            <a:ext cx="12192000" cy="6858000"/>
          </a:xfrm>
          <a:prstGeom prst="rect">
            <a:avLst/>
          </a:prstGeom>
        </p:spPr>
      </p:pic>
      <p:sp>
        <p:nvSpPr>
          <p:cNvPr id="2050" name="TextBox 3"/>
          <p:cNvSpPr txBox="1">
            <a:spLocks noChangeArrowheads="1"/>
          </p:cNvSpPr>
          <p:nvPr/>
        </p:nvSpPr>
        <p:spPr bwMode="auto">
          <a:xfrm>
            <a:off x="1463675" y="1612900"/>
            <a:ext cx="10092055" cy="218376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lnSpc>
                <a:spcPct val="200000"/>
              </a:lnSpc>
              <a:defRPr/>
            </a:pPr>
            <a:r>
              <a:rPr lang="zh-CN" altLang="en-US" sz="36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项目五</a:t>
            </a:r>
            <a:r>
              <a:rPr lang="en-US" altLang="zh-CN" sz="36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6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借贷记账法在产品制造企业会计中的运用</a:t>
            </a:r>
            <a:r>
              <a:rPr lang="zh-CN" altLang="en-US" sz="32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endParaRP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所有者权益账户，用来核算企业接收投资人投入的实收资本。</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517056" y="2346881"/>
            <a:ext cx="85634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实收资本</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1639570" y="3118485"/>
            <a:ext cx="4029075" cy="1398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经董事会批准的法定减资</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5767070" y="3118485"/>
            <a:ext cx="4601210" cy="1398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投入的资本</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转增的资本</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38694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19" name="TextBox 18"/>
          <p:cNvSpPr txBox="1"/>
          <p:nvPr/>
        </p:nvSpPr>
        <p:spPr>
          <a:xfrm>
            <a:off x="5889625" y="4493895"/>
            <a:ext cx="4051300"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rPr>
              <a:t>期末实收资本总额</a:t>
            </a:r>
            <a:endPar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endParaRPr>
          </a:p>
        </p:txBody>
      </p: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303270" y="2201545"/>
            <a:ext cx="1435735" cy="730885"/>
          </a:xfrm>
          <a:prstGeom prst="wedgeRoundRectCallout">
            <a:avLst>
              <a:gd name="adj1" fmla="val -67515"/>
              <a:gd name="adj2" fmla="val 3062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943350" y="144780"/>
            <a:ext cx="5408295"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621270" y="2201545"/>
            <a:ext cx="1376045"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461726765744964223a202270726f636573734f6e6c696e65576f7264417274222c0a2020202022776f7264617274223a20227b5c2269645c223a32353030343539362c5c227469645c223a5c2231333532335c227d220a7d0a"/>
          <p:cNvSpPr txBox="1"/>
          <p:nvPr/>
        </p:nvSpPr>
        <p:spPr>
          <a:xfrm>
            <a:off x="1134110" y="5137785"/>
            <a:ext cx="10064750" cy="1198880"/>
          </a:xfrm>
          <a:prstGeom prst="rect">
            <a:avLst/>
          </a:prstGeom>
          <a:noFill/>
        </p:spPr>
        <p:txBody>
          <a:bodyPr wrap="square" rtlCol="0" anchor="t">
            <a:spAutoFit/>
            <a:scene3d>
              <a:camera prst="orthographicFront"/>
              <a:lightRig rig="soft" dir="t">
                <a:rot lat="0" lon="0" rev="15600000"/>
              </a:lightRig>
            </a:scene3d>
            <a:sp3d extrusionH="57150" prstMaterial="softEdge">
              <a:bevelT w="25400" h="38100"/>
            </a:sp3d>
          </a:bodyPr>
          <a:lstStyle/>
          <a:p>
            <a:pPr>
              <a:lnSpc>
                <a:spcPct val="150000"/>
              </a:lnSpc>
            </a:pPr>
            <a:r>
              <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按不同的投资人设置明细分类账户。股份有限公司设置</a:t>
            </a:r>
            <a:r>
              <a:rPr lang="en-US" altLang="zh-CN"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a:t>
            </a:r>
            <a:r>
              <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股本</a:t>
            </a:r>
            <a:r>
              <a:rPr lang="en-US" altLang="zh-CN"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a:t>
            </a:r>
            <a:r>
              <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进行实收资本的核算。</a:t>
            </a:r>
            <a:endPar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to="" calcmode="lin" valueType="num">
                                      <p:cBhvr>
                                        <p:cTn id="33" dur="1" fill="hold"/>
                                        <p:tgtEl>
                                          <p:spTgt spid="9"/>
                                        </p:tgtEl>
                                      </p:cBhvr>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资产类或成本类（如生产成本）账户期末余额如何计算？</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银行存款</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5974080" y="3343275"/>
            <a:ext cx="4029075"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银行存款的减少额</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1617345" y="3343275"/>
            <a:ext cx="4601210"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银行存款的增加额</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24089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19" name="TextBox 18"/>
          <p:cNvSpPr txBox="1"/>
          <p:nvPr/>
        </p:nvSpPr>
        <p:spPr>
          <a:xfrm>
            <a:off x="1511300" y="4406900"/>
            <a:ext cx="4157345" cy="9683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rPr>
              <a:t>期末在银行和其他金融机构的存款数量</a:t>
            </a:r>
            <a:endPar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endParaRPr>
          </a:p>
        </p:txBody>
      </p: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133725" y="2219325"/>
            <a:ext cx="1595120" cy="730885"/>
          </a:xfrm>
          <a:prstGeom prst="wedgeRoundRectCallout">
            <a:avLst>
              <a:gd name="adj1" fmla="val -60987"/>
              <a:gd name="adj2" fmla="val 34622"/>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402195" y="2201545"/>
            <a:ext cx="1595120"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账户右方贷方登记减少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76f7264617274223a20227b5c2269645c223a32353030343539362c5c227469645c223a5c2231333532335c227d220a7d0a"/>
          <p:cNvSpPr txBox="1"/>
          <p:nvPr/>
        </p:nvSpPr>
        <p:spPr>
          <a:xfrm>
            <a:off x="1063625" y="5420360"/>
            <a:ext cx="10064750" cy="73723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本账户按开户银行设置明细分类账户</a:t>
            </a:r>
            <a:endPar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to="" calcmode="lin" valueType="num">
                                      <p:cBhvr>
                                        <p:cTn id="33" dur="1" fill="hold"/>
                                        <p:tgtEl>
                                          <p:spTgt spid="9"/>
                                        </p:tgtEl>
                                      </p:cBhvr>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资产类或成本类（如生产成本）账户期末余额如何计算？</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固定资产</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5974080" y="3343275"/>
            <a:ext cx="4029075"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固定资产原价的减少额</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1617345" y="3343275"/>
            <a:ext cx="4601210"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固定资产原价的增加额</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24089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19" name="TextBox 18"/>
          <p:cNvSpPr txBox="1"/>
          <p:nvPr/>
        </p:nvSpPr>
        <p:spPr>
          <a:xfrm>
            <a:off x="1511300" y="4406900"/>
            <a:ext cx="415734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rPr>
              <a:t>期末结存的固定资产原价</a:t>
            </a:r>
            <a:endPar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endParaRPr>
          </a:p>
        </p:txBody>
      </p: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133725" y="2219325"/>
            <a:ext cx="1595120" cy="730885"/>
          </a:xfrm>
          <a:prstGeom prst="wedgeRoundRectCallout">
            <a:avLst>
              <a:gd name="adj1" fmla="val -60987"/>
              <a:gd name="adj2" fmla="val 34622"/>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402195" y="2201545"/>
            <a:ext cx="1595120"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账户右方贷方登记减少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76f7264617274223a20227b5c2269645c223a32353030343539362c5c227469645c223a5c2231333532335c227d220a7d0a"/>
          <p:cNvSpPr txBox="1"/>
          <p:nvPr/>
        </p:nvSpPr>
        <p:spPr>
          <a:xfrm>
            <a:off x="1063625" y="5109845"/>
            <a:ext cx="10064750" cy="73723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本账户按固定资产类别和项目设置明细分类账户。</a:t>
            </a:r>
            <a:endPar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资产类或成本类（如生产成本）账户期末余额如何计算？</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无形资产</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5974080" y="3343275"/>
            <a:ext cx="4029075"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无形资产的减少额</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1617345" y="3343275"/>
            <a:ext cx="4601210"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无形资产的增加额</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24089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19" name="TextBox 18"/>
          <p:cNvSpPr txBox="1"/>
          <p:nvPr/>
        </p:nvSpPr>
        <p:spPr>
          <a:xfrm>
            <a:off x="1511300" y="4406900"/>
            <a:ext cx="415734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rPr>
              <a:t>期末无形资产的成本</a:t>
            </a:r>
            <a:endPar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endParaRPr>
          </a:p>
        </p:txBody>
      </p: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133725" y="2219325"/>
            <a:ext cx="1595120" cy="730885"/>
          </a:xfrm>
          <a:prstGeom prst="wedgeRoundRectCallout">
            <a:avLst>
              <a:gd name="adj1" fmla="val -60987"/>
              <a:gd name="adj2" fmla="val 34622"/>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402195" y="2201545"/>
            <a:ext cx="1595120"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账户右方贷方登记减少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76f7264617274223a20227b5c2269645c223a32353030343539362c5c227469645c223a5c2231333532335c227d220a7d0a"/>
          <p:cNvSpPr txBox="1"/>
          <p:nvPr/>
        </p:nvSpPr>
        <p:spPr>
          <a:xfrm>
            <a:off x="1063625" y="5430520"/>
            <a:ext cx="10064750" cy="73723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本账户按无形资产项目设置明细分类账户</a:t>
            </a:r>
            <a:endPar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企业向银行或其他金融机构借入的期限在一年以下（含一年）的各种借款</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517056" y="2346881"/>
            <a:ext cx="85634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短期借款</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1517015" y="3018790"/>
            <a:ext cx="4029075"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归还借款</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5767070" y="2988310"/>
            <a:ext cx="4601210"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取得的借款</a:t>
            </a:r>
            <a:endParaRPr kumimoji="0" lang="zh-CN" altLang="en-US"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38694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19" name="TextBox 18"/>
          <p:cNvSpPr txBox="1"/>
          <p:nvPr/>
        </p:nvSpPr>
        <p:spPr>
          <a:xfrm>
            <a:off x="5889625" y="4493895"/>
            <a:ext cx="47580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rPr>
              <a:t>期末尚未归还的短期借款</a:t>
            </a:r>
            <a:endPar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endParaRPr>
          </a:p>
        </p:txBody>
      </p: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303270" y="2201545"/>
            <a:ext cx="1435735" cy="730885"/>
          </a:xfrm>
          <a:prstGeom prst="wedgeRoundRectCallout">
            <a:avLst>
              <a:gd name="adj1" fmla="val -67515"/>
              <a:gd name="adj2" fmla="val 3062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3" name="圆角矩形标注 32" descr="7b0a20202020227461726765744964223a202270726f636573734f6e6c696e6554657874426f78220a7d0a"/>
          <p:cNvSpPr/>
          <p:nvPr/>
        </p:nvSpPr>
        <p:spPr>
          <a:xfrm>
            <a:off x="7621270" y="2201545"/>
            <a:ext cx="1376045"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461726765744964223a202270726f636573734f6e6c696e65576f7264417274222c0a2020202022776f7264617274223a20227b5c2269645c223a32353030343539362c5c227469645c223a5c2231333532335c227d220a7d0a"/>
          <p:cNvSpPr txBox="1"/>
          <p:nvPr/>
        </p:nvSpPr>
        <p:spPr>
          <a:xfrm>
            <a:off x="1134110" y="5137785"/>
            <a:ext cx="10064750" cy="645160"/>
          </a:xfrm>
          <a:prstGeom prst="rect">
            <a:avLst/>
          </a:prstGeom>
          <a:noFill/>
        </p:spPr>
        <p:txBody>
          <a:bodyPr wrap="square" rtlCol="0" anchor="t">
            <a:spAutoFit/>
            <a:scene3d>
              <a:camera prst="orthographicFront"/>
              <a:lightRig rig="soft" dir="t">
                <a:rot lat="0" lon="0" rev="15600000"/>
              </a:lightRig>
            </a:scene3d>
            <a:sp3d extrusionH="57150" prstMaterial="softEdge">
              <a:bevelT w="25400" h="38100"/>
            </a:sp3d>
          </a:bodyPr>
          <a:lstStyle/>
          <a:p>
            <a:pPr>
              <a:lnSpc>
                <a:spcPct val="150000"/>
              </a:lnSpc>
            </a:pPr>
            <a:r>
              <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短期借款的种类设置明细账，短期借款的利息计入财务费用</a:t>
            </a:r>
            <a:endPar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p:txBody>
      </p:sp>
      <p:sp>
        <p:nvSpPr>
          <p:cNvPr id="5" name="文本框 4"/>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企业向银行或其他金融机构借入的期限在一年以上的各种借款</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517056" y="2346881"/>
            <a:ext cx="85634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长期借款</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1517015" y="3018790"/>
            <a:ext cx="4029075"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归还的长期借款</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5767070" y="2988310"/>
            <a:ext cx="4601210"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取得的长期借款</a:t>
            </a:r>
            <a:endParaRPr kumimoji="0" lang="zh-CN" altLang="en-US"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38694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19" name="TextBox 18"/>
          <p:cNvSpPr txBox="1"/>
          <p:nvPr/>
        </p:nvSpPr>
        <p:spPr>
          <a:xfrm>
            <a:off x="5889625" y="4493895"/>
            <a:ext cx="47580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rPr>
              <a:t>期末尚未归还的长期借款</a:t>
            </a:r>
            <a:endPar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endParaRPr>
          </a:p>
        </p:txBody>
      </p: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303270" y="2201545"/>
            <a:ext cx="1435735" cy="730885"/>
          </a:xfrm>
          <a:prstGeom prst="wedgeRoundRectCallout">
            <a:avLst>
              <a:gd name="adj1" fmla="val -67515"/>
              <a:gd name="adj2" fmla="val 3062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3" name="圆角矩形标注 32" descr="7b0a20202020227461726765744964223a202270726f636573734f6e6c696e6554657874426f78220a7d0a"/>
          <p:cNvSpPr/>
          <p:nvPr/>
        </p:nvSpPr>
        <p:spPr>
          <a:xfrm>
            <a:off x="7621270" y="2201545"/>
            <a:ext cx="1376045"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461726765744964223a202270726f636573734f6e6c696e65576f7264417274222c0a2020202022776f7264617274223a20227b5c2269645c223a32353030343539362c5c227469645c223a5c2231333532335c227d220a7d0a"/>
          <p:cNvSpPr txBox="1"/>
          <p:nvPr/>
        </p:nvSpPr>
        <p:spPr>
          <a:xfrm>
            <a:off x="1134110" y="5137785"/>
            <a:ext cx="10064750" cy="1198880"/>
          </a:xfrm>
          <a:prstGeom prst="rect">
            <a:avLst/>
          </a:prstGeom>
          <a:noFill/>
        </p:spPr>
        <p:txBody>
          <a:bodyPr wrap="square" rtlCol="0" anchor="t">
            <a:spAutoFit/>
            <a:scene3d>
              <a:camera prst="orthographicFront"/>
              <a:lightRig rig="soft" dir="t">
                <a:rot lat="0" lon="0" rev="15600000"/>
              </a:lightRig>
            </a:scene3d>
            <a:sp3d extrusionH="57150" prstMaterial="softEdge">
              <a:bevelT w="25400" h="38100"/>
            </a:sp3d>
          </a:bodyPr>
          <a:lstStyle/>
          <a:p>
            <a:pPr>
              <a:lnSpc>
                <a:spcPct val="150000"/>
              </a:lnSpc>
            </a:pPr>
            <a:r>
              <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长期借款可以按贷款单位和贷款种类设置明细分类账户。</a:t>
            </a:r>
            <a:endPar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a:p>
            <a:pPr>
              <a:lnSpc>
                <a:spcPct val="150000"/>
              </a:lnSpc>
            </a:pPr>
            <a:r>
              <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分别以本金和利息调整进行明细分类核算。</a:t>
            </a:r>
            <a:endPar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p:txBody>
      </p:sp>
      <p:sp>
        <p:nvSpPr>
          <p:cNvPr id="5" name="文本框 4"/>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核算企业按合同约定应支付的利息。</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517056" y="2346881"/>
            <a:ext cx="85634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应付利息</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1639570" y="3118485"/>
            <a:ext cx="4029075"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实际支付的利息</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5767070" y="3118485"/>
            <a:ext cx="4601210"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按合同约定应付未付的利息</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38694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19" name="TextBox 18"/>
          <p:cNvSpPr txBox="1"/>
          <p:nvPr/>
        </p:nvSpPr>
        <p:spPr>
          <a:xfrm>
            <a:off x="5889625" y="4493895"/>
            <a:ext cx="4051300"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rPr>
              <a:t>期末应付未付的利息</a:t>
            </a:r>
            <a:endPar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endParaRPr>
          </a:p>
        </p:txBody>
      </p: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303270" y="2201545"/>
            <a:ext cx="1435735" cy="730885"/>
          </a:xfrm>
          <a:prstGeom prst="wedgeRoundRectCallout">
            <a:avLst>
              <a:gd name="adj1" fmla="val -67515"/>
              <a:gd name="adj2" fmla="val 3062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3" name="圆角矩形标注 32" descr="7b0a20202020227461726765744964223a202270726f636573734f6e6c696e6554657874426f78220a7d0a"/>
          <p:cNvSpPr/>
          <p:nvPr/>
        </p:nvSpPr>
        <p:spPr>
          <a:xfrm>
            <a:off x="7621270" y="2201545"/>
            <a:ext cx="1376045"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461726765744964223a202270726f636573734f6e6c696e65576f7264417274222c0a2020202022776f7264617274223a20227b5c2269645c223a32353030343539362c5c227469645c223a5c2231333532335c227d220a7d0a"/>
          <p:cNvSpPr txBox="1"/>
          <p:nvPr/>
        </p:nvSpPr>
        <p:spPr>
          <a:xfrm>
            <a:off x="1134110" y="5137785"/>
            <a:ext cx="10064750" cy="645160"/>
          </a:xfrm>
          <a:prstGeom prst="rect">
            <a:avLst/>
          </a:prstGeom>
          <a:noFill/>
        </p:spPr>
        <p:txBody>
          <a:bodyPr wrap="square" rtlCol="0" anchor="t">
            <a:spAutoFit/>
            <a:scene3d>
              <a:camera prst="orthographicFront"/>
              <a:lightRig rig="soft" dir="t">
                <a:rot lat="0" lon="0" rev="15600000"/>
              </a:lightRig>
            </a:scene3d>
            <a:sp3d extrusionH="57150" prstMaterial="softEdge">
              <a:bevelT w="25400" h="38100"/>
            </a:sp3d>
          </a:bodyPr>
          <a:lstStyle/>
          <a:p>
            <a:pPr>
              <a:lnSpc>
                <a:spcPct val="150000"/>
              </a:lnSpc>
            </a:pPr>
            <a:r>
              <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按债权人设置明细分类账户，进行明细分类核算。</a:t>
            </a:r>
            <a:endPar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p:txBody>
      </p:sp>
      <p:sp>
        <p:nvSpPr>
          <p:cNvPr id="5" name="文本框 4"/>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损益类账户，用来核算企业为了筹集生产资金而发生的筹资费用，包括利息支出、汇兑损益和手续费。</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517056" y="2346881"/>
            <a:ext cx="85634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财务费用</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1486535" y="3118485"/>
            <a:ext cx="4182110"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企业发生的各项财务费用</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5767070" y="3118485"/>
            <a:ext cx="4895215"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期末转入本年利润的财务费用</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38694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303270" y="2201545"/>
            <a:ext cx="1435735" cy="730885"/>
          </a:xfrm>
          <a:prstGeom prst="wedgeRoundRectCallout">
            <a:avLst>
              <a:gd name="adj1" fmla="val -67515"/>
              <a:gd name="adj2" fmla="val 3062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3" name="圆角矩形标注 32" descr="7b0a20202020227461726765744964223a202270726f636573734f6e6c696e6554657874426f78220a7d0a"/>
          <p:cNvSpPr/>
          <p:nvPr/>
        </p:nvSpPr>
        <p:spPr>
          <a:xfrm>
            <a:off x="7621270" y="2201545"/>
            <a:ext cx="1376045"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461726765744964223a202270726f636573734f6e6c696e65576f7264417274222c0a2020202022776f7264617274223a20227b5c2269645c223a32353030343539362c5c227469645c223a5c2231333532335c227d220a7d0a"/>
          <p:cNvSpPr txBox="1"/>
          <p:nvPr/>
        </p:nvSpPr>
        <p:spPr>
          <a:xfrm>
            <a:off x="1134110" y="5137785"/>
            <a:ext cx="10064750" cy="645160"/>
          </a:xfrm>
          <a:prstGeom prst="rect">
            <a:avLst/>
          </a:prstGeom>
          <a:noFill/>
        </p:spPr>
        <p:txBody>
          <a:bodyPr wrap="square" rtlCol="0" anchor="t">
            <a:spAutoFit/>
            <a:scene3d>
              <a:camera prst="orthographicFront"/>
              <a:lightRig rig="soft" dir="t">
                <a:rot lat="0" lon="0" rev="15600000"/>
              </a:lightRig>
            </a:scene3d>
            <a:sp3d extrusionH="57150" prstMaterial="softEdge">
              <a:bevelT w="25400" h="38100"/>
            </a:sp3d>
          </a:bodyPr>
          <a:lstStyle/>
          <a:p>
            <a:pPr>
              <a:lnSpc>
                <a:spcPct val="150000"/>
              </a:lnSpc>
            </a:pPr>
            <a:r>
              <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按财务费用项目进行明细分类核算。本账户期末结转后无余额。</a:t>
            </a:r>
            <a:endPar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p:txBody>
      </p:sp>
      <p:cxnSp>
        <p:nvCxnSpPr>
          <p:cNvPr id="5" name="直接连接符 4"/>
          <p:cNvCxnSpPr/>
          <p:nvPr/>
        </p:nvCxnSpPr>
        <p:spPr>
          <a:xfrm flipV="1">
            <a:off x="4086860" y="4715510"/>
            <a:ext cx="3627755" cy="11430"/>
          </a:xfrm>
          <a:prstGeom prst="line">
            <a:avLst/>
          </a:prstGeom>
          <a:solidFill>
            <a:schemeClr val="accent1"/>
          </a:solidFill>
          <a:ln w="44450" cap="flat" cmpd="sng" algn="ctr">
            <a:solidFill>
              <a:srgbClr val="002060"/>
            </a:solidFill>
            <a:prstDash val="solid"/>
            <a:round/>
            <a:headEnd type="none" w="med" len="med"/>
            <a:tailEnd type="none" w="med" len="med"/>
          </a:ln>
        </p:spPr>
      </p:cxnSp>
      <p:sp>
        <p:nvSpPr>
          <p:cNvPr id="10" name="文本框 9"/>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to="" calcmode="lin" valueType="num">
                                      <p:cBhvr>
                                        <p:cTn id="33"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idx="1"/>
            <p:custDataLst>
              <p:tags r:id="rId1"/>
            </p:custDataLst>
          </p:nvPr>
        </p:nvSpPr>
        <p:spPr>
          <a:xfrm>
            <a:off x="4799965" y="2997200"/>
            <a:ext cx="5927090" cy="836295"/>
          </a:xfrm>
        </p:spPr>
        <p:txBody>
          <a:bodyPr>
            <a:scene3d>
              <a:camera prst="orthographicFront"/>
              <a:lightRig rig="threePt" dir="t"/>
            </a:scene3d>
          </a:bodyPr>
          <a:lstStyle/>
          <a:p>
            <a:r>
              <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核算举例</a:t>
            </a:r>
            <a:endPar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19" name="文本框 18"/>
          <p:cNvSpPr txBox="1"/>
          <p:nvPr>
            <p:custDataLst>
              <p:tags r:id="rId2"/>
            </p:custDataLst>
          </p:nvPr>
        </p:nvSpPr>
        <p:spPr>
          <a:xfrm>
            <a:off x="1991995" y="2300915"/>
            <a:ext cx="2356847" cy="2230121"/>
          </a:xfrm>
          <a:prstGeom prst="rect">
            <a:avLst/>
          </a:prstGeom>
          <a:noFill/>
        </p:spPr>
        <p:txBody>
          <a:bodyPr wrap="square" rtlCol="0" anchor="ctr" anchorCtr="1"/>
          <a:lstStyle/>
          <a:p>
            <a:pPr algn="r"/>
            <a:r>
              <a:rPr lang="en-US" altLang="zh-CN" sz="4000" b="1" dirty="0">
                <a:solidFill>
                  <a:schemeClr val="accent1"/>
                </a:solidFill>
                <a:latin typeface="方正粗黑宋简体" panose="02000000000000000000" charset="-122"/>
                <a:ea typeface="方正大黑体_GBK" panose="02010600010101010101" charset="-122"/>
                <a:cs typeface="汉仪粗简黑简" panose="00020600040101010101" charset="-122"/>
              </a:rPr>
              <a:t>03</a:t>
            </a:r>
            <a:endParaRPr lang="en-US" altLang="zh-CN" sz="4000" b="1" dirty="0">
              <a:solidFill>
                <a:schemeClr val="accent1"/>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文本占位符 24578"/>
          <p:cNvSpPr>
            <a:spLocks noGrp="1"/>
          </p:cNvSpPr>
          <p:nvPr>
            <p:ph type="body" idx="1"/>
          </p:nvPr>
        </p:nvSpPr>
        <p:spPr>
          <a:xfrm>
            <a:off x="1765300" y="1149985"/>
            <a:ext cx="5329238" cy="863600"/>
          </a:xfrm>
        </p:spPr>
        <p:txBody>
          <a:bodyPr/>
          <a:lstStyle/>
          <a:p>
            <a:pPr marL="0" indent="0">
              <a:lnSpc>
                <a:spcPct val="150000"/>
              </a:lnSpc>
              <a:spcBef>
                <a:spcPct val="50000"/>
              </a:spcBef>
              <a:spcAft>
                <a:spcPct val="50000"/>
              </a:spcAft>
              <a:buNone/>
            </a:pPr>
            <a:r>
              <a:rPr lang="zh-CN" altLang="en-US" sz="2800" b="1" dirty="0">
                <a:latin typeface="方正粗黑宋简体" panose="02000000000000000000" charset="-122"/>
                <a:ea typeface="方正大黑体_GBK" panose="02010600010101010101" charset="-122"/>
              </a:rPr>
              <a:t>一、实收资本的含义</a:t>
            </a:r>
            <a:endParaRPr lang="zh-CN" altLang="en-US" sz="2800" b="1" dirty="0">
              <a:latin typeface="方正粗黑宋简体" panose="02000000000000000000" charset="-122"/>
              <a:ea typeface="方正大黑体_GBK" panose="02010600010101010101" charset="-122"/>
            </a:endParaRPr>
          </a:p>
        </p:txBody>
      </p:sp>
      <p:sp>
        <p:nvSpPr>
          <p:cNvPr id="24581" name="文本框 24580"/>
          <p:cNvSpPr txBox="1"/>
          <p:nvPr/>
        </p:nvSpPr>
        <p:spPr>
          <a:xfrm>
            <a:off x="1765300" y="2013585"/>
            <a:ext cx="8980170" cy="2030095"/>
          </a:xfrm>
          <a:prstGeom prst="rect">
            <a:avLst/>
          </a:prstGeom>
          <a:solidFill>
            <a:schemeClr val="bg1"/>
          </a:solidFill>
          <a:ln w="9525">
            <a:noFill/>
          </a:ln>
        </p:spPr>
        <p:txBody>
          <a:bodyPr wrap="square">
            <a:spAutoFit/>
          </a:bodyPr>
          <a:lstStyle/>
          <a:p>
            <a:pPr>
              <a:lnSpc>
                <a:spcPct val="150000"/>
              </a:lnSpc>
              <a:spcBef>
                <a:spcPct val="50000"/>
              </a:spcBef>
              <a:spcAft>
                <a:spcPct val="80000"/>
              </a:spcAft>
            </a:pPr>
            <a:r>
              <a:rPr lang="en-US" altLang="zh-CN" sz="2800" dirty="0">
                <a:latin typeface="方正粗黑宋简体" panose="02000000000000000000" charset="-122"/>
                <a:ea typeface="方正大黑体_GBK" panose="02010600010101010101" charset="-122"/>
              </a:rPr>
              <a:t>       </a:t>
            </a:r>
            <a:r>
              <a:rPr lang="zh-CN" altLang="en-US" sz="2800" dirty="0">
                <a:latin typeface="方正粗黑宋简体" panose="02000000000000000000" charset="-122"/>
                <a:ea typeface="方正大黑体_GBK" panose="02010600010101010101" charset="-122"/>
              </a:rPr>
              <a:t>实收资本，是指企业的投资者按照企业章程或合同、协议的约定，实际投入企业的资本金以及按照有关规定由资本公积金、盈余公积金转为资本的资金。</a:t>
            </a:r>
            <a:endParaRPr lang="zh-CN" altLang="en-US" sz="2800" dirty="0">
              <a:latin typeface="方正粗黑宋简体" panose="02000000000000000000" charset="-122"/>
              <a:ea typeface="方正大黑体_GBK" panose="02010600010101010101" charset="-122"/>
            </a:endParaRPr>
          </a:p>
        </p:txBody>
      </p:sp>
      <p:sp>
        <p:nvSpPr>
          <p:cNvPr id="3" name="标题 1"/>
          <p:cNvSpPr>
            <a:spLocks noGrp="1"/>
          </p:cNvSpPr>
          <p:nvPr/>
        </p:nvSpPr>
        <p:spPr>
          <a:xfrm>
            <a:off x="737279" y="198472"/>
            <a:ext cx="10973577" cy="1143142"/>
          </a:xfrm>
          <a:prstGeom prst="rect">
            <a:avLst/>
          </a:prstGeom>
          <a:noFill/>
          <a:ln w="9525">
            <a:noFill/>
            <a:miter lim="800000"/>
          </a:ln>
        </p:spPr>
        <p:txBody>
          <a:bodyPr vert="horz" wrap="square" lIns="107470" tIns="53734" rIns="107470" bIns="53734" numCol="1" anchor="ctr" anchorCtr="0" compatLnSpc="1"/>
          <a:lstStyle>
            <a:lvl1pPr algn="ctr" rtl="0" eaLnBrk="0" fontAlgn="base" hangingPunct="0">
              <a:spcBef>
                <a:spcPct val="0"/>
              </a:spcBef>
              <a:spcAft>
                <a:spcPct val="0"/>
              </a:spcAft>
              <a:defRPr sz="431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marL="0" marR="0" lvl="0" indent="335915" algn="ctr" defTabSz="914400" rtl="0" eaLnBrk="1" fontAlgn="base" latinLnBrk="0" hangingPunct="1">
              <a:lnSpc>
                <a:spcPct val="150000"/>
              </a:lnSpc>
              <a:spcBef>
                <a:spcPct val="0"/>
              </a:spcBef>
              <a:spcAft>
                <a:spcPts val="0"/>
              </a:spcAft>
              <a:buClrTx/>
              <a:buSzTx/>
              <a:buFontTx/>
              <a:buNone/>
              <a:defRPr/>
            </a:pPr>
            <a:r>
              <a:rPr lang="zh-CN" altLang="zh-CN" sz="3200" kern="100" noProof="0" dirty="0">
                <a:ln>
                  <a:noFill/>
                </a:ln>
                <a:effectLst/>
                <a:uLnTx/>
                <a:uFillTx/>
                <a:latin typeface="方正粗黑宋简体" panose="02000000000000000000" charset="-122"/>
                <a:ea typeface="方正大黑体_GBK" panose="02010600010101010101" charset="-122"/>
                <a:sym typeface="+mn-ea"/>
              </a:rPr>
              <a:t>任务一</a:t>
            </a:r>
            <a:r>
              <a:rPr lang="en-US" altLang="zh-CN" sz="3200" kern="100" noProof="0" dirty="0">
                <a:ln>
                  <a:noFill/>
                </a:ln>
                <a:effectLst/>
                <a:uLnTx/>
                <a:uFillTx/>
                <a:latin typeface="方正粗黑宋简体" panose="02000000000000000000" charset="-122"/>
                <a:ea typeface="方正大黑体_GBK" panose="02010600010101010101" charset="-122"/>
                <a:sym typeface="+mn-ea"/>
              </a:rPr>
              <a:t>   </a:t>
            </a:r>
            <a:r>
              <a:rPr lang="zh-CN" altLang="zh-CN" sz="3200" kern="100" noProof="0" dirty="0">
                <a:ln>
                  <a:noFill/>
                </a:ln>
                <a:effectLst/>
                <a:uLnTx/>
                <a:uFillTx/>
                <a:latin typeface="方正粗黑宋简体" panose="02000000000000000000" charset="-122"/>
                <a:ea typeface="方正大黑体_GBK" panose="02010600010101010101" charset="-122"/>
                <a:sym typeface="+mn-ea"/>
              </a:rPr>
              <a:t>资金筹集业务的核算</a:t>
            </a:r>
            <a:br>
              <a:rPr kumimoji="0" lang="zh-CN" altLang="zh-CN" sz="3200" i="0" u="none" strike="noStrike" kern="10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rPr>
            </a:br>
            <a:endParaRPr kumimoji="0" lang="zh-CN" altLang="zh-CN" sz="3200" i="0" u="none" strike="noStrike" kern="10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4581"/>
                                        </p:tgtEl>
                                        <p:attrNameLst>
                                          <p:attrName>style.visibility</p:attrName>
                                        </p:attrNameLst>
                                      </p:cBhvr>
                                      <p:to>
                                        <p:strVal val="visible"/>
                                      </p:to>
                                    </p:set>
                                    <p:animEffect transition="in" filter="wipe(left)">
                                      <p:cBhvr>
                                        <p:cTn id="7" dur="500"/>
                                        <p:tgtEl>
                                          <p:spTgt spid="24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0" y="357188"/>
            <a:ext cx="10972800" cy="1143000"/>
          </a:xfrm>
        </p:spPr>
        <p:txBody>
          <a:bodyPr>
            <a:scene3d>
              <a:camera prst="orthographicFront"/>
              <a:lightRig rig="soft" dir="t">
                <a:rot lat="0" lon="0" rev="15600000"/>
              </a:lightRig>
            </a:scene3d>
            <a:sp3d extrusionH="57150" prstMaterial="softEdge">
              <a:bevelT w="25400" h="38100"/>
            </a:sp3d>
          </a:bodyPr>
          <a:lstStyle/>
          <a:p>
            <a:pPr eaLnBrk="1" hangingPunct="1"/>
            <a:r>
              <a:rPr lang="zh-CN" altLang="en-US" sz="3200">
                <a:solidFill>
                  <a:srgbClr val="00206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rgbClr val="00206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rgbClr val="00206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资金筹集业务的核算 </a:t>
            </a:r>
            <a:br>
              <a:rPr lang="zh-CN" altLang="en-US" sz="3200">
                <a:solidFill>
                  <a:srgbClr val="00206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rPr>
            </a:br>
            <a:r>
              <a:rPr lang="zh-CN" altLang="en-US" sz="3200">
                <a:solidFill>
                  <a:srgbClr val="002060"/>
                </a:solidFill>
                <a:effectLst/>
                <a:latin typeface="方正粗黑宋简体" panose="02000000000000000000" charset="-122"/>
                <a:ea typeface="方正大黑体_GBK" panose="02010600010101010101" charset="-122"/>
                <a:cs typeface="方正大黑体_GBK" panose="02010600010101010101" charset="-122"/>
              </a:rPr>
              <a:t> </a:t>
            </a:r>
            <a:endParaRPr lang="zh-CN" altLang="en-US" sz="3200">
              <a:solidFill>
                <a:srgbClr val="002060"/>
              </a:solidFill>
              <a:effectLst/>
              <a:latin typeface="方正粗黑宋简体" panose="02000000000000000000" charset="-122"/>
              <a:ea typeface="方正大黑体_GBK" panose="02010600010101010101" charset="-122"/>
              <a:cs typeface="方正大黑体_GBK" panose="02010600010101010101" charset="-122"/>
            </a:endParaRPr>
          </a:p>
        </p:txBody>
      </p:sp>
      <p:sp>
        <p:nvSpPr>
          <p:cNvPr id="2" name="空心弧 1"/>
          <p:cNvSpPr/>
          <p:nvPr>
            <p:custDataLst>
              <p:tags r:id="rId1"/>
            </p:custDataLst>
          </p:nvPr>
        </p:nvSpPr>
        <p:spPr>
          <a:xfrm>
            <a:off x="886478" y="1673234"/>
            <a:ext cx="1530070" cy="1530070"/>
          </a:xfrm>
          <a:prstGeom prst="blockArc">
            <a:avLst>
              <a:gd name="adj1" fmla="val 16102233"/>
              <a:gd name="adj2" fmla="val 656203"/>
              <a:gd name="adj3" fmla="val 1016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dirty="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3" name="空心弧 2"/>
          <p:cNvSpPr/>
          <p:nvPr>
            <p:custDataLst>
              <p:tags r:id="rId2"/>
            </p:custDataLst>
          </p:nvPr>
        </p:nvSpPr>
        <p:spPr>
          <a:xfrm flipH="1" flipV="1">
            <a:off x="2245053" y="1915493"/>
            <a:ext cx="1530070" cy="1530070"/>
          </a:xfrm>
          <a:prstGeom prst="blockArc">
            <a:avLst>
              <a:gd name="adj1" fmla="val 11661999"/>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4" name="空心弧 3"/>
          <p:cNvSpPr/>
          <p:nvPr>
            <p:custDataLst>
              <p:tags r:id="rId3"/>
            </p:custDataLst>
          </p:nvPr>
        </p:nvSpPr>
        <p:spPr>
          <a:xfrm rot="2700000">
            <a:off x="3578788" y="2260238"/>
            <a:ext cx="1530070" cy="1530070"/>
          </a:xfrm>
          <a:prstGeom prst="blockArc">
            <a:avLst>
              <a:gd name="adj1" fmla="val 8912435"/>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3" name="空心弧 12"/>
          <p:cNvSpPr/>
          <p:nvPr>
            <p:custDataLst>
              <p:tags r:id="rId4"/>
            </p:custDataLst>
          </p:nvPr>
        </p:nvSpPr>
        <p:spPr>
          <a:xfrm rot="3120378" flipV="1">
            <a:off x="4329988" y="3411166"/>
            <a:ext cx="1530070" cy="1530070"/>
          </a:xfrm>
          <a:prstGeom prst="blockArc">
            <a:avLst>
              <a:gd name="adj1" fmla="val 10426104"/>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4" name="空心弧 13"/>
          <p:cNvSpPr/>
          <p:nvPr>
            <p:custDataLst>
              <p:tags r:id="rId5"/>
            </p:custDataLst>
          </p:nvPr>
        </p:nvSpPr>
        <p:spPr>
          <a:xfrm rot="3023909" flipH="1">
            <a:off x="5349888" y="4334845"/>
            <a:ext cx="1530070" cy="1530070"/>
          </a:xfrm>
          <a:prstGeom prst="blockArc">
            <a:avLst>
              <a:gd name="adj1" fmla="val 13833344"/>
              <a:gd name="adj2" fmla="val 569579"/>
              <a:gd name="adj3" fmla="val 101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5" name="椭圆 14"/>
          <p:cNvSpPr/>
          <p:nvPr>
            <p:custDataLst>
              <p:tags r:id="rId6"/>
            </p:custDataLst>
          </p:nvPr>
        </p:nvSpPr>
        <p:spPr>
          <a:xfrm>
            <a:off x="2547131" y="2176444"/>
            <a:ext cx="925913" cy="9259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6" name="椭圆 15"/>
          <p:cNvSpPr/>
          <p:nvPr>
            <p:custDataLst>
              <p:tags r:id="rId7"/>
            </p:custDataLst>
          </p:nvPr>
        </p:nvSpPr>
        <p:spPr>
          <a:xfrm>
            <a:off x="3880745" y="2558909"/>
            <a:ext cx="932727" cy="9327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7" name="椭圆 16"/>
          <p:cNvSpPr/>
          <p:nvPr>
            <p:custDataLst>
              <p:tags r:id="rId8"/>
            </p:custDataLst>
          </p:nvPr>
        </p:nvSpPr>
        <p:spPr>
          <a:xfrm>
            <a:off x="4628659" y="3713911"/>
            <a:ext cx="932727" cy="9327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8" name="Freeform 10"/>
          <p:cNvSpPr>
            <a:spLocks noEditPoints="1"/>
          </p:cNvSpPr>
          <p:nvPr>
            <p:custDataLst>
              <p:tags r:id="rId9"/>
            </p:custDataLst>
          </p:nvPr>
        </p:nvSpPr>
        <p:spPr bwMode="auto">
          <a:xfrm>
            <a:off x="4762687" y="3930142"/>
            <a:ext cx="664672" cy="500264"/>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chemeClr val="bg1"/>
          </a:solidFill>
          <a:ln>
            <a:noFill/>
          </a:ln>
        </p:spPr>
        <p:txBody>
          <a:bodyPr vert="horz" wrap="square" lIns="91440" tIns="45720" rIns="91440" bIns="45720" numCol="1" anchor="t" anchorCtr="0" compatLnSpc="1"/>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31" name="圆角矩形 35"/>
          <p:cNvSpPr/>
          <p:nvPr>
            <p:custDataLst>
              <p:tags r:id="rId10"/>
            </p:custDataLst>
          </p:nvPr>
        </p:nvSpPr>
        <p:spPr>
          <a:xfrm>
            <a:off x="6789394" y="3414430"/>
            <a:ext cx="599452" cy="59896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600" dirty="0">
                <a:solidFill>
                  <a:srgbClr val="000000"/>
                </a:solidFill>
                <a:latin typeface="Arial" panose="020B0604020202020204" pitchFamily="34" charset="0"/>
                <a:ea typeface="方正大黑体_GBK" panose="02010600010101010101" charset="-122"/>
                <a:sym typeface="Arial" panose="020B0604020202020204" pitchFamily="34" charset="0"/>
              </a:rPr>
              <a:t>3</a:t>
            </a:r>
            <a:endParaRPr lang="en-US" altLang="zh-CN" sz="2600" dirty="0">
              <a:solidFill>
                <a:srgbClr val="000000"/>
              </a:solidFill>
              <a:latin typeface="Arial" panose="020B0604020202020204" pitchFamily="34" charset="0"/>
              <a:ea typeface="方正大黑体_GBK" panose="02010600010101010101" charset="-122"/>
              <a:sym typeface="Arial" panose="020B0604020202020204" pitchFamily="34" charset="0"/>
            </a:endParaRPr>
          </a:p>
        </p:txBody>
      </p:sp>
      <p:sp>
        <p:nvSpPr>
          <p:cNvPr id="20" name="文本框 19"/>
          <p:cNvSpPr txBox="1"/>
          <p:nvPr>
            <p:custDataLst>
              <p:tags r:id="rId11"/>
            </p:custDataLst>
          </p:nvPr>
        </p:nvSpPr>
        <p:spPr>
          <a:xfrm>
            <a:off x="6786936" y="2529149"/>
            <a:ext cx="2819248" cy="59896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600" spc="150" dirty="0">
                <a:solidFill>
                  <a:srgbClr val="002060"/>
                </a:solidFill>
                <a:latin typeface="方正粗黑宋简体" panose="02000000000000000000" charset="-122"/>
                <a:ea typeface="方正大黑体_GBK" panose="02010600010101010101" charset="-122"/>
                <a:sym typeface="Arial" panose="020B0604020202020204" pitchFamily="34" charset="0"/>
              </a:rPr>
              <a:t>账户设置</a:t>
            </a:r>
            <a:endParaRPr lang="zh-CN" altLang="en-US" sz="2600" spc="150" dirty="0">
              <a:solidFill>
                <a:srgbClr val="002060"/>
              </a:solidFill>
              <a:latin typeface="方正粗黑宋简体" panose="02000000000000000000" charset="-122"/>
              <a:ea typeface="方正大黑体_GBK" panose="02010600010101010101" charset="-122"/>
              <a:sym typeface="Arial" panose="020B0604020202020204" pitchFamily="34" charset="0"/>
            </a:endParaRPr>
          </a:p>
        </p:txBody>
      </p:sp>
      <p:sp>
        <p:nvSpPr>
          <p:cNvPr id="21" name="圆角矩形 34"/>
          <p:cNvSpPr/>
          <p:nvPr>
            <p:custDataLst>
              <p:tags r:id="rId12"/>
            </p:custDataLst>
          </p:nvPr>
        </p:nvSpPr>
        <p:spPr>
          <a:xfrm>
            <a:off x="6045364" y="2529149"/>
            <a:ext cx="599452" cy="59896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600" dirty="0">
                <a:solidFill>
                  <a:schemeClr val="bg1"/>
                </a:solidFill>
                <a:latin typeface="Arial" panose="020B0604020202020204" pitchFamily="34" charset="0"/>
                <a:ea typeface="方正大黑体_GBK" panose="02010600010101010101" charset="-122"/>
                <a:sym typeface="Arial" panose="020B0604020202020204" pitchFamily="34" charset="0"/>
              </a:rPr>
              <a:t>2</a:t>
            </a:r>
            <a:endParaRPr lang="en-US" altLang="zh-CN" sz="2600" dirty="0">
              <a:solidFill>
                <a:schemeClr val="bg1"/>
              </a:solidFill>
              <a:latin typeface="Arial" panose="020B0604020202020204" pitchFamily="34" charset="0"/>
              <a:ea typeface="方正大黑体_GBK" panose="02010600010101010101" charset="-122"/>
              <a:sym typeface="Arial" panose="020B0604020202020204" pitchFamily="34" charset="0"/>
            </a:endParaRPr>
          </a:p>
        </p:txBody>
      </p:sp>
      <p:sp>
        <p:nvSpPr>
          <p:cNvPr id="22" name="文本框 21"/>
          <p:cNvSpPr txBox="1"/>
          <p:nvPr>
            <p:custDataLst>
              <p:tags r:id="rId13"/>
            </p:custDataLst>
          </p:nvPr>
        </p:nvSpPr>
        <p:spPr>
          <a:xfrm>
            <a:off x="6185023" y="1643868"/>
            <a:ext cx="2819248" cy="59896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600" spc="150">
                <a:gradFill>
                  <a:gsLst>
                    <a:gs pos="0">
                      <a:srgbClr val="012D86"/>
                    </a:gs>
                    <a:gs pos="100000">
                      <a:srgbClr val="0E2557"/>
                    </a:gs>
                  </a:gsLst>
                  <a:lin scaled="0"/>
                </a:gradFill>
                <a:latin typeface="方正粗黑宋简体" panose="02000000000000000000" charset="-122"/>
                <a:ea typeface="方正大黑体_GBK" panose="02010600010101010101" charset="-122"/>
              </a:rPr>
              <a:t>核算内容</a:t>
            </a:r>
            <a:endParaRPr lang="zh-CN" altLang="en-US" sz="2600" spc="150">
              <a:gradFill>
                <a:gsLst>
                  <a:gs pos="0">
                    <a:srgbClr val="012D86"/>
                  </a:gs>
                  <a:gs pos="100000">
                    <a:srgbClr val="0E2557"/>
                  </a:gs>
                </a:gsLst>
                <a:lin scaled="0"/>
              </a:gradFill>
              <a:latin typeface="方正粗黑宋简体" panose="02000000000000000000" charset="-122"/>
              <a:ea typeface="方正大黑体_GBK" panose="02010600010101010101" charset="-122"/>
            </a:endParaRPr>
          </a:p>
        </p:txBody>
      </p:sp>
      <p:sp>
        <p:nvSpPr>
          <p:cNvPr id="24" name="圆角矩形 30"/>
          <p:cNvSpPr/>
          <p:nvPr>
            <p:custDataLst>
              <p:tags r:id="rId14"/>
            </p:custDataLst>
          </p:nvPr>
        </p:nvSpPr>
        <p:spPr>
          <a:xfrm>
            <a:off x="5443453" y="1643868"/>
            <a:ext cx="599452" cy="59896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600" dirty="0">
                <a:solidFill>
                  <a:srgbClr val="000000"/>
                </a:solidFill>
                <a:latin typeface="Arial" panose="020B0604020202020204" pitchFamily="34" charset="0"/>
                <a:ea typeface="方正大黑体_GBK" panose="02010600010101010101" charset="-122"/>
                <a:sym typeface="Arial" panose="020B0604020202020204" pitchFamily="34" charset="0"/>
              </a:rPr>
              <a:t>1</a:t>
            </a:r>
            <a:endParaRPr lang="en-US" altLang="zh-CN" sz="2600" dirty="0">
              <a:solidFill>
                <a:srgbClr val="000000"/>
              </a:solidFill>
              <a:latin typeface="Arial" panose="020B0604020202020204" pitchFamily="34" charset="0"/>
              <a:ea typeface="方正大黑体_GBK" panose="02010600010101010101" charset="-122"/>
              <a:sym typeface="Arial" panose="020B0604020202020204" pitchFamily="34" charset="0"/>
            </a:endParaRPr>
          </a:p>
        </p:txBody>
      </p:sp>
      <p:pic>
        <p:nvPicPr>
          <p:cNvPr id="25" name="图形 34"/>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2847807" y="2384916"/>
            <a:ext cx="324560" cy="508970"/>
          </a:xfrm>
          <a:prstGeom prst="rect">
            <a:avLst/>
          </a:prstGeom>
        </p:spPr>
      </p:pic>
      <p:pic>
        <p:nvPicPr>
          <p:cNvPr id="26" name="图形 35"/>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4125817" y="2818734"/>
            <a:ext cx="442582" cy="413077"/>
          </a:xfrm>
          <a:prstGeom prst="rect">
            <a:avLst/>
          </a:prstGeom>
        </p:spPr>
      </p:pic>
      <p:sp>
        <p:nvSpPr>
          <p:cNvPr id="5" name="文本框 4"/>
          <p:cNvSpPr txBox="1"/>
          <p:nvPr>
            <p:custDataLst>
              <p:tags r:id="rId21"/>
            </p:custDataLst>
          </p:nvPr>
        </p:nvSpPr>
        <p:spPr>
          <a:xfrm>
            <a:off x="7481626" y="3441009"/>
            <a:ext cx="2819248" cy="59896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600" spc="150" dirty="0">
                <a:solidFill>
                  <a:srgbClr val="002060"/>
                </a:solidFill>
                <a:latin typeface="方正粗黑宋简体" panose="02000000000000000000" charset="-122"/>
                <a:ea typeface="方正大黑体_GBK" panose="02010600010101010101" charset="-122"/>
                <a:sym typeface="Arial" panose="020B0604020202020204" pitchFamily="34" charset="0"/>
              </a:rPr>
              <a:t>核算举例</a:t>
            </a:r>
            <a:endParaRPr lang="zh-CN" altLang="en-US" sz="2600" spc="150" dirty="0">
              <a:solidFill>
                <a:srgbClr val="002060"/>
              </a:solidFill>
              <a:latin typeface="方正粗黑宋简体" panose="02000000000000000000" charset="-122"/>
              <a:ea typeface="方正大黑体_GBK" panose="02010600010101010101" charset="-122"/>
              <a:sym typeface="Arial" panose="020B0604020202020204" pitchFamily="34" charset="0"/>
            </a:endParaRPr>
          </a:p>
        </p:txBody>
      </p:sp>
    </p:spTree>
    <p:custDataLst>
      <p:tags r:id="rId22"/>
    </p:custDataLst>
  </p:cSld>
  <p:clrMapOvr>
    <a:masterClrMapping/>
  </p:clrMapOvr>
  <p:transition spd="med">
    <p:wheel spokes="8"/>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标题 33793"/>
          <p:cNvSpPr>
            <a:spLocks noGrp="1"/>
          </p:cNvSpPr>
          <p:nvPr>
            <p:ph type="title"/>
          </p:nvPr>
        </p:nvSpPr>
        <p:spPr>
          <a:xfrm>
            <a:off x="1524000" y="260350"/>
            <a:ext cx="4691063" cy="777875"/>
          </a:xfrm>
          <a:solidFill>
            <a:schemeClr val="accent2"/>
          </a:solidFill>
          <a:effectLst>
            <a:outerShdw dist="107763" dir="2699999" algn="ctr" rotWithShape="0">
              <a:schemeClr val="bg2">
                <a:alpha val="50000"/>
              </a:schemeClr>
            </a:outerShdw>
          </a:effectLst>
        </p:spPr>
        <p:txBody>
          <a:bodyPr anchor="ctr" anchorCtr="0"/>
          <a:lstStyle/>
          <a:p>
            <a:r>
              <a:rPr lang="zh-CN" altLang="en-US" sz="3600" b="1" dirty="0">
                <a:solidFill>
                  <a:srgbClr val="FFFF00"/>
                </a:solidFill>
                <a:effectLst>
                  <a:outerShdw blurRad="38100" dist="38100" dir="2700000">
                    <a:srgbClr val="000000"/>
                  </a:outerShdw>
                </a:effectLst>
              </a:rPr>
              <a:t>投资者投入资本</a:t>
            </a:r>
            <a:endParaRPr lang="zh-CN" altLang="en-US" sz="3600" b="1" dirty="0">
              <a:solidFill>
                <a:srgbClr val="FFFF00"/>
              </a:solidFill>
              <a:effectLst>
                <a:outerShdw blurRad="38100" dist="38100" dir="2700000">
                  <a:srgbClr val="000000"/>
                </a:outerShdw>
              </a:effectLst>
            </a:endParaRPr>
          </a:p>
        </p:txBody>
      </p:sp>
      <p:sp>
        <p:nvSpPr>
          <p:cNvPr id="33796" name="文本框 33795"/>
          <p:cNvSpPr txBox="1"/>
          <p:nvPr/>
        </p:nvSpPr>
        <p:spPr>
          <a:xfrm>
            <a:off x="5735638" y="765175"/>
            <a:ext cx="4537075" cy="491490"/>
          </a:xfrm>
          <a:prstGeom prst="rect">
            <a:avLst/>
          </a:prstGeom>
          <a:solidFill>
            <a:srgbClr val="FFFF00"/>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a:spAutoFit/>
          </a:bodyPr>
          <a:lstStyle/>
          <a:p>
            <a:pPr algn="ctr">
              <a:spcBef>
                <a:spcPct val="50000"/>
              </a:spcBef>
            </a:pPr>
            <a:r>
              <a:rPr lang="en-US" altLang="zh-CN" sz="2600" b="1">
                <a:latin typeface="方正粗黑宋简体" panose="02000000000000000000" charset="-122"/>
                <a:ea typeface="方正大黑体_GBK" panose="02010600010101010101" charset="-122"/>
              </a:rPr>
              <a:t>1</a:t>
            </a:r>
            <a:r>
              <a:rPr lang="zh-CN" altLang="en-US" sz="2600" b="1" dirty="0">
                <a:latin typeface="方正粗黑宋简体" panose="02000000000000000000" charset="-122"/>
                <a:ea typeface="方正大黑体_GBK" panose="02010600010101010101" charset="-122"/>
              </a:rPr>
              <a:t>、实收资本业务核算</a:t>
            </a:r>
            <a:endParaRPr lang="zh-CN" altLang="en-US" sz="2600" dirty="0">
              <a:latin typeface="方正粗黑宋简体" panose="02000000000000000000" charset="-122"/>
              <a:ea typeface="方正大黑体_GBK" panose="02010600010101010101" charset="-122"/>
            </a:endParaRPr>
          </a:p>
        </p:txBody>
      </p:sp>
      <p:sp>
        <p:nvSpPr>
          <p:cNvPr id="33797" name="文本框 33796"/>
          <p:cNvSpPr txBox="1"/>
          <p:nvPr/>
        </p:nvSpPr>
        <p:spPr>
          <a:xfrm>
            <a:off x="1990725" y="1628775"/>
            <a:ext cx="4968875" cy="491490"/>
          </a:xfrm>
          <a:prstGeom prst="rect">
            <a:avLst/>
          </a:prstGeom>
          <a:noFill/>
          <a:ln w="9525">
            <a:noFill/>
          </a:ln>
        </p:spPr>
        <p:txBody>
          <a:bodyPr>
            <a:spAutoFit/>
          </a:bodyPr>
          <a:lstStyle/>
          <a:p>
            <a:pPr>
              <a:spcBef>
                <a:spcPct val="50000"/>
              </a:spcBef>
              <a:buClr>
                <a:srgbClr val="000000"/>
              </a:buClr>
              <a:buSzPct val="150000"/>
              <a:buFont typeface="Wingdings" panose="05000000000000000000" pitchFamily="2" charset="2"/>
              <a:buChar char="M"/>
            </a:pPr>
            <a:r>
              <a:rPr lang="zh-CN" altLang="en-US" sz="2600" b="1" dirty="0">
                <a:latin typeface="方正粗黑宋简体" panose="02000000000000000000" charset="-122"/>
                <a:ea typeface="方正大黑体_GBK" panose="02010600010101010101" charset="-122"/>
              </a:rPr>
              <a:t>实收资本入账价值的确定</a:t>
            </a:r>
            <a:endParaRPr lang="zh-CN" altLang="en-US" sz="2600" b="1" dirty="0">
              <a:latin typeface="方正粗黑宋简体" panose="02000000000000000000" charset="-122"/>
              <a:ea typeface="方正大黑体_GBK" panose="02010600010101010101" charset="-122"/>
            </a:endParaRPr>
          </a:p>
        </p:txBody>
      </p:sp>
      <p:sp>
        <p:nvSpPr>
          <p:cNvPr id="33798" name="文本框 33797"/>
          <p:cNvSpPr txBox="1"/>
          <p:nvPr/>
        </p:nvSpPr>
        <p:spPr>
          <a:xfrm>
            <a:off x="1327785" y="2441575"/>
            <a:ext cx="9512300" cy="3742055"/>
          </a:xfrm>
          <a:prstGeom prst="rect">
            <a:avLst/>
          </a:prstGeom>
          <a:noFill/>
          <a:ln w="9525" cap="flat" cmpd="sng">
            <a:solidFill>
              <a:schemeClr val="tx1"/>
            </a:solidFill>
            <a:prstDash val="solid"/>
            <a:miter/>
            <a:headEnd type="none" w="med" len="med"/>
            <a:tailEnd type="none" w="med" len="med"/>
          </a:ln>
        </p:spPr>
        <p:txBody>
          <a:bodyPr wrap="square">
            <a:spAutoFit/>
          </a:bodyPr>
          <a:lstStyle/>
          <a:p>
            <a:pPr indent="538480">
              <a:lnSpc>
                <a:spcPct val="150000"/>
              </a:lnSpc>
              <a:spcBef>
                <a:spcPct val="25000"/>
              </a:spcBef>
              <a:spcAft>
                <a:spcPct val="25000"/>
              </a:spcAft>
            </a:pPr>
            <a:r>
              <a:rPr lang="zh-CN" altLang="en-US" sz="2600" b="1" dirty="0">
                <a:latin typeface="方正粗黑宋简体" panose="02000000000000000000" charset="-122"/>
                <a:ea typeface="方正大黑体_GBK" panose="02010600010101010101" charset="-122"/>
              </a:rPr>
              <a:t>投入资本是按照实际收到的投资额入账的。</a:t>
            </a:r>
            <a:endParaRPr lang="zh-CN" altLang="en-US" sz="2600" b="1" dirty="0">
              <a:latin typeface="方正粗黑宋简体" panose="02000000000000000000" charset="-122"/>
              <a:ea typeface="方正大黑体_GBK" panose="02010600010101010101" charset="-122"/>
            </a:endParaRPr>
          </a:p>
          <a:p>
            <a:pPr indent="538480">
              <a:lnSpc>
                <a:spcPct val="150000"/>
              </a:lnSpc>
              <a:spcBef>
                <a:spcPct val="25000"/>
              </a:spcBef>
              <a:spcAft>
                <a:spcPct val="25000"/>
              </a:spcAft>
              <a:buFont typeface="Wingdings" panose="05000000000000000000" pitchFamily="2" charset="2"/>
              <a:buChar char="F"/>
            </a:pPr>
            <a:r>
              <a:rPr lang="zh-CN" altLang="en-US" sz="2600" b="1" dirty="0">
                <a:latin typeface="方正粗黑宋简体" panose="02000000000000000000" charset="-122"/>
                <a:ea typeface="方正大黑体_GBK" panose="02010600010101010101" charset="-122"/>
              </a:rPr>
              <a:t>收到货币资金投资，以实际收到的货币资金额入账；</a:t>
            </a:r>
            <a:endParaRPr lang="zh-CN" altLang="en-US" sz="2600" b="1" dirty="0">
              <a:latin typeface="方正粗黑宋简体" panose="02000000000000000000" charset="-122"/>
              <a:ea typeface="方正大黑体_GBK" panose="02010600010101010101" charset="-122"/>
            </a:endParaRPr>
          </a:p>
          <a:p>
            <a:pPr indent="538480">
              <a:lnSpc>
                <a:spcPct val="150000"/>
              </a:lnSpc>
              <a:spcBef>
                <a:spcPct val="25000"/>
              </a:spcBef>
              <a:spcAft>
                <a:spcPct val="25000"/>
              </a:spcAft>
              <a:buFont typeface="Wingdings" panose="05000000000000000000" pitchFamily="2" charset="2"/>
              <a:buChar char="F"/>
            </a:pPr>
            <a:r>
              <a:rPr lang="zh-CN" altLang="en-US" sz="2600" b="1" dirty="0">
                <a:latin typeface="方正粗黑宋简体" panose="02000000000000000000" charset="-122"/>
                <a:ea typeface="方正大黑体_GBK" panose="02010600010101010101" charset="-122"/>
              </a:rPr>
              <a:t>收到实物等其他形式投资，以投资各方确认协议的价值入账；</a:t>
            </a:r>
            <a:endParaRPr lang="zh-CN" altLang="en-US" sz="2600" b="1" dirty="0">
              <a:latin typeface="方正粗黑宋简体" panose="02000000000000000000" charset="-122"/>
              <a:ea typeface="方正大黑体_GBK" panose="02010600010101010101" charset="-122"/>
            </a:endParaRPr>
          </a:p>
          <a:p>
            <a:pPr indent="538480">
              <a:lnSpc>
                <a:spcPct val="150000"/>
              </a:lnSpc>
              <a:spcBef>
                <a:spcPct val="25000"/>
              </a:spcBef>
              <a:spcAft>
                <a:spcPct val="25000"/>
              </a:spcAft>
              <a:buFont typeface="Wingdings" panose="05000000000000000000" pitchFamily="2" charset="2"/>
              <a:buChar char="F"/>
            </a:pPr>
            <a:r>
              <a:rPr lang="zh-CN" altLang="en-US" sz="2600" b="1" dirty="0">
                <a:latin typeface="方正粗黑宋简体" panose="02000000000000000000" charset="-122"/>
                <a:ea typeface="方正大黑体_GBK" panose="02010600010101010101" charset="-122"/>
              </a:rPr>
              <a:t>实际收到的货币资金额或投资各方确认的资产价值超过其在注册资本中所占的份额部分，记入“资本公积” 。</a:t>
            </a:r>
            <a:endParaRPr lang="zh-CN" altLang="en-US" sz="2600" b="1" dirty="0">
              <a:latin typeface="方正粗黑宋简体" panose="02000000000000000000" charset="-122"/>
              <a:ea typeface="方正大黑体_GBK" panose="02010600010101010101" charset="-122"/>
            </a:endParaRPr>
          </a:p>
        </p:txBody>
      </p:sp>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37279" y="198472"/>
            <a:ext cx="10973577" cy="1143142"/>
          </a:xfrm>
        </p:spPr>
        <p:txBody>
          <a:bodyPr vert="horz" wrap="square" lIns="107470" tIns="53734" rIns="107470" bIns="53734" numCol="1" anchor="ctr" anchorCtr="0" compatLnSpc="1"/>
          <a:lstStyle/>
          <a:p>
            <a:pPr marL="0" marR="0" lvl="0" indent="335915" algn="ctr" defTabSz="914400" rtl="0" eaLnBrk="1" fontAlgn="base" latinLnBrk="0" hangingPunct="1">
              <a:lnSpc>
                <a:spcPct val="150000"/>
              </a:lnSpc>
              <a:spcBef>
                <a:spcPct val="0"/>
              </a:spcBef>
              <a:spcAft>
                <a:spcPts val="0"/>
              </a:spcAft>
              <a:buClrTx/>
              <a:buSzTx/>
              <a:buFontTx/>
              <a:buNone/>
              <a:defRPr/>
            </a:pPr>
            <a:r>
              <a:rPr lang="zh-CN" altLang="zh-CN" sz="3200" kern="100" noProof="0" dirty="0">
                <a:ln>
                  <a:noFill/>
                </a:ln>
                <a:effectLst/>
                <a:uLnTx/>
                <a:uFillTx/>
                <a:latin typeface="方正粗黑宋简体" panose="02000000000000000000" charset="-122"/>
                <a:ea typeface="方正大黑体_GBK" panose="02010600010101010101" charset="-122"/>
                <a:sym typeface="+mn-ea"/>
              </a:rPr>
              <a:t>任务一</a:t>
            </a:r>
            <a:r>
              <a:rPr lang="en-US" altLang="zh-CN" sz="3200" kern="100" noProof="0" dirty="0">
                <a:ln>
                  <a:noFill/>
                </a:ln>
                <a:effectLst/>
                <a:uLnTx/>
                <a:uFillTx/>
                <a:latin typeface="方正粗黑宋简体" panose="02000000000000000000" charset="-122"/>
                <a:ea typeface="方正大黑体_GBK" panose="02010600010101010101" charset="-122"/>
                <a:sym typeface="+mn-ea"/>
              </a:rPr>
              <a:t> </a:t>
            </a:r>
            <a:r>
              <a:rPr lang="zh-CN" altLang="en-US" sz="3200" kern="100" noProof="0" dirty="0">
                <a:ln>
                  <a:noFill/>
                </a:ln>
                <a:effectLst/>
                <a:uLnTx/>
                <a:uFillTx/>
                <a:latin typeface="方正粗黑宋简体" panose="02000000000000000000" charset="-122"/>
                <a:ea typeface="方正大黑体_GBK" panose="02010600010101010101" charset="-122"/>
                <a:sym typeface="+mn-ea"/>
              </a:rPr>
              <a:t>资金筹集业务的核算</a:t>
            </a:r>
            <a:br>
              <a:rPr kumimoji="0" lang="zh-CN" altLang="zh-CN" sz="3200" i="0" u="none" strike="noStrike" kern="10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rPr>
            </a:br>
            <a:endParaRPr kumimoji="0" lang="zh-CN" altLang="zh-CN" sz="3200" i="0" u="none" strike="noStrike" kern="10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p:cNvSpPr>
            <a:spLocks noGrp="1"/>
          </p:cNvSpPr>
          <p:nvPr>
            <p:ph idx="1"/>
          </p:nvPr>
        </p:nvSpPr>
        <p:spPr>
          <a:xfrm>
            <a:off x="458470" y="820420"/>
            <a:ext cx="11304270" cy="5060950"/>
          </a:xfrm>
        </p:spPr>
        <p:txBody>
          <a:bodyPr vert="horz" wrap="square" lIns="107470" tIns="53734" rIns="107470" bIns="53734" numCol="1" anchor="t" anchorCtr="0" compatLnSpc="1"/>
          <a:lstStyle/>
          <a:p>
            <a:pPr marL="302260" marR="0" lvl="0" indent="0" algn="l" defTabSz="914400" rtl="0" eaLnBrk="1" latinLnBrk="0" hangingPunct="1">
              <a:lnSpc>
                <a:spcPct val="150000"/>
              </a:lnSpc>
              <a:spcBef>
                <a:spcPts val="0"/>
              </a:spcBef>
              <a:spcAft>
                <a:spcPts val="0"/>
              </a:spcAft>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一、实收资本的核算</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l" defTabSz="914400" rtl="0" eaLnBrk="1" latinLnBrk="0" hangingPunct="1">
              <a:lnSpc>
                <a:spcPct val="150000"/>
              </a:lnSpc>
              <a:spcBef>
                <a:spcPts val="0"/>
              </a:spcBef>
              <a:spcAft>
                <a:spcPts val="0"/>
              </a:spcAft>
              <a:buClrTx/>
              <a:buSzTx/>
              <a:buFontTx/>
              <a:buNone/>
              <a:defRPr/>
            </a:pPr>
            <a:r>
              <a:rPr kumimoji="0" 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a:t>
            </a:r>
            <a:r>
              <a:rPr lang="zh-CN" sz="2800" kern="100" noProof="0" dirty="0">
                <a:ln>
                  <a:noFill/>
                </a:ln>
                <a:effectLst/>
                <a:uLnTx/>
                <a:uFillTx/>
                <a:latin typeface="方正粗黑宋简体" panose="02000000000000000000" charset="-122"/>
                <a:ea typeface="方正大黑体_GBK" panose="02010600010101010101" charset="-122"/>
                <a:cs typeface="方正大黑体_GBK" panose="02010600010101010101" charset="-122"/>
                <a:sym typeface="+mn-ea"/>
              </a:rPr>
              <a:t>例</a:t>
            </a:r>
            <a:r>
              <a:rPr lang="en-US" altLang="zh-CN" sz="2800" kern="100" noProof="0" dirty="0">
                <a:ln>
                  <a:noFill/>
                </a:ln>
                <a:effectLst/>
                <a:uLnTx/>
                <a:uFillTx/>
                <a:latin typeface="方正粗黑宋简体" panose="02000000000000000000" charset="-122"/>
                <a:ea typeface="方正大黑体_GBK" panose="02010600010101010101" charset="-122"/>
                <a:cs typeface="方正大黑体_GBK" panose="02010600010101010101" charset="-122"/>
                <a:sym typeface="+mn-ea"/>
              </a:rPr>
              <a:t>1</a:t>
            </a:r>
            <a:r>
              <a:rPr kumimoji="0" 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】智瑞公司接受华泰公司投入货币资金</a:t>
            </a:r>
            <a:r>
              <a:rPr kumimoji="0" lang="en-US" alt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30</a:t>
            </a:r>
            <a:r>
              <a:rPr kumimoji="0" lang="zh-CN" altLang="en-US"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万元</a:t>
            </a:r>
            <a:r>
              <a:rPr kumimoji="0"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a:t>
            </a:r>
            <a:endParaRPr kumimoji="0"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endParaRPr>
          </a:p>
        </p:txBody>
      </p:sp>
      <p:sp>
        <p:nvSpPr>
          <p:cNvPr id="7" name="文本框 6"/>
          <p:cNvSpPr txBox="1"/>
          <p:nvPr/>
        </p:nvSpPr>
        <p:spPr>
          <a:xfrm>
            <a:off x="7896225" y="3509010"/>
            <a:ext cx="1409700" cy="398780"/>
          </a:xfrm>
          <a:prstGeom prst="rect">
            <a:avLst/>
          </a:prstGeom>
          <a:solidFill>
            <a:srgbClr val="383BC4"/>
          </a:solidFill>
        </p:spPr>
        <p:txBody>
          <a:bodyPr wrap="square" rtlCol="0">
            <a:spAutoFit/>
          </a:bodyPr>
          <a:lstStyle/>
          <a:p>
            <a:pPr algn="ctr"/>
            <a:r>
              <a:rPr lang="zh-CN" altLang="en-US" sz="2000">
                <a:solidFill>
                  <a:schemeClr val="bg1"/>
                </a:solidFill>
                <a:latin typeface="方正粗黑宋简体" panose="02000000000000000000" charset="-122"/>
                <a:ea typeface="方正大黑体_GBK" panose="02010600010101010101" charset="-122"/>
              </a:rPr>
              <a:t>银行存款</a:t>
            </a:r>
            <a:endParaRPr lang="zh-CN" altLang="en-US" sz="2000">
              <a:solidFill>
                <a:schemeClr val="bg1"/>
              </a:solidFill>
              <a:latin typeface="方正粗黑宋简体" panose="02000000000000000000" charset="-122"/>
              <a:ea typeface="方正大黑体_GBK" panose="02010600010101010101" charset="-122"/>
            </a:endParaRPr>
          </a:p>
        </p:txBody>
      </p:sp>
      <p:sp>
        <p:nvSpPr>
          <p:cNvPr id="9" name="文本框 8"/>
          <p:cNvSpPr txBox="1"/>
          <p:nvPr/>
        </p:nvSpPr>
        <p:spPr>
          <a:xfrm>
            <a:off x="6960235" y="364490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借</a:t>
            </a:r>
            <a:endParaRPr lang="zh-CN" altLang="en-US" sz="2000">
              <a:latin typeface="方正粗黑宋简体" panose="02000000000000000000" charset="-122"/>
              <a:ea typeface="方正大黑体_GBK" panose="02010600010101010101" charset="-122"/>
            </a:endParaRPr>
          </a:p>
        </p:txBody>
      </p:sp>
      <p:sp>
        <p:nvSpPr>
          <p:cNvPr id="10" name="文本框 9"/>
          <p:cNvSpPr txBox="1"/>
          <p:nvPr/>
        </p:nvSpPr>
        <p:spPr>
          <a:xfrm>
            <a:off x="9480550" y="357251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贷</a:t>
            </a:r>
            <a:endParaRPr lang="zh-CN" altLang="en-US" sz="2000">
              <a:latin typeface="方正粗黑宋简体" panose="02000000000000000000" charset="-122"/>
              <a:ea typeface="方正大黑体_GBK" panose="02010600010101010101" charset="-122"/>
            </a:endParaRPr>
          </a:p>
        </p:txBody>
      </p:sp>
      <p:cxnSp>
        <p:nvCxnSpPr>
          <p:cNvPr id="11" name="直接连接符 10"/>
          <p:cNvCxnSpPr/>
          <p:nvPr/>
        </p:nvCxnSpPr>
        <p:spPr>
          <a:xfrm flipV="1">
            <a:off x="7116445" y="4004945"/>
            <a:ext cx="2736215" cy="38735"/>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2" name="直接连接符 11"/>
          <p:cNvCxnSpPr/>
          <p:nvPr/>
        </p:nvCxnSpPr>
        <p:spPr>
          <a:xfrm>
            <a:off x="8482965" y="4021455"/>
            <a:ext cx="61595" cy="185547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3" name="直接连接符 12"/>
          <p:cNvCxnSpPr/>
          <p:nvPr/>
        </p:nvCxnSpPr>
        <p:spPr>
          <a:xfrm flipV="1">
            <a:off x="7145655" y="5046345"/>
            <a:ext cx="2736215" cy="38735"/>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14" name="文本框 13"/>
          <p:cNvSpPr txBox="1"/>
          <p:nvPr/>
        </p:nvSpPr>
        <p:spPr>
          <a:xfrm>
            <a:off x="3215640" y="3606165"/>
            <a:ext cx="1213485" cy="398780"/>
          </a:xfrm>
          <a:prstGeom prst="rect">
            <a:avLst/>
          </a:prstGeom>
          <a:solidFill>
            <a:srgbClr val="383BC4"/>
          </a:solidFill>
        </p:spPr>
        <p:txBody>
          <a:bodyPr wrap="square" rtlCol="0">
            <a:spAutoFit/>
          </a:bodyPr>
          <a:lstStyle/>
          <a:p>
            <a:pPr algn="ctr"/>
            <a:r>
              <a:rPr lang="zh-CN" altLang="en-US" sz="2000">
                <a:solidFill>
                  <a:schemeClr val="bg1"/>
                </a:solidFill>
                <a:latin typeface="方正粗黑宋简体" panose="02000000000000000000" charset="-122"/>
                <a:ea typeface="方正大黑体_GBK" panose="02010600010101010101" charset="-122"/>
              </a:rPr>
              <a:t>实收资本</a:t>
            </a:r>
            <a:endParaRPr lang="zh-CN" altLang="en-US" sz="2000">
              <a:solidFill>
                <a:schemeClr val="bg1"/>
              </a:solidFill>
              <a:latin typeface="方正粗黑宋简体" panose="02000000000000000000" charset="-122"/>
              <a:ea typeface="方正大黑体_GBK" panose="02010600010101010101" charset="-122"/>
            </a:endParaRPr>
          </a:p>
        </p:txBody>
      </p:sp>
      <p:cxnSp>
        <p:nvCxnSpPr>
          <p:cNvPr id="15" name="直接连接符 14"/>
          <p:cNvCxnSpPr/>
          <p:nvPr/>
        </p:nvCxnSpPr>
        <p:spPr>
          <a:xfrm>
            <a:off x="2279015" y="4076700"/>
            <a:ext cx="3024505" cy="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6" name="直接连接符 15"/>
          <p:cNvCxnSpPr/>
          <p:nvPr/>
        </p:nvCxnSpPr>
        <p:spPr>
          <a:xfrm>
            <a:off x="2351405" y="5085080"/>
            <a:ext cx="2880360" cy="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7" name="直接连接符 16"/>
          <p:cNvCxnSpPr/>
          <p:nvPr/>
        </p:nvCxnSpPr>
        <p:spPr>
          <a:xfrm>
            <a:off x="3791585" y="4105275"/>
            <a:ext cx="0" cy="177165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18" name="文本框 17"/>
          <p:cNvSpPr txBox="1"/>
          <p:nvPr/>
        </p:nvSpPr>
        <p:spPr>
          <a:xfrm>
            <a:off x="2135505" y="3706495"/>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借</a:t>
            </a:r>
            <a:endParaRPr lang="zh-CN" altLang="en-US" sz="2000">
              <a:latin typeface="方正粗黑宋简体" panose="02000000000000000000" charset="-122"/>
              <a:ea typeface="方正大黑体_GBK" panose="02010600010101010101" charset="-122"/>
            </a:endParaRPr>
          </a:p>
        </p:txBody>
      </p:sp>
      <p:sp>
        <p:nvSpPr>
          <p:cNvPr id="19" name="文本框 18"/>
          <p:cNvSpPr txBox="1"/>
          <p:nvPr/>
        </p:nvSpPr>
        <p:spPr>
          <a:xfrm>
            <a:off x="5015865" y="367792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贷</a:t>
            </a:r>
            <a:endParaRPr lang="zh-CN" altLang="en-US" sz="2000">
              <a:latin typeface="方正粗黑宋简体" panose="02000000000000000000" charset="-122"/>
              <a:ea typeface="方正大黑体_GBK" panose="02010600010101010101" charset="-122"/>
            </a:endParaRPr>
          </a:p>
        </p:txBody>
      </p:sp>
      <p:sp>
        <p:nvSpPr>
          <p:cNvPr id="21" name="文本框 20"/>
          <p:cNvSpPr txBox="1"/>
          <p:nvPr/>
        </p:nvSpPr>
        <p:spPr>
          <a:xfrm>
            <a:off x="3910965" y="4223385"/>
            <a:ext cx="1320800" cy="706755"/>
          </a:xfrm>
          <a:prstGeom prst="rect">
            <a:avLst/>
          </a:prstGeom>
          <a:solidFill>
            <a:srgbClr val="383BC4"/>
          </a:solidFill>
        </p:spPr>
        <p:txBody>
          <a:bodyPr wrap="square" rtlCol="0">
            <a:spAutoFit/>
          </a:bodyPr>
          <a:lstStyle/>
          <a:p>
            <a:r>
              <a:rPr lang="zh-CN" altLang="en-US" sz="2000">
                <a:solidFill>
                  <a:schemeClr val="bg1"/>
                </a:solidFill>
                <a:latin typeface="方正粗黑宋简体" panose="02000000000000000000" charset="-122"/>
                <a:ea typeface="方正大黑体_GBK" panose="02010600010101010101" charset="-122"/>
              </a:rPr>
              <a:t>增加了</a:t>
            </a:r>
            <a:r>
              <a:rPr lang="en-US" altLang="zh-CN" sz="2000">
                <a:solidFill>
                  <a:schemeClr val="bg1"/>
                </a:solidFill>
                <a:latin typeface="方正粗黑宋简体" panose="02000000000000000000" charset="-122"/>
                <a:ea typeface="方正大黑体_GBK" panose="02010600010101010101" charset="-122"/>
              </a:rPr>
              <a:t>30</a:t>
            </a:r>
            <a:r>
              <a:rPr lang="zh-CN" altLang="en-US" sz="2000">
                <a:solidFill>
                  <a:schemeClr val="bg1"/>
                </a:solidFill>
                <a:latin typeface="方正粗黑宋简体" panose="02000000000000000000" charset="-122"/>
                <a:ea typeface="方正大黑体_GBK" panose="02010600010101010101" charset="-122"/>
              </a:rPr>
              <a:t>万元</a:t>
            </a:r>
            <a:endParaRPr lang="zh-CN" altLang="en-US" sz="2000">
              <a:solidFill>
                <a:schemeClr val="bg1"/>
              </a:solidFill>
              <a:latin typeface="方正粗黑宋简体" panose="02000000000000000000" charset="-122"/>
              <a:ea typeface="方正大黑体_GBK" panose="02010600010101010101" charset="-122"/>
            </a:endParaRPr>
          </a:p>
        </p:txBody>
      </p:sp>
      <p:sp>
        <p:nvSpPr>
          <p:cNvPr id="22" name="文本框 21"/>
          <p:cNvSpPr txBox="1"/>
          <p:nvPr/>
        </p:nvSpPr>
        <p:spPr>
          <a:xfrm>
            <a:off x="7091045" y="4191635"/>
            <a:ext cx="1320800" cy="706755"/>
          </a:xfrm>
          <a:prstGeom prst="rect">
            <a:avLst/>
          </a:prstGeom>
          <a:solidFill>
            <a:srgbClr val="383BC4"/>
          </a:solidFill>
        </p:spPr>
        <p:txBody>
          <a:bodyPr wrap="square" rtlCol="0">
            <a:spAutoFit/>
          </a:bodyPr>
          <a:lstStyle/>
          <a:p>
            <a:r>
              <a:rPr lang="zh-CN" altLang="en-US" sz="2000">
                <a:solidFill>
                  <a:schemeClr val="bg1"/>
                </a:solidFill>
                <a:latin typeface="方正粗黑宋简体" panose="02000000000000000000" charset="-122"/>
                <a:ea typeface="方正大黑体_GBK" panose="02010600010101010101" charset="-122"/>
              </a:rPr>
              <a:t>增加了</a:t>
            </a:r>
            <a:r>
              <a:rPr lang="en-US" altLang="zh-CN" sz="2000">
                <a:solidFill>
                  <a:schemeClr val="bg1"/>
                </a:solidFill>
                <a:latin typeface="方正粗黑宋简体" panose="02000000000000000000" charset="-122"/>
                <a:ea typeface="方正大黑体_GBK" panose="02010600010101010101" charset="-122"/>
              </a:rPr>
              <a:t>30</a:t>
            </a:r>
            <a:r>
              <a:rPr lang="zh-CN" altLang="en-US" sz="2000">
                <a:solidFill>
                  <a:schemeClr val="bg1"/>
                </a:solidFill>
                <a:latin typeface="方正粗黑宋简体" panose="02000000000000000000" charset="-122"/>
                <a:ea typeface="方正大黑体_GBK" panose="02010600010101010101" charset="-122"/>
              </a:rPr>
              <a:t>万元</a:t>
            </a:r>
            <a:endParaRPr lang="zh-CN" altLang="en-US" sz="2000">
              <a:solidFill>
                <a:schemeClr val="bg1"/>
              </a:solidFill>
              <a:latin typeface="方正粗黑宋简体" panose="02000000000000000000" charset="-122"/>
              <a:ea typeface="方正大黑体_GBK" panose="02010600010101010101" charset="-122"/>
            </a:endParaRPr>
          </a:p>
        </p:txBody>
      </p:sp>
      <p:cxnSp>
        <p:nvCxnSpPr>
          <p:cNvPr id="25" name="直接箭头连接符 24"/>
          <p:cNvCxnSpPr/>
          <p:nvPr/>
        </p:nvCxnSpPr>
        <p:spPr>
          <a:xfrm>
            <a:off x="5435600" y="4502150"/>
            <a:ext cx="1584325" cy="0"/>
          </a:xfrm>
          <a:prstGeom prst="straightConnector1">
            <a:avLst/>
          </a:prstGeom>
          <a:noFill/>
          <a:ln w="38100" cap="flat" cmpd="sng" algn="ctr">
            <a:solidFill>
              <a:srgbClr val="333399"/>
            </a:solidFill>
            <a:prstDash val="solid"/>
            <a:headEnd type="arrow" w="med" len="med"/>
            <a:tailEnd type="arrow"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26" name="文本框 25"/>
          <p:cNvSpPr txBox="1"/>
          <p:nvPr/>
        </p:nvSpPr>
        <p:spPr>
          <a:xfrm>
            <a:off x="5561330" y="4004945"/>
            <a:ext cx="1325880" cy="368300"/>
          </a:xfrm>
          <a:prstGeom prst="rect">
            <a:avLst/>
          </a:prstGeom>
          <a:noFill/>
        </p:spPr>
        <p:txBody>
          <a:bodyPr wrap="none" rtlCol="0" anchor="t">
            <a:spAutoFit/>
          </a:bodyPr>
          <a:lstStyle/>
          <a:p>
            <a:r>
              <a:rPr lang="zh-CN" altLang="en-US" dirty="0">
                <a:latin typeface="方正粗黑宋简体" panose="02000000000000000000" charset="-122"/>
                <a:ea typeface="方正大黑体_GBK" panose="02010600010101010101" charset="-122"/>
                <a:sym typeface="+mn-ea"/>
              </a:rPr>
              <a:t>成对应关系</a:t>
            </a:r>
            <a:endParaRPr lang="zh-CN" altLang="en-US" dirty="0">
              <a:latin typeface="方正粗黑宋简体" panose="02000000000000000000" charset="-122"/>
              <a:ea typeface="方正大黑体_GBK" panose="02010600010101010101" charset="-122"/>
              <a:sym typeface="+mn-ea"/>
            </a:endParaRPr>
          </a:p>
        </p:txBody>
      </p:sp>
      <p:pic>
        <p:nvPicPr>
          <p:cNvPr id="20" name="图片 19"/>
          <p:cNvPicPr>
            <a:picLocks noChangeAspect="1"/>
          </p:cNvPicPr>
          <p:nvPr/>
        </p:nvPicPr>
        <p:blipFill>
          <a:blip r:embed="rId1"/>
          <a:stretch>
            <a:fillRect/>
          </a:stretch>
        </p:blipFill>
        <p:spPr>
          <a:xfrm>
            <a:off x="7917815" y="2769870"/>
            <a:ext cx="1175385" cy="659130"/>
          </a:xfrm>
          <a:prstGeom prst="rect">
            <a:avLst/>
          </a:prstGeom>
        </p:spPr>
      </p:pic>
      <p:sp>
        <p:nvSpPr>
          <p:cNvPr id="28" name="文本框 27"/>
          <p:cNvSpPr txBox="1"/>
          <p:nvPr/>
        </p:nvSpPr>
        <p:spPr>
          <a:xfrm>
            <a:off x="3725545" y="5337175"/>
            <a:ext cx="5755005" cy="1273175"/>
          </a:xfrm>
          <a:prstGeom prst="rect">
            <a:avLst/>
          </a:prstGeom>
          <a:noFill/>
        </p:spPr>
        <p:txBody>
          <a:bodyPr wrap="square" rtlCol="0" anchor="t">
            <a:spAutoFit/>
          </a:bodyPr>
          <a:lstStyle/>
          <a:p>
            <a:pPr marL="302260" indent="-302260" algn="l" fontAlgn="base">
              <a:lnSpc>
                <a:spcPct val="150000"/>
              </a:lnSpc>
              <a:spcBef>
                <a:spcPct val="20000"/>
              </a:spcBef>
              <a:buClrTx/>
              <a:buSzTx/>
              <a:buFontTx/>
              <a:defRPr/>
            </a:pPr>
            <a:r>
              <a:rPr lang="zh-CN" altLang="en-US"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借：</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a:t>
            </a:r>
            <a:r>
              <a:rPr 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银行存款</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300000</a:t>
            </a:r>
            <a:endParaRPr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endParaRPr>
          </a:p>
          <a:p>
            <a:pPr marL="302260" indent="-302260" algn="l" fontAlgn="base">
              <a:lnSpc>
                <a:spcPct val="150000"/>
              </a:lnSpc>
              <a:spcBef>
                <a:spcPct val="20000"/>
              </a:spcBef>
              <a:buClrTx/>
              <a:buSzTx/>
              <a:buFontTx/>
              <a:defRPr/>
            </a:pPr>
            <a:r>
              <a:rPr lang="zh-CN" altLang="en-US"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贷：实收资本</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a:t>
            </a:r>
            <a:r>
              <a:rPr lang="zh-CN" altLang="en-US"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华泰公司</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300000</a:t>
            </a:r>
            <a:endPar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endParaRPr>
          </a:p>
        </p:txBody>
      </p:sp>
      <p:sp>
        <p:nvSpPr>
          <p:cNvPr id="29" name="圆角矩形标注 28"/>
          <p:cNvSpPr/>
          <p:nvPr/>
        </p:nvSpPr>
        <p:spPr>
          <a:xfrm>
            <a:off x="10048240" y="2995295"/>
            <a:ext cx="1391920" cy="711200"/>
          </a:xfrm>
          <a:prstGeom prst="wedgeRoundRectCallout">
            <a:avLst>
              <a:gd name="adj1" fmla="val -61052"/>
              <a:gd name="adj2" fmla="val 39821"/>
              <a:gd name="adj3" fmla="val 16667"/>
            </a:avLst>
          </a:prstGeom>
          <a:solidFill>
            <a:srgbClr val="FFFFFF"/>
          </a:solidFill>
          <a:ln w="25400" cap="flat" cmpd="sng" algn="ctr">
            <a:solidFill>
              <a:srgbClr val="333399"/>
            </a:solidFill>
            <a:prstDash val="solid"/>
            <a:headEnd type="none" w="med" len="med"/>
            <a:tailEnd type="none" w="med" len="med"/>
          </a:ln>
          <a:effec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资产类借加贷减</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grpSp>
        <p:nvGrpSpPr>
          <p:cNvPr id="4" name="组合 3" descr="7b0a202020202274657874626f78223a20227b5c2263617465676f72795f69645c223a31303339392c5c2269645c223a32303334363237337d220a7d0a"/>
          <p:cNvGrpSpPr/>
          <p:nvPr/>
        </p:nvGrpSpPr>
        <p:grpSpPr>
          <a:xfrm>
            <a:off x="4752340" y="2915920"/>
            <a:ext cx="934085" cy="751205"/>
            <a:chOff x="7089" y="3751"/>
            <a:chExt cx="5242" cy="3560"/>
          </a:xfrm>
        </p:grpSpPr>
        <p:pic>
          <p:nvPicPr>
            <p:cNvPr id="5" name="图片 4" descr="资源 3@4x"/>
            <p:cNvPicPr>
              <a:picLocks noChangeAspect="1"/>
            </p:cNvPicPr>
            <p:nvPr/>
          </p:nvPicPr>
          <p:blipFill>
            <a:blip r:embed="rId2"/>
            <a:stretch>
              <a:fillRect/>
            </a:stretch>
          </p:blipFill>
          <p:spPr>
            <a:xfrm>
              <a:off x="7193" y="3989"/>
              <a:ext cx="4993" cy="3322"/>
            </a:xfrm>
            <a:prstGeom prst="rect">
              <a:avLst/>
            </a:prstGeom>
          </p:spPr>
        </p:pic>
        <p:pic>
          <p:nvPicPr>
            <p:cNvPr id="6" name="图片 5" descr="56"/>
            <p:cNvPicPr>
              <a:picLocks noChangeAspect="1"/>
            </p:cNvPicPr>
            <p:nvPr/>
          </p:nvPicPr>
          <p:blipFill>
            <a:blip r:embed="rId3">
              <a:extLst>
                <a:ext uri="{96DAC541-7B7A-43D3-8B79-37D633B846F1}">
                  <asvg:svgBlip xmlns:asvg="http://schemas.microsoft.com/office/drawing/2016/SVG/main" r:embed="rId4"/>
                </a:ext>
              </a:extLst>
            </a:blip>
            <a:srcRect l="-1192" r="-2981"/>
            <a:stretch>
              <a:fillRect/>
            </a:stretch>
          </p:blipFill>
          <p:spPr>
            <a:xfrm>
              <a:off x="7089" y="3751"/>
              <a:ext cx="5242" cy="3347"/>
            </a:xfrm>
            <a:prstGeom prst="rect">
              <a:avLst/>
            </a:prstGeom>
            <a:pattFill>
              <a:fgClr>
                <a:srgbClr val="FFFFFF"/>
              </a:fgClr>
              <a:bgClr>
                <a:srgbClr val="FFFFFF"/>
              </a:bgClr>
            </a:pattFill>
          </p:spPr>
        </p:pic>
        <p:sp>
          <p:nvSpPr>
            <p:cNvPr id="8" name="文本框 7"/>
            <p:cNvSpPr txBox="1"/>
            <p:nvPr/>
          </p:nvSpPr>
          <p:spPr>
            <a:xfrm>
              <a:off x="7089" y="4392"/>
              <a:ext cx="5181" cy="2465"/>
            </a:xfrm>
            <a:prstGeom prst="rect">
              <a:avLst/>
            </a:prstGeom>
            <a:noFill/>
          </p:spPr>
          <p:txBody>
            <a:bodyPr wrap="square" rtlCol="0" anchor="ctr">
              <a:noAutofit/>
            </a:bodyPr>
            <a:lstStyle/>
            <a:p>
              <a:pPr algn="ctr" fontAlgn="auto">
                <a:lnSpc>
                  <a:spcPts val="3020"/>
                </a:lnSpc>
              </a:pPr>
              <a:r>
                <a:rPr lang="zh-CN" altLang="en-US">
                  <a:solidFill>
                    <a:srgbClr val="030000"/>
                  </a:solidFill>
                  <a:latin typeface="方正粗黑宋简体" panose="02000000000000000000" charset="-122"/>
                  <a:ea typeface="方正大黑体_GBK" panose="02010600010101010101" charset="-122"/>
                </a:rPr>
                <a:t>增加了</a:t>
              </a:r>
              <a:endParaRPr lang="zh-CN" altLang="en-US">
                <a:solidFill>
                  <a:srgbClr val="030000"/>
                </a:solidFill>
                <a:latin typeface="方正粗黑宋简体" panose="02000000000000000000" charset="-122"/>
                <a:ea typeface="方正大黑体_GBK" panose="02010600010101010101" charset="-122"/>
              </a:endParaRPr>
            </a:p>
          </p:txBody>
        </p:sp>
      </p:grpSp>
      <p:grpSp>
        <p:nvGrpSpPr>
          <p:cNvPr id="30" name="组合 29" descr="7b0a202020202274657874626f78223a20227b5c2263617465676f72795f69645c223a31303339392c5c2269645c223a32303334363237337d220a7d0a"/>
          <p:cNvGrpSpPr/>
          <p:nvPr/>
        </p:nvGrpSpPr>
        <p:grpSpPr>
          <a:xfrm>
            <a:off x="8638540" y="2246630"/>
            <a:ext cx="934085" cy="751205"/>
            <a:chOff x="7089" y="3751"/>
            <a:chExt cx="5242" cy="3560"/>
          </a:xfrm>
        </p:grpSpPr>
        <p:pic>
          <p:nvPicPr>
            <p:cNvPr id="31" name="图片 30" descr="资源 3@4x"/>
            <p:cNvPicPr>
              <a:picLocks noChangeAspect="1"/>
            </p:cNvPicPr>
            <p:nvPr/>
          </p:nvPicPr>
          <p:blipFill>
            <a:blip r:embed="rId2"/>
            <a:stretch>
              <a:fillRect/>
            </a:stretch>
          </p:blipFill>
          <p:spPr>
            <a:xfrm>
              <a:off x="7193" y="3989"/>
              <a:ext cx="4993" cy="3322"/>
            </a:xfrm>
            <a:prstGeom prst="rect">
              <a:avLst/>
            </a:prstGeom>
          </p:spPr>
        </p:pic>
        <p:pic>
          <p:nvPicPr>
            <p:cNvPr id="32" name="图片 31" descr="56"/>
            <p:cNvPicPr>
              <a:picLocks noChangeAspect="1"/>
            </p:cNvPicPr>
            <p:nvPr/>
          </p:nvPicPr>
          <p:blipFill>
            <a:blip r:embed="rId3">
              <a:extLst>
                <a:ext uri="{96DAC541-7B7A-43D3-8B79-37D633B846F1}">
                  <asvg:svgBlip xmlns:asvg="http://schemas.microsoft.com/office/drawing/2016/SVG/main" r:embed="rId4"/>
                </a:ext>
              </a:extLst>
            </a:blip>
            <a:srcRect l="-1192" r="-2981"/>
            <a:stretch>
              <a:fillRect/>
            </a:stretch>
          </p:blipFill>
          <p:spPr>
            <a:xfrm>
              <a:off x="7089" y="3751"/>
              <a:ext cx="5242" cy="3347"/>
            </a:xfrm>
            <a:prstGeom prst="rect">
              <a:avLst/>
            </a:prstGeom>
            <a:pattFill>
              <a:fgClr>
                <a:srgbClr val="FFFFFF"/>
              </a:fgClr>
              <a:bgClr>
                <a:srgbClr val="FFFFFF"/>
              </a:bgClr>
            </a:pattFill>
          </p:spPr>
        </p:pic>
        <p:sp>
          <p:nvSpPr>
            <p:cNvPr id="33" name="文本框 32"/>
            <p:cNvSpPr txBox="1"/>
            <p:nvPr/>
          </p:nvSpPr>
          <p:spPr>
            <a:xfrm>
              <a:off x="7089" y="4393"/>
              <a:ext cx="5181" cy="2266"/>
            </a:xfrm>
            <a:prstGeom prst="rect">
              <a:avLst/>
            </a:prstGeom>
            <a:noFill/>
          </p:spPr>
          <p:txBody>
            <a:bodyPr wrap="square" rtlCol="0" anchor="ctr">
              <a:spAutoFit/>
            </a:bodyPr>
            <a:lstStyle/>
            <a:p>
              <a:pPr algn="ctr" fontAlgn="auto">
                <a:lnSpc>
                  <a:spcPts val="3020"/>
                </a:lnSpc>
              </a:pPr>
              <a:r>
                <a:rPr lang="zh-CN" altLang="en-US">
                  <a:solidFill>
                    <a:srgbClr val="030000"/>
                  </a:solidFill>
                  <a:latin typeface="方正粗黑宋简体" panose="02000000000000000000" charset="-122"/>
                  <a:ea typeface="方正大黑体_GBK" panose="02010600010101010101" charset="-122"/>
                </a:rPr>
                <a:t>增加了</a:t>
              </a:r>
              <a:endParaRPr lang="zh-CN" altLang="en-US">
                <a:solidFill>
                  <a:srgbClr val="030000"/>
                </a:solidFill>
                <a:latin typeface="方正粗黑宋简体" panose="02000000000000000000" charset="-122"/>
                <a:ea typeface="方正大黑体_GBK" panose="02010600010101010101" charset="-122"/>
              </a:endParaRPr>
            </a:p>
          </p:txBody>
        </p:sp>
      </p:grpSp>
    </p:spTree>
    <p:custDataLst>
      <p:tags r:id="rId5"/>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7"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1" end="1"/>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to="" calcmode="lin" valueType="num">
                                      <p:cBhvr>
                                        <p:cTn id="14" dur="1" fill="hold"/>
                                        <p:tgtEl>
                                          <p:spTgt spid="14"/>
                                        </p:tgtEl>
                                      </p:cBhvr>
                                    </p:anim>
                                  </p:childTnLst>
                                </p:cTn>
                              </p:par>
                              <p:par>
                                <p:cTn id="15" presetID="24"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to="" calcmode="lin" valueType="num">
                                      <p:cBhvr>
                                        <p:cTn id="17" dur="1" fill="hold"/>
                                        <p:tgtEl>
                                          <p:spTgt spid="15"/>
                                        </p:tgtEl>
                                      </p:cBhvr>
                                    </p:anim>
                                  </p:childTnLst>
                                </p:cTn>
                              </p:par>
                              <p:par>
                                <p:cTn id="18" presetID="24" presetClass="entr" presetSubtype="0"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 to="" calcmode="lin" valueType="num">
                                      <p:cBhvr>
                                        <p:cTn id="20" dur="1" fill="hold"/>
                                        <p:tgtEl>
                                          <p:spTgt spid="18"/>
                                        </p:tgtEl>
                                      </p:cBhvr>
                                    </p:anim>
                                  </p:childTnLst>
                                </p:cTn>
                              </p:par>
                              <p:par>
                                <p:cTn id="21" presetID="24"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to="" calcmode="lin" valueType="num">
                                      <p:cBhvr>
                                        <p:cTn id="23" dur="1" fill="hold"/>
                                        <p:tgtEl>
                                          <p:spTgt spid="19"/>
                                        </p:tgtEl>
                                      </p:cBhvr>
                                    </p:anim>
                                  </p:childTnLst>
                                </p:cTn>
                              </p:par>
                              <p:par>
                                <p:cTn id="24" presetID="1" presetClass="entr" presetSubtype="0"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childTnLst>
                                </p:cTn>
                              </p:par>
                              <p:par>
                                <p:cTn id="26" presetID="24" presetClass="entr" presetSubtype="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 to="" calcmode="lin" valueType="num">
                                      <p:cBhvr>
                                        <p:cTn id="28" dur="1" fill="hold"/>
                                        <p:tgtEl>
                                          <p:spTgt spid="16"/>
                                        </p:tgtEl>
                                      </p:cBhvr>
                                    </p:anim>
                                  </p:childTnLst>
                                </p:cTn>
                              </p:par>
                              <p:par>
                                <p:cTn id="29" presetID="24"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to="" calcmode="lin" valueType="num">
                                      <p:cBhvr>
                                        <p:cTn id="31" dur="1" fill="hold"/>
                                        <p:tgtEl>
                                          <p:spTgt spid="7"/>
                                        </p:tgtEl>
                                      </p:cBhvr>
                                    </p:anim>
                                  </p:childTnLst>
                                </p:cTn>
                              </p:par>
                              <p:par>
                                <p:cTn id="32" presetID="24" presetClass="entr" presetSubtype="0"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 to="" calcmode="lin" valueType="num">
                                      <p:cBhvr>
                                        <p:cTn id="34" dur="1" fill="hold"/>
                                        <p:tgtEl>
                                          <p:spTgt spid="11"/>
                                        </p:tgtEl>
                                      </p:cBhvr>
                                    </p:anim>
                                  </p:childTnLst>
                                </p:cTn>
                              </p:par>
                              <p:par>
                                <p:cTn id="35" presetID="24"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par>
                                <p:cTn id="38" presetID="24" presetClass="entr" presetSubtype="0"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 to="" calcmode="lin" valueType="num">
                                      <p:cBhvr>
                                        <p:cTn id="40" dur="1" fill="hold"/>
                                        <p:tgtEl>
                                          <p:spTgt spid="12"/>
                                        </p:tgtEl>
                                      </p:cBhvr>
                                    </p:anim>
                                  </p:childTnLst>
                                </p:cTn>
                              </p:par>
                              <p:par>
                                <p:cTn id="41" presetID="24"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 to="" calcmode="lin" valueType="num">
                                      <p:cBhvr>
                                        <p:cTn id="43" dur="1" fill="hold"/>
                                        <p:tgtEl>
                                          <p:spTgt spid="13"/>
                                        </p:tgtEl>
                                      </p:cBhvr>
                                    </p:anim>
                                  </p:childTnLst>
                                </p:cTn>
                              </p:par>
                              <p:par>
                                <p:cTn id="44" presetID="24"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 to="" calcmode="lin" valueType="num">
                                      <p:cBhvr>
                                        <p:cTn id="46" dur="1" fill="hold"/>
                                        <p:tgtEl>
                                          <p:spTgt spid="10"/>
                                        </p:tgtEl>
                                      </p:cBhvr>
                                    </p:anim>
                                  </p:childTnLst>
                                </p:cTn>
                              </p:par>
                            </p:childTnLst>
                          </p:cTn>
                        </p:par>
                      </p:childTnLst>
                    </p:cTn>
                  </p:par>
                  <p:par>
                    <p:cTn id="47" fill="hold">
                      <p:stCondLst>
                        <p:cond delay="indefinite"/>
                      </p:stCondLst>
                      <p:childTnLst>
                        <p:par>
                          <p:cTn id="48" fill="hold">
                            <p:stCondLst>
                              <p:cond delay="0"/>
                            </p:stCondLst>
                            <p:childTnLst>
                              <p:par>
                                <p:cTn id="49" presetID="27" presetClass="entr" presetSubtype="0" fill="hold" grpId="0" nodeType="clickEffect">
                                  <p:stCondLst>
                                    <p:cond delay="0"/>
                                  </p:stCondLst>
                                  <p:iterate type="lt">
                                    <p:tmPct val="50000"/>
                                  </p:iterate>
                                  <p:childTnLst>
                                    <p:set>
                                      <p:cBhvr>
                                        <p:cTn id="50" dur="1" fill="hold">
                                          <p:stCondLst>
                                            <p:cond delay="0"/>
                                          </p:stCondLst>
                                        </p:cTn>
                                        <p:tgtEl>
                                          <p:spTgt spid="29"/>
                                        </p:tgtEl>
                                        <p:attrNameLst>
                                          <p:attrName>style.visibility</p:attrName>
                                        </p:attrNameLst>
                                      </p:cBhvr>
                                      <p:to>
                                        <p:strVal val="visible"/>
                                      </p:to>
                                    </p:set>
                                    <p:anim calcmode="discrete" valueType="clr">
                                      <p:cBhvr override="childStyle">
                                        <p:cTn id="51" dur="80"/>
                                        <p:tgtEl>
                                          <p:spTgt spid="29"/>
                                        </p:tgtEl>
                                        <p:attrNameLst>
                                          <p:attrName>style.color</p:attrName>
                                        </p:attrNameLst>
                                      </p:cBhvr>
                                      <p:tavLst>
                                        <p:tav tm="0">
                                          <p:val>
                                            <p:clrVal>
                                              <a:schemeClr val="accent2"/>
                                            </p:clrVal>
                                          </p:val>
                                        </p:tav>
                                        <p:tav tm="50000">
                                          <p:val>
                                            <p:clrVal>
                                              <a:schemeClr val="hlink"/>
                                            </p:clrVal>
                                          </p:val>
                                        </p:tav>
                                      </p:tavLst>
                                    </p:anim>
                                    <p:anim calcmode="discrete" valueType="clr">
                                      <p:cBhvr>
                                        <p:cTn id="52" dur="80"/>
                                        <p:tgtEl>
                                          <p:spTgt spid="29"/>
                                        </p:tgtEl>
                                        <p:attrNameLst>
                                          <p:attrName>fillcolor</p:attrName>
                                        </p:attrNameLst>
                                      </p:cBhvr>
                                      <p:tavLst>
                                        <p:tav tm="0">
                                          <p:val>
                                            <p:clrVal>
                                              <a:schemeClr val="accent2"/>
                                            </p:clrVal>
                                          </p:val>
                                        </p:tav>
                                        <p:tav tm="50000">
                                          <p:val>
                                            <p:clrVal>
                                              <a:schemeClr val="hlink"/>
                                            </p:clrVal>
                                          </p:val>
                                        </p:tav>
                                      </p:tavLst>
                                    </p:anim>
                                    <p:set>
                                      <p:cBhvr>
                                        <p:cTn id="53" dur="80"/>
                                        <p:tgtEl>
                                          <p:spTgt spid="29"/>
                                        </p:tgtEl>
                                        <p:attrNameLst>
                                          <p:attrName>fill.type</p:attrName>
                                        </p:attrNameLst>
                                      </p:cBhvr>
                                      <p:to>
                                        <p:strVal val="solid"/>
                                      </p:to>
                                    </p:set>
                                  </p:childTnLst>
                                </p:cTn>
                              </p:par>
                            </p:childTnLst>
                          </p:cTn>
                        </p:par>
                      </p:childTnLst>
                    </p:cTn>
                  </p:par>
                  <p:par>
                    <p:cTn id="54" fill="hold">
                      <p:stCondLst>
                        <p:cond delay="indefinite"/>
                      </p:stCondLst>
                      <p:childTnLst>
                        <p:par>
                          <p:cTn id="55" fill="hold">
                            <p:stCondLst>
                              <p:cond delay="0"/>
                            </p:stCondLst>
                            <p:childTnLst>
                              <p:par>
                                <p:cTn id="56" presetID="24" presetClass="entr" presetSubtype="0" fill="hold" grpId="1" nodeType="clickEffect">
                                  <p:stCondLst>
                                    <p:cond delay="0"/>
                                  </p:stCondLst>
                                  <p:childTnLst>
                                    <p:set>
                                      <p:cBhvr>
                                        <p:cTn id="57" dur="1" fill="hold">
                                          <p:stCondLst>
                                            <p:cond delay="0"/>
                                          </p:stCondLst>
                                        </p:cTn>
                                        <p:tgtEl>
                                          <p:spTgt spid="22"/>
                                        </p:tgtEl>
                                        <p:attrNameLst>
                                          <p:attrName>style.visibility</p:attrName>
                                        </p:attrNameLst>
                                      </p:cBhvr>
                                      <p:to>
                                        <p:strVal val="visible"/>
                                      </p:to>
                                    </p:set>
                                    <p:anim to="" calcmode="lin" valueType="num">
                                      <p:cBhvr>
                                        <p:cTn id="58" dur="1" fill="hold"/>
                                        <p:tgtEl>
                                          <p:spTgt spid="22"/>
                                        </p:tgtEl>
                                      </p:cBhvr>
                                    </p:anim>
                                  </p:childTnLst>
                                </p:cTn>
                              </p:par>
                              <p:par>
                                <p:cTn id="59" presetID="1" presetClass="entr" presetSubtype="0" fill="hold" nodeType="withEffect">
                                  <p:stCondLst>
                                    <p:cond delay="0"/>
                                  </p:stCondLst>
                                  <p:childTnLst>
                                    <p:set>
                                      <p:cBhvr>
                                        <p:cTn id="60" dur="1" fill="hold">
                                          <p:stCondLst>
                                            <p:cond delay="0"/>
                                          </p:stCondLst>
                                        </p:cTn>
                                        <p:tgtEl>
                                          <p:spTgt spid="30"/>
                                        </p:tgtEl>
                                        <p:attrNameLst>
                                          <p:attrName>style.visibility</p:attrName>
                                        </p:attrNameLst>
                                      </p:cBhvr>
                                      <p:to>
                                        <p:strVal val="visible"/>
                                      </p:to>
                                    </p:set>
                                  </p:childTnLst>
                                </p:cTn>
                              </p:par>
                              <p:par>
                                <p:cTn id="61" presetID="24" presetClass="entr" presetSubtype="0" fill="hold" nodeType="withEffect">
                                  <p:stCondLst>
                                    <p:cond delay="0"/>
                                  </p:stCondLst>
                                  <p:childTnLst>
                                    <p:set>
                                      <p:cBhvr>
                                        <p:cTn id="62" dur="1" fill="hold">
                                          <p:stCondLst>
                                            <p:cond delay="0"/>
                                          </p:stCondLst>
                                        </p:cTn>
                                        <p:tgtEl>
                                          <p:spTgt spid="20"/>
                                        </p:tgtEl>
                                        <p:attrNameLst>
                                          <p:attrName>style.visibility</p:attrName>
                                        </p:attrNameLst>
                                      </p:cBhvr>
                                      <p:to>
                                        <p:strVal val="visible"/>
                                      </p:to>
                                    </p:set>
                                    <p:anim to="" calcmode="lin" valueType="num">
                                      <p:cBhvr>
                                        <p:cTn id="63" dur="1" fill="hold"/>
                                        <p:tgtEl>
                                          <p:spTgt spid="20"/>
                                        </p:tgtEl>
                                      </p:cBhvr>
                                    </p:anim>
                                  </p:childTnLst>
                                </p:cTn>
                              </p:par>
                              <p:par>
                                <p:cTn id="64" presetID="27" presetClass="entr" presetSubtype="0" fill="hold" nodeType="withEffect">
                                  <p:stCondLst>
                                    <p:cond delay="0"/>
                                  </p:stCondLst>
                                  <p:iterate type="lt">
                                    <p:tmPct val="50000"/>
                                  </p:iterate>
                                  <p:childTnLst>
                                    <p:set>
                                      <p:cBhvr>
                                        <p:cTn id="65" dur="1" fill="hold">
                                          <p:stCondLst>
                                            <p:cond delay="0"/>
                                          </p:stCondLst>
                                        </p:cTn>
                                        <p:tgtEl>
                                          <p:spTgt spid="28">
                                            <p:txEl>
                                              <p:pRg st="0" end="0"/>
                                            </p:txEl>
                                          </p:spTgt>
                                        </p:tgtEl>
                                        <p:attrNameLst>
                                          <p:attrName>style.visibility</p:attrName>
                                        </p:attrNameLst>
                                      </p:cBhvr>
                                      <p:to>
                                        <p:strVal val="visible"/>
                                      </p:to>
                                    </p:set>
                                    <p:anim calcmode="discrete" valueType="clr">
                                      <p:cBhvr override="childStyle">
                                        <p:cTn id="66" dur="80"/>
                                        <p:tgtEl>
                                          <p:spTgt spid="2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7" dur="80"/>
                                        <p:tgtEl>
                                          <p:spTgt spid="28">
                                            <p:txEl>
                                              <p:pRg st="0" end="0"/>
                                            </p:txEl>
                                          </p:spTgt>
                                        </p:tgtEl>
                                        <p:attrNameLst>
                                          <p:attrName>fillcolor</p:attrName>
                                        </p:attrNameLst>
                                      </p:cBhvr>
                                      <p:tavLst>
                                        <p:tav tm="0">
                                          <p:val>
                                            <p:clrVal>
                                              <a:schemeClr val="accent2"/>
                                            </p:clrVal>
                                          </p:val>
                                        </p:tav>
                                        <p:tav tm="50000">
                                          <p:val>
                                            <p:clrVal>
                                              <a:schemeClr val="hlink"/>
                                            </p:clrVal>
                                          </p:val>
                                        </p:tav>
                                      </p:tavLst>
                                    </p:anim>
                                    <p:set>
                                      <p:cBhvr>
                                        <p:cTn id="68" dur="80"/>
                                        <p:tgtEl>
                                          <p:spTgt spid="28">
                                            <p:txEl>
                                              <p:pRg st="0" end="0"/>
                                            </p:txEl>
                                          </p:spTgt>
                                        </p:tgtEl>
                                        <p:attrNameLst>
                                          <p:attrName>fill.type</p:attrName>
                                        </p:attrNameLst>
                                      </p:cBhvr>
                                      <p:to>
                                        <p:strVal val="solid"/>
                                      </p:to>
                                    </p:set>
                                  </p:childTnLst>
                                </p:cTn>
                              </p:par>
                            </p:childTnLst>
                          </p:cTn>
                        </p:par>
                      </p:childTnLst>
                    </p:cTn>
                  </p:par>
                  <p:par>
                    <p:cTn id="69" fill="hold">
                      <p:stCondLst>
                        <p:cond delay="indefinite"/>
                      </p:stCondLst>
                      <p:childTnLst>
                        <p:par>
                          <p:cTn id="70" fill="hold">
                            <p:stCondLst>
                              <p:cond delay="0"/>
                            </p:stCondLst>
                            <p:childTnLst>
                              <p:par>
                                <p:cTn id="71" presetID="24" presetClass="entr" presetSubtype="0" fill="hold" grpId="1" nodeType="clickEffect">
                                  <p:stCondLst>
                                    <p:cond delay="0"/>
                                  </p:stCondLst>
                                  <p:childTnLst>
                                    <p:set>
                                      <p:cBhvr>
                                        <p:cTn id="72" dur="1" fill="hold">
                                          <p:stCondLst>
                                            <p:cond delay="0"/>
                                          </p:stCondLst>
                                        </p:cTn>
                                        <p:tgtEl>
                                          <p:spTgt spid="21"/>
                                        </p:tgtEl>
                                        <p:attrNameLst>
                                          <p:attrName>style.visibility</p:attrName>
                                        </p:attrNameLst>
                                      </p:cBhvr>
                                      <p:to>
                                        <p:strVal val="visible"/>
                                      </p:to>
                                    </p:set>
                                    <p:anim to="" calcmode="lin" valueType="num">
                                      <p:cBhvr>
                                        <p:cTn id="73" dur="1" fill="hold"/>
                                        <p:tgtEl>
                                          <p:spTgt spid="21"/>
                                        </p:tgtEl>
                                      </p:cBhvr>
                                    </p:anim>
                                  </p:childTnLst>
                                </p:cTn>
                              </p:par>
                              <p:par>
                                <p:cTn id="74" presetID="24" presetClass="entr" presetSubtype="0" fill="hold" nodeType="withEffect">
                                  <p:stCondLst>
                                    <p:cond delay="0"/>
                                  </p:stCondLst>
                                  <p:childTnLst>
                                    <p:set>
                                      <p:cBhvr>
                                        <p:cTn id="75" dur="1" fill="hold">
                                          <p:stCondLst>
                                            <p:cond delay="0"/>
                                          </p:stCondLst>
                                        </p:cTn>
                                        <p:tgtEl>
                                          <p:spTgt spid="4"/>
                                        </p:tgtEl>
                                        <p:attrNameLst>
                                          <p:attrName>style.visibility</p:attrName>
                                        </p:attrNameLst>
                                      </p:cBhvr>
                                      <p:to>
                                        <p:strVal val="visible"/>
                                      </p:to>
                                    </p:set>
                                    <p:anim to="" calcmode="lin" valueType="num">
                                      <p:cBhvr>
                                        <p:cTn id="76" dur="1" fill="hold"/>
                                        <p:tgtEl>
                                          <p:spTgt spid="4"/>
                                        </p:tgtEl>
                                      </p:cBhvr>
                                    </p:anim>
                                  </p:childTnLst>
                                </p:cTn>
                              </p:par>
                              <p:par>
                                <p:cTn id="77" presetID="27" presetClass="entr" presetSubtype="0" fill="hold" nodeType="withEffect">
                                  <p:stCondLst>
                                    <p:cond delay="0"/>
                                  </p:stCondLst>
                                  <p:iterate type="lt">
                                    <p:tmPct val="50000"/>
                                  </p:iterate>
                                  <p:childTnLst>
                                    <p:set>
                                      <p:cBhvr>
                                        <p:cTn id="78" dur="1" fill="hold">
                                          <p:stCondLst>
                                            <p:cond delay="0"/>
                                          </p:stCondLst>
                                        </p:cTn>
                                        <p:tgtEl>
                                          <p:spTgt spid="28">
                                            <p:txEl>
                                              <p:pRg st="1" end="1"/>
                                            </p:txEl>
                                          </p:spTgt>
                                        </p:tgtEl>
                                        <p:attrNameLst>
                                          <p:attrName>style.visibility</p:attrName>
                                        </p:attrNameLst>
                                      </p:cBhvr>
                                      <p:to>
                                        <p:strVal val="visible"/>
                                      </p:to>
                                    </p:set>
                                    <p:anim calcmode="discrete" valueType="clr">
                                      <p:cBhvr override="childStyle">
                                        <p:cTn id="79" dur="80"/>
                                        <p:tgtEl>
                                          <p:spTgt spid="28">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0" dur="80"/>
                                        <p:tgtEl>
                                          <p:spTgt spid="28">
                                            <p:txEl>
                                              <p:pRg st="1" end="1"/>
                                            </p:txEl>
                                          </p:spTgt>
                                        </p:tgtEl>
                                        <p:attrNameLst>
                                          <p:attrName>fillcolor</p:attrName>
                                        </p:attrNameLst>
                                      </p:cBhvr>
                                      <p:tavLst>
                                        <p:tav tm="0">
                                          <p:val>
                                            <p:clrVal>
                                              <a:schemeClr val="accent2"/>
                                            </p:clrVal>
                                          </p:val>
                                        </p:tav>
                                        <p:tav tm="50000">
                                          <p:val>
                                            <p:clrVal>
                                              <a:schemeClr val="hlink"/>
                                            </p:clrVal>
                                          </p:val>
                                        </p:tav>
                                      </p:tavLst>
                                    </p:anim>
                                    <p:set>
                                      <p:cBhvr>
                                        <p:cTn id="81" dur="80"/>
                                        <p:tgtEl>
                                          <p:spTgt spid="28">
                                            <p:txEl>
                                              <p:pRg st="1" end="1"/>
                                            </p:txEl>
                                          </p:spTgt>
                                        </p:tgtEl>
                                        <p:attrNameLst>
                                          <p:attrName>fill.type</p:attrName>
                                        </p:attrNameLst>
                                      </p:cBhvr>
                                      <p:to>
                                        <p:strVal val="solid"/>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nodeType="clickEffect">
                                  <p:stCondLst>
                                    <p:cond delay="0"/>
                                  </p:stCondLst>
                                  <p:childTnLst>
                                    <p:set>
                                      <p:cBhvr>
                                        <p:cTn id="85" dur="1" fill="hold">
                                          <p:stCondLst>
                                            <p:cond delay="0"/>
                                          </p:stCondLst>
                                        </p:cTn>
                                        <p:tgtEl>
                                          <p:spTgt spid="25"/>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P spid="10" grpId="0"/>
      <p:bldP spid="14" grpId="0" bldLvl="0" animBg="1"/>
      <p:bldP spid="18" grpId="0"/>
      <p:bldP spid="19" grpId="0"/>
      <p:bldP spid="21" grpId="1" bldLvl="0" animBg="1"/>
      <p:bldP spid="22" grpId="1" bldLvl="0" animBg="1"/>
      <p:bldP spid="26" grpId="0"/>
      <p:bldP spid="2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37279" y="198472"/>
            <a:ext cx="10973577" cy="1143142"/>
          </a:xfrm>
        </p:spPr>
        <p:txBody>
          <a:bodyPr vert="horz" wrap="square" lIns="107470" tIns="53734" rIns="107470" bIns="53734" numCol="1" anchor="ctr" anchorCtr="0" compatLnSpc="1"/>
          <a:lstStyle/>
          <a:p>
            <a:pPr marL="0" marR="0" lvl="0" indent="335915" algn="ctr" defTabSz="914400" rtl="0" eaLnBrk="1" fontAlgn="base" latinLnBrk="0" hangingPunct="1">
              <a:lnSpc>
                <a:spcPct val="150000"/>
              </a:lnSpc>
              <a:spcBef>
                <a:spcPct val="0"/>
              </a:spcBef>
              <a:spcAft>
                <a:spcPts val="0"/>
              </a:spcAft>
              <a:buClrTx/>
              <a:buSzTx/>
              <a:buFontTx/>
              <a:buNone/>
              <a:defRPr/>
            </a:pPr>
            <a:r>
              <a:rPr lang="zh-CN" altLang="zh-CN" sz="3200" kern="100" noProof="0" dirty="0">
                <a:ln>
                  <a:noFill/>
                </a:ln>
                <a:effectLst/>
                <a:uLnTx/>
                <a:uFillTx/>
                <a:latin typeface="方正粗黑宋简体" panose="02000000000000000000" charset="-122"/>
                <a:ea typeface="方正大黑体_GBK" panose="02010600010101010101" charset="-122"/>
                <a:sym typeface="+mn-ea"/>
              </a:rPr>
              <a:t>任务一</a:t>
            </a:r>
            <a:r>
              <a:rPr lang="en-US" altLang="zh-CN" sz="3200" kern="100" noProof="0" dirty="0">
                <a:ln>
                  <a:noFill/>
                </a:ln>
                <a:effectLst/>
                <a:uLnTx/>
                <a:uFillTx/>
                <a:latin typeface="方正粗黑宋简体" panose="02000000000000000000" charset="-122"/>
                <a:ea typeface="方正大黑体_GBK" panose="02010600010101010101" charset="-122"/>
                <a:sym typeface="+mn-ea"/>
              </a:rPr>
              <a:t>   </a:t>
            </a:r>
            <a:r>
              <a:rPr lang="zh-CN" altLang="zh-CN" sz="3200" kern="100" noProof="0" dirty="0">
                <a:ln>
                  <a:noFill/>
                </a:ln>
                <a:effectLst/>
                <a:uLnTx/>
                <a:uFillTx/>
                <a:latin typeface="方正粗黑宋简体" panose="02000000000000000000" charset="-122"/>
                <a:ea typeface="方正大黑体_GBK" panose="02010600010101010101" charset="-122"/>
                <a:sym typeface="+mn-ea"/>
              </a:rPr>
              <a:t>资金筹集业务的核算</a:t>
            </a:r>
            <a:br>
              <a:rPr kumimoji="0" lang="zh-CN" altLang="zh-CN" sz="3200" i="0" u="none" strike="noStrike" kern="10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rPr>
            </a:br>
            <a:endParaRPr kumimoji="0" lang="zh-CN" altLang="zh-CN" sz="3200" i="0" u="none" strike="noStrike" kern="10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p:cNvSpPr>
            <a:spLocks noGrp="1"/>
          </p:cNvSpPr>
          <p:nvPr>
            <p:ph idx="1"/>
          </p:nvPr>
        </p:nvSpPr>
        <p:spPr>
          <a:xfrm>
            <a:off x="458470" y="820420"/>
            <a:ext cx="11304270" cy="5060950"/>
          </a:xfrm>
        </p:spPr>
        <p:txBody>
          <a:bodyPr vert="horz" wrap="square" lIns="107470" tIns="53734" rIns="107470" bIns="53734" numCol="1" anchor="t" anchorCtr="0" compatLnSpc="1"/>
          <a:lstStyle/>
          <a:p>
            <a:pPr marL="302260" marR="0" lvl="0" indent="0" algn="l" defTabSz="914400" rtl="0" eaLnBrk="1" latinLnBrk="0" hangingPunct="1">
              <a:lnSpc>
                <a:spcPct val="150000"/>
              </a:lnSpc>
              <a:spcBef>
                <a:spcPts val="0"/>
              </a:spcBef>
              <a:spcAft>
                <a:spcPts val="0"/>
              </a:spcAft>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一、实收资本的核算</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l" defTabSz="914400" rtl="0" eaLnBrk="1" latinLnBrk="0" hangingPunct="1">
              <a:lnSpc>
                <a:spcPct val="150000"/>
              </a:lnSpc>
              <a:spcBef>
                <a:spcPts val="0"/>
              </a:spcBef>
              <a:spcAft>
                <a:spcPts val="0"/>
              </a:spcAft>
              <a:buClrTx/>
              <a:buSzTx/>
              <a:buFontTx/>
              <a:buNone/>
              <a:defRPr/>
            </a:pPr>
            <a:r>
              <a:rPr kumimoji="0" 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a:t>
            </a:r>
            <a:r>
              <a:rPr lang="zh-CN" sz="2800" kern="100" noProof="0" dirty="0">
                <a:ln>
                  <a:noFill/>
                </a:ln>
                <a:effectLst/>
                <a:uLnTx/>
                <a:uFillTx/>
                <a:latin typeface="方正粗黑宋简体" panose="02000000000000000000" charset="-122"/>
                <a:ea typeface="方正大黑体_GBK" panose="02010600010101010101" charset="-122"/>
                <a:cs typeface="方正大黑体_GBK" panose="02010600010101010101" charset="-122"/>
                <a:sym typeface="+mn-ea"/>
              </a:rPr>
              <a:t>例</a:t>
            </a:r>
            <a:r>
              <a:rPr lang="en-US" altLang="zh-CN" sz="2800" kern="100" noProof="0" dirty="0">
                <a:ln>
                  <a:noFill/>
                </a:ln>
                <a:effectLst/>
                <a:uLnTx/>
                <a:uFillTx/>
                <a:latin typeface="方正粗黑宋简体" panose="02000000000000000000" charset="-122"/>
                <a:ea typeface="方正大黑体_GBK" panose="02010600010101010101" charset="-122"/>
                <a:cs typeface="方正大黑体_GBK" panose="02010600010101010101" charset="-122"/>
                <a:sym typeface="+mn-ea"/>
              </a:rPr>
              <a:t>1</a:t>
            </a:r>
            <a:r>
              <a:rPr kumimoji="0" 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】智瑞公司接受国安公司投入一套甲设备，设备评估价</a:t>
            </a:r>
            <a:r>
              <a:rPr kumimoji="0" lang="en-US" alt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20</a:t>
            </a:r>
            <a:r>
              <a:rPr kumimoji="0" lang="zh-CN" altLang="en-US"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万元</a:t>
            </a:r>
            <a:r>
              <a:rPr kumimoji="0"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a:t>
            </a:r>
            <a:endParaRPr kumimoji="0"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endParaRPr>
          </a:p>
        </p:txBody>
      </p:sp>
      <p:sp>
        <p:nvSpPr>
          <p:cNvPr id="7" name="文本框 6"/>
          <p:cNvSpPr txBox="1"/>
          <p:nvPr/>
        </p:nvSpPr>
        <p:spPr>
          <a:xfrm>
            <a:off x="7896225" y="3509010"/>
            <a:ext cx="1409700" cy="398780"/>
          </a:xfrm>
          <a:prstGeom prst="rect">
            <a:avLst/>
          </a:prstGeom>
          <a:solidFill>
            <a:srgbClr val="383BC4"/>
          </a:solidFill>
        </p:spPr>
        <p:txBody>
          <a:bodyPr wrap="square" rtlCol="0">
            <a:spAutoFit/>
          </a:bodyPr>
          <a:lstStyle/>
          <a:p>
            <a:pPr algn="ctr"/>
            <a:r>
              <a:rPr lang="zh-CN" altLang="en-US" sz="2000">
                <a:solidFill>
                  <a:schemeClr val="bg1"/>
                </a:solidFill>
                <a:latin typeface="方正粗黑宋简体" panose="02000000000000000000" charset="-122"/>
                <a:ea typeface="方正大黑体_GBK" panose="02010600010101010101" charset="-122"/>
              </a:rPr>
              <a:t>固定资产</a:t>
            </a:r>
            <a:endParaRPr lang="zh-CN" altLang="en-US" sz="2000">
              <a:solidFill>
                <a:schemeClr val="bg1"/>
              </a:solidFill>
              <a:latin typeface="方正粗黑宋简体" panose="02000000000000000000" charset="-122"/>
              <a:ea typeface="方正大黑体_GBK" panose="02010600010101010101" charset="-122"/>
            </a:endParaRPr>
          </a:p>
        </p:txBody>
      </p:sp>
      <p:sp>
        <p:nvSpPr>
          <p:cNvPr id="9" name="文本框 8"/>
          <p:cNvSpPr txBox="1"/>
          <p:nvPr/>
        </p:nvSpPr>
        <p:spPr>
          <a:xfrm>
            <a:off x="6960235" y="364490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借</a:t>
            </a:r>
            <a:endParaRPr lang="zh-CN" altLang="en-US" sz="2000">
              <a:latin typeface="方正粗黑宋简体" panose="02000000000000000000" charset="-122"/>
              <a:ea typeface="方正大黑体_GBK" panose="02010600010101010101" charset="-122"/>
            </a:endParaRPr>
          </a:p>
        </p:txBody>
      </p:sp>
      <p:sp>
        <p:nvSpPr>
          <p:cNvPr id="10" name="文本框 9"/>
          <p:cNvSpPr txBox="1"/>
          <p:nvPr/>
        </p:nvSpPr>
        <p:spPr>
          <a:xfrm>
            <a:off x="9480550" y="357251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贷</a:t>
            </a:r>
            <a:endParaRPr lang="zh-CN" altLang="en-US" sz="2000">
              <a:latin typeface="方正粗黑宋简体" panose="02000000000000000000" charset="-122"/>
              <a:ea typeface="方正大黑体_GBK" panose="02010600010101010101" charset="-122"/>
            </a:endParaRPr>
          </a:p>
        </p:txBody>
      </p:sp>
      <p:cxnSp>
        <p:nvCxnSpPr>
          <p:cNvPr id="11" name="直接连接符 10"/>
          <p:cNvCxnSpPr/>
          <p:nvPr/>
        </p:nvCxnSpPr>
        <p:spPr>
          <a:xfrm flipV="1">
            <a:off x="7116445" y="4004945"/>
            <a:ext cx="2736215" cy="38735"/>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2" name="直接连接符 11"/>
          <p:cNvCxnSpPr/>
          <p:nvPr/>
        </p:nvCxnSpPr>
        <p:spPr>
          <a:xfrm>
            <a:off x="8482965" y="4021455"/>
            <a:ext cx="61595" cy="185547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3" name="直接连接符 12"/>
          <p:cNvCxnSpPr/>
          <p:nvPr/>
        </p:nvCxnSpPr>
        <p:spPr>
          <a:xfrm flipV="1">
            <a:off x="7145655" y="5046345"/>
            <a:ext cx="2736215" cy="38735"/>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14" name="文本框 13"/>
          <p:cNvSpPr txBox="1"/>
          <p:nvPr/>
        </p:nvSpPr>
        <p:spPr>
          <a:xfrm>
            <a:off x="3215640" y="3606165"/>
            <a:ext cx="1213485" cy="398780"/>
          </a:xfrm>
          <a:prstGeom prst="rect">
            <a:avLst/>
          </a:prstGeom>
          <a:solidFill>
            <a:srgbClr val="383BC4"/>
          </a:solidFill>
        </p:spPr>
        <p:txBody>
          <a:bodyPr wrap="square" rtlCol="0">
            <a:spAutoFit/>
          </a:bodyPr>
          <a:lstStyle/>
          <a:p>
            <a:pPr algn="ctr"/>
            <a:r>
              <a:rPr lang="zh-CN" altLang="en-US" sz="2000">
                <a:solidFill>
                  <a:schemeClr val="bg1"/>
                </a:solidFill>
                <a:latin typeface="方正粗黑宋简体" panose="02000000000000000000" charset="-122"/>
                <a:ea typeface="方正大黑体_GBK" panose="02010600010101010101" charset="-122"/>
              </a:rPr>
              <a:t>实收资本</a:t>
            </a:r>
            <a:endParaRPr lang="zh-CN" altLang="en-US" sz="2000">
              <a:solidFill>
                <a:schemeClr val="bg1"/>
              </a:solidFill>
              <a:latin typeface="方正粗黑宋简体" panose="02000000000000000000" charset="-122"/>
              <a:ea typeface="方正大黑体_GBK" panose="02010600010101010101" charset="-122"/>
            </a:endParaRPr>
          </a:p>
        </p:txBody>
      </p:sp>
      <p:cxnSp>
        <p:nvCxnSpPr>
          <p:cNvPr id="15" name="直接连接符 14"/>
          <p:cNvCxnSpPr/>
          <p:nvPr/>
        </p:nvCxnSpPr>
        <p:spPr>
          <a:xfrm>
            <a:off x="2279015" y="4076700"/>
            <a:ext cx="3024505" cy="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6" name="直接连接符 15"/>
          <p:cNvCxnSpPr/>
          <p:nvPr/>
        </p:nvCxnSpPr>
        <p:spPr>
          <a:xfrm>
            <a:off x="2351405" y="5085080"/>
            <a:ext cx="2880360" cy="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7" name="直接连接符 16"/>
          <p:cNvCxnSpPr/>
          <p:nvPr/>
        </p:nvCxnSpPr>
        <p:spPr>
          <a:xfrm>
            <a:off x="3791585" y="4105275"/>
            <a:ext cx="0" cy="177165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18" name="文本框 17"/>
          <p:cNvSpPr txBox="1"/>
          <p:nvPr/>
        </p:nvSpPr>
        <p:spPr>
          <a:xfrm>
            <a:off x="2135505" y="3706495"/>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借</a:t>
            </a:r>
            <a:endParaRPr lang="zh-CN" altLang="en-US" sz="2000">
              <a:latin typeface="方正粗黑宋简体" panose="02000000000000000000" charset="-122"/>
              <a:ea typeface="方正大黑体_GBK" panose="02010600010101010101" charset="-122"/>
            </a:endParaRPr>
          </a:p>
        </p:txBody>
      </p:sp>
      <p:sp>
        <p:nvSpPr>
          <p:cNvPr id="19" name="文本框 18"/>
          <p:cNvSpPr txBox="1"/>
          <p:nvPr/>
        </p:nvSpPr>
        <p:spPr>
          <a:xfrm>
            <a:off x="5015865" y="367792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贷</a:t>
            </a:r>
            <a:endParaRPr lang="zh-CN" altLang="en-US" sz="2000">
              <a:latin typeface="方正粗黑宋简体" panose="02000000000000000000" charset="-122"/>
              <a:ea typeface="方正大黑体_GBK" panose="02010600010101010101" charset="-122"/>
            </a:endParaRPr>
          </a:p>
        </p:txBody>
      </p:sp>
      <p:sp>
        <p:nvSpPr>
          <p:cNvPr id="21" name="文本框 20"/>
          <p:cNvSpPr txBox="1"/>
          <p:nvPr/>
        </p:nvSpPr>
        <p:spPr>
          <a:xfrm>
            <a:off x="3910965" y="4223385"/>
            <a:ext cx="1320800" cy="706755"/>
          </a:xfrm>
          <a:prstGeom prst="rect">
            <a:avLst/>
          </a:prstGeom>
          <a:solidFill>
            <a:srgbClr val="383BC4"/>
          </a:solidFill>
        </p:spPr>
        <p:txBody>
          <a:bodyPr wrap="square" rtlCol="0">
            <a:spAutoFit/>
          </a:bodyPr>
          <a:lstStyle/>
          <a:p>
            <a:r>
              <a:rPr lang="zh-CN" altLang="en-US" sz="2000">
                <a:solidFill>
                  <a:schemeClr val="bg1"/>
                </a:solidFill>
                <a:latin typeface="方正粗黑宋简体" panose="02000000000000000000" charset="-122"/>
                <a:ea typeface="方正大黑体_GBK" panose="02010600010101010101" charset="-122"/>
              </a:rPr>
              <a:t>增加了</a:t>
            </a:r>
            <a:r>
              <a:rPr lang="en-US" altLang="zh-CN" sz="2000">
                <a:solidFill>
                  <a:schemeClr val="bg1"/>
                </a:solidFill>
                <a:latin typeface="方正粗黑宋简体" panose="02000000000000000000" charset="-122"/>
                <a:ea typeface="方正大黑体_GBK" panose="02010600010101010101" charset="-122"/>
              </a:rPr>
              <a:t>20</a:t>
            </a:r>
            <a:r>
              <a:rPr lang="zh-CN" altLang="en-US" sz="2000">
                <a:solidFill>
                  <a:schemeClr val="bg1"/>
                </a:solidFill>
                <a:latin typeface="方正粗黑宋简体" panose="02000000000000000000" charset="-122"/>
                <a:ea typeface="方正大黑体_GBK" panose="02010600010101010101" charset="-122"/>
              </a:rPr>
              <a:t>万元</a:t>
            </a:r>
            <a:endParaRPr lang="zh-CN" altLang="en-US" sz="2000">
              <a:solidFill>
                <a:schemeClr val="bg1"/>
              </a:solidFill>
              <a:latin typeface="方正粗黑宋简体" panose="02000000000000000000" charset="-122"/>
              <a:ea typeface="方正大黑体_GBK" panose="02010600010101010101" charset="-122"/>
            </a:endParaRPr>
          </a:p>
        </p:txBody>
      </p:sp>
      <p:sp>
        <p:nvSpPr>
          <p:cNvPr id="22" name="文本框 21"/>
          <p:cNvSpPr txBox="1"/>
          <p:nvPr/>
        </p:nvSpPr>
        <p:spPr>
          <a:xfrm>
            <a:off x="7091045" y="4191635"/>
            <a:ext cx="1320800" cy="706755"/>
          </a:xfrm>
          <a:prstGeom prst="rect">
            <a:avLst/>
          </a:prstGeom>
          <a:solidFill>
            <a:srgbClr val="383BC4"/>
          </a:solidFill>
        </p:spPr>
        <p:txBody>
          <a:bodyPr wrap="square" rtlCol="0">
            <a:spAutoFit/>
          </a:bodyPr>
          <a:lstStyle/>
          <a:p>
            <a:r>
              <a:rPr lang="zh-CN" altLang="en-US" sz="2000">
                <a:solidFill>
                  <a:schemeClr val="bg1"/>
                </a:solidFill>
                <a:latin typeface="方正粗黑宋简体" panose="02000000000000000000" charset="-122"/>
                <a:ea typeface="方正大黑体_GBK" panose="02010600010101010101" charset="-122"/>
              </a:rPr>
              <a:t>增加了</a:t>
            </a:r>
            <a:r>
              <a:rPr lang="en-US" altLang="zh-CN" sz="2000">
                <a:solidFill>
                  <a:schemeClr val="bg1"/>
                </a:solidFill>
                <a:latin typeface="方正粗黑宋简体" panose="02000000000000000000" charset="-122"/>
                <a:ea typeface="方正大黑体_GBK" panose="02010600010101010101" charset="-122"/>
              </a:rPr>
              <a:t>20</a:t>
            </a:r>
            <a:r>
              <a:rPr lang="zh-CN" altLang="en-US" sz="2000">
                <a:solidFill>
                  <a:schemeClr val="bg1"/>
                </a:solidFill>
                <a:latin typeface="方正粗黑宋简体" panose="02000000000000000000" charset="-122"/>
                <a:ea typeface="方正大黑体_GBK" panose="02010600010101010101" charset="-122"/>
              </a:rPr>
              <a:t>万元</a:t>
            </a:r>
            <a:endParaRPr lang="zh-CN" altLang="en-US" sz="2000">
              <a:solidFill>
                <a:schemeClr val="bg1"/>
              </a:solidFill>
              <a:latin typeface="方正粗黑宋简体" panose="02000000000000000000" charset="-122"/>
              <a:ea typeface="方正大黑体_GBK" panose="02010600010101010101" charset="-122"/>
            </a:endParaRPr>
          </a:p>
        </p:txBody>
      </p:sp>
      <p:cxnSp>
        <p:nvCxnSpPr>
          <p:cNvPr id="25" name="直接箭头连接符 24"/>
          <p:cNvCxnSpPr/>
          <p:nvPr/>
        </p:nvCxnSpPr>
        <p:spPr>
          <a:xfrm>
            <a:off x="5435600" y="4502150"/>
            <a:ext cx="1584325" cy="0"/>
          </a:xfrm>
          <a:prstGeom prst="straightConnector1">
            <a:avLst/>
          </a:prstGeom>
          <a:noFill/>
          <a:ln w="38100" cap="flat" cmpd="sng" algn="ctr">
            <a:solidFill>
              <a:srgbClr val="333399"/>
            </a:solidFill>
            <a:prstDash val="solid"/>
            <a:headEnd type="arrow" w="med" len="med"/>
            <a:tailEnd type="arrow"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26" name="文本框 25"/>
          <p:cNvSpPr txBox="1"/>
          <p:nvPr/>
        </p:nvSpPr>
        <p:spPr>
          <a:xfrm>
            <a:off x="5561330" y="4004945"/>
            <a:ext cx="1325880" cy="368300"/>
          </a:xfrm>
          <a:prstGeom prst="rect">
            <a:avLst/>
          </a:prstGeom>
          <a:noFill/>
        </p:spPr>
        <p:txBody>
          <a:bodyPr wrap="none" rtlCol="0" anchor="t">
            <a:spAutoFit/>
          </a:bodyPr>
          <a:lstStyle/>
          <a:p>
            <a:r>
              <a:rPr lang="zh-CN" altLang="en-US" dirty="0">
                <a:latin typeface="方正粗黑宋简体" panose="02000000000000000000" charset="-122"/>
                <a:ea typeface="方正大黑体_GBK" panose="02010600010101010101" charset="-122"/>
                <a:sym typeface="+mn-ea"/>
              </a:rPr>
              <a:t>成对应关系</a:t>
            </a:r>
            <a:endParaRPr lang="zh-CN" altLang="en-US" dirty="0">
              <a:latin typeface="方正粗黑宋简体" panose="02000000000000000000" charset="-122"/>
              <a:ea typeface="方正大黑体_GBK" panose="02010600010101010101" charset="-122"/>
              <a:sym typeface="+mn-ea"/>
            </a:endParaRPr>
          </a:p>
        </p:txBody>
      </p:sp>
      <p:sp>
        <p:nvSpPr>
          <p:cNvPr id="28" name="文本框 27"/>
          <p:cNvSpPr txBox="1"/>
          <p:nvPr/>
        </p:nvSpPr>
        <p:spPr>
          <a:xfrm>
            <a:off x="3725545" y="5337175"/>
            <a:ext cx="5755005" cy="1273175"/>
          </a:xfrm>
          <a:prstGeom prst="rect">
            <a:avLst/>
          </a:prstGeom>
          <a:noFill/>
        </p:spPr>
        <p:txBody>
          <a:bodyPr wrap="square" rtlCol="0" anchor="t">
            <a:spAutoFit/>
          </a:bodyPr>
          <a:lstStyle/>
          <a:p>
            <a:pPr marL="302260" indent="-302260" algn="l" fontAlgn="base">
              <a:lnSpc>
                <a:spcPct val="150000"/>
              </a:lnSpc>
              <a:spcBef>
                <a:spcPct val="20000"/>
              </a:spcBef>
              <a:buClrTx/>
              <a:buSzTx/>
              <a:buFontTx/>
              <a:defRPr/>
            </a:pPr>
            <a:r>
              <a:rPr lang="zh-CN" altLang="en-US"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借：</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a:t>
            </a:r>
            <a:r>
              <a:rPr lang="zh-CN" altLang="en-US"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固定资产</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a:t>
            </a:r>
            <a:r>
              <a:rPr lang="zh-CN" altLang="en-US"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甲设备</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200000</a:t>
            </a:r>
            <a:endParaRPr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endParaRPr>
          </a:p>
          <a:p>
            <a:pPr marL="302260" indent="-302260" algn="l" fontAlgn="base">
              <a:lnSpc>
                <a:spcPct val="150000"/>
              </a:lnSpc>
              <a:spcBef>
                <a:spcPct val="20000"/>
              </a:spcBef>
              <a:buClrTx/>
              <a:buSzTx/>
              <a:buFontTx/>
              <a:defRPr/>
            </a:pPr>
            <a:r>
              <a:rPr lang="zh-CN" altLang="en-US"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贷：实收资本</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a:t>
            </a:r>
            <a:r>
              <a:rPr lang="zh-CN" altLang="en-US"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国安公司</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200000</a:t>
            </a:r>
            <a:endPar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endParaRPr>
          </a:p>
        </p:txBody>
      </p:sp>
      <p:sp>
        <p:nvSpPr>
          <p:cNvPr id="29" name="圆角矩形标注 28"/>
          <p:cNvSpPr/>
          <p:nvPr/>
        </p:nvSpPr>
        <p:spPr>
          <a:xfrm>
            <a:off x="10048240" y="2995295"/>
            <a:ext cx="1391920" cy="711200"/>
          </a:xfrm>
          <a:prstGeom prst="wedgeRoundRectCallout">
            <a:avLst>
              <a:gd name="adj1" fmla="val -61052"/>
              <a:gd name="adj2" fmla="val 39821"/>
              <a:gd name="adj3" fmla="val 16667"/>
            </a:avLst>
          </a:prstGeom>
          <a:solidFill>
            <a:srgbClr val="FFFFFF"/>
          </a:solidFill>
          <a:ln w="25400" cap="flat" cmpd="sng" algn="ctr">
            <a:solidFill>
              <a:srgbClr val="333399"/>
            </a:solidFill>
            <a:prstDash val="solid"/>
            <a:headEnd type="none" w="med" len="med"/>
            <a:tailEnd type="none" w="med" len="med"/>
          </a:ln>
          <a:effec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资产类借加贷减</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grpSp>
        <p:nvGrpSpPr>
          <p:cNvPr id="4" name="组合 3" descr="7b0a202020202274657874626f78223a20227b5c2263617465676f72795f69645c223a31303339392c5c2269645c223a32303334363237337d220a7d0a"/>
          <p:cNvGrpSpPr/>
          <p:nvPr/>
        </p:nvGrpSpPr>
        <p:grpSpPr>
          <a:xfrm>
            <a:off x="4752340" y="2915920"/>
            <a:ext cx="934085" cy="751205"/>
            <a:chOff x="7089" y="3751"/>
            <a:chExt cx="5242" cy="3560"/>
          </a:xfrm>
        </p:grpSpPr>
        <p:pic>
          <p:nvPicPr>
            <p:cNvPr id="5" name="图片 4" descr="资源 3@4x"/>
            <p:cNvPicPr>
              <a:picLocks noChangeAspect="1"/>
            </p:cNvPicPr>
            <p:nvPr/>
          </p:nvPicPr>
          <p:blipFill>
            <a:blip r:embed="rId1"/>
            <a:stretch>
              <a:fillRect/>
            </a:stretch>
          </p:blipFill>
          <p:spPr>
            <a:xfrm>
              <a:off x="7193" y="3989"/>
              <a:ext cx="4993" cy="3322"/>
            </a:xfrm>
            <a:prstGeom prst="rect">
              <a:avLst/>
            </a:prstGeom>
          </p:spPr>
        </p:pic>
        <p:pic>
          <p:nvPicPr>
            <p:cNvPr id="6" name="图片 5" descr="56"/>
            <p:cNvPicPr>
              <a:picLocks noChangeAspect="1"/>
            </p:cNvPicPr>
            <p:nvPr/>
          </p:nvPicPr>
          <p:blipFill>
            <a:blip r:embed="rId2">
              <a:extLst>
                <a:ext uri="{96DAC541-7B7A-43D3-8B79-37D633B846F1}">
                  <asvg:svgBlip xmlns:asvg="http://schemas.microsoft.com/office/drawing/2016/SVG/main" r:embed="rId3"/>
                </a:ext>
              </a:extLst>
            </a:blip>
            <a:srcRect l="-1192" r="-2981"/>
            <a:stretch>
              <a:fillRect/>
            </a:stretch>
          </p:blipFill>
          <p:spPr>
            <a:xfrm>
              <a:off x="7089" y="3751"/>
              <a:ext cx="5242" cy="3347"/>
            </a:xfrm>
            <a:prstGeom prst="rect">
              <a:avLst/>
            </a:prstGeom>
            <a:pattFill>
              <a:fgClr>
                <a:srgbClr val="FFFFFF"/>
              </a:fgClr>
              <a:bgClr>
                <a:srgbClr val="FFFFFF"/>
              </a:bgClr>
            </a:pattFill>
          </p:spPr>
        </p:pic>
        <p:sp>
          <p:nvSpPr>
            <p:cNvPr id="8" name="文本框 7"/>
            <p:cNvSpPr txBox="1"/>
            <p:nvPr/>
          </p:nvSpPr>
          <p:spPr>
            <a:xfrm>
              <a:off x="7089" y="4392"/>
              <a:ext cx="5181" cy="2465"/>
            </a:xfrm>
            <a:prstGeom prst="rect">
              <a:avLst/>
            </a:prstGeom>
            <a:noFill/>
          </p:spPr>
          <p:txBody>
            <a:bodyPr wrap="square" rtlCol="0" anchor="ctr">
              <a:noAutofit/>
            </a:bodyPr>
            <a:lstStyle/>
            <a:p>
              <a:pPr algn="ctr" fontAlgn="auto">
                <a:lnSpc>
                  <a:spcPts val="3020"/>
                </a:lnSpc>
              </a:pPr>
              <a:r>
                <a:rPr lang="zh-CN" altLang="en-US">
                  <a:solidFill>
                    <a:srgbClr val="030000"/>
                  </a:solidFill>
                  <a:latin typeface="方正粗黑宋简体" panose="02000000000000000000" charset="-122"/>
                  <a:ea typeface="方正大黑体_GBK" panose="02010600010101010101" charset="-122"/>
                </a:rPr>
                <a:t>增加了</a:t>
              </a:r>
              <a:endParaRPr lang="zh-CN" altLang="en-US">
                <a:solidFill>
                  <a:srgbClr val="030000"/>
                </a:solidFill>
                <a:latin typeface="方正粗黑宋简体" panose="02000000000000000000" charset="-122"/>
                <a:ea typeface="方正大黑体_GBK" panose="02010600010101010101" charset="-122"/>
              </a:endParaRPr>
            </a:p>
          </p:txBody>
        </p:sp>
      </p:grpSp>
      <p:grpSp>
        <p:nvGrpSpPr>
          <p:cNvPr id="30" name="组合 29" descr="7b0a202020202274657874626f78223a20227b5c2263617465676f72795f69645c223a31303339392c5c2269645c223a32303334363237337d220a7d0a"/>
          <p:cNvGrpSpPr/>
          <p:nvPr/>
        </p:nvGrpSpPr>
        <p:grpSpPr>
          <a:xfrm>
            <a:off x="8623300" y="2611755"/>
            <a:ext cx="934085" cy="751205"/>
            <a:chOff x="7089" y="3751"/>
            <a:chExt cx="5242" cy="3560"/>
          </a:xfrm>
        </p:grpSpPr>
        <p:pic>
          <p:nvPicPr>
            <p:cNvPr id="31" name="图片 30" descr="资源 3@4x"/>
            <p:cNvPicPr>
              <a:picLocks noChangeAspect="1"/>
            </p:cNvPicPr>
            <p:nvPr/>
          </p:nvPicPr>
          <p:blipFill>
            <a:blip r:embed="rId1"/>
            <a:stretch>
              <a:fillRect/>
            </a:stretch>
          </p:blipFill>
          <p:spPr>
            <a:xfrm>
              <a:off x="7193" y="3989"/>
              <a:ext cx="4993" cy="3322"/>
            </a:xfrm>
            <a:prstGeom prst="rect">
              <a:avLst/>
            </a:prstGeom>
          </p:spPr>
        </p:pic>
        <p:pic>
          <p:nvPicPr>
            <p:cNvPr id="32" name="图片 31" descr="56"/>
            <p:cNvPicPr>
              <a:picLocks noChangeAspect="1"/>
            </p:cNvPicPr>
            <p:nvPr/>
          </p:nvPicPr>
          <p:blipFill>
            <a:blip r:embed="rId2">
              <a:extLst>
                <a:ext uri="{96DAC541-7B7A-43D3-8B79-37D633B846F1}">
                  <asvg:svgBlip xmlns:asvg="http://schemas.microsoft.com/office/drawing/2016/SVG/main" r:embed="rId3"/>
                </a:ext>
              </a:extLst>
            </a:blip>
            <a:srcRect l="-1192" r="-2981"/>
            <a:stretch>
              <a:fillRect/>
            </a:stretch>
          </p:blipFill>
          <p:spPr>
            <a:xfrm>
              <a:off x="7089" y="3751"/>
              <a:ext cx="5242" cy="3347"/>
            </a:xfrm>
            <a:prstGeom prst="rect">
              <a:avLst/>
            </a:prstGeom>
            <a:pattFill>
              <a:fgClr>
                <a:srgbClr val="FFFFFF"/>
              </a:fgClr>
              <a:bgClr>
                <a:srgbClr val="FFFFFF"/>
              </a:bgClr>
            </a:pattFill>
          </p:spPr>
        </p:pic>
        <p:sp>
          <p:nvSpPr>
            <p:cNvPr id="33" name="文本框 32"/>
            <p:cNvSpPr txBox="1"/>
            <p:nvPr/>
          </p:nvSpPr>
          <p:spPr>
            <a:xfrm>
              <a:off x="7089" y="4393"/>
              <a:ext cx="5181" cy="2266"/>
            </a:xfrm>
            <a:prstGeom prst="rect">
              <a:avLst/>
            </a:prstGeom>
            <a:noFill/>
          </p:spPr>
          <p:txBody>
            <a:bodyPr wrap="square" rtlCol="0" anchor="ctr">
              <a:spAutoFit/>
            </a:bodyPr>
            <a:lstStyle/>
            <a:p>
              <a:pPr algn="ctr" fontAlgn="auto">
                <a:lnSpc>
                  <a:spcPts val="3020"/>
                </a:lnSpc>
              </a:pPr>
              <a:r>
                <a:rPr lang="zh-CN" altLang="en-US">
                  <a:solidFill>
                    <a:srgbClr val="030000"/>
                  </a:solidFill>
                  <a:latin typeface="方正粗黑宋简体" panose="02000000000000000000" charset="-122"/>
                  <a:ea typeface="方正大黑体_GBK" panose="02010600010101010101" charset="-122"/>
                </a:rPr>
                <a:t>增加了</a:t>
              </a:r>
              <a:endParaRPr lang="zh-CN" altLang="en-US">
                <a:solidFill>
                  <a:srgbClr val="030000"/>
                </a:solidFill>
                <a:latin typeface="方正粗黑宋简体" panose="02000000000000000000" charset="-122"/>
                <a:ea typeface="方正大黑体_GBK" panose="02010600010101010101" charset="-122"/>
              </a:endParaRPr>
            </a:p>
          </p:txBody>
        </p:sp>
      </p:grpSp>
    </p:spTree>
    <p:custDataLst>
      <p:tags r:id="rId4"/>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7"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1" end="1"/>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to="" calcmode="lin" valueType="num">
                                      <p:cBhvr>
                                        <p:cTn id="14" dur="1" fill="hold"/>
                                        <p:tgtEl>
                                          <p:spTgt spid="14"/>
                                        </p:tgtEl>
                                      </p:cBhvr>
                                    </p:anim>
                                  </p:childTnLst>
                                </p:cTn>
                              </p:par>
                              <p:par>
                                <p:cTn id="15" presetID="24"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to="" calcmode="lin" valueType="num">
                                      <p:cBhvr>
                                        <p:cTn id="17" dur="1" fill="hold"/>
                                        <p:tgtEl>
                                          <p:spTgt spid="18"/>
                                        </p:tgtEl>
                                      </p:cBhvr>
                                    </p:anim>
                                  </p:childTnLst>
                                </p:cTn>
                              </p:par>
                              <p:par>
                                <p:cTn id="18" presetID="24" presetClass="entr" presetSubtype="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 to="" calcmode="lin" valueType="num">
                                      <p:cBhvr>
                                        <p:cTn id="20" dur="1" fill="hold"/>
                                        <p:tgtEl>
                                          <p:spTgt spid="15"/>
                                        </p:tgtEl>
                                      </p:cBhvr>
                                    </p:anim>
                                  </p:childTnLst>
                                </p:cTn>
                              </p:par>
                              <p:par>
                                <p:cTn id="21" presetID="24"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to="" calcmode="lin" valueType="num">
                                      <p:cBhvr>
                                        <p:cTn id="23" dur="1" fill="hold"/>
                                        <p:tgtEl>
                                          <p:spTgt spid="19"/>
                                        </p:tgtEl>
                                      </p:cBhvr>
                                    </p:anim>
                                  </p:childTnLst>
                                </p:cTn>
                              </p:par>
                              <p:par>
                                <p:cTn id="24" presetID="1" presetClass="entr" presetSubtype="0"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childTnLst>
                                </p:cTn>
                              </p:par>
                              <p:par>
                                <p:cTn id="26" presetID="24" presetClass="entr" presetSubtype="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 to="" calcmode="lin" valueType="num">
                                      <p:cBhvr>
                                        <p:cTn id="28" dur="1" fill="hold"/>
                                        <p:tgtEl>
                                          <p:spTgt spid="16"/>
                                        </p:tgtEl>
                                      </p:cBhvr>
                                    </p:anim>
                                  </p:childTnLst>
                                </p:cTn>
                              </p:par>
                              <p:par>
                                <p:cTn id="29" presetID="24"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to="" calcmode="lin" valueType="num">
                                      <p:cBhvr>
                                        <p:cTn id="31" dur="1" fill="hold"/>
                                        <p:tgtEl>
                                          <p:spTgt spid="7"/>
                                        </p:tgtEl>
                                      </p:cBhvr>
                                    </p:anim>
                                  </p:childTnLst>
                                </p:cTn>
                              </p:par>
                              <p:par>
                                <p:cTn id="32" presetID="24" presetClass="entr" presetSubtype="0"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 to="" calcmode="lin" valueType="num">
                                      <p:cBhvr>
                                        <p:cTn id="34" dur="1" fill="hold"/>
                                        <p:tgtEl>
                                          <p:spTgt spid="11"/>
                                        </p:tgtEl>
                                      </p:cBhvr>
                                    </p:anim>
                                  </p:childTnLst>
                                </p:cTn>
                              </p:par>
                              <p:par>
                                <p:cTn id="35" presetID="24"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par>
                                <p:cTn id="38" presetID="24" presetClass="entr" presetSubtype="0"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 to="" calcmode="lin" valueType="num">
                                      <p:cBhvr>
                                        <p:cTn id="40" dur="1" fill="hold"/>
                                        <p:tgtEl>
                                          <p:spTgt spid="12"/>
                                        </p:tgtEl>
                                      </p:cBhvr>
                                    </p:anim>
                                  </p:childTnLst>
                                </p:cTn>
                              </p:par>
                              <p:par>
                                <p:cTn id="41" presetID="24"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 to="" calcmode="lin" valueType="num">
                                      <p:cBhvr>
                                        <p:cTn id="43" dur="1" fill="hold"/>
                                        <p:tgtEl>
                                          <p:spTgt spid="13"/>
                                        </p:tgtEl>
                                      </p:cBhvr>
                                    </p:anim>
                                  </p:childTnLst>
                                </p:cTn>
                              </p:par>
                              <p:par>
                                <p:cTn id="44" presetID="24"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 to="" calcmode="lin" valueType="num">
                                      <p:cBhvr>
                                        <p:cTn id="46" dur="1" fill="hold"/>
                                        <p:tgtEl>
                                          <p:spTgt spid="10"/>
                                        </p:tgtEl>
                                      </p:cBhvr>
                                    </p:anim>
                                  </p:childTnLst>
                                </p:cTn>
                              </p:par>
                            </p:childTnLst>
                          </p:cTn>
                        </p:par>
                      </p:childTnLst>
                    </p:cTn>
                  </p:par>
                  <p:par>
                    <p:cTn id="47" fill="hold">
                      <p:stCondLst>
                        <p:cond delay="indefinite"/>
                      </p:stCondLst>
                      <p:childTnLst>
                        <p:par>
                          <p:cTn id="48" fill="hold">
                            <p:stCondLst>
                              <p:cond delay="0"/>
                            </p:stCondLst>
                            <p:childTnLst>
                              <p:par>
                                <p:cTn id="49" presetID="27" presetClass="entr" presetSubtype="0" fill="hold" grpId="0" nodeType="clickEffect">
                                  <p:stCondLst>
                                    <p:cond delay="0"/>
                                  </p:stCondLst>
                                  <p:iterate type="lt">
                                    <p:tmPct val="50000"/>
                                  </p:iterate>
                                  <p:childTnLst>
                                    <p:set>
                                      <p:cBhvr>
                                        <p:cTn id="50" dur="1" fill="hold">
                                          <p:stCondLst>
                                            <p:cond delay="0"/>
                                          </p:stCondLst>
                                        </p:cTn>
                                        <p:tgtEl>
                                          <p:spTgt spid="29"/>
                                        </p:tgtEl>
                                        <p:attrNameLst>
                                          <p:attrName>style.visibility</p:attrName>
                                        </p:attrNameLst>
                                      </p:cBhvr>
                                      <p:to>
                                        <p:strVal val="visible"/>
                                      </p:to>
                                    </p:set>
                                    <p:anim calcmode="discrete" valueType="clr">
                                      <p:cBhvr override="childStyle">
                                        <p:cTn id="51" dur="80"/>
                                        <p:tgtEl>
                                          <p:spTgt spid="29"/>
                                        </p:tgtEl>
                                        <p:attrNameLst>
                                          <p:attrName>style.color</p:attrName>
                                        </p:attrNameLst>
                                      </p:cBhvr>
                                      <p:tavLst>
                                        <p:tav tm="0">
                                          <p:val>
                                            <p:clrVal>
                                              <a:schemeClr val="accent2"/>
                                            </p:clrVal>
                                          </p:val>
                                        </p:tav>
                                        <p:tav tm="50000">
                                          <p:val>
                                            <p:clrVal>
                                              <a:schemeClr val="hlink"/>
                                            </p:clrVal>
                                          </p:val>
                                        </p:tav>
                                      </p:tavLst>
                                    </p:anim>
                                    <p:anim calcmode="discrete" valueType="clr">
                                      <p:cBhvr>
                                        <p:cTn id="52" dur="80"/>
                                        <p:tgtEl>
                                          <p:spTgt spid="29"/>
                                        </p:tgtEl>
                                        <p:attrNameLst>
                                          <p:attrName>fillcolor</p:attrName>
                                        </p:attrNameLst>
                                      </p:cBhvr>
                                      <p:tavLst>
                                        <p:tav tm="0">
                                          <p:val>
                                            <p:clrVal>
                                              <a:schemeClr val="accent2"/>
                                            </p:clrVal>
                                          </p:val>
                                        </p:tav>
                                        <p:tav tm="50000">
                                          <p:val>
                                            <p:clrVal>
                                              <a:schemeClr val="hlink"/>
                                            </p:clrVal>
                                          </p:val>
                                        </p:tav>
                                      </p:tavLst>
                                    </p:anim>
                                    <p:set>
                                      <p:cBhvr>
                                        <p:cTn id="53" dur="80"/>
                                        <p:tgtEl>
                                          <p:spTgt spid="29"/>
                                        </p:tgtEl>
                                        <p:attrNameLst>
                                          <p:attrName>fill.type</p:attrName>
                                        </p:attrNameLst>
                                      </p:cBhvr>
                                      <p:to>
                                        <p:strVal val="solid"/>
                                      </p:to>
                                    </p:set>
                                  </p:childTnLst>
                                </p:cTn>
                              </p:par>
                            </p:childTnLst>
                          </p:cTn>
                        </p:par>
                      </p:childTnLst>
                    </p:cTn>
                  </p:par>
                  <p:par>
                    <p:cTn id="54" fill="hold">
                      <p:stCondLst>
                        <p:cond delay="indefinite"/>
                      </p:stCondLst>
                      <p:childTnLst>
                        <p:par>
                          <p:cTn id="55" fill="hold">
                            <p:stCondLst>
                              <p:cond delay="0"/>
                            </p:stCondLst>
                            <p:childTnLst>
                              <p:par>
                                <p:cTn id="56" presetID="24" presetClass="entr" presetSubtype="0" fill="hold" grpId="1" nodeType="clickEffect">
                                  <p:stCondLst>
                                    <p:cond delay="0"/>
                                  </p:stCondLst>
                                  <p:childTnLst>
                                    <p:set>
                                      <p:cBhvr>
                                        <p:cTn id="57" dur="1" fill="hold">
                                          <p:stCondLst>
                                            <p:cond delay="0"/>
                                          </p:stCondLst>
                                        </p:cTn>
                                        <p:tgtEl>
                                          <p:spTgt spid="22"/>
                                        </p:tgtEl>
                                        <p:attrNameLst>
                                          <p:attrName>style.visibility</p:attrName>
                                        </p:attrNameLst>
                                      </p:cBhvr>
                                      <p:to>
                                        <p:strVal val="visible"/>
                                      </p:to>
                                    </p:set>
                                    <p:anim to="" calcmode="lin" valueType="num">
                                      <p:cBhvr>
                                        <p:cTn id="58" dur="1" fill="hold"/>
                                        <p:tgtEl>
                                          <p:spTgt spid="22"/>
                                        </p:tgtEl>
                                      </p:cBhvr>
                                    </p:anim>
                                  </p:childTnLst>
                                </p:cTn>
                              </p:par>
                              <p:par>
                                <p:cTn id="59" presetID="24" presetClass="entr" presetSubtype="0" fill="hold" nodeType="withEffect">
                                  <p:stCondLst>
                                    <p:cond delay="0"/>
                                  </p:stCondLst>
                                  <p:childTnLst>
                                    <p:set>
                                      <p:cBhvr>
                                        <p:cTn id="60" dur="1" fill="hold">
                                          <p:stCondLst>
                                            <p:cond delay="0"/>
                                          </p:stCondLst>
                                        </p:cTn>
                                        <p:tgtEl>
                                          <p:spTgt spid="4"/>
                                        </p:tgtEl>
                                        <p:attrNameLst>
                                          <p:attrName>style.visibility</p:attrName>
                                        </p:attrNameLst>
                                      </p:cBhvr>
                                      <p:to>
                                        <p:strVal val="visible"/>
                                      </p:to>
                                    </p:set>
                                    <p:anim to="" calcmode="lin" valueType="num">
                                      <p:cBhvr>
                                        <p:cTn id="61" dur="1" fill="hold"/>
                                        <p:tgtEl>
                                          <p:spTgt spid="4"/>
                                        </p:tgtEl>
                                      </p:cBhvr>
                                    </p:anim>
                                  </p:childTnLst>
                                </p:cTn>
                              </p:par>
                              <p:par>
                                <p:cTn id="62" presetID="1" presetClass="entr" presetSubtype="0" fill="hold" nodeType="withEffect">
                                  <p:stCondLst>
                                    <p:cond delay="0"/>
                                  </p:stCondLst>
                                  <p:childTnLst>
                                    <p:set>
                                      <p:cBhvr>
                                        <p:cTn id="63" dur="1" fill="hold">
                                          <p:stCondLst>
                                            <p:cond delay="0"/>
                                          </p:stCondLst>
                                        </p:cTn>
                                        <p:tgtEl>
                                          <p:spTgt spid="30"/>
                                        </p:tgtEl>
                                        <p:attrNameLst>
                                          <p:attrName>style.visibility</p:attrName>
                                        </p:attrNameLst>
                                      </p:cBhvr>
                                      <p:to>
                                        <p:strVal val="visible"/>
                                      </p:to>
                                    </p:set>
                                  </p:childTnLst>
                                </p:cTn>
                              </p:par>
                              <p:par>
                                <p:cTn id="64" presetID="27" presetClass="entr" presetSubtype="0" fill="hold" nodeType="withEffect">
                                  <p:stCondLst>
                                    <p:cond delay="0"/>
                                  </p:stCondLst>
                                  <p:iterate type="lt">
                                    <p:tmPct val="50000"/>
                                  </p:iterate>
                                  <p:childTnLst>
                                    <p:set>
                                      <p:cBhvr>
                                        <p:cTn id="65" dur="1" fill="hold">
                                          <p:stCondLst>
                                            <p:cond delay="0"/>
                                          </p:stCondLst>
                                        </p:cTn>
                                        <p:tgtEl>
                                          <p:spTgt spid="28">
                                            <p:txEl>
                                              <p:pRg st="0" end="0"/>
                                            </p:txEl>
                                          </p:spTgt>
                                        </p:tgtEl>
                                        <p:attrNameLst>
                                          <p:attrName>style.visibility</p:attrName>
                                        </p:attrNameLst>
                                      </p:cBhvr>
                                      <p:to>
                                        <p:strVal val="visible"/>
                                      </p:to>
                                    </p:set>
                                    <p:anim calcmode="discrete" valueType="clr">
                                      <p:cBhvr override="childStyle">
                                        <p:cTn id="66" dur="80"/>
                                        <p:tgtEl>
                                          <p:spTgt spid="2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7" dur="80"/>
                                        <p:tgtEl>
                                          <p:spTgt spid="28">
                                            <p:txEl>
                                              <p:pRg st="0" end="0"/>
                                            </p:txEl>
                                          </p:spTgt>
                                        </p:tgtEl>
                                        <p:attrNameLst>
                                          <p:attrName>fillcolor</p:attrName>
                                        </p:attrNameLst>
                                      </p:cBhvr>
                                      <p:tavLst>
                                        <p:tav tm="0">
                                          <p:val>
                                            <p:clrVal>
                                              <a:schemeClr val="accent2"/>
                                            </p:clrVal>
                                          </p:val>
                                        </p:tav>
                                        <p:tav tm="50000">
                                          <p:val>
                                            <p:clrVal>
                                              <a:schemeClr val="hlink"/>
                                            </p:clrVal>
                                          </p:val>
                                        </p:tav>
                                      </p:tavLst>
                                    </p:anim>
                                    <p:set>
                                      <p:cBhvr>
                                        <p:cTn id="68" dur="80"/>
                                        <p:tgtEl>
                                          <p:spTgt spid="28">
                                            <p:txEl>
                                              <p:pRg st="0" end="0"/>
                                            </p:txEl>
                                          </p:spTgt>
                                        </p:tgtEl>
                                        <p:attrNameLst>
                                          <p:attrName>fill.type</p:attrName>
                                        </p:attrNameLst>
                                      </p:cBhvr>
                                      <p:to>
                                        <p:strVal val="solid"/>
                                      </p:to>
                                    </p:set>
                                  </p:childTnLst>
                                </p:cTn>
                              </p:par>
                            </p:childTnLst>
                          </p:cTn>
                        </p:par>
                      </p:childTnLst>
                    </p:cTn>
                  </p:par>
                  <p:par>
                    <p:cTn id="69" fill="hold">
                      <p:stCondLst>
                        <p:cond delay="indefinite"/>
                      </p:stCondLst>
                      <p:childTnLst>
                        <p:par>
                          <p:cTn id="70" fill="hold">
                            <p:stCondLst>
                              <p:cond delay="0"/>
                            </p:stCondLst>
                            <p:childTnLst>
                              <p:par>
                                <p:cTn id="71" presetID="24" presetClass="entr" presetSubtype="0" fill="hold" grpId="1" nodeType="clickEffect">
                                  <p:stCondLst>
                                    <p:cond delay="0"/>
                                  </p:stCondLst>
                                  <p:childTnLst>
                                    <p:set>
                                      <p:cBhvr>
                                        <p:cTn id="72" dur="1" fill="hold">
                                          <p:stCondLst>
                                            <p:cond delay="0"/>
                                          </p:stCondLst>
                                        </p:cTn>
                                        <p:tgtEl>
                                          <p:spTgt spid="21"/>
                                        </p:tgtEl>
                                        <p:attrNameLst>
                                          <p:attrName>style.visibility</p:attrName>
                                        </p:attrNameLst>
                                      </p:cBhvr>
                                      <p:to>
                                        <p:strVal val="visible"/>
                                      </p:to>
                                    </p:set>
                                    <p:anim to="" calcmode="lin" valueType="num">
                                      <p:cBhvr>
                                        <p:cTn id="73" dur="1" fill="hold"/>
                                        <p:tgtEl>
                                          <p:spTgt spid="21"/>
                                        </p:tgtEl>
                                      </p:cBhvr>
                                    </p:anim>
                                  </p:childTnLst>
                                </p:cTn>
                              </p:par>
                              <p:par>
                                <p:cTn id="74" presetID="27" presetClass="entr" presetSubtype="0" fill="hold" nodeType="withEffect">
                                  <p:stCondLst>
                                    <p:cond delay="0"/>
                                  </p:stCondLst>
                                  <p:iterate type="lt">
                                    <p:tmPct val="50000"/>
                                  </p:iterate>
                                  <p:childTnLst>
                                    <p:set>
                                      <p:cBhvr>
                                        <p:cTn id="75" dur="1" fill="hold">
                                          <p:stCondLst>
                                            <p:cond delay="0"/>
                                          </p:stCondLst>
                                        </p:cTn>
                                        <p:tgtEl>
                                          <p:spTgt spid="28">
                                            <p:txEl>
                                              <p:pRg st="1" end="1"/>
                                            </p:txEl>
                                          </p:spTgt>
                                        </p:tgtEl>
                                        <p:attrNameLst>
                                          <p:attrName>style.visibility</p:attrName>
                                        </p:attrNameLst>
                                      </p:cBhvr>
                                      <p:to>
                                        <p:strVal val="visible"/>
                                      </p:to>
                                    </p:set>
                                    <p:anim calcmode="discrete" valueType="clr">
                                      <p:cBhvr override="childStyle">
                                        <p:cTn id="76" dur="80"/>
                                        <p:tgtEl>
                                          <p:spTgt spid="28">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7" dur="80"/>
                                        <p:tgtEl>
                                          <p:spTgt spid="28">
                                            <p:txEl>
                                              <p:pRg st="1" end="1"/>
                                            </p:txEl>
                                          </p:spTgt>
                                        </p:tgtEl>
                                        <p:attrNameLst>
                                          <p:attrName>fillcolor</p:attrName>
                                        </p:attrNameLst>
                                      </p:cBhvr>
                                      <p:tavLst>
                                        <p:tav tm="0">
                                          <p:val>
                                            <p:clrVal>
                                              <a:schemeClr val="accent2"/>
                                            </p:clrVal>
                                          </p:val>
                                        </p:tav>
                                        <p:tav tm="50000">
                                          <p:val>
                                            <p:clrVal>
                                              <a:schemeClr val="hlink"/>
                                            </p:clrVal>
                                          </p:val>
                                        </p:tav>
                                      </p:tavLst>
                                    </p:anim>
                                    <p:set>
                                      <p:cBhvr>
                                        <p:cTn id="78" dur="80"/>
                                        <p:tgtEl>
                                          <p:spTgt spid="28">
                                            <p:txEl>
                                              <p:pRg st="1" end="1"/>
                                            </p:txEl>
                                          </p:spTgt>
                                        </p:tgtEl>
                                        <p:attrNameLst>
                                          <p:attrName>fill.type</p:attrName>
                                        </p:attrNameLst>
                                      </p:cBhvr>
                                      <p:to>
                                        <p:strVal val="solid"/>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5"/>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P spid="10" grpId="0"/>
      <p:bldP spid="14" grpId="0" bldLvl="0" animBg="1"/>
      <p:bldP spid="18" grpId="0"/>
      <p:bldP spid="19" grpId="0"/>
      <p:bldP spid="21" grpId="1" bldLvl="0" animBg="1"/>
      <p:bldP spid="22" grpId="1" bldLvl="0" animBg="1"/>
      <p:bldP spid="26" grpId="0"/>
      <p:bldP spid="2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37279" y="198472"/>
            <a:ext cx="10973577" cy="1143142"/>
          </a:xfrm>
        </p:spPr>
        <p:txBody>
          <a:bodyPr vert="horz" wrap="square" lIns="107470" tIns="53734" rIns="107470" bIns="53734" numCol="1" anchor="ctr" anchorCtr="0" compatLnSpc="1"/>
          <a:lstStyle/>
          <a:p>
            <a:pPr marL="0" marR="0" lvl="0" indent="335915" algn="ctr" defTabSz="914400" rtl="0" eaLnBrk="1" fontAlgn="base" latinLnBrk="0" hangingPunct="1">
              <a:lnSpc>
                <a:spcPct val="150000"/>
              </a:lnSpc>
              <a:spcBef>
                <a:spcPct val="0"/>
              </a:spcBef>
              <a:spcAft>
                <a:spcPts val="0"/>
              </a:spcAft>
              <a:buClrTx/>
              <a:buSzTx/>
              <a:buFontTx/>
              <a:buNone/>
              <a:defRPr/>
            </a:pPr>
            <a:r>
              <a:rPr lang="zh-CN" altLang="zh-CN" sz="3200" kern="100" noProof="0" dirty="0">
                <a:ln>
                  <a:noFill/>
                </a:ln>
                <a:effectLst/>
                <a:uLnTx/>
                <a:uFillTx/>
                <a:latin typeface="方正粗黑宋简体" panose="02000000000000000000" charset="-122"/>
                <a:ea typeface="方正大黑体_GBK" panose="02010600010101010101" charset="-122"/>
                <a:sym typeface="+mn-ea"/>
              </a:rPr>
              <a:t>任务一</a:t>
            </a:r>
            <a:r>
              <a:rPr lang="en-US" altLang="zh-CN" sz="3200" kern="100" noProof="0" dirty="0">
                <a:ln>
                  <a:noFill/>
                </a:ln>
                <a:effectLst/>
                <a:uLnTx/>
                <a:uFillTx/>
                <a:latin typeface="方正粗黑宋简体" panose="02000000000000000000" charset="-122"/>
                <a:ea typeface="方正大黑体_GBK" panose="02010600010101010101" charset="-122"/>
                <a:sym typeface="+mn-ea"/>
              </a:rPr>
              <a:t>   </a:t>
            </a:r>
            <a:r>
              <a:rPr lang="zh-CN" altLang="zh-CN" sz="3200" kern="100" noProof="0" dirty="0">
                <a:ln>
                  <a:noFill/>
                </a:ln>
                <a:effectLst/>
                <a:uLnTx/>
                <a:uFillTx/>
                <a:latin typeface="方正粗黑宋简体" panose="02000000000000000000" charset="-122"/>
                <a:ea typeface="方正大黑体_GBK" panose="02010600010101010101" charset="-122"/>
                <a:sym typeface="+mn-ea"/>
              </a:rPr>
              <a:t>资金筹集业务的核算</a:t>
            </a:r>
            <a:br>
              <a:rPr kumimoji="0" lang="zh-CN" altLang="zh-CN" sz="3200" i="0" u="none" strike="noStrike" kern="10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rPr>
            </a:br>
            <a:endParaRPr kumimoji="0" lang="zh-CN" altLang="zh-CN" sz="3200" i="0" u="none" strike="noStrike" kern="10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p:cNvSpPr>
            <a:spLocks noGrp="1"/>
          </p:cNvSpPr>
          <p:nvPr>
            <p:ph idx="1"/>
          </p:nvPr>
        </p:nvSpPr>
        <p:spPr>
          <a:xfrm>
            <a:off x="458470" y="820420"/>
            <a:ext cx="11304270" cy="5060950"/>
          </a:xfrm>
        </p:spPr>
        <p:txBody>
          <a:bodyPr vert="horz" wrap="square" lIns="107470" tIns="53734" rIns="107470" bIns="53734" numCol="1" anchor="t" anchorCtr="0" compatLnSpc="1"/>
          <a:lstStyle/>
          <a:p>
            <a:pPr marL="302260" marR="0" lvl="0" indent="0" algn="l" defTabSz="914400" rtl="0" eaLnBrk="1" latinLnBrk="0" hangingPunct="1">
              <a:lnSpc>
                <a:spcPct val="150000"/>
              </a:lnSpc>
              <a:spcBef>
                <a:spcPts val="0"/>
              </a:spcBef>
              <a:spcAft>
                <a:spcPts val="0"/>
              </a:spcAft>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一、实收资本的核算</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l" defTabSz="914400" rtl="0" eaLnBrk="1" latinLnBrk="0" hangingPunct="1">
              <a:lnSpc>
                <a:spcPct val="150000"/>
              </a:lnSpc>
              <a:spcBef>
                <a:spcPts val="0"/>
              </a:spcBef>
              <a:spcAft>
                <a:spcPts val="0"/>
              </a:spcAft>
              <a:buClrTx/>
              <a:buSzTx/>
              <a:buFontTx/>
              <a:buNone/>
              <a:defRPr/>
            </a:pPr>
            <a:r>
              <a:rPr kumimoji="0" 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a:t>
            </a:r>
            <a:r>
              <a:rPr lang="zh-CN" sz="2800" kern="100" noProof="0" dirty="0">
                <a:ln>
                  <a:noFill/>
                </a:ln>
                <a:effectLst/>
                <a:uLnTx/>
                <a:uFillTx/>
                <a:latin typeface="方正粗黑宋简体" panose="02000000000000000000" charset="-122"/>
                <a:ea typeface="方正大黑体_GBK" panose="02010600010101010101" charset="-122"/>
                <a:cs typeface="方正大黑体_GBK" panose="02010600010101010101" charset="-122"/>
                <a:sym typeface="+mn-ea"/>
              </a:rPr>
              <a:t>例</a:t>
            </a:r>
            <a:r>
              <a:rPr lang="en-US" altLang="zh-CN" sz="2800" kern="100" noProof="0" dirty="0">
                <a:ln>
                  <a:noFill/>
                </a:ln>
                <a:effectLst/>
                <a:uLnTx/>
                <a:uFillTx/>
                <a:latin typeface="方正粗黑宋简体" panose="02000000000000000000" charset="-122"/>
                <a:ea typeface="方正大黑体_GBK" panose="02010600010101010101" charset="-122"/>
                <a:cs typeface="方正大黑体_GBK" panose="02010600010101010101" charset="-122"/>
                <a:sym typeface="+mn-ea"/>
              </a:rPr>
              <a:t>1</a:t>
            </a:r>
            <a:r>
              <a:rPr kumimoji="0" 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】智瑞公司接受光明新技术开发公司投入一项专利权，评估确认价值为</a:t>
            </a:r>
            <a:r>
              <a:rPr kumimoji="0" lang="en-US" alt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10</a:t>
            </a:r>
            <a:r>
              <a:rPr kumimoji="0" lang="zh-CN" altLang="en-US"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万元</a:t>
            </a:r>
            <a:r>
              <a:rPr kumimoji="0"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a:t>
            </a:r>
            <a:endParaRPr kumimoji="0"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endParaRPr>
          </a:p>
        </p:txBody>
      </p:sp>
      <p:sp>
        <p:nvSpPr>
          <p:cNvPr id="7" name="文本框 6"/>
          <p:cNvSpPr txBox="1"/>
          <p:nvPr/>
        </p:nvSpPr>
        <p:spPr>
          <a:xfrm>
            <a:off x="7896225" y="3509010"/>
            <a:ext cx="1409700" cy="398780"/>
          </a:xfrm>
          <a:prstGeom prst="rect">
            <a:avLst/>
          </a:prstGeom>
          <a:solidFill>
            <a:srgbClr val="383BC4"/>
          </a:solidFill>
        </p:spPr>
        <p:txBody>
          <a:bodyPr wrap="square" rtlCol="0">
            <a:spAutoFit/>
          </a:bodyPr>
          <a:lstStyle/>
          <a:p>
            <a:pPr algn="ctr"/>
            <a:r>
              <a:rPr lang="zh-CN" altLang="en-US" sz="2000">
                <a:solidFill>
                  <a:schemeClr val="bg1"/>
                </a:solidFill>
                <a:latin typeface="方正粗黑宋简体" panose="02000000000000000000" charset="-122"/>
                <a:ea typeface="方正大黑体_GBK" panose="02010600010101010101" charset="-122"/>
              </a:rPr>
              <a:t>无形资产</a:t>
            </a:r>
            <a:endParaRPr lang="zh-CN" altLang="en-US" sz="2000">
              <a:solidFill>
                <a:schemeClr val="bg1"/>
              </a:solidFill>
              <a:latin typeface="方正粗黑宋简体" panose="02000000000000000000" charset="-122"/>
              <a:ea typeface="方正大黑体_GBK" panose="02010600010101010101" charset="-122"/>
            </a:endParaRPr>
          </a:p>
        </p:txBody>
      </p:sp>
      <p:sp>
        <p:nvSpPr>
          <p:cNvPr id="9" name="文本框 8"/>
          <p:cNvSpPr txBox="1"/>
          <p:nvPr/>
        </p:nvSpPr>
        <p:spPr>
          <a:xfrm>
            <a:off x="6960235" y="364490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借</a:t>
            </a:r>
            <a:endParaRPr lang="zh-CN" altLang="en-US" sz="2000">
              <a:latin typeface="方正粗黑宋简体" panose="02000000000000000000" charset="-122"/>
              <a:ea typeface="方正大黑体_GBK" panose="02010600010101010101" charset="-122"/>
            </a:endParaRPr>
          </a:p>
        </p:txBody>
      </p:sp>
      <p:sp>
        <p:nvSpPr>
          <p:cNvPr id="10" name="文本框 9"/>
          <p:cNvSpPr txBox="1"/>
          <p:nvPr/>
        </p:nvSpPr>
        <p:spPr>
          <a:xfrm>
            <a:off x="9480550" y="357251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贷</a:t>
            </a:r>
            <a:endParaRPr lang="zh-CN" altLang="en-US" sz="2000">
              <a:latin typeface="方正粗黑宋简体" panose="02000000000000000000" charset="-122"/>
              <a:ea typeface="方正大黑体_GBK" panose="02010600010101010101" charset="-122"/>
            </a:endParaRPr>
          </a:p>
        </p:txBody>
      </p:sp>
      <p:cxnSp>
        <p:nvCxnSpPr>
          <p:cNvPr id="11" name="直接连接符 10"/>
          <p:cNvCxnSpPr/>
          <p:nvPr/>
        </p:nvCxnSpPr>
        <p:spPr>
          <a:xfrm flipV="1">
            <a:off x="7116445" y="4004945"/>
            <a:ext cx="2736215" cy="38735"/>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2" name="直接连接符 11"/>
          <p:cNvCxnSpPr/>
          <p:nvPr/>
        </p:nvCxnSpPr>
        <p:spPr>
          <a:xfrm>
            <a:off x="8482965" y="4021455"/>
            <a:ext cx="61595" cy="185547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3" name="直接连接符 12"/>
          <p:cNvCxnSpPr/>
          <p:nvPr/>
        </p:nvCxnSpPr>
        <p:spPr>
          <a:xfrm flipV="1">
            <a:off x="7145655" y="5046345"/>
            <a:ext cx="2736215" cy="38735"/>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14" name="文本框 13"/>
          <p:cNvSpPr txBox="1"/>
          <p:nvPr/>
        </p:nvSpPr>
        <p:spPr>
          <a:xfrm>
            <a:off x="3215640" y="3606165"/>
            <a:ext cx="1213485" cy="398780"/>
          </a:xfrm>
          <a:prstGeom prst="rect">
            <a:avLst/>
          </a:prstGeom>
          <a:solidFill>
            <a:srgbClr val="383BC4"/>
          </a:solidFill>
        </p:spPr>
        <p:txBody>
          <a:bodyPr wrap="square" rtlCol="0">
            <a:spAutoFit/>
          </a:bodyPr>
          <a:lstStyle/>
          <a:p>
            <a:pPr algn="ctr"/>
            <a:r>
              <a:rPr lang="zh-CN" altLang="en-US" sz="2000">
                <a:solidFill>
                  <a:schemeClr val="bg1"/>
                </a:solidFill>
                <a:latin typeface="方正粗黑宋简体" panose="02000000000000000000" charset="-122"/>
                <a:ea typeface="方正大黑体_GBK" panose="02010600010101010101" charset="-122"/>
              </a:rPr>
              <a:t>实收资本</a:t>
            </a:r>
            <a:endParaRPr lang="zh-CN" altLang="en-US" sz="2000">
              <a:solidFill>
                <a:schemeClr val="bg1"/>
              </a:solidFill>
              <a:latin typeface="方正粗黑宋简体" panose="02000000000000000000" charset="-122"/>
              <a:ea typeface="方正大黑体_GBK" panose="02010600010101010101" charset="-122"/>
            </a:endParaRPr>
          </a:p>
        </p:txBody>
      </p:sp>
      <p:cxnSp>
        <p:nvCxnSpPr>
          <p:cNvPr id="15" name="直接连接符 14"/>
          <p:cNvCxnSpPr/>
          <p:nvPr/>
        </p:nvCxnSpPr>
        <p:spPr>
          <a:xfrm>
            <a:off x="2279015" y="4076700"/>
            <a:ext cx="3024505" cy="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6" name="直接连接符 15"/>
          <p:cNvCxnSpPr/>
          <p:nvPr/>
        </p:nvCxnSpPr>
        <p:spPr>
          <a:xfrm>
            <a:off x="2351405" y="5085080"/>
            <a:ext cx="2880360" cy="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7" name="直接连接符 16"/>
          <p:cNvCxnSpPr/>
          <p:nvPr/>
        </p:nvCxnSpPr>
        <p:spPr>
          <a:xfrm flipH="1">
            <a:off x="3780790" y="4105275"/>
            <a:ext cx="10795" cy="130175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18" name="文本框 17"/>
          <p:cNvSpPr txBox="1"/>
          <p:nvPr/>
        </p:nvSpPr>
        <p:spPr>
          <a:xfrm>
            <a:off x="2135505" y="3706495"/>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借</a:t>
            </a:r>
            <a:endParaRPr lang="zh-CN" altLang="en-US" sz="2000">
              <a:latin typeface="方正粗黑宋简体" panose="02000000000000000000" charset="-122"/>
              <a:ea typeface="方正大黑体_GBK" panose="02010600010101010101" charset="-122"/>
            </a:endParaRPr>
          </a:p>
        </p:txBody>
      </p:sp>
      <p:sp>
        <p:nvSpPr>
          <p:cNvPr id="19" name="文本框 18"/>
          <p:cNvSpPr txBox="1"/>
          <p:nvPr/>
        </p:nvSpPr>
        <p:spPr>
          <a:xfrm>
            <a:off x="5015865" y="367792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贷</a:t>
            </a:r>
            <a:endParaRPr lang="zh-CN" altLang="en-US" sz="2000">
              <a:latin typeface="方正粗黑宋简体" panose="02000000000000000000" charset="-122"/>
              <a:ea typeface="方正大黑体_GBK" panose="02010600010101010101" charset="-122"/>
            </a:endParaRPr>
          </a:p>
        </p:txBody>
      </p:sp>
      <p:sp>
        <p:nvSpPr>
          <p:cNvPr id="21" name="文本框 20"/>
          <p:cNvSpPr txBox="1"/>
          <p:nvPr/>
        </p:nvSpPr>
        <p:spPr>
          <a:xfrm>
            <a:off x="3910965" y="4223385"/>
            <a:ext cx="1320800" cy="706755"/>
          </a:xfrm>
          <a:prstGeom prst="rect">
            <a:avLst/>
          </a:prstGeom>
          <a:solidFill>
            <a:srgbClr val="383BC4"/>
          </a:solidFill>
        </p:spPr>
        <p:txBody>
          <a:bodyPr wrap="square" rtlCol="0">
            <a:spAutoFit/>
          </a:bodyPr>
          <a:lstStyle/>
          <a:p>
            <a:r>
              <a:rPr lang="zh-CN" altLang="en-US" sz="2000">
                <a:solidFill>
                  <a:schemeClr val="bg1"/>
                </a:solidFill>
                <a:latin typeface="方正粗黑宋简体" panose="02000000000000000000" charset="-122"/>
                <a:ea typeface="方正大黑体_GBK" panose="02010600010101010101" charset="-122"/>
              </a:rPr>
              <a:t>增加了</a:t>
            </a:r>
            <a:r>
              <a:rPr lang="en-US" altLang="zh-CN" sz="2000">
                <a:solidFill>
                  <a:schemeClr val="bg1"/>
                </a:solidFill>
                <a:latin typeface="方正粗黑宋简体" panose="02000000000000000000" charset="-122"/>
                <a:ea typeface="方正大黑体_GBK" panose="02010600010101010101" charset="-122"/>
              </a:rPr>
              <a:t>10</a:t>
            </a:r>
            <a:r>
              <a:rPr lang="zh-CN" altLang="en-US" sz="2000">
                <a:solidFill>
                  <a:schemeClr val="bg1"/>
                </a:solidFill>
                <a:latin typeface="方正粗黑宋简体" panose="02000000000000000000" charset="-122"/>
                <a:ea typeface="方正大黑体_GBK" panose="02010600010101010101" charset="-122"/>
              </a:rPr>
              <a:t>万元</a:t>
            </a:r>
            <a:endParaRPr lang="zh-CN" altLang="en-US" sz="2000">
              <a:solidFill>
                <a:schemeClr val="bg1"/>
              </a:solidFill>
              <a:latin typeface="方正粗黑宋简体" panose="02000000000000000000" charset="-122"/>
              <a:ea typeface="方正大黑体_GBK" panose="02010600010101010101" charset="-122"/>
            </a:endParaRPr>
          </a:p>
        </p:txBody>
      </p:sp>
      <p:sp>
        <p:nvSpPr>
          <p:cNvPr id="22" name="文本框 21"/>
          <p:cNvSpPr txBox="1"/>
          <p:nvPr/>
        </p:nvSpPr>
        <p:spPr>
          <a:xfrm>
            <a:off x="7091045" y="4191635"/>
            <a:ext cx="1320800" cy="706755"/>
          </a:xfrm>
          <a:prstGeom prst="rect">
            <a:avLst/>
          </a:prstGeom>
          <a:solidFill>
            <a:srgbClr val="383BC4"/>
          </a:solidFill>
        </p:spPr>
        <p:txBody>
          <a:bodyPr wrap="square" rtlCol="0">
            <a:spAutoFit/>
          </a:bodyPr>
          <a:lstStyle/>
          <a:p>
            <a:r>
              <a:rPr lang="zh-CN" altLang="en-US" sz="2000">
                <a:solidFill>
                  <a:schemeClr val="bg1"/>
                </a:solidFill>
                <a:latin typeface="方正粗黑宋简体" panose="02000000000000000000" charset="-122"/>
                <a:ea typeface="方正大黑体_GBK" panose="02010600010101010101" charset="-122"/>
              </a:rPr>
              <a:t>增加了</a:t>
            </a:r>
            <a:r>
              <a:rPr lang="en-US" altLang="zh-CN" sz="2000">
                <a:solidFill>
                  <a:schemeClr val="bg1"/>
                </a:solidFill>
                <a:latin typeface="方正粗黑宋简体" panose="02000000000000000000" charset="-122"/>
                <a:ea typeface="方正大黑体_GBK" panose="02010600010101010101" charset="-122"/>
              </a:rPr>
              <a:t>10</a:t>
            </a:r>
            <a:r>
              <a:rPr lang="zh-CN" altLang="en-US" sz="2000">
                <a:solidFill>
                  <a:schemeClr val="bg1"/>
                </a:solidFill>
                <a:latin typeface="方正粗黑宋简体" panose="02000000000000000000" charset="-122"/>
                <a:ea typeface="方正大黑体_GBK" panose="02010600010101010101" charset="-122"/>
              </a:rPr>
              <a:t>万元</a:t>
            </a:r>
            <a:endParaRPr lang="zh-CN" altLang="en-US" sz="2000">
              <a:solidFill>
                <a:schemeClr val="bg1"/>
              </a:solidFill>
              <a:latin typeface="方正粗黑宋简体" panose="02000000000000000000" charset="-122"/>
              <a:ea typeface="方正大黑体_GBK" panose="02010600010101010101" charset="-122"/>
            </a:endParaRPr>
          </a:p>
        </p:txBody>
      </p:sp>
      <p:cxnSp>
        <p:nvCxnSpPr>
          <p:cNvPr id="25" name="直接箭头连接符 24"/>
          <p:cNvCxnSpPr/>
          <p:nvPr/>
        </p:nvCxnSpPr>
        <p:spPr>
          <a:xfrm>
            <a:off x="5435600" y="4502150"/>
            <a:ext cx="1584325" cy="0"/>
          </a:xfrm>
          <a:prstGeom prst="straightConnector1">
            <a:avLst/>
          </a:prstGeom>
          <a:noFill/>
          <a:ln w="38100" cap="flat" cmpd="sng" algn="ctr">
            <a:solidFill>
              <a:srgbClr val="333399"/>
            </a:solidFill>
            <a:prstDash val="solid"/>
            <a:headEnd type="arrow" w="med" len="med"/>
            <a:tailEnd type="arrow"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26" name="文本框 25"/>
          <p:cNvSpPr txBox="1"/>
          <p:nvPr/>
        </p:nvSpPr>
        <p:spPr>
          <a:xfrm>
            <a:off x="5561330" y="4004945"/>
            <a:ext cx="1325880" cy="368300"/>
          </a:xfrm>
          <a:prstGeom prst="rect">
            <a:avLst/>
          </a:prstGeom>
          <a:noFill/>
        </p:spPr>
        <p:txBody>
          <a:bodyPr wrap="none" rtlCol="0" anchor="t">
            <a:spAutoFit/>
          </a:bodyPr>
          <a:lstStyle/>
          <a:p>
            <a:r>
              <a:rPr lang="zh-CN" altLang="en-US" dirty="0">
                <a:latin typeface="方正粗黑宋简体" panose="02000000000000000000" charset="-122"/>
                <a:ea typeface="方正大黑体_GBK" panose="02010600010101010101" charset="-122"/>
                <a:sym typeface="+mn-ea"/>
              </a:rPr>
              <a:t>成对应关系</a:t>
            </a:r>
            <a:endParaRPr lang="zh-CN" altLang="en-US" dirty="0">
              <a:latin typeface="方正粗黑宋简体" panose="02000000000000000000" charset="-122"/>
              <a:ea typeface="方正大黑体_GBK" panose="02010600010101010101" charset="-122"/>
              <a:sym typeface="+mn-ea"/>
            </a:endParaRPr>
          </a:p>
        </p:txBody>
      </p:sp>
      <p:sp>
        <p:nvSpPr>
          <p:cNvPr id="28" name="文本框 27"/>
          <p:cNvSpPr txBox="1"/>
          <p:nvPr/>
        </p:nvSpPr>
        <p:spPr>
          <a:xfrm>
            <a:off x="2135505" y="5337175"/>
            <a:ext cx="7345045" cy="1273175"/>
          </a:xfrm>
          <a:prstGeom prst="rect">
            <a:avLst/>
          </a:prstGeom>
          <a:noFill/>
        </p:spPr>
        <p:txBody>
          <a:bodyPr wrap="square" rtlCol="0" anchor="t">
            <a:spAutoFit/>
          </a:bodyPr>
          <a:lstStyle/>
          <a:p>
            <a:pPr marL="302260" indent="-302260" algn="l" fontAlgn="base">
              <a:lnSpc>
                <a:spcPct val="150000"/>
              </a:lnSpc>
              <a:spcBef>
                <a:spcPct val="20000"/>
              </a:spcBef>
              <a:buClrTx/>
              <a:buSzTx/>
              <a:buFontTx/>
              <a:defRPr/>
            </a:pPr>
            <a:r>
              <a:rPr lang="zh-CN" altLang="en-US"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借：</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a:t>
            </a:r>
            <a:r>
              <a:rPr lang="zh-CN" altLang="en-US"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无形资产</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a:t>
            </a:r>
            <a:r>
              <a:rPr lang="zh-CN" altLang="en-US"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专利权</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100000</a:t>
            </a:r>
            <a:endParaRPr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endParaRPr>
          </a:p>
          <a:p>
            <a:pPr marL="302260" indent="-302260" algn="l" fontAlgn="base">
              <a:lnSpc>
                <a:spcPct val="150000"/>
              </a:lnSpc>
              <a:spcBef>
                <a:spcPct val="20000"/>
              </a:spcBef>
              <a:buClrTx/>
              <a:buSzTx/>
              <a:buFontTx/>
              <a:defRPr/>
            </a:pPr>
            <a:r>
              <a:rPr lang="zh-CN" altLang="en-US"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贷：实收资本</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a:t>
            </a:r>
            <a:r>
              <a:rPr lang="zh-CN" altLang="en-US"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光明新技术开发公司</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100000</a:t>
            </a:r>
            <a:endPar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endParaRPr>
          </a:p>
        </p:txBody>
      </p:sp>
      <p:sp>
        <p:nvSpPr>
          <p:cNvPr id="29" name="圆角矩形标注 28"/>
          <p:cNvSpPr/>
          <p:nvPr/>
        </p:nvSpPr>
        <p:spPr>
          <a:xfrm>
            <a:off x="10048240" y="2995295"/>
            <a:ext cx="1391920" cy="711200"/>
          </a:xfrm>
          <a:prstGeom prst="wedgeRoundRectCallout">
            <a:avLst>
              <a:gd name="adj1" fmla="val -61052"/>
              <a:gd name="adj2" fmla="val 39821"/>
              <a:gd name="adj3" fmla="val 16667"/>
            </a:avLst>
          </a:prstGeom>
          <a:solidFill>
            <a:srgbClr val="FFFFFF"/>
          </a:solidFill>
          <a:ln w="25400" cap="flat" cmpd="sng" algn="ctr">
            <a:solidFill>
              <a:srgbClr val="333399"/>
            </a:solidFill>
            <a:prstDash val="solid"/>
            <a:headEnd type="none" w="med" len="med"/>
            <a:tailEnd type="none" w="med" len="med"/>
          </a:ln>
          <a:effec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资产类借加贷减</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grpSp>
        <p:nvGrpSpPr>
          <p:cNvPr id="4" name="组合 3" descr="7b0a202020202274657874626f78223a20227b5c2263617465676f72795f69645c223a31303339392c5c2269645c223a32303334363237337d220a7d0a"/>
          <p:cNvGrpSpPr/>
          <p:nvPr/>
        </p:nvGrpSpPr>
        <p:grpSpPr>
          <a:xfrm>
            <a:off x="4752340" y="2915920"/>
            <a:ext cx="934085" cy="751205"/>
            <a:chOff x="7089" y="3751"/>
            <a:chExt cx="5242" cy="3560"/>
          </a:xfrm>
        </p:grpSpPr>
        <p:pic>
          <p:nvPicPr>
            <p:cNvPr id="5" name="图片 4" descr="资源 3@4x"/>
            <p:cNvPicPr>
              <a:picLocks noChangeAspect="1"/>
            </p:cNvPicPr>
            <p:nvPr/>
          </p:nvPicPr>
          <p:blipFill>
            <a:blip r:embed="rId1"/>
            <a:stretch>
              <a:fillRect/>
            </a:stretch>
          </p:blipFill>
          <p:spPr>
            <a:xfrm>
              <a:off x="7193" y="3989"/>
              <a:ext cx="4993" cy="3322"/>
            </a:xfrm>
            <a:prstGeom prst="rect">
              <a:avLst/>
            </a:prstGeom>
          </p:spPr>
        </p:pic>
        <p:pic>
          <p:nvPicPr>
            <p:cNvPr id="6" name="图片 5" descr="56"/>
            <p:cNvPicPr>
              <a:picLocks noChangeAspect="1"/>
            </p:cNvPicPr>
            <p:nvPr/>
          </p:nvPicPr>
          <p:blipFill>
            <a:blip r:embed="rId2">
              <a:extLst>
                <a:ext uri="{96DAC541-7B7A-43D3-8B79-37D633B846F1}">
                  <asvg:svgBlip xmlns:asvg="http://schemas.microsoft.com/office/drawing/2016/SVG/main" r:embed="rId3"/>
                </a:ext>
              </a:extLst>
            </a:blip>
            <a:srcRect l="-1192" r="-2981"/>
            <a:stretch>
              <a:fillRect/>
            </a:stretch>
          </p:blipFill>
          <p:spPr>
            <a:xfrm>
              <a:off x="7089" y="3751"/>
              <a:ext cx="5242" cy="3347"/>
            </a:xfrm>
            <a:prstGeom prst="rect">
              <a:avLst/>
            </a:prstGeom>
            <a:pattFill>
              <a:fgClr>
                <a:srgbClr val="FFFFFF"/>
              </a:fgClr>
              <a:bgClr>
                <a:srgbClr val="FFFFFF"/>
              </a:bgClr>
            </a:pattFill>
          </p:spPr>
        </p:pic>
        <p:sp>
          <p:nvSpPr>
            <p:cNvPr id="8" name="文本框 7"/>
            <p:cNvSpPr txBox="1"/>
            <p:nvPr/>
          </p:nvSpPr>
          <p:spPr>
            <a:xfrm>
              <a:off x="7089" y="4392"/>
              <a:ext cx="5181" cy="2465"/>
            </a:xfrm>
            <a:prstGeom prst="rect">
              <a:avLst/>
            </a:prstGeom>
            <a:noFill/>
          </p:spPr>
          <p:txBody>
            <a:bodyPr wrap="square" rtlCol="0" anchor="ctr">
              <a:noAutofit/>
            </a:bodyPr>
            <a:lstStyle/>
            <a:p>
              <a:pPr algn="ctr" fontAlgn="auto">
                <a:lnSpc>
                  <a:spcPts val="3020"/>
                </a:lnSpc>
              </a:pPr>
              <a:r>
                <a:rPr lang="zh-CN" altLang="en-US">
                  <a:solidFill>
                    <a:srgbClr val="030000"/>
                  </a:solidFill>
                  <a:latin typeface="方正粗黑宋简体" panose="02000000000000000000" charset="-122"/>
                  <a:ea typeface="方正大黑体_GBK" panose="02010600010101010101" charset="-122"/>
                </a:rPr>
                <a:t>增加了</a:t>
              </a:r>
              <a:endParaRPr lang="zh-CN" altLang="en-US">
                <a:solidFill>
                  <a:srgbClr val="030000"/>
                </a:solidFill>
                <a:latin typeface="方正粗黑宋简体" panose="02000000000000000000" charset="-122"/>
                <a:ea typeface="方正大黑体_GBK" panose="02010600010101010101" charset="-122"/>
              </a:endParaRPr>
            </a:p>
          </p:txBody>
        </p:sp>
      </p:grpSp>
      <p:grpSp>
        <p:nvGrpSpPr>
          <p:cNvPr id="30" name="组合 29" descr="7b0a202020202274657874626f78223a20227b5c2263617465676f72795f69645c223a31303339392c5c2269645c223a32303334363237337d220a7d0a"/>
          <p:cNvGrpSpPr/>
          <p:nvPr/>
        </p:nvGrpSpPr>
        <p:grpSpPr>
          <a:xfrm>
            <a:off x="8623300" y="2611755"/>
            <a:ext cx="934085" cy="751205"/>
            <a:chOff x="7089" y="3751"/>
            <a:chExt cx="5242" cy="3560"/>
          </a:xfrm>
        </p:grpSpPr>
        <p:pic>
          <p:nvPicPr>
            <p:cNvPr id="31" name="图片 30" descr="资源 3@4x"/>
            <p:cNvPicPr>
              <a:picLocks noChangeAspect="1"/>
            </p:cNvPicPr>
            <p:nvPr/>
          </p:nvPicPr>
          <p:blipFill>
            <a:blip r:embed="rId1"/>
            <a:stretch>
              <a:fillRect/>
            </a:stretch>
          </p:blipFill>
          <p:spPr>
            <a:xfrm>
              <a:off x="7193" y="3989"/>
              <a:ext cx="4993" cy="3322"/>
            </a:xfrm>
            <a:prstGeom prst="rect">
              <a:avLst/>
            </a:prstGeom>
          </p:spPr>
        </p:pic>
        <p:pic>
          <p:nvPicPr>
            <p:cNvPr id="32" name="图片 31" descr="56"/>
            <p:cNvPicPr>
              <a:picLocks noChangeAspect="1"/>
            </p:cNvPicPr>
            <p:nvPr/>
          </p:nvPicPr>
          <p:blipFill>
            <a:blip r:embed="rId2">
              <a:extLst>
                <a:ext uri="{96DAC541-7B7A-43D3-8B79-37D633B846F1}">
                  <asvg:svgBlip xmlns:asvg="http://schemas.microsoft.com/office/drawing/2016/SVG/main" r:embed="rId3"/>
                </a:ext>
              </a:extLst>
            </a:blip>
            <a:srcRect l="-1192" r="-2981"/>
            <a:stretch>
              <a:fillRect/>
            </a:stretch>
          </p:blipFill>
          <p:spPr>
            <a:xfrm>
              <a:off x="7089" y="3751"/>
              <a:ext cx="5242" cy="3347"/>
            </a:xfrm>
            <a:prstGeom prst="rect">
              <a:avLst/>
            </a:prstGeom>
            <a:pattFill>
              <a:fgClr>
                <a:srgbClr val="FFFFFF"/>
              </a:fgClr>
              <a:bgClr>
                <a:srgbClr val="FFFFFF"/>
              </a:bgClr>
            </a:pattFill>
          </p:spPr>
        </p:pic>
        <p:sp>
          <p:nvSpPr>
            <p:cNvPr id="33" name="文本框 32"/>
            <p:cNvSpPr txBox="1"/>
            <p:nvPr/>
          </p:nvSpPr>
          <p:spPr>
            <a:xfrm>
              <a:off x="7089" y="4393"/>
              <a:ext cx="5181" cy="2266"/>
            </a:xfrm>
            <a:prstGeom prst="rect">
              <a:avLst/>
            </a:prstGeom>
            <a:noFill/>
          </p:spPr>
          <p:txBody>
            <a:bodyPr wrap="square" rtlCol="0" anchor="ctr">
              <a:spAutoFit/>
            </a:bodyPr>
            <a:lstStyle/>
            <a:p>
              <a:pPr algn="ctr" fontAlgn="auto">
                <a:lnSpc>
                  <a:spcPts val="3020"/>
                </a:lnSpc>
              </a:pPr>
              <a:r>
                <a:rPr lang="zh-CN" altLang="en-US">
                  <a:solidFill>
                    <a:srgbClr val="030000"/>
                  </a:solidFill>
                  <a:latin typeface="方正粗黑宋简体" panose="02000000000000000000" charset="-122"/>
                  <a:ea typeface="方正大黑体_GBK" panose="02010600010101010101" charset="-122"/>
                </a:rPr>
                <a:t>增加了</a:t>
              </a:r>
              <a:endParaRPr lang="zh-CN" altLang="en-US">
                <a:solidFill>
                  <a:srgbClr val="030000"/>
                </a:solidFill>
                <a:latin typeface="方正粗黑宋简体" panose="02000000000000000000" charset="-122"/>
                <a:ea typeface="方正大黑体_GBK" panose="02010600010101010101" charset="-122"/>
              </a:endParaRPr>
            </a:p>
          </p:txBody>
        </p:sp>
      </p:grpSp>
    </p:spTree>
    <p:custDataLst>
      <p:tags r:id="rId4"/>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7"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1" end="1"/>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to="" calcmode="lin" valueType="num">
                                      <p:cBhvr>
                                        <p:cTn id="14" dur="1" fill="hold"/>
                                        <p:tgtEl>
                                          <p:spTgt spid="14"/>
                                        </p:tgtEl>
                                      </p:cBhvr>
                                    </p:anim>
                                  </p:childTnLst>
                                </p:cTn>
                              </p:par>
                              <p:par>
                                <p:cTn id="15" presetID="24"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to="" calcmode="lin" valueType="num">
                                      <p:cBhvr>
                                        <p:cTn id="17" dur="1" fill="hold"/>
                                        <p:tgtEl>
                                          <p:spTgt spid="18"/>
                                        </p:tgtEl>
                                      </p:cBhvr>
                                    </p:anim>
                                  </p:childTnLst>
                                </p:cTn>
                              </p:par>
                              <p:par>
                                <p:cTn id="18" presetID="24" presetClass="entr" presetSubtype="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 to="" calcmode="lin" valueType="num">
                                      <p:cBhvr>
                                        <p:cTn id="20" dur="1" fill="hold"/>
                                        <p:tgtEl>
                                          <p:spTgt spid="15"/>
                                        </p:tgtEl>
                                      </p:cBhvr>
                                    </p:anim>
                                  </p:childTnLst>
                                </p:cTn>
                              </p:par>
                              <p:par>
                                <p:cTn id="21" presetID="24"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to="" calcmode="lin" valueType="num">
                                      <p:cBhvr>
                                        <p:cTn id="23" dur="1" fill="hold"/>
                                        <p:tgtEl>
                                          <p:spTgt spid="19"/>
                                        </p:tgtEl>
                                      </p:cBhvr>
                                    </p:anim>
                                  </p:childTnLst>
                                </p:cTn>
                              </p:par>
                              <p:par>
                                <p:cTn id="24" presetID="1" presetClass="entr" presetSubtype="0"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childTnLst>
                                </p:cTn>
                              </p:par>
                              <p:par>
                                <p:cTn id="26" presetID="24" presetClass="entr" presetSubtype="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 to="" calcmode="lin" valueType="num">
                                      <p:cBhvr>
                                        <p:cTn id="28" dur="1" fill="hold"/>
                                        <p:tgtEl>
                                          <p:spTgt spid="16"/>
                                        </p:tgtEl>
                                      </p:cBhvr>
                                    </p:anim>
                                  </p:childTnLst>
                                </p:cTn>
                              </p:par>
                              <p:par>
                                <p:cTn id="29" presetID="24"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to="" calcmode="lin" valueType="num">
                                      <p:cBhvr>
                                        <p:cTn id="31" dur="1" fill="hold"/>
                                        <p:tgtEl>
                                          <p:spTgt spid="7"/>
                                        </p:tgtEl>
                                      </p:cBhvr>
                                    </p:anim>
                                  </p:childTnLst>
                                </p:cTn>
                              </p:par>
                              <p:par>
                                <p:cTn id="32" presetID="24" presetClass="entr" presetSubtype="0"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 to="" calcmode="lin" valueType="num">
                                      <p:cBhvr>
                                        <p:cTn id="34" dur="1" fill="hold"/>
                                        <p:tgtEl>
                                          <p:spTgt spid="11"/>
                                        </p:tgtEl>
                                      </p:cBhvr>
                                    </p:anim>
                                  </p:childTnLst>
                                </p:cTn>
                              </p:par>
                              <p:par>
                                <p:cTn id="35" presetID="24"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par>
                                <p:cTn id="38" presetID="24" presetClass="entr" presetSubtype="0"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 to="" calcmode="lin" valueType="num">
                                      <p:cBhvr>
                                        <p:cTn id="40" dur="1" fill="hold"/>
                                        <p:tgtEl>
                                          <p:spTgt spid="12"/>
                                        </p:tgtEl>
                                      </p:cBhvr>
                                    </p:anim>
                                  </p:childTnLst>
                                </p:cTn>
                              </p:par>
                              <p:par>
                                <p:cTn id="41" presetID="24"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 to="" calcmode="lin" valueType="num">
                                      <p:cBhvr>
                                        <p:cTn id="43" dur="1" fill="hold"/>
                                        <p:tgtEl>
                                          <p:spTgt spid="13"/>
                                        </p:tgtEl>
                                      </p:cBhvr>
                                    </p:anim>
                                  </p:childTnLst>
                                </p:cTn>
                              </p:par>
                              <p:par>
                                <p:cTn id="44" presetID="24"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 to="" calcmode="lin" valueType="num">
                                      <p:cBhvr>
                                        <p:cTn id="46" dur="1" fill="hold"/>
                                        <p:tgtEl>
                                          <p:spTgt spid="10"/>
                                        </p:tgtEl>
                                      </p:cBhvr>
                                    </p:anim>
                                  </p:childTnLst>
                                </p:cTn>
                              </p:par>
                            </p:childTnLst>
                          </p:cTn>
                        </p:par>
                      </p:childTnLst>
                    </p:cTn>
                  </p:par>
                  <p:par>
                    <p:cTn id="47" fill="hold">
                      <p:stCondLst>
                        <p:cond delay="indefinite"/>
                      </p:stCondLst>
                      <p:childTnLst>
                        <p:par>
                          <p:cTn id="48" fill="hold">
                            <p:stCondLst>
                              <p:cond delay="0"/>
                            </p:stCondLst>
                            <p:childTnLst>
                              <p:par>
                                <p:cTn id="49" presetID="27" presetClass="entr" presetSubtype="0" fill="hold" grpId="0" nodeType="clickEffect">
                                  <p:stCondLst>
                                    <p:cond delay="0"/>
                                  </p:stCondLst>
                                  <p:iterate type="lt">
                                    <p:tmPct val="50000"/>
                                  </p:iterate>
                                  <p:childTnLst>
                                    <p:set>
                                      <p:cBhvr>
                                        <p:cTn id="50" dur="1" fill="hold">
                                          <p:stCondLst>
                                            <p:cond delay="0"/>
                                          </p:stCondLst>
                                        </p:cTn>
                                        <p:tgtEl>
                                          <p:spTgt spid="29"/>
                                        </p:tgtEl>
                                        <p:attrNameLst>
                                          <p:attrName>style.visibility</p:attrName>
                                        </p:attrNameLst>
                                      </p:cBhvr>
                                      <p:to>
                                        <p:strVal val="visible"/>
                                      </p:to>
                                    </p:set>
                                    <p:anim calcmode="discrete" valueType="clr">
                                      <p:cBhvr override="childStyle">
                                        <p:cTn id="51" dur="80"/>
                                        <p:tgtEl>
                                          <p:spTgt spid="29"/>
                                        </p:tgtEl>
                                        <p:attrNameLst>
                                          <p:attrName>style.color</p:attrName>
                                        </p:attrNameLst>
                                      </p:cBhvr>
                                      <p:tavLst>
                                        <p:tav tm="0">
                                          <p:val>
                                            <p:clrVal>
                                              <a:schemeClr val="accent2"/>
                                            </p:clrVal>
                                          </p:val>
                                        </p:tav>
                                        <p:tav tm="50000">
                                          <p:val>
                                            <p:clrVal>
                                              <a:schemeClr val="hlink"/>
                                            </p:clrVal>
                                          </p:val>
                                        </p:tav>
                                      </p:tavLst>
                                    </p:anim>
                                    <p:anim calcmode="discrete" valueType="clr">
                                      <p:cBhvr>
                                        <p:cTn id="52" dur="80"/>
                                        <p:tgtEl>
                                          <p:spTgt spid="29"/>
                                        </p:tgtEl>
                                        <p:attrNameLst>
                                          <p:attrName>fillcolor</p:attrName>
                                        </p:attrNameLst>
                                      </p:cBhvr>
                                      <p:tavLst>
                                        <p:tav tm="0">
                                          <p:val>
                                            <p:clrVal>
                                              <a:schemeClr val="accent2"/>
                                            </p:clrVal>
                                          </p:val>
                                        </p:tav>
                                        <p:tav tm="50000">
                                          <p:val>
                                            <p:clrVal>
                                              <a:schemeClr val="hlink"/>
                                            </p:clrVal>
                                          </p:val>
                                        </p:tav>
                                      </p:tavLst>
                                    </p:anim>
                                    <p:set>
                                      <p:cBhvr>
                                        <p:cTn id="53" dur="80"/>
                                        <p:tgtEl>
                                          <p:spTgt spid="29"/>
                                        </p:tgtEl>
                                        <p:attrNameLst>
                                          <p:attrName>fill.type</p:attrName>
                                        </p:attrNameLst>
                                      </p:cBhvr>
                                      <p:to>
                                        <p:strVal val="solid"/>
                                      </p:to>
                                    </p:set>
                                  </p:childTnLst>
                                </p:cTn>
                              </p:par>
                            </p:childTnLst>
                          </p:cTn>
                        </p:par>
                      </p:childTnLst>
                    </p:cTn>
                  </p:par>
                  <p:par>
                    <p:cTn id="54" fill="hold">
                      <p:stCondLst>
                        <p:cond delay="indefinite"/>
                      </p:stCondLst>
                      <p:childTnLst>
                        <p:par>
                          <p:cTn id="55" fill="hold">
                            <p:stCondLst>
                              <p:cond delay="0"/>
                            </p:stCondLst>
                            <p:childTnLst>
                              <p:par>
                                <p:cTn id="56" presetID="24" presetClass="entr" presetSubtype="0" fill="hold" grpId="1" nodeType="clickEffect">
                                  <p:stCondLst>
                                    <p:cond delay="0"/>
                                  </p:stCondLst>
                                  <p:childTnLst>
                                    <p:set>
                                      <p:cBhvr>
                                        <p:cTn id="57" dur="1" fill="hold">
                                          <p:stCondLst>
                                            <p:cond delay="0"/>
                                          </p:stCondLst>
                                        </p:cTn>
                                        <p:tgtEl>
                                          <p:spTgt spid="22"/>
                                        </p:tgtEl>
                                        <p:attrNameLst>
                                          <p:attrName>style.visibility</p:attrName>
                                        </p:attrNameLst>
                                      </p:cBhvr>
                                      <p:to>
                                        <p:strVal val="visible"/>
                                      </p:to>
                                    </p:set>
                                    <p:anim to="" calcmode="lin" valueType="num">
                                      <p:cBhvr>
                                        <p:cTn id="58" dur="1" fill="hold"/>
                                        <p:tgtEl>
                                          <p:spTgt spid="22"/>
                                        </p:tgtEl>
                                      </p:cBhvr>
                                    </p:anim>
                                  </p:childTnLst>
                                </p:cTn>
                              </p:par>
                              <p:par>
                                <p:cTn id="59" presetID="1" presetClass="entr" presetSubtype="0" fill="hold" nodeType="withEffect">
                                  <p:stCondLst>
                                    <p:cond delay="0"/>
                                  </p:stCondLst>
                                  <p:childTnLst>
                                    <p:set>
                                      <p:cBhvr>
                                        <p:cTn id="60" dur="1" fill="hold">
                                          <p:stCondLst>
                                            <p:cond delay="0"/>
                                          </p:stCondLst>
                                        </p:cTn>
                                        <p:tgtEl>
                                          <p:spTgt spid="30"/>
                                        </p:tgtEl>
                                        <p:attrNameLst>
                                          <p:attrName>style.visibility</p:attrName>
                                        </p:attrNameLst>
                                      </p:cBhvr>
                                      <p:to>
                                        <p:strVal val="visible"/>
                                      </p:to>
                                    </p:set>
                                  </p:childTnLst>
                                </p:cTn>
                              </p:par>
                              <p:par>
                                <p:cTn id="61" presetID="27" presetClass="entr" presetSubtype="0" fill="hold" nodeType="withEffect">
                                  <p:stCondLst>
                                    <p:cond delay="0"/>
                                  </p:stCondLst>
                                  <p:iterate type="lt">
                                    <p:tmPct val="50000"/>
                                  </p:iterate>
                                  <p:childTnLst>
                                    <p:set>
                                      <p:cBhvr>
                                        <p:cTn id="62" dur="1" fill="hold">
                                          <p:stCondLst>
                                            <p:cond delay="0"/>
                                          </p:stCondLst>
                                        </p:cTn>
                                        <p:tgtEl>
                                          <p:spTgt spid="28">
                                            <p:txEl>
                                              <p:pRg st="0" end="0"/>
                                            </p:txEl>
                                          </p:spTgt>
                                        </p:tgtEl>
                                        <p:attrNameLst>
                                          <p:attrName>style.visibility</p:attrName>
                                        </p:attrNameLst>
                                      </p:cBhvr>
                                      <p:to>
                                        <p:strVal val="visible"/>
                                      </p:to>
                                    </p:set>
                                    <p:anim calcmode="discrete" valueType="clr">
                                      <p:cBhvr override="childStyle">
                                        <p:cTn id="63" dur="80"/>
                                        <p:tgtEl>
                                          <p:spTgt spid="2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4" dur="80"/>
                                        <p:tgtEl>
                                          <p:spTgt spid="28">
                                            <p:txEl>
                                              <p:pRg st="0" end="0"/>
                                            </p:txEl>
                                          </p:spTgt>
                                        </p:tgtEl>
                                        <p:attrNameLst>
                                          <p:attrName>fillcolor</p:attrName>
                                        </p:attrNameLst>
                                      </p:cBhvr>
                                      <p:tavLst>
                                        <p:tav tm="0">
                                          <p:val>
                                            <p:clrVal>
                                              <a:schemeClr val="accent2"/>
                                            </p:clrVal>
                                          </p:val>
                                        </p:tav>
                                        <p:tav tm="50000">
                                          <p:val>
                                            <p:clrVal>
                                              <a:schemeClr val="hlink"/>
                                            </p:clrVal>
                                          </p:val>
                                        </p:tav>
                                      </p:tavLst>
                                    </p:anim>
                                    <p:set>
                                      <p:cBhvr>
                                        <p:cTn id="65" dur="80"/>
                                        <p:tgtEl>
                                          <p:spTgt spid="28">
                                            <p:txEl>
                                              <p:pRg st="0" end="0"/>
                                            </p:txEl>
                                          </p:spTgt>
                                        </p:tgtEl>
                                        <p:attrNameLst>
                                          <p:attrName>fill.type</p:attrName>
                                        </p:attrNameLst>
                                      </p:cBhvr>
                                      <p:to>
                                        <p:strVal val="solid"/>
                                      </p:to>
                                    </p:set>
                                  </p:childTnLst>
                                </p:cTn>
                              </p:par>
                            </p:childTnLst>
                          </p:cTn>
                        </p:par>
                      </p:childTnLst>
                    </p:cTn>
                  </p:par>
                  <p:par>
                    <p:cTn id="66" fill="hold">
                      <p:stCondLst>
                        <p:cond delay="indefinite"/>
                      </p:stCondLst>
                      <p:childTnLst>
                        <p:par>
                          <p:cTn id="67" fill="hold">
                            <p:stCondLst>
                              <p:cond delay="0"/>
                            </p:stCondLst>
                            <p:childTnLst>
                              <p:par>
                                <p:cTn id="68" presetID="24" presetClass="entr" presetSubtype="0" fill="hold" grpId="1" nodeType="clickEffect">
                                  <p:stCondLst>
                                    <p:cond delay="0"/>
                                  </p:stCondLst>
                                  <p:childTnLst>
                                    <p:set>
                                      <p:cBhvr>
                                        <p:cTn id="69" dur="1" fill="hold">
                                          <p:stCondLst>
                                            <p:cond delay="0"/>
                                          </p:stCondLst>
                                        </p:cTn>
                                        <p:tgtEl>
                                          <p:spTgt spid="21"/>
                                        </p:tgtEl>
                                        <p:attrNameLst>
                                          <p:attrName>style.visibility</p:attrName>
                                        </p:attrNameLst>
                                      </p:cBhvr>
                                      <p:to>
                                        <p:strVal val="visible"/>
                                      </p:to>
                                    </p:set>
                                    <p:anim to="" calcmode="lin" valueType="num">
                                      <p:cBhvr>
                                        <p:cTn id="70" dur="1" fill="hold"/>
                                        <p:tgtEl>
                                          <p:spTgt spid="21"/>
                                        </p:tgtEl>
                                      </p:cBhvr>
                                    </p:anim>
                                  </p:childTnLst>
                                </p:cTn>
                              </p:par>
                              <p:par>
                                <p:cTn id="71" presetID="24" presetClass="entr" presetSubtype="0" fill="hold" nodeType="withEffect">
                                  <p:stCondLst>
                                    <p:cond delay="0"/>
                                  </p:stCondLst>
                                  <p:childTnLst>
                                    <p:set>
                                      <p:cBhvr>
                                        <p:cTn id="72" dur="1" fill="hold">
                                          <p:stCondLst>
                                            <p:cond delay="0"/>
                                          </p:stCondLst>
                                        </p:cTn>
                                        <p:tgtEl>
                                          <p:spTgt spid="4"/>
                                        </p:tgtEl>
                                        <p:attrNameLst>
                                          <p:attrName>style.visibility</p:attrName>
                                        </p:attrNameLst>
                                      </p:cBhvr>
                                      <p:to>
                                        <p:strVal val="visible"/>
                                      </p:to>
                                    </p:set>
                                    <p:anim to="" calcmode="lin" valueType="num">
                                      <p:cBhvr>
                                        <p:cTn id="73" dur="1" fill="hold"/>
                                        <p:tgtEl>
                                          <p:spTgt spid="4"/>
                                        </p:tgtEl>
                                      </p:cBhvr>
                                    </p:anim>
                                  </p:childTnLst>
                                </p:cTn>
                              </p:par>
                              <p:par>
                                <p:cTn id="74" presetID="27" presetClass="entr" presetSubtype="0" fill="hold" nodeType="withEffect">
                                  <p:stCondLst>
                                    <p:cond delay="0"/>
                                  </p:stCondLst>
                                  <p:iterate type="lt">
                                    <p:tmPct val="50000"/>
                                  </p:iterate>
                                  <p:childTnLst>
                                    <p:set>
                                      <p:cBhvr>
                                        <p:cTn id="75" dur="1" fill="hold">
                                          <p:stCondLst>
                                            <p:cond delay="0"/>
                                          </p:stCondLst>
                                        </p:cTn>
                                        <p:tgtEl>
                                          <p:spTgt spid="28">
                                            <p:txEl>
                                              <p:pRg st="1" end="1"/>
                                            </p:txEl>
                                          </p:spTgt>
                                        </p:tgtEl>
                                        <p:attrNameLst>
                                          <p:attrName>style.visibility</p:attrName>
                                        </p:attrNameLst>
                                      </p:cBhvr>
                                      <p:to>
                                        <p:strVal val="visible"/>
                                      </p:to>
                                    </p:set>
                                    <p:anim calcmode="discrete" valueType="clr">
                                      <p:cBhvr override="childStyle">
                                        <p:cTn id="76" dur="80"/>
                                        <p:tgtEl>
                                          <p:spTgt spid="28">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7" dur="80"/>
                                        <p:tgtEl>
                                          <p:spTgt spid="28">
                                            <p:txEl>
                                              <p:pRg st="1" end="1"/>
                                            </p:txEl>
                                          </p:spTgt>
                                        </p:tgtEl>
                                        <p:attrNameLst>
                                          <p:attrName>fillcolor</p:attrName>
                                        </p:attrNameLst>
                                      </p:cBhvr>
                                      <p:tavLst>
                                        <p:tav tm="0">
                                          <p:val>
                                            <p:clrVal>
                                              <a:schemeClr val="accent2"/>
                                            </p:clrVal>
                                          </p:val>
                                        </p:tav>
                                        <p:tav tm="50000">
                                          <p:val>
                                            <p:clrVal>
                                              <a:schemeClr val="hlink"/>
                                            </p:clrVal>
                                          </p:val>
                                        </p:tav>
                                      </p:tavLst>
                                    </p:anim>
                                    <p:set>
                                      <p:cBhvr>
                                        <p:cTn id="78" dur="80"/>
                                        <p:tgtEl>
                                          <p:spTgt spid="28">
                                            <p:txEl>
                                              <p:pRg st="1" end="1"/>
                                            </p:txEl>
                                          </p:spTgt>
                                        </p:tgtEl>
                                        <p:attrNameLst>
                                          <p:attrName>fill.type</p:attrName>
                                        </p:attrNameLst>
                                      </p:cBhvr>
                                      <p:to>
                                        <p:strVal val="solid"/>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5"/>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P spid="10" grpId="0"/>
      <p:bldP spid="14" grpId="0" bldLvl="0" animBg="1"/>
      <p:bldP spid="18" grpId="0"/>
      <p:bldP spid="19" grpId="0"/>
      <p:bldP spid="21" grpId="1" bldLvl="0" animBg="1"/>
      <p:bldP spid="22" grpId="1" bldLvl="0" animBg="1"/>
      <p:bldP spid="26" grpId="0"/>
      <p:bldP spid="2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文本占位符 44034"/>
          <p:cNvSpPr>
            <a:spLocks noGrp="1"/>
          </p:cNvSpPr>
          <p:nvPr>
            <p:ph type="body" idx="1"/>
          </p:nvPr>
        </p:nvSpPr>
        <p:spPr>
          <a:xfrm>
            <a:off x="1992313" y="1341438"/>
            <a:ext cx="4835525" cy="720725"/>
          </a:xfrm>
        </p:spPr>
        <p:txBody>
          <a:bodyPr/>
          <a:lstStyle/>
          <a:p>
            <a:pPr marL="0" indent="0">
              <a:buNone/>
            </a:pPr>
            <a:r>
              <a:rPr lang="zh-CN" altLang="en-US" sz="2800" dirty="0">
                <a:ea typeface="方正大黑体_GBK" panose="02010600010101010101" charset="-122"/>
              </a:rPr>
              <a:t>二、短期借款业务核算</a:t>
            </a:r>
            <a:endParaRPr lang="zh-CN" altLang="en-US" sz="2800" dirty="0">
              <a:ea typeface="方正大黑体_GBK" panose="02010600010101010101" charset="-122"/>
            </a:endParaRPr>
          </a:p>
        </p:txBody>
      </p:sp>
      <p:sp>
        <p:nvSpPr>
          <p:cNvPr id="44036" name="文本框 44035"/>
          <p:cNvSpPr txBox="1"/>
          <p:nvPr/>
        </p:nvSpPr>
        <p:spPr>
          <a:xfrm>
            <a:off x="1789430" y="2492375"/>
            <a:ext cx="9045575" cy="2922270"/>
          </a:xfrm>
          <a:prstGeom prst="rect">
            <a:avLst/>
          </a:prstGeom>
          <a:no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wrap="square">
            <a:noAutofit/>
          </a:bodyPr>
          <a:lstStyle/>
          <a:p>
            <a:pPr>
              <a:lnSpc>
                <a:spcPct val="150000"/>
              </a:lnSpc>
              <a:spcBef>
                <a:spcPct val="50000"/>
              </a:spcBef>
            </a:pPr>
            <a:r>
              <a:rPr lang="en-US" altLang="zh-CN" sz="2800" dirty="0">
                <a:effectLst/>
                <a:latin typeface="方正粗黑宋简体" panose="02000000000000000000" charset="-122"/>
                <a:ea typeface="方正大黑体_GBK" panose="02010600010101010101" charset="-122"/>
              </a:rPr>
              <a:t>       </a:t>
            </a:r>
            <a:r>
              <a:rPr lang="zh-CN" altLang="en-US" sz="2800" dirty="0">
                <a:effectLst/>
                <a:latin typeface="方正粗黑宋简体" panose="02000000000000000000" charset="-122"/>
                <a:ea typeface="方正大黑体_GBK" panose="02010600010101010101" charset="-122"/>
              </a:rPr>
              <a:t>短期借款是指企业为了满足其生产经营活动对资金的临时需要而向银行或其他金融机构等借入的偿还期限在一年以内的各种借款。</a:t>
            </a:r>
            <a:endParaRPr lang="zh-CN" altLang="en-US" sz="2800" dirty="0">
              <a:effectLst/>
              <a:latin typeface="方正粗黑宋简体" panose="02000000000000000000" charset="-122"/>
              <a:ea typeface="方正大黑体_GBK" panose="02010600010101010101" charset="-122"/>
            </a:endParaRPr>
          </a:p>
        </p:txBody>
      </p:sp>
      <p:sp>
        <p:nvSpPr>
          <p:cNvPr id="3" name="标题 1"/>
          <p:cNvSpPr>
            <a:spLocks noGrp="1"/>
          </p:cNvSpPr>
          <p:nvPr/>
        </p:nvSpPr>
        <p:spPr>
          <a:xfrm>
            <a:off x="737279" y="198472"/>
            <a:ext cx="10973577" cy="1143142"/>
          </a:xfrm>
          <a:prstGeom prst="rect">
            <a:avLst/>
          </a:prstGeom>
          <a:noFill/>
          <a:ln w="9525">
            <a:noFill/>
            <a:miter lim="800000"/>
          </a:ln>
        </p:spPr>
        <p:txBody>
          <a:bodyPr vert="horz" wrap="square" lIns="107470" tIns="53734" rIns="107470" bIns="53734" numCol="1" anchor="ctr" anchorCtr="0" compatLnSpc="1"/>
          <a:lstStyle>
            <a:lvl1pPr algn="ctr" rtl="0" eaLnBrk="0" fontAlgn="base" hangingPunct="0">
              <a:spcBef>
                <a:spcPct val="0"/>
              </a:spcBef>
              <a:spcAft>
                <a:spcPct val="0"/>
              </a:spcAft>
              <a:defRPr sz="431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marL="0" marR="0" lvl="0" indent="335915" algn="ctr" defTabSz="914400" rtl="0" eaLnBrk="1" fontAlgn="base" latinLnBrk="0" hangingPunct="1">
              <a:lnSpc>
                <a:spcPct val="150000"/>
              </a:lnSpc>
              <a:spcBef>
                <a:spcPct val="0"/>
              </a:spcBef>
              <a:spcAft>
                <a:spcPts val="0"/>
              </a:spcAft>
              <a:buClrTx/>
              <a:buSzTx/>
              <a:buFontTx/>
              <a:buNone/>
              <a:defRPr/>
            </a:pPr>
            <a:r>
              <a:rPr lang="zh-CN" altLang="zh-CN" sz="3200" kern="100" noProof="0" dirty="0">
                <a:ln>
                  <a:noFill/>
                </a:ln>
                <a:effectLst/>
                <a:uLnTx/>
                <a:uFillTx/>
                <a:latin typeface="方正粗黑宋简体" panose="02000000000000000000" charset="-122"/>
                <a:ea typeface="方正大黑体_GBK" panose="02010600010101010101" charset="-122"/>
                <a:sym typeface="+mn-ea"/>
              </a:rPr>
              <a:t>任务一</a:t>
            </a:r>
            <a:r>
              <a:rPr lang="en-US" altLang="zh-CN" sz="3200" kern="100" noProof="0" dirty="0">
                <a:ln>
                  <a:noFill/>
                </a:ln>
                <a:effectLst/>
                <a:uLnTx/>
                <a:uFillTx/>
                <a:latin typeface="方正粗黑宋简体" panose="02000000000000000000" charset="-122"/>
                <a:ea typeface="方正大黑体_GBK" panose="02010600010101010101" charset="-122"/>
                <a:sym typeface="+mn-ea"/>
              </a:rPr>
              <a:t>   </a:t>
            </a:r>
            <a:r>
              <a:rPr lang="zh-CN" altLang="zh-CN" sz="3200" kern="100" noProof="0" dirty="0">
                <a:ln>
                  <a:noFill/>
                </a:ln>
                <a:effectLst/>
                <a:uLnTx/>
                <a:uFillTx/>
                <a:latin typeface="方正粗黑宋简体" panose="02000000000000000000" charset="-122"/>
                <a:ea typeface="方正大黑体_GBK" panose="02010600010101010101" charset="-122"/>
                <a:sym typeface="+mn-ea"/>
              </a:rPr>
              <a:t>资金筹集业务的核算</a:t>
            </a:r>
            <a:br>
              <a:rPr kumimoji="0" lang="zh-CN" altLang="zh-CN" sz="3200" i="0" u="none" strike="noStrike" kern="10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rPr>
            </a:br>
            <a:endParaRPr kumimoji="0" lang="zh-CN" altLang="zh-CN" sz="3200" i="0" u="none" strike="noStrike" kern="10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4036"/>
                                        </p:tgtEl>
                                        <p:attrNameLst>
                                          <p:attrName>style.visibility</p:attrName>
                                        </p:attrNameLst>
                                      </p:cBhvr>
                                      <p:to>
                                        <p:strVal val="visible"/>
                                      </p:to>
                                    </p:set>
                                    <p:animEffect transition="in" filter="dissolve">
                                      <p:cBhvr>
                                        <p:cTn id="7" dur="500"/>
                                        <p:tgtEl>
                                          <p:spTgt spid="440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en-US" altLang="zh-CN"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1</a:t>
            </a: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企业向银行或其他金融机构借入的期限在一年以下（含一年）的各种借款</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517056" y="2346881"/>
            <a:ext cx="85634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短期借款</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1517015" y="3018790"/>
            <a:ext cx="4029075"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归还借款</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5767070" y="2988310"/>
            <a:ext cx="4601210"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取得的借款</a:t>
            </a:r>
            <a:endParaRPr kumimoji="0" lang="zh-CN" altLang="en-US"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38694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19" name="TextBox 18"/>
          <p:cNvSpPr txBox="1"/>
          <p:nvPr/>
        </p:nvSpPr>
        <p:spPr>
          <a:xfrm>
            <a:off x="5889625" y="4493895"/>
            <a:ext cx="47580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rPr>
              <a:t>期末尚未归还的短期借款</a:t>
            </a:r>
            <a:endPar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endParaRPr>
          </a:p>
        </p:txBody>
      </p: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303270" y="2201545"/>
            <a:ext cx="1435735" cy="730885"/>
          </a:xfrm>
          <a:prstGeom prst="wedgeRoundRectCallout">
            <a:avLst>
              <a:gd name="adj1" fmla="val -67515"/>
              <a:gd name="adj2" fmla="val 3062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3" name="圆角矩形标注 32" descr="7b0a20202020227461726765744964223a202270726f636573734f6e6c696e6554657874426f78220a7d0a"/>
          <p:cNvSpPr/>
          <p:nvPr/>
        </p:nvSpPr>
        <p:spPr>
          <a:xfrm>
            <a:off x="7621270" y="2201545"/>
            <a:ext cx="1376045"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461726765744964223a202270726f636573734f6e6c696e65576f7264417274222c0a2020202022776f7264617274223a20227b5c2269645c223a32353030343539362c5c227469645c223a5c2231333532335c227d220a7d0a"/>
          <p:cNvSpPr txBox="1"/>
          <p:nvPr/>
        </p:nvSpPr>
        <p:spPr>
          <a:xfrm>
            <a:off x="1134110" y="5137785"/>
            <a:ext cx="10064750" cy="645160"/>
          </a:xfrm>
          <a:prstGeom prst="rect">
            <a:avLst/>
          </a:prstGeom>
          <a:noFill/>
        </p:spPr>
        <p:txBody>
          <a:bodyPr wrap="square" rtlCol="0" anchor="t">
            <a:spAutoFit/>
            <a:scene3d>
              <a:camera prst="orthographicFront"/>
              <a:lightRig rig="soft" dir="t">
                <a:rot lat="0" lon="0" rev="15600000"/>
              </a:lightRig>
            </a:scene3d>
            <a:sp3d extrusionH="57150" prstMaterial="softEdge">
              <a:bevelT w="25400" h="38100"/>
            </a:sp3d>
          </a:bodyPr>
          <a:lstStyle/>
          <a:p>
            <a:pPr>
              <a:lnSpc>
                <a:spcPct val="150000"/>
              </a:lnSpc>
            </a:pPr>
            <a:r>
              <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短期借款的种类设置明细账，短期借款的利息计入财务费用</a:t>
            </a:r>
            <a:endPar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p:txBody>
      </p:sp>
      <p:sp>
        <p:nvSpPr>
          <p:cNvPr id="5" name="文本框 4"/>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en-US" altLang="zh-CN"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1</a:t>
            </a: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核算企业按合同约定应支付的利息。</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517056" y="2346881"/>
            <a:ext cx="85634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应付利息</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1639570" y="3118485"/>
            <a:ext cx="4029075"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实际支付的利息</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5767070" y="3118485"/>
            <a:ext cx="4601210"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按合同约定应付未付的利息</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38694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19" name="TextBox 18"/>
          <p:cNvSpPr txBox="1"/>
          <p:nvPr/>
        </p:nvSpPr>
        <p:spPr>
          <a:xfrm>
            <a:off x="5889625" y="4493895"/>
            <a:ext cx="4051300"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rPr>
              <a:t>期末应付未付的利息</a:t>
            </a:r>
            <a:endPar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endParaRPr>
          </a:p>
        </p:txBody>
      </p: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303270" y="2201545"/>
            <a:ext cx="1435735" cy="730885"/>
          </a:xfrm>
          <a:prstGeom prst="wedgeRoundRectCallout">
            <a:avLst>
              <a:gd name="adj1" fmla="val -67515"/>
              <a:gd name="adj2" fmla="val 3062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3" name="圆角矩形标注 32" descr="7b0a20202020227461726765744964223a202270726f636573734f6e6c696e6554657874426f78220a7d0a"/>
          <p:cNvSpPr/>
          <p:nvPr/>
        </p:nvSpPr>
        <p:spPr>
          <a:xfrm>
            <a:off x="7621270" y="2201545"/>
            <a:ext cx="1376045"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461726765744964223a202270726f636573734f6e6c696e65576f7264417274222c0a2020202022776f7264617274223a20227b5c2269645c223a32353030343539362c5c227469645c223a5c2231333532335c227d220a7d0a"/>
          <p:cNvSpPr txBox="1"/>
          <p:nvPr/>
        </p:nvSpPr>
        <p:spPr>
          <a:xfrm>
            <a:off x="1134110" y="5137785"/>
            <a:ext cx="10064750" cy="645160"/>
          </a:xfrm>
          <a:prstGeom prst="rect">
            <a:avLst/>
          </a:prstGeom>
          <a:noFill/>
        </p:spPr>
        <p:txBody>
          <a:bodyPr wrap="square" rtlCol="0" anchor="t">
            <a:spAutoFit/>
            <a:scene3d>
              <a:camera prst="orthographicFront"/>
              <a:lightRig rig="soft" dir="t">
                <a:rot lat="0" lon="0" rev="15600000"/>
              </a:lightRig>
            </a:scene3d>
            <a:sp3d extrusionH="57150" prstMaterial="softEdge">
              <a:bevelT w="25400" h="38100"/>
            </a:sp3d>
          </a:bodyPr>
          <a:lstStyle/>
          <a:p>
            <a:pPr>
              <a:lnSpc>
                <a:spcPct val="150000"/>
              </a:lnSpc>
            </a:pPr>
            <a:r>
              <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按债权人设置明细分类账户，进行明细分类核算。</a:t>
            </a:r>
            <a:endPar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p:txBody>
      </p:sp>
      <p:sp>
        <p:nvSpPr>
          <p:cNvPr id="5" name="文本框 4"/>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文本占位符 46082"/>
          <p:cNvSpPr>
            <a:spLocks noGrp="1"/>
          </p:cNvSpPr>
          <p:nvPr>
            <p:ph type="body" idx="1"/>
          </p:nvPr>
        </p:nvSpPr>
        <p:spPr>
          <a:xfrm>
            <a:off x="1992313" y="1341438"/>
            <a:ext cx="4835525" cy="720725"/>
          </a:xfrm>
        </p:spPr>
        <p:txBody>
          <a:bodyPr/>
          <a:lstStyle/>
          <a:p>
            <a:pPr marL="0" indent="0">
              <a:buNone/>
            </a:pPr>
            <a:r>
              <a:rPr lang="zh-CN" altLang="en-US" sz="2800" b="1">
                <a:ea typeface="方正大黑体_GBK" panose="02010600010101010101" charset="-122"/>
              </a:rPr>
              <a:t>三</a:t>
            </a:r>
            <a:r>
              <a:rPr lang="zh-CN" altLang="en-US" sz="2800" b="1" dirty="0">
                <a:ea typeface="方正大黑体_GBK" panose="02010600010101010101" charset="-122"/>
              </a:rPr>
              <a:t>、短期借款业务流程</a:t>
            </a:r>
            <a:endParaRPr lang="zh-CN" altLang="en-US" sz="2800" b="1" dirty="0">
              <a:ea typeface="方正大黑体_GBK" panose="02010600010101010101" charset="-122"/>
            </a:endParaRPr>
          </a:p>
        </p:txBody>
      </p:sp>
      <p:sp>
        <p:nvSpPr>
          <p:cNvPr id="46100" name="文本框 46099"/>
          <p:cNvSpPr txBox="1"/>
          <p:nvPr/>
        </p:nvSpPr>
        <p:spPr>
          <a:xfrm>
            <a:off x="2495550" y="2133600"/>
            <a:ext cx="4321175" cy="2590165"/>
          </a:xfrm>
          <a:prstGeom prst="rect">
            <a:avLst/>
          </a:prstGeom>
          <a:noFill/>
          <a:ln w="9525">
            <a:noFill/>
          </a:ln>
        </p:spPr>
        <p:txBody>
          <a:bodyPr>
            <a:spAutoFit/>
          </a:bodyPr>
          <a:lstStyle/>
          <a:p>
            <a:pPr>
              <a:lnSpc>
                <a:spcPct val="160000"/>
              </a:lnSpc>
              <a:spcBef>
                <a:spcPct val="50000"/>
              </a:spcBef>
            </a:pPr>
            <a:r>
              <a:rPr lang="en-US" altLang="zh-CN" sz="2800" b="1">
                <a:latin typeface="方正粗黑宋简体" panose="02000000000000000000" charset="-122"/>
                <a:ea typeface="方正大黑体_GBK" panose="02010600010101010101" charset="-122"/>
              </a:rPr>
              <a:t>①</a:t>
            </a:r>
            <a:r>
              <a:rPr lang="zh-CN" altLang="en-US" sz="2800" b="1" dirty="0">
                <a:latin typeface="方正粗黑宋简体" panose="02000000000000000000" charset="-122"/>
                <a:ea typeface="方正大黑体_GBK" panose="02010600010101010101" charset="-122"/>
              </a:rPr>
              <a:t>取得短期借款</a:t>
            </a:r>
            <a:endParaRPr lang="zh-CN" altLang="en-US" sz="2800" b="1" dirty="0">
              <a:latin typeface="方正粗黑宋简体" panose="02000000000000000000" charset="-122"/>
              <a:ea typeface="方正大黑体_GBK" panose="02010600010101010101" charset="-122"/>
            </a:endParaRPr>
          </a:p>
          <a:p>
            <a:pPr>
              <a:lnSpc>
                <a:spcPct val="160000"/>
              </a:lnSpc>
              <a:spcBef>
                <a:spcPct val="50000"/>
              </a:spcBef>
            </a:pPr>
            <a:r>
              <a:rPr lang="en-US" altLang="zh-CN" sz="2800" b="1">
                <a:latin typeface="方正粗黑宋简体" panose="02000000000000000000" charset="-122"/>
                <a:ea typeface="方正大黑体_GBK" panose="02010600010101010101" charset="-122"/>
              </a:rPr>
              <a:t>②</a:t>
            </a:r>
            <a:r>
              <a:rPr lang="zh-CN" altLang="en-US" sz="2800" b="1" dirty="0">
                <a:latin typeface="方正粗黑宋简体" panose="02000000000000000000" charset="-122"/>
                <a:ea typeface="方正大黑体_GBK" panose="02010600010101010101" charset="-122"/>
              </a:rPr>
              <a:t>计算利息</a:t>
            </a:r>
            <a:endParaRPr lang="zh-CN" altLang="en-US" sz="2800" b="1" dirty="0">
              <a:latin typeface="方正粗黑宋简体" panose="02000000000000000000" charset="-122"/>
              <a:ea typeface="方正大黑体_GBK" panose="02010600010101010101" charset="-122"/>
            </a:endParaRPr>
          </a:p>
          <a:p>
            <a:pPr>
              <a:lnSpc>
                <a:spcPct val="160000"/>
              </a:lnSpc>
              <a:spcBef>
                <a:spcPct val="50000"/>
              </a:spcBef>
            </a:pPr>
            <a:r>
              <a:rPr lang="en-US" altLang="zh-CN" sz="2800" b="1">
                <a:latin typeface="方正粗黑宋简体" panose="02000000000000000000" charset="-122"/>
                <a:ea typeface="方正大黑体_GBK" panose="02010600010101010101" charset="-122"/>
              </a:rPr>
              <a:t>③</a:t>
            </a:r>
            <a:r>
              <a:rPr lang="zh-CN" altLang="en-US" sz="2800" b="1" dirty="0">
                <a:latin typeface="方正粗黑宋简体" panose="02000000000000000000" charset="-122"/>
                <a:ea typeface="方正大黑体_GBK" panose="02010600010101010101" charset="-122"/>
              </a:rPr>
              <a:t>还本付息</a:t>
            </a:r>
            <a:endParaRPr lang="zh-CN" altLang="en-US" sz="2800" b="1" dirty="0">
              <a:latin typeface="方正粗黑宋简体" panose="02000000000000000000" charset="-122"/>
              <a:ea typeface="方正大黑体_GBK" panose="02010600010101010101" charset="-122"/>
            </a:endParaRPr>
          </a:p>
        </p:txBody>
      </p:sp>
      <p:sp>
        <p:nvSpPr>
          <p:cNvPr id="5" name="文本框 4"/>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文本占位符 47106"/>
          <p:cNvSpPr>
            <a:spLocks noGrp="1"/>
          </p:cNvSpPr>
          <p:nvPr>
            <p:ph type="body" idx="1"/>
          </p:nvPr>
        </p:nvSpPr>
        <p:spPr>
          <a:xfrm>
            <a:off x="1992313" y="1341438"/>
            <a:ext cx="4835525" cy="720725"/>
          </a:xfrm>
        </p:spPr>
        <p:txBody>
          <a:bodyPr/>
          <a:lstStyle/>
          <a:p>
            <a:pPr marL="0" indent="0">
              <a:buNone/>
            </a:pPr>
            <a:r>
              <a:rPr lang="zh-CN" altLang="en-US" sz="2800" b="1">
                <a:ea typeface="方正大黑体_GBK" panose="02010600010101010101" charset="-122"/>
              </a:rPr>
              <a:t>三</a:t>
            </a:r>
            <a:r>
              <a:rPr lang="zh-CN" altLang="en-US" sz="2800" b="1" dirty="0">
                <a:ea typeface="方正大黑体_GBK" panose="02010600010101010101" charset="-122"/>
              </a:rPr>
              <a:t>、短期借款业务核算流程</a:t>
            </a:r>
            <a:endParaRPr lang="zh-CN" altLang="en-US" sz="2800" b="1" dirty="0">
              <a:ea typeface="方正大黑体_GBK" panose="02010600010101010101" charset="-122"/>
            </a:endParaRPr>
          </a:p>
        </p:txBody>
      </p:sp>
      <p:grpSp>
        <p:nvGrpSpPr>
          <p:cNvPr id="47108" name="组合 47107"/>
          <p:cNvGrpSpPr/>
          <p:nvPr/>
        </p:nvGrpSpPr>
        <p:grpSpPr>
          <a:xfrm>
            <a:off x="3576955" y="3008948"/>
            <a:ext cx="2303463" cy="1311275"/>
            <a:chOff x="1247" y="2423"/>
            <a:chExt cx="1451" cy="826"/>
          </a:xfrm>
        </p:grpSpPr>
        <p:grpSp>
          <p:nvGrpSpPr>
            <p:cNvPr id="47109" name="组合 47108"/>
            <p:cNvGrpSpPr/>
            <p:nvPr/>
          </p:nvGrpSpPr>
          <p:grpSpPr>
            <a:xfrm>
              <a:off x="1247" y="2614"/>
              <a:ext cx="1451" cy="635"/>
              <a:chOff x="476" y="2568"/>
              <a:chExt cx="1451" cy="635"/>
            </a:xfrm>
          </p:grpSpPr>
          <p:sp>
            <p:nvSpPr>
              <p:cNvPr id="47110" name="直接连接符 47109"/>
              <p:cNvSpPr/>
              <p:nvPr/>
            </p:nvSpPr>
            <p:spPr>
              <a:xfrm>
                <a:off x="657" y="2802"/>
                <a:ext cx="1134" cy="0"/>
              </a:xfrm>
              <a:prstGeom prst="line">
                <a:avLst/>
              </a:prstGeom>
              <a:ln w="19050" cap="flat" cmpd="sng">
                <a:solidFill>
                  <a:schemeClr val="tx1"/>
                </a:solidFill>
                <a:prstDash val="solid"/>
                <a:headEnd type="none" w="med" len="med"/>
                <a:tailEnd type="none" w="med" len="med"/>
              </a:ln>
            </p:spPr>
          </p:sp>
          <p:sp>
            <p:nvSpPr>
              <p:cNvPr id="47111" name="直接连接符 47110"/>
              <p:cNvSpPr/>
              <p:nvPr/>
            </p:nvSpPr>
            <p:spPr>
              <a:xfrm>
                <a:off x="1202" y="2795"/>
                <a:ext cx="0" cy="408"/>
              </a:xfrm>
              <a:prstGeom prst="line">
                <a:avLst/>
              </a:prstGeom>
              <a:ln w="19050" cap="flat" cmpd="sng">
                <a:solidFill>
                  <a:schemeClr val="tx1"/>
                </a:solidFill>
                <a:prstDash val="solid"/>
                <a:headEnd type="none" w="med" len="med"/>
                <a:tailEnd type="none" w="med" len="med"/>
              </a:ln>
            </p:spPr>
          </p:sp>
          <p:sp>
            <p:nvSpPr>
              <p:cNvPr id="47112" name="椭圆 47111"/>
              <p:cNvSpPr/>
              <p:nvPr/>
            </p:nvSpPr>
            <p:spPr>
              <a:xfrm>
                <a:off x="476" y="2568"/>
                <a:ext cx="227" cy="227"/>
              </a:xfrm>
              <a:prstGeom prst="ellipse">
                <a:avLst/>
              </a:prstGeom>
              <a:solidFill>
                <a:schemeClr val="tx1"/>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bg1"/>
                    </a:solidFill>
                    <a:latin typeface="方正粗黑宋简体" panose="02000000000000000000" charset="-122"/>
                    <a:ea typeface="方正大黑体_GBK" panose="02010600010101010101" charset="-122"/>
                  </a:rPr>
                  <a:t>借</a:t>
                </a:r>
                <a:endParaRPr lang="zh-CN" altLang="en-US" sz="2600" b="1" dirty="0">
                  <a:solidFill>
                    <a:schemeClr val="bg1"/>
                  </a:solidFill>
                  <a:latin typeface="方正粗黑宋简体" panose="02000000000000000000" charset="-122"/>
                  <a:ea typeface="方正大黑体_GBK" panose="02010600010101010101" charset="-122"/>
                </a:endParaRPr>
              </a:p>
            </p:txBody>
          </p:sp>
          <p:sp>
            <p:nvSpPr>
              <p:cNvPr id="47113" name="椭圆 47112"/>
              <p:cNvSpPr/>
              <p:nvPr/>
            </p:nvSpPr>
            <p:spPr>
              <a:xfrm>
                <a:off x="1700" y="2568"/>
                <a:ext cx="227" cy="227"/>
              </a:xfrm>
              <a:prstGeom prst="ellipse">
                <a:avLst/>
              </a:prstGeom>
              <a:solidFill>
                <a:schemeClr val="tx1"/>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bg1"/>
                    </a:solidFill>
                    <a:latin typeface="方正粗黑宋简体" panose="02000000000000000000" charset="-122"/>
                    <a:ea typeface="方正大黑体_GBK" panose="02010600010101010101" charset="-122"/>
                  </a:rPr>
                  <a:t>贷</a:t>
                </a:r>
                <a:endParaRPr lang="zh-CN" altLang="en-US" sz="2600" b="1" dirty="0">
                  <a:solidFill>
                    <a:schemeClr val="bg1"/>
                  </a:solidFill>
                  <a:latin typeface="方正粗黑宋简体" panose="02000000000000000000" charset="-122"/>
                  <a:ea typeface="方正大黑体_GBK" panose="02010600010101010101" charset="-122"/>
                </a:endParaRPr>
              </a:p>
            </p:txBody>
          </p:sp>
        </p:grpSp>
        <p:sp>
          <p:nvSpPr>
            <p:cNvPr id="47114" name="文本框 47113"/>
            <p:cNvSpPr txBox="1"/>
            <p:nvPr/>
          </p:nvSpPr>
          <p:spPr>
            <a:xfrm>
              <a:off x="1518" y="2423"/>
              <a:ext cx="953" cy="310"/>
            </a:xfrm>
            <a:prstGeom prst="rect">
              <a:avLst/>
            </a:prstGeom>
            <a:noFill/>
            <a:ln w="9525">
              <a:noFill/>
            </a:ln>
          </p:spPr>
          <p:txBody>
            <a:bodyPr wrap="square">
              <a:spAutoFit/>
            </a:bodyPr>
            <a:lstStyle/>
            <a:p>
              <a:pPr>
                <a:spcBef>
                  <a:spcPct val="50000"/>
                </a:spcBef>
              </a:pPr>
              <a:r>
                <a:rPr lang="zh-CN" altLang="en-US" sz="2600" b="1" dirty="0">
                  <a:latin typeface="方正粗黑宋简体" panose="02000000000000000000" charset="-122"/>
                  <a:ea typeface="方正大黑体_GBK" panose="02010600010101010101" charset="-122"/>
                </a:rPr>
                <a:t>短期借款</a:t>
              </a:r>
              <a:endParaRPr lang="zh-CN" altLang="en-US" sz="2600" b="1" dirty="0">
                <a:latin typeface="方正粗黑宋简体" panose="02000000000000000000" charset="-122"/>
                <a:ea typeface="方正大黑体_GBK" panose="02010600010101010101" charset="-122"/>
              </a:endParaRPr>
            </a:p>
          </p:txBody>
        </p:sp>
      </p:grpSp>
      <p:sp>
        <p:nvSpPr>
          <p:cNvPr id="47115" name="文本框 47114"/>
          <p:cNvSpPr txBox="1"/>
          <p:nvPr/>
        </p:nvSpPr>
        <p:spPr>
          <a:xfrm>
            <a:off x="2279650" y="2006600"/>
            <a:ext cx="4321175" cy="730885"/>
          </a:xfrm>
          <a:prstGeom prst="rect">
            <a:avLst/>
          </a:prstGeom>
          <a:noFill/>
          <a:ln w="9525">
            <a:noFill/>
          </a:ln>
        </p:spPr>
        <p:txBody>
          <a:bodyPr>
            <a:spAutoFit/>
          </a:bodyPr>
          <a:lstStyle/>
          <a:p>
            <a:pPr>
              <a:lnSpc>
                <a:spcPct val="160000"/>
              </a:lnSpc>
              <a:spcBef>
                <a:spcPct val="50000"/>
              </a:spcBef>
            </a:pPr>
            <a:r>
              <a:rPr lang="en-US" altLang="zh-CN" sz="2600" b="1">
                <a:latin typeface="方正粗黑宋简体" panose="02000000000000000000" charset="-122"/>
                <a:ea typeface="方正大黑体_GBK" panose="02010600010101010101" charset="-122"/>
              </a:rPr>
              <a:t>①</a:t>
            </a:r>
            <a:r>
              <a:rPr lang="zh-CN" altLang="en-US" sz="2600" b="1" dirty="0">
                <a:latin typeface="方正粗黑宋简体" panose="02000000000000000000" charset="-122"/>
                <a:ea typeface="方正大黑体_GBK" panose="02010600010101010101" charset="-122"/>
              </a:rPr>
              <a:t>取得短期借款</a:t>
            </a:r>
            <a:endParaRPr lang="zh-CN" altLang="en-US" sz="2600" b="1" dirty="0">
              <a:latin typeface="方正粗黑宋简体" panose="02000000000000000000" charset="-122"/>
              <a:ea typeface="方正大黑体_GBK" panose="02010600010101010101" charset="-122"/>
            </a:endParaRPr>
          </a:p>
        </p:txBody>
      </p:sp>
      <p:grpSp>
        <p:nvGrpSpPr>
          <p:cNvPr id="47117" name="组合 47116"/>
          <p:cNvGrpSpPr/>
          <p:nvPr/>
        </p:nvGrpSpPr>
        <p:grpSpPr>
          <a:xfrm>
            <a:off x="7139623" y="3009583"/>
            <a:ext cx="2303462" cy="1247775"/>
            <a:chOff x="1247" y="2463"/>
            <a:chExt cx="1451" cy="786"/>
          </a:xfrm>
        </p:grpSpPr>
        <p:grpSp>
          <p:nvGrpSpPr>
            <p:cNvPr id="47118" name="组合 47117"/>
            <p:cNvGrpSpPr/>
            <p:nvPr/>
          </p:nvGrpSpPr>
          <p:grpSpPr>
            <a:xfrm>
              <a:off x="1247" y="2614"/>
              <a:ext cx="1451" cy="635"/>
              <a:chOff x="476" y="2568"/>
              <a:chExt cx="1451" cy="635"/>
            </a:xfrm>
          </p:grpSpPr>
          <p:sp>
            <p:nvSpPr>
              <p:cNvPr id="47119" name="直接连接符 47118"/>
              <p:cNvSpPr/>
              <p:nvPr/>
            </p:nvSpPr>
            <p:spPr>
              <a:xfrm>
                <a:off x="657" y="2795"/>
                <a:ext cx="1134" cy="0"/>
              </a:xfrm>
              <a:prstGeom prst="line">
                <a:avLst/>
              </a:prstGeom>
              <a:ln w="19050" cap="flat" cmpd="sng">
                <a:solidFill>
                  <a:schemeClr val="tx1"/>
                </a:solidFill>
                <a:prstDash val="solid"/>
                <a:headEnd type="none" w="med" len="med"/>
                <a:tailEnd type="none" w="med" len="med"/>
              </a:ln>
            </p:spPr>
          </p:sp>
          <p:sp>
            <p:nvSpPr>
              <p:cNvPr id="47120" name="直接连接符 47119"/>
              <p:cNvSpPr/>
              <p:nvPr/>
            </p:nvSpPr>
            <p:spPr>
              <a:xfrm>
                <a:off x="1202" y="2795"/>
                <a:ext cx="0" cy="408"/>
              </a:xfrm>
              <a:prstGeom prst="line">
                <a:avLst/>
              </a:prstGeom>
              <a:ln w="19050" cap="flat" cmpd="sng">
                <a:solidFill>
                  <a:schemeClr val="tx1"/>
                </a:solidFill>
                <a:prstDash val="solid"/>
                <a:headEnd type="none" w="med" len="med"/>
                <a:tailEnd type="none" w="med" len="med"/>
              </a:ln>
            </p:spPr>
          </p:sp>
          <p:sp>
            <p:nvSpPr>
              <p:cNvPr id="47121" name="椭圆 47120"/>
              <p:cNvSpPr/>
              <p:nvPr/>
            </p:nvSpPr>
            <p:spPr>
              <a:xfrm>
                <a:off x="476" y="2568"/>
                <a:ext cx="227" cy="227"/>
              </a:xfrm>
              <a:prstGeom prst="ellipse">
                <a:avLst/>
              </a:prstGeom>
              <a:solidFill>
                <a:schemeClr val="tx1"/>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bg1"/>
                    </a:solidFill>
                    <a:latin typeface="方正粗黑宋简体" panose="02000000000000000000" charset="-122"/>
                    <a:ea typeface="方正大黑体_GBK" panose="02010600010101010101" charset="-122"/>
                  </a:rPr>
                  <a:t>借</a:t>
                </a:r>
                <a:endParaRPr lang="zh-CN" altLang="en-US" sz="2600" b="1" dirty="0">
                  <a:solidFill>
                    <a:schemeClr val="bg1"/>
                  </a:solidFill>
                  <a:latin typeface="方正粗黑宋简体" panose="02000000000000000000" charset="-122"/>
                  <a:ea typeface="方正大黑体_GBK" panose="02010600010101010101" charset="-122"/>
                </a:endParaRPr>
              </a:p>
            </p:txBody>
          </p:sp>
          <p:sp>
            <p:nvSpPr>
              <p:cNvPr id="47122" name="椭圆 47121"/>
              <p:cNvSpPr/>
              <p:nvPr/>
            </p:nvSpPr>
            <p:spPr>
              <a:xfrm>
                <a:off x="1700" y="2568"/>
                <a:ext cx="227" cy="227"/>
              </a:xfrm>
              <a:prstGeom prst="ellipse">
                <a:avLst/>
              </a:prstGeom>
              <a:solidFill>
                <a:schemeClr val="tx1"/>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bg1"/>
                    </a:solidFill>
                    <a:latin typeface="方正粗黑宋简体" panose="02000000000000000000" charset="-122"/>
                    <a:ea typeface="方正大黑体_GBK" panose="02010600010101010101" charset="-122"/>
                  </a:rPr>
                  <a:t>贷</a:t>
                </a:r>
                <a:endParaRPr lang="zh-CN" altLang="en-US" sz="2600" b="1" dirty="0">
                  <a:solidFill>
                    <a:schemeClr val="bg1"/>
                  </a:solidFill>
                  <a:latin typeface="方正粗黑宋简体" panose="02000000000000000000" charset="-122"/>
                  <a:ea typeface="方正大黑体_GBK" panose="02010600010101010101" charset="-122"/>
                </a:endParaRPr>
              </a:p>
            </p:txBody>
          </p:sp>
        </p:grpSp>
        <p:sp>
          <p:nvSpPr>
            <p:cNvPr id="47123" name="文本框 47122"/>
            <p:cNvSpPr txBox="1"/>
            <p:nvPr/>
          </p:nvSpPr>
          <p:spPr>
            <a:xfrm>
              <a:off x="1451" y="2463"/>
              <a:ext cx="1088" cy="310"/>
            </a:xfrm>
            <a:prstGeom prst="rect">
              <a:avLst/>
            </a:prstGeom>
            <a:noFill/>
            <a:ln w="9525">
              <a:noFill/>
            </a:ln>
          </p:spPr>
          <p:txBody>
            <a:bodyPr wrap="square">
              <a:spAutoFit/>
            </a:bodyPr>
            <a:lstStyle/>
            <a:p>
              <a:pPr>
                <a:spcBef>
                  <a:spcPct val="50000"/>
                </a:spcBef>
              </a:pPr>
              <a:r>
                <a:rPr lang="zh-CN" altLang="en-US" sz="2600" b="1" dirty="0">
                  <a:latin typeface="方正粗黑宋简体" panose="02000000000000000000" charset="-122"/>
                  <a:ea typeface="方正大黑体_GBK" panose="02010600010101010101" charset="-122"/>
                </a:rPr>
                <a:t>银行存款</a:t>
              </a:r>
              <a:endParaRPr lang="zh-CN" altLang="en-US" sz="2600" b="1" dirty="0">
                <a:latin typeface="方正粗黑宋简体" panose="02000000000000000000" charset="-122"/>
                <a:ea typeface="方正大黑体_GBK" panose="02010600010101010101" charset="-122"/>
              </a:endParaRPr>
            </a:p>
          </p:txBody>
        </p:sp>
      </p:grpSp>
      <p:cxnSp>
        <p:nvCxnSpPr>
          <p:cNvPr id="4" name="直接箭头连接符 3"/>
          <p:cNvCxnSpPr/>
          <p:nvPr/>
        </p:nvCxnSpPr>
        <p:spPr>
          <a:xfrm>
            <a:off x="5559425" y="3981450"/>
            <a:ext cx="1976120" cy="3175"/>
          </a:xfrm>
          <a:prstGeom prst="straightConnector1">
            <a:avLst/>
          </a:prstGeom>
          <a:solidFill>
            <a:schemeClr val="accent1"/>
          </a:solidFill>
          <a:ln w="9525" cap="flat" cmpd="sng" algn="ctr">
            <a:solidFill>
              <a:schemeClr val="tx1"/>
            </a:solidFill>
            <a:prstDash val="solid"/>
            <a:round/>
            <a:headEnd type="arrow" w="med" len="med"/>
            <a:tailEnd type="arrow" w="med" len="med"/>
          </a:ln>
        </p:spPr>
      </p:cxnSp>
      <p:pic>
        <p:nvPicPr>
          <p:cNvPr id="7" name="图片 6" descr="加号"/>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7696200" y="3682365"/>
            <a:ext cx="525780" cy="525780"/>
          </a:xfrm>
          <a:prstGeom prst="rect">
            <a:avLst/>
          </a:prstGeom>
        </p:spPr>
      </p:pic>
      <p:pic>
        <p:nvPicPr>
          <p:cNvPr id="8" name="图片 7" descr="加号"/>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4881245" y="3773170"/>
            <a:ext cx="525780" cy="525780"/>
          </a:xfrm>
          <a:prstGeom prst="rect">
            <a:avLst/>
          </a:prstGeom>
        </p:spPr>
      </p:pic>
      <p:sp>
        <p:nvSpPr>
          <p:cNvPr id="9" name="文本框 8"/>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10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471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文本占位符 50178"/>
          <p:cNvSpPr>
            <a:spLocks noGrp="1"/>
          </p:cNvSpPr>
          <p:nvPr>
            <p:ph type="body" idx="1"/>
          </p:nvPr>
        </p:nvSpPr>
        <p:spPr>
          <a:xfrm>
            <a:off x="1992313" y="1341438"/>
            <a:ext cx="4835525" cy="720725"/>
          </a:xfrm>
        </p:spPr>
        <p:txBody>
          <a:bodyPr/>
          <a:lstStyle/>
          <a:p>
            <a:pPr marL="0" indent="0">
              <a:buNone/>
            </a:pPr>
            <a:r>
              <a:rPr sz="2800" b="1">
                <a:ea typeface="方正大黑体_GBK" panose="02010600010101010101" charset="-122"/>
              </a:rPr>
              <a:t>三、短期借款业务核算流程</a:t>
            </a:r>
            <a:endParaRPr sz="2800" b="1">
              <a:ea typeface="方正大黑体_GBK" panose="02010600010101010101" charset="-122"/>
            </a:endParaRPr>
          </a:p>
        </p:txBody>
      </p:sp>
      <p:grpSp>
        <p:nvGrpSpPr>
          <p:cNvPr id="50180" name="组合 50179"/>
          <p:cNvGrpSpPr/>
          <p:nvPr/>
        </p:nvGrpSpPr>
        <p:grpSpPr>
          <a:xfrm>
            <a:off x="3000375" y="2854643"/>
            <a:ext cx="2735263" cy="1225550"/>
            <a:chOff x="1247" y="2477"/>
            <a:chExt cx="1451" cy="772"/>
          </a:xfrm>
        </p:grpSpPr>
        <p:grpSp>
          <p:nvGrpSpPr>
            <p:cNvPr id="50181" name="组合 50180"/>
            <p:cNvGrpSpPr/>
            <p:nvPr/>
          </p:nvGrpSpPr>
          <p:grpSpPr>
            <a:xfrm>
              <a:off x="1247" y="2614"/>
              <a:ext cx="1451" cy="635"/>
              <a:chOff x="476" y="2568"/>
              <a:chExt cx="1451" cy="635"/>
            </a:xfrm>
          </p:grpSpPr>
          <p:sp>
            <p:nvSpPr>
              <p:cNvPr id="50182" name="直接连接符 50181"/>
              <p:cNvSpPr/>
              <p:nvPr/>
            </p:nvSpPr>
            <p:spPr>
              <a:xfrm>
                <a:off x="657" y="2795"/>
                <a:ext cx="1134" cy="0"/>
              </a:xfrm>
              <a:prstGeom prst="line">
                <a:avLst/>
              </a:prstGeom>
              <a:ln w="19050" cap="flat" cmpd="sng">
                <a:solidFill>
                  <a:schemeClr val="tx1"/>
                </a:solidFill>
                <a:prstDash val="solid"/>
                <a:headEnd type="none" w="med" len="med"/>
                <a:tailEnd type="none" w="med" len="med"/>
              </a:ln>
            </p:spPr>
          </p:sp>
          <p:sp>
            <p:nvSpPr>
              <p:cNvPr id="50183" name="直接连接符 50182"/>
              <p:cNvSpPr/>
              <p:nvPr/>
            </p:nvSpPr>
            <p:spPr>
              <a:xfrm>
                <a:off x="1202" y="2795"/>
                <a:ext cx="0" cy="408"/>
              </a:xfrm>
              <a:prstGeom prst="line">
                <a:avLst/>
              </a:prstGeom>
              <a:ln w="19050" cap="flat" cmpd="sng">
                <a:solidFill>
                  <a:schemeClr val="tx1"/>
                </a:solidFill>
                <a:prstDash val="solid"/>
                <a:headEnd type="none" w="med" len="med"/>
                <a:tailEnd type="none" w="med" len="med"/>
              </a:ln>
            </p:spPr>
          </p:sp>
          <p:sp>
            <p:nvSpPr>
              <p:cNvPr id="50184" name="椭圆 50183"/>
              <p:cNvSpPr/>
              <p:nvPr/>
            </p:nvSpPr>
            <p:spPr>
              <a:xfrm>
                <a:off x="476" y="2568"/>
                <a:ext cx="227" cy="227"/>
              </a:xfrm>
              <a:prstGeom prst="ellipse">
                <a:avLst/>
              </a:prstGeom>
              <a:solidFill>
                <a:schemeClr val="tx1"/>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bg1"/>
                    </a:solidFill>
                    <a:latin typeface="方正粗黑宋简体" panose="02000000000000000000" charset="-122"/>
                    <a:ea typeface="方正大黑体_GBK" panose="02010600010101010101" charset="-122"/>
                  </a:rPr>
                  <a:t>借</a:t>
                </a:r>
                <a:endParaRPr lang="zh-CN" altLang="en-US" sz="2600" b="1" dirty="0">
                  <a:solidFill>
                    <a:schemeClr val="bg1"/>
                  </a:solidFill>
                  <a:latin typeface="方正粗黑宋简体" panose="02000000000000000000" charset="-122"/>
                  <a:ea typeface="方正大黑体_GBK" panose="02010600010101010101" charset="-122"/>
                </a:endParaRPr>
              </a:p>
            </p:txBody>
          </p:sp>
          <p:sp>
            <p:nvSpPr>
              <p:cNvPr id="50185" name="椭圆 50184"/>
              <p:cNvSpPr/>
              <p:nvPr/>
            </p:nvSpPr>
            <p:spPr>
              <a:xfrm>
                <a:off x="1700" y="2568"/>
                <a:ext cx="227" cy="227"/>
              </a:xfrm>
              <a:prstGeom prst="ellipse">
                <a:avLst/>
              </a:prstGeom>
              <a:solidFill>
                <a:schemeClr val="tx1"/>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bg1"/>
                    </a:solidFill>
                    <a:latin typeface="方正粗黑宋简体" panose="02000000000000000000" charset="-122"/>
                    <a:ea typeface="方正大黑体_GBK" panose="02010600010101010101" charset="-122"/>
                  </a:rPr>
                  <a:t>贷</a:t>
                </a:r>
                <a:endParaRPr lang="zh-CN" altLang="en-US" sz="2600" b="1" dirty="0">
                  <a:solidFill>
                    <a:schemeClr val="bg1"/>
                  </a:solidFill>
                  <a:latin typeface="方正粗黑宋简体" panose="02000000000000000000" charset="-122"/>
                  <a:ea typeface="方正大黑体_GBK" panose="02010600010101010101" charset="-122"/>
                </a:endParaRPr>
              </a:p>
            </p:txBody>
          </p:sp>
        </p:grpSp>
        <p:sp>
          <p:nvSpPr>
            <p:cNvPr id="50186" name="文本框 50185"/>
            <p:cNvSpPr txBox="1"/>
            <p:nvPr/>
          </p:nvSpPr>
          <p:spPr>
            <a:xfrm>
              <a:off x="1610" y="2477"/>
              <a:ext cx="952" cy="310"/>
            </a:xfrm>
            <a:prstGeom prst="rect">
              <a:avLst/>
            </a:prstGeom>
            <a:noFill/>
            <a:ln w="9525">
              <a:noFill/>
            </a:ln>
          </p:spPr>
          <p:txBody>
            <a:bodyPr wrap="square">
              <a:spAutoFit/>
            </a:bodyPr>
            <a:lstStyle/>
            <a:p>
              <a:pPr>
                <a:spcBef>
                  <a:spcPct val="50000"/>
                </a:spcBef>
              </a:pPr>
              <a:r>
                <a:rPr lang="zh-CN" altLang="en-US" sz="2600" b="1" dirty="0">
                  <a:latin typeface="方正粗黑宋简体" panose="02000000000000000000" charset="-122"/>
                  <a:ea typeface="方正大黑体_GBK" panose="02010600010101010101" charset="-122"/>
                </a:rPr>
                <a:t>应付利息</a:t>
              </a:r>
              <a:endParaRPr lang="zh-CN" altLang="en-US" sz="2600" b="1" dirty="0">
                <a:latin typeface="方正粗黑宋简体" panose="02000000000000000000" charset="-122"/>
                <a:ea typeface="方正大黑体_GBK" panose="02010600010101010101" charset="-122"/>
              </a:endParaRPr>
            </a:p>
          </p:txBody>
        </p:sp>
      </p:grpSp>
      <p:sp>
        <p:nvSpPr>
          <p:cNvPr id="50187" name="文本框 50186"/>
          <p:cNvSpPr txBox="1"/>
          <p:nvPr/>
        </p:nvSpPr>
        <p:spPr>
          <a:xfrm>
            <a:off x="2351088" y="1989138"/>
            <a:ext cx="4321175" cy="730885"/>
          </a:xfrm>
          <a:prstGeom prst="rect">
            <a:avLst/>
          </a:prstGeom>
          <a:noFill/>
          <a:ln w="9525">
            <a:noFill/>
          </a:ln>
        </p:spPr>
        <p:txBody>
          <a:bodyPr>
            <a:spAutoFit/>
          </a:bodyPr>
          <a:lstStyle/>
          <a:p>
            <a:pPr>
              <a:lnSpc>
                <a:spcPct val="160000"/>
              </a:lnSpc>
              <a:spcBef>
                <a:spcPct val="50000"/>
              </a:spcBef>
            </a:pPr>
            <a:r>
              <a:rPr lang="en-US" altLang="zh-CN" sz="2600" b="1">
                <a:latin typeface="方正粗黑宋简体" panose="02000000000000000000" charset="-122"/>
                <a:ea typeface="方正大黑体_GBK" panose="02010600010101010101" charset="-122"/>
              </a:rPr>
              <a:t>②</a:t>
            </a:r>
            <a:r>
              <a:rPr lang="zh-CN" altLang="en-US" sz="2600" b="1" dirty="0">
                <a:latin typeface="方正粗黑宋简体" panose="02000000000000000000" charset="-122"/>
                <a:ea typeface="方正大黑体_GBK" panose="02010600010101010101" charset="-122"/>
              </a:rPr>
              <a:t>计算利息</a:t>
            </a:r>
            <a:endParaRPr lang="zh-CN" altLang="en-US" sz="2600" b="1" dirty="0">
              <a:latin typeface="方正粗黑宋简体" panose="02000000000000000000" charset="-122"/>
              <a:ea typeface="方正大黑体_GBK" panose="02010600010101010101" charset="-122"/>
            </a:endParaRPr>
          </a:p>
        </p:txBody>
      </p:sp>
      <p:grpSp>
        <p:nvGrpSpPr>
          <p:cNvPr id="50189" name="组合 50188"/>
          <p:cNvGrpSpPr/>
          <p:nvPr/>
        </p:nvGrpSpPr>
        <p:grpSpPr>
          <a:xfrm>
            <a:off x="7104063" y="2854008"/>
            <a:ext cx="2808287" cy="1223962"/>
            <a:chOff x="1247" y="2477"/>
            <a:chExt cx="1451" cy="772"/>
          </a:xfrm>
        </p:grpSpPr>
        <p:grpSp>
          <p:nvGrpSpPr>
            <p:cNvPr id="50190" name="组合 50189"/>
            <p:cNvGrpSpPr/>
            <p:nvPr/>
          </p:nvGrpSpPr>
          <p:grpSpPr>
            <a:xfrm>
              <a:off x="1247" y="2614"/>
              <a:ext cx="1451" cy="635"/>
              <a:chOff x="476" y="2568"/>
              <a:chExt cx="1451" cy="635"/>
            </a:xfrm>
          </p:grpSpPr>
          <p:sp>
            <p:nvSpPr>
              <p:cNvPr id="50191" name="直接连接符 50190"/>
              <p:cNvSpPr/>
              <p:nvPr/>
            </p:nvSpPr>
            <p:spPr>
              <a:xfrm>
                <a:off x="657" y="2795"/>
                <a:ext cx="1134" cy="0"/>
              </a:xfrm>
              <a:prstGeom prst="line">
                <a:avLst/>
              </a:prstGeom>
              <a:ln w="19050" cap="flat" cmpd="sng">
                <a:solidFill>
                  <a:schemeClr val="tx1"/>
                </a:solidFill>
                <a:prstDash val="solid"/>
                <a:headEnd type="none" w="med" len="med"/>
                <a:tailEnd type="none" w="med" len="med"/>
              </a:ln>
            </p:spPr>
          </p:sp>
          <p:sp>
            <p:nvSpPr>
              <p:cNvPr id="50192" name="直接连接符 50191"/>
              <p:cNvSpPr/>
              <p:nvPr/>
            </p:nvSpPr>
            <p:spPr>
              <a:xfrm>
                <a:off x="1202" y="2795"/>
                <a:ext cx="0" cy="408"/>
              </a:xfrm>
              <a:prstGeom prst="line">
                <a:avLst/>
              </a:prstGeom>
              <a:ln w="19050" cap="flat" cmpd="sng">
                <a:solidFill>
                  <a:schemeClr val="tx1"/>
                </a:solidFill>
                <a:prstDash val="solid"/>
                <a:headEnd type="none" w="med" len="med"/>
                <a:tailEnd type="none" w="med" len="med"/>
              </a:ln>
            </p:spPr>
          </p:sp>
          <p:sp>
            <p:nvSpPr>
              <p:cNvPr id="50193" name="椭圆 50192"/>
              <p:cNvSpPr/>
              <p:nvPr/>
            </p:nvSpPr>
            <p:spPr>
              <a:xfrm>
                <a:off x="476" y="2568"/>
                <a:ext cx="227" cy="227"/>
              </a:xfrm>
              <a:prstGeom prst="ellipse">
                <a:avLst/>
              </a:prstGeom>
              <a:solidFill>
                <a:schemeClr val="tx1"/>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bg1"/>
                    </a:solidFill>
                    <a:latin typeface="方正粗黑宋简体" panose="02000000000000000000" charset="-122"/>
                    <a:ea typeface="方正大黑体_GBK" panose="02010600010101010101" charset="-122"/>
                  </a:rPr>
                  <a:t>借</a:t>
                </a:r>
                <a:endParaRPr lang="zh-CN" altLang="en-US" sz="2600" b="1" dirty="0">
                  <a:solidFill>
                    <a:schemeClr val="bg1"/>
                  </a:solidFill>
                  <a:latin typeface="方正粗黑宋简体" panose="02000000000000000000" charset="-122"/>
                  <a:ea typeface="方正大黑体_GBK" panose="02010600010101010101" charset="-122"/>
                </a:endParaRPr>
              </a:p>
            </p:txBody>
          </p:sp>
          <p:sp>
            <p:nvSpPr>
              <p:cNvPr id="50194" name="椭圆 50193"/>
              <p:cNvSpPr/>
              <p:nvPr/>
            </p:nvSpPr>
            <p:spPr>
              <a:xfrm>
                <a:off x="1700" y="2568"/>
                <a:ext cx="227" cy="227"/>
              </a:xfrm>
              <a:prstGeom prst="ellipse">
                <a:avLst/>
              </a:prstGeom>
              <a:solidFill>
                <a:schemeClr val="tx1"/>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bg1"/>
                    </a:solidFill>
                    <a:latin typeface="方正粗黑宋简体" panose="02000000000000000000" charset="-122"/>
                    <a:ea typeface="方正大黑体_GBK" panose="02010600010101010101" charset="-122"/>
                  </a:rPr>
                  <a:t>贷</a:t>
                </a:r>
                <a:endParaRPr lang="zh-CN" altLang="en-US" sz="2600" b="1" dirty="0">
                  <a:solidFill>
                    <a:schemeClr val="bg1"/>
                  </a:solidFill>
                  <a:latin typeface="方正粗黑宋简体" panose="02000000000000000000" charset="-122"/>
                  <a:ea typeface="方正大黑体_GBK" panose="02010600010101010101" charset="-122"/>
                </a:endParaRPr>
              </a:p>
            </p:txBody>
          </p:sp>
        </p:grpSp>
        <p:sp>
          <p:nvSpPr>
            <p:cNvPr id="50195" name="文本框 50194"/>
            <p:cNvSpPr txBox="1"/>
            <p:nvPr/>
          </p:nvSpPr>
          <p:spPr>
            <a:xfrm>
              <a:off x="1610" y="2477"/>
              <a:ext cx="952" cy="310"/>
            </a:xfrm>
            <a:prstGeom prst="rect">
              <a:avLst/>
            </a:prstGeom>
            <a:noFill/>
            <a:ln w="9525">
              <a:noFill/>
            </a:ln>
          </p:spPr>
          <p:txBody>
            <a:bodyPr wrap="square">
              <a:spAutoFit/>
            </a:bodyPr>
            <a:lstStyle/>
            <a:p>
              <a:pPr>
                <a:spcBef>
                  <a:spcPct val="50000"/>
                </a:spcBef>
              </a:pPr>
              <a:r>
                <a:rPr lang="zh-CN" altLang="en-US" sz="2600" b="1" dirty="0">
                  <a:latin typeface="方正粗黑宋简体" panose="02000000000000000000" charset="-122"/>
                  <a:ea typeface="方正大黑体_GBK" panose="02010600010101010101" charset="-122"/>
                </a:rPr>
                <a:t>财务费用</a:t>
              </a:r>
              <a:endParaRPr lang="zh-CN" altLang="en-US" sz="2600" b="1" dirty="0">
                <a:latin typeface="方正粗黑宋简体" panose="02000000000000000000" charset="-122"/>
                <a:ea typeface="方正大黑体_GBK" panose="02010600010101010101" charset="-122"/>
              </a:endParaRPr>
            </a:p>
          </p:txBody>
        </p:sp>
      </p:grpSp>
      <p:cxnSp>
        <p:nvCxnSpPr>
          <p:cNvPr id="4" name="直接箭头连接符 3"/>
          <p:cNvCxnSpPr/>
          <p:nvPr/>
        </p:nvCxnSpPr>
        <p:spPr>
          <a:xfrm>
            <a:off x="5450840" y="3705860"/>
            <a:ext cx="1976120" cy="3175"/>
          </a:xfrm>
          <a:prstGeom prst="straightConnector1">
            <a:avLst/>
          </a:prstGeom>
          <a:solidFill>
            <a:schemeClr val="accent1"/>
          </a:solidFill>
          <a:ln w="9525" cap="flat" cmpd="sng" algn="ctr">
            <a:solidFill>
              <a:schemeClr val="tx1"/>
            </a:solidFill>
            <a:prstDash val="solid"/>
            <a:round/>
            <a:headEnd type="arrow" w="med" len="med"/>
            <a:tailEnd type="arrow" w="med" len="med"/>
          </a:ln>
        </p:spPr>
      </p:cxnSp>
      <p:pic>
        <p:nvPicPr>
          <p:cNvPr id="7" name="图片 6" descr="加号"/>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7705090" y="3552825"/>
            <a:ext cx="525780" cy="525780"/>
          </a:xfrm>
          <a:prstGeom prst="rect">
            <a:avLst/>
          </a:prstGeom>
        </p:spPr>
      </p:pic>
      <p:pic>
        <p:nvPicPr>
          <p:cNvPr id="2" name="图片 1" descr="加号"/>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4655820" y="3481705"/>
            <a:ext cx="525780" cy="525780"/>
          </a:xfrm>
          <a:prstGeom prst="rect">
            <a:avLst/>
          </a:prstGeom>
        </p:spPr>
      </p:pic>
      <p:sp>
        <p:nvSpPr>
          <p:cNvPr id="9" name="文本框 8"/>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18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501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idx="1"/>
            <p:custDataLst>
              <p:tags r:id="rId1"/>
            </p:custDataLst>
          </p:nvPr>
        </p:nvSpPr>
        <p:spPr>
          <a:xfrm>
            <a:off x="4799965" y="2997200"/>
            <a:ext cx="5927090" cy="836295"/>
          </a:xfrm>
        </p:spPr>
        <p:txBody>
          <a:bodyPr>
            <a:scene3d>
              <a:camera prst="orthographicFront"/>
              <a:lightRig rig="threePt" dir="t"/>
            </a:scene3d>
          </a:bodyPr>
          <a:lstStyle/>
          <a:p>
            <a:r>
              <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核算内容</a:t>
            </a:r>
            <a:endPar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19" name="文本框 18"/>
          <p:cNvSpPr txBox="1"/>
          <p:nvPr>
            <p:custDataLst>
              <p:tags r:id="rId2"/>
            </p:custDataLst>
          </p:nvPr>
        </p:nvSpPr>
        <p:spPr>
          <a:xfrm>
            <a:off x="1991995" y="2300915"/>
            <a:ext cx="2356847" cy="2230121"/>
          </a:xfrm>
          <a:prstGeom prst="rect">
            <a:avLst/>
          </a:prstGeom>
          <a:noFill/>
        </p:spPr>
        <p:txBody>
          <a:bodyPr wrap="square" rtlCol="0" anchor="ctr" anchorCtr="1"/>
          <a:lstStyle/>
          <a:p>
            <a:pPr algn="r"/>
            <a:r>
              <a:rPr lang="en-US" altLang="zh-CN" sz="3600" b="1" dirty="0">
                <a:solidFill>
                  <a:schemeClr val="accent1"/>
                </a:solidFill>
                <a:latin typeface="方正粗黑宋简体" panose="02000000000000000000" charset="-122"/>
                <a:ea typeface="方正大黑体_GBK" panose="02010600010101010101" charset="-122"/>
                <a:cs typeface="汉仪粗简黑简" panose="00020600040101010101" charset="-122"/>
              </a:rPr>
              <a:t>01</a:t>
            </a:r>
            <a:endParaRPr lang="en-US" altLang="zh-CN" sz="3600" b="1" dirty="0">
              <a:solidFill>
                <a:schemeClr val="accent1"/>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文本占位符 51202"/>
          <p:cNvSpPr>
            <a:spLocks noGrp="1"/>
          </p:cNvSpPr>
          <p:nvPr>
            <p:ph type="body" idx="1"/>
          </p:nvPr>
        </p:nvSpPr>
        <p:spPr>
          <a:xfrm>
            <a:off x="1992313" y="1341438"/>
            <a:ext cx="4835525" cy="720725"/>
          </a:xfrm>
        </p:spPr>
        <p:txBody>
          <a:bodyPr/>
          <a:lstStyle/>
          <a:p>
            <a:pPr marL="0" indent="0">
              <a:buNone/>
            </a:pPr>
            <a:r>
              <a:rPr lang="zh-CN" altLang="en-US" sz="2800" b="1" dirty="0">
                <a:ea typeface="方正大黑体_GBK" panose="02010600010101010101" charset="-122"/>
              </a:rPr>
              <a:t>三、短期借款业务核算流程</a:t>
            </a:r>
            <a:endParaRPr lang="zh-CN" altLang="en-US" sz="2800" b="1" dirty="0">
              <a:ea typeface="方正大黑体_GBK" panose="02010600010101010101" charset="-122"/>
            </a:endParaRPr>
          </a:p>
        </p:txBody>
      </p:sp>
      <p:grpSp>
        <p:nvGrpSpPr>
          <p:cNvPr id="51204" name="组合 51203"/>
          <p:cNvGrpSpPr/>
          <p:nvPr>
            <p:custDataLst>
              <p:tags r:id="rId1"/>
            </p:custDataLst>
          </p:nvPr>
        </p:nvGrpSpPr>
        <p:grpSpPr>
          <a:xfrm>
            <a:off x="6672263" y="2924175"/>
            <a:ext cx="2736850" cy="1225550"/>
            <a:chOff x="1247" y="2477"/>
            <a:chExt cx="1451" cy="772"/>
          </a:xfrm>
        </p:grpSpPr>
        <p:grpSp>
          <p:nvGrpSpPr>
            <p:cNvPr id="51205" name="组合 51204"/>
            <p:cNvGrpSpPr/>
            <p:nvPr/>
          </p:nvGrpSpPr>
          <p:grpSpPr>
            <a:xfrm>
              <a:off x="1247" y="2614"/>
              <a:ext cx="1451" cy="635"/>
              <a:chOff x="476" y="2568"/>
              <a:chExt cx="1451" cy="635"/>
            </a:xfrm>
          </p:grpSpPr>
          <p:sp>
            <p:nvSpPr>
              <p:cNvPr id="51206" name="直接连接符 51205"/>
              <p:cNvSpPr/>
              <p:nvPr>
                <p:custDataLst>
                  <p:tags r:id="rId2"/>
                </p:custDataLst>
              </p:nvPr>
            </p:nvSpPr>
            <p:spPr>
              <a:xfrm>
                <a:off x="657" y="2795"/>
                <a:ext cx="1134" cy="0"/>
              </a:xfrm>
              <a:prstGeom prst="line">
                <a:avLst/>
              </a:prstGeom>
              <a:ln w="19050" cap="flat" cmpd="sng">
                <a:solidFill>
                  <a:schemeClr val="tx1"/>
                </a:solidFill>
                <a:prstDash val="solid"/>
                <a:headEnd type="none" w="med" len="med"/>
                <a:tailEnd type="none" w="med" len="med"/>
              </a:ln>
            </p:spPr>
          </p:sp>
          <p:sp>
            <p:nvSpPr>
              <p:cNvPr id="51207" name="直接连接符 51206"/>
              <p:cNvSpPr/>
              <p:nvPr>
                <p:custDataLst>
                  <p:tags r:id="rId3"/>
                </p:custDataLst>
              </p:nvPr>
            </p:nvSpPr>
            <p:spPr>
              <a:xfrm>
                <a:off x="1202" y="2795"/>
                <a:ext cx="0" cy="408"/>
              </a:xfrm>
              <a:prstGeom prst="line">
                <a:avLst/>
              </a:prstGeom>
              <a:ln w="19050" cap="flat" cmpd="sng">
                <a:solidFill>
                  <a:schemeClr val="tx1"/>
                </a:solidFill>
                <a:prstDash val="solid"/>
                <a:headEnd type="none" w="med" len="med"/>
                <a:tailEnd type="none" w="med" len="med"/>
              </a:ln>
            </p:spPr>
          </p:sp>
          <p:sp>
            <p:nvSpPr>
              <p:cNvPr id="51208" name="椭圆 51207"/>
              <p:cNvSpPr/>
              <p:nvPr>
                <p:custDataLst>
                  <p:tags r:id="rId4"/>
                </p:custDataLst>
              </p:nvPr>
            </p:nvSpPr>
            <p:spPr>
              <a:xfrm>
                <a:off x="476" y="2568"/>
                <a:ext cx="227" cy="227"/>
              </a:xfrm>
              <a:prstGeom prst="ellipse">
                <a:avLst/>
              </a:prstGeom>
              <a:solidFill>
                <a:srgbClr val="002060"/>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bg1"/>
                    </a:solidFill>
                    <a:latin typeface="方正粗黑宋简体" panose="02000000000000000000" charset="-122"/>
                    <a:ea typeface="方正大黑体_GBK" panose="02010600010101010101" charset="-122"/>
                  </a:rPr>
                  <a:t>借</a:t>
                </a:r>
                <a:endParaRPr lang="zh-CN" altLang="en-US" sz="2600" b="1" dirty="0">
                  <a:solidFill>
                    <a:schemeClr val="bg1"/>
                  </a:solidFill>
                  <a:latin typeface="方正粗黑宋简体" panose="02000000000000000000" charset="-122"/>
                  <a:ea typeface="方正大黑体_GBK" panose="02010600010101010101" charset="-122"/>
                </a:endParaRPr>
              </a:p>
            </p:txBody>
          </p:sp>
          <p:sp>
            <p:nvSpPr>
              <p:cNvPr id="51209" name="椭圆 51208"/>
              <p:cNvSpPr/>
              <p:nvPr>
                <p:custDataLst>
                  <p:tags r:id="rId5"/>
                </p:custDataLst>
              </p:nvPr>
            </p:nvSpPr>
            <p:spPr>
              <a:xfrm>
                <a:off x="1700" y="2568"/>
                <a:ext cx="227" cy="227"/>
              </a:xfrm>
              <a:prstGeom prst="ellipse">
                <a:avLst/>
              </a:prstGeom>
              <a:solidFill>
                <a:srgbClr val="002060"/>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bg1"/>
                    </a:solidFill>
                    <a:latin typeface="方正粗黑宋简体" panose="02000000000000000000" charset="-122"/>
                    <a:ea typeface="方正大黑体_GBK" panose="02010600010101010101" charset="-122"/>
                  </a:rPr>
                  <a:t>贷</a:t>
                </a:r>
                <a:endParaRPr lang="zh-CN" altLang="en-US" sz="2600" b="1" dirty="0">
                  <a:solidFill>
                    <a:schemeClr val="bg1"/>
                  </a:solidFill>
                  <a:latin typeface="方正粗黑宋简体" panose="02000000000000000000" charset="-122"/>
                  <a:ea typeface="方正大黑体_GBK" panose="02010600010101010101" charset="-122"/>
                </a:endParaRPr>
              </a:p>
            </p:txBody>
          </p:sp>
        </p:grpSp>
        <p:sp>
          <p:nvSpPr>
            <p:cNvPr id="51210" name="文本框 51209"/>
            <p:cNvSpPr txBox="1"/>
            <p:nvPr>
              <p:custDataLst>
                <p:tags r:id="rId6"/>
              </p:custDataLst>
            </p:nvPr>
          </p:nvSpPr>
          <p:spPr>
            <a:xfrm>
              <a:off x="1610" y="2477"/>
              <a:ext cx="952" cy="310"/>
            </a:xfrm>
            <a:prstGeom prst="rect">
              <a:avLst/>
            </a:prstGeom>
            <a:noFill/>
            <a:ln w="9525">
              <a:noFill/>
            </a:ln>
          </p:spPr>
          <p:txBody>
            <a:bodyPr wrap="square">
              <a:spAutoFit/>
            </a:bodyPr>
            <a:lstStyle/>
            <a:p>
              <a:pPr>
                <a:spcBef>
                  <a:spcPct val="50000"/>
                </a:spcBef>
              </a:pPr>
              <a:r>
                <a:rPr lang="zh-CN" altLang="en-US" sz="2600" b="1" dirty="0">
                  <a:latin typeface="方正粗黑宋简体" panose="02000000000000000000" charset="-122"/>
                  <a:ea typeface="方正大黑体_GBK" panose="02010600010101010101" charset="-122"/>
                </a:rPr>
                <a:t>短期借款</a:t>
              </a:r>
              <a:endParaRPr lang="zh-CN" altLang="en-US" sz="2600" b="1" dirty="0">
                <a:latin typeface="方正粗黑宋简体" panose="02000000000000000000" charset="-122"/>
                <a:ea typeface="方正大黑体_GBK" panose="02010600010101010101" charset="-122"/>
              </a:endParaRPr>
            </a:p>
          </p:txBody>
        </p:sp>
      </p:grpSp>
      <p:sp>
        <p:nvSpPr>
          <p:cNvPr id="51211" name="文本框 51210"/>
          <p:cNvSpPr txBox="1"/>
          <p:nvPr/>
        </p:nvSpPr>
        <p:spPr>
          <a:xfrm>
            <a:off x="2351088" y="1989138"/>
            <a:ext cx="4321175" cy="780415"/>
          </a:xfrm>
          <a:prstGeom prst="rect">
            <a:avLst/>
          </a:prstGeom>
          <a:noFill/>
          <a:ln w="9525">
            <a:noFill/>
          </a:ln>
        </p:spPr>
        <p:txBody>
          <a:bodyPr>
            <a:spAutoFit/>
          </a:bodyPr>
          <a:lstStyle/>
          <a:p>
            <a:pPr>
              <a:lnSpc>
                <a:spcPct val="160000"/>
              </a:lnSpc>
              <a:spcBef>
                <a:spcPct val="50000"/>
              </a:spcBef>
            </a:pPr>
            <a:r>
              <a:rPr lang="en-US" altLang="zh-CN" sz="2800" b="1">
                <a:latin typeface="方正粗黑宋简体" panose="02000000000000000000" charset="-122"/>
                <a:ea typeface="方正大黑体_GBK" panose="02010600010101010101" charset="-122"/>
              </a:rPr>
              <a:t>③</a:t>
            </a:r>
            <a:r>
              <a:rPr lang="zh-CN" altLang="en-US" sz="2800" b="1" dirty="0">
                <a:latin typeface="方正粗黑宋简体" panose="02000000000000000000" charset="-122"/>
                <a:ea typeface="方正大黑体_GBK" panose="02010600010101010101" charset="-122"/>
              </a:rPr>
              <a:t>还本付息</a:t>
            </a:r>
            <a:endParaRPr lang="zh-CN" altLang="en-US" sz="2800" b="1" dirty="0">
              <a:latin typeface="方正粗黑宋简体" panose="02000000000000000000" charset="-122"/>
              <a:ea typeface="方正大黑体_GBK" panose="02010600010101010101" charset="-122"/>
            </a:endParaRPr>
          </a:p>
        </p:txBody>
      </p:sp>
      <p:grpSp>
        <p:nvGrpSpPr>
          <p:cNvPr id="51213" name="组合 51212"/>
          <p:cNvGrpSpPr/>
          <p:nvPr>
            <p:custDataLst>
              <p:tags r:id="rId7"/>
            </p:custDataLst>
          </p:nvPr>
        </p:nvGrpSpPr>
        <p:grpSpPr>
          <a:xfrm>
            <a:off x="2351088" y="3644900"/>
            <a:ext cx="2879725" cy="1225550"/>
            <a:chOff x="1247" y="2477"/>
            <a:chExt cx="1451" cy="772"/>
          </a:xfrm>
        </p:grpSpPr>
        <p:grpSp>
          <p:nvGrpSpPr>
            <p:cNvPr id="51214" name="组合 51213"/>
            <p:cNvGrpSpPr/>
            <p:nvPr/>
          </p:nvGrpSpPr>
          <p:grpSpPr>
            <a:xfrm>
              <a:off x="1247" y="2614"/>
              <a:ext cx="1451" cy="635"/>
              <a:chOff x="476" y="2568"/>
              <a:chExt cx="1451" cy="635"/>
            </a:xfrm>
          </p:grpSpPr>
          <p:sp>
            <p:nvSpPr>
              <p:cNvPr id="51215" name="直接连接符 51214"/>
              <p:cNvSpPr/>
              <p:nvPr>
                <p:custDataLst>
                  <p:tags r:id="rId8"/>
                </p:custDataLst>
              </p:nvPr>
            </p:nvSpPr>
            <p:spPr>
              <a:xfrm>
                <a:off x="657" y="2795"/>
                <a:ext cx="1134" cy="0"/>
              </a:xfrm>
              <a:prstGeom prst="line">
                <a:avLst/>
              </a:prstGeom>
              <a:ln w="19050" cap="flat" cmpd="sng">
                <a:solidFill>
                  <a:schemeClr val="tx1"/>
                </a:solidFill>
                <a:prstDash val="solid"/>
                <a:headEnd type="none" w="med" len="med"/>
                <a:tailEnd type="none" w="med" len="med"/>
              </a:ln>
            </p:spPr>
          </p:sp>
          <p:sp>
            <p:nvSpPr>
              <p:cNvPr id="51216" name="直接连接符 51215"/>
              <p:cNvSpPr/>
              <p:nvPr>
                <p:custDataLst>
                  <p:tags r:id="rId9"/>
                </p:custDataLst>
              </p:nvPr>
            </p:nvSpPr>
            <p:spPr>
              <a:xfrm>
                <a:off x="1202" y="2795"/>
                <a:ext cx="0" cy="408"/>
              </a:xfrm>
              <a:prstGeom prst="line">
                <a:avLst/>
              </a:prstGeom>
              <a:ln w="19050" cap="flat" cmpd="sng">
                <a:solidFill>
                  <a:schemeClr val="tx1"/>
                </a:solidFill>
                <a:prstDash val="solid"/>
                <a:headEnd type="none" w="med" len="med"/>
                <a:tailEnd type="none" w="med" len="med"/>
              </a:ln>
            </p:spPr>
          </p:sp>
          <p:sp>
            <p:nvSpPr>
              <p:cNvPr id="51217" name="椭圆 51216"/>
              <p:cNvSpPr/>
              <p:nvPr>
                <p:custDataLst>
                  <p:tags r:id="rId10"/>
                </p:custDataLst>
              </p:nvPr>
            </p:nvSpPr>
            <p:spPr>
              <a:xfrm>
                <a:off x="476" y="2568"/>
                <a:ext cx="227" cy="227"/>
              </a:xfrm>
              <a:prstGeom prst="ellipse">
                <a:avLst/>
              </a:prstGeom>
              <a:solidFill>
                <a:srgbClr val="002060"/>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bg1"/>
                    </a:solidFill>
                    <a:latin typeface="方正粗黑宋简体" panose="02000000000000000000" charset="-122"/>
                    <a:ea typeface="方正大黑体_GBK" panose="02010600010101010101" charset="-122"/>
                  </a:rPr>
                  <a:t>借</a:t>
                </a:r>
                <a:endParaRPr lang="zh-CN" altLang="en-US" sz="2600" b="1" dirty="0">
                  <a:solidFill>
                    <a:schemeClr val="bg1"/>
                  </a:solidFill>
                  <a:latin typeface="方正粗黑宋简体" panose="02000000000000000000" charset="-122"/>
                  <a:ea typeface="方正大黑体_GBK" panose="02010600010101010101" charset="-122"/>
                </a:endParaRPr>
              </a:p>
            </p:txBody>
          </p:sp>
          <p:sp>
            <p:nvSpPr>
              <p:cNvPr id="51218" name="椭圆 51217"/>
              <p:cNvSpPr/>
              <p:nvPr>
                <p:custDataLst>
                  <p:tags r:id="rId11"/>
                </p:custDataLst>
              </p:nvPr>
            </p:nvSpPr>
            <p:spPr>
              <a:xfrm>
                <a:off x="1700" y="2568"/>
                <a:ext cx="227" cy="227"/>
              </a:xfrm>
              <a:prstGeom prst="ellipse">
                <a:avLst/>
              </a:prstGeom>
              <a:solidFill>
                <a:srgbClr val="002060"/>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bg1"/>
                    </a:solidFill>
                    <a:latin typeface="方正粗黑宋简体" panose="02000000000000000000" charset="-122"/>
                    <a:ea typeface="方正大黑体_GBK" panose="02010600010101010101" charset="-122"/>
                  </a:rPr>
                  <a:t>贷</a:t>
                </a:r>
                <a:endParaRPr lang="zh-CN" altLang="en-US" sz="2600" b="1" dirty="0">
                  <a:solidFill>
                    <a:schemeClr val="bg1"/>
                  </a:solidFill>
                  <a:latin typeface="方正粗黑宋简体" panose="02000000000000000000" charset="-122"/>
                  <a:ea typeface="方正大黑体_GBK" panose="02010600010101010101" charset="-122"/>
                </a:endParaRPr>
              </a:p>
            </p:txBody>
          </p:sp>
        </p:grpSp>
        <p:sp>
          <p:nvSpPr>
            <p:cNvPr id="51219" name="文本框 51218"/>
            <p:cNvSpPr txBox="1"/>
            <p:nvPr>
              <p:custDataLst>
                <p:tags r:id="rId12"/>
              </p:custDataLst>
            </p:nvPr>
          </p:nvSpPr>
          <p:spPr>
            <a:xfrm>
              <a:off x="1610" y="2477"/>
              <a:ext cx="771" cy="310"/>
            </a:xfrm>
            <a:prstGeom prst="rect">
              <a:avLst/>
            </a:prstGeom>
            <a:noFill/>
            <a:ln w="9525">
              <a:noFill/>
            </a:ln>
          </p:spPr>
          <p:txBody>
            <a:bodyPr>
              <a:spAutoFit/>
            </a:bodyPr>
            <a:lstStyle/>
            <a:p>
              <a:pPr>
                <a:spcBef>
                  <a:spcPct val="50000"/>
                </a:spcBef>
              </a:pPr>
              <a:r>
                <a:rPr lang="zh-CN" altLang="en-US" sz="2600" b="1" dirty="0">
                  <a:latin typeface="方正粗黑宋简体" panose="02000000000000000000" charset="-122"/>
                  <a:ea typeface="方正大黑体_GBK" panose="02010600010101010101" charset="-122"/>
                </a:rPr>
                <a:t>银行存款</a:t>
              </a:r>
              <a:endParaRPr lang="zh-CN" altLang="en-US" sz="2600" b="1" dirty="0">
                <a:latin typeface="方正粗黑宋简体" panose="02000000000000000000" charset="-122"/>
                <a:ea typeface="方正大黑体_GBK" panose="02010600010101010101" charset="-122"/>
              </a:endParaRPr>
            </a:p>
          </p:txBody>
        </p:sp>
      </p:grpSp>
      <p:grpSp>
        <p:nvGrpSpPr>
          <p:cNvPr id="51221" name="组合 51220"/>
          <p:cNvGrpSpPr/>
          <p:nvPr>
            <p:custDataLst>
              <p:tags r:id="rId13"/>
            </p:custDataLst>
          </p:nvPr>
        </p:nvGrpSpPr>
        <p:grpSpPr>
          <a:xfrm>
            <a:off x="6672580" y="4581525"/>
            <a:ext cx="2973070" cy="1224280"/>
            <a:chOff x="1247" y="2477"/>
            <a:chExt cx="1451" cy="772"/>
          </a:xfrm>
        </p:grpSpPr>
        <p:grpSp>
          <p:nvGrpSpPr>
            <p:cNvPr id="51222" name="组合 51221"/>
            <p:cNvGrpSpPr/>
            <p:nvPr/>
          </p:nvGrpSpPr>
          <p:grpSpPr>
            <a:xfrm>
              <a:off x="1247" y="2614"/>
              <a:ext cx="1451" cy="635"/>
              <a:chOff x="476" y="2568"/>
              <a:chExt cx="1451" cy="635"/>
            </a:xfrm>
          </p:grpSpPr>
          <p:sp>
            <p:nvSpPr>
              <p:cNvPr id="51223" name="直接连接符 51222"/>
              <p:cNvSpPr/>
              <p:nvPr>
                <p:custDataLst>
                  <p:tags r:id="rId14"/>
                </p:custDataLst>
              </p:nvPr>
            </p:nvSpPr>
            <p:spPr>
              <a:xfrm>
                <a:off x="657" y="2795"/>
                <a:ext cx="1134" cy="0"/>
              </a:xfrm>
              <a:prstGeom prst="line">
                <a:avLst/>
              </a:prstGeom>
              <a:ln w="19050" cap="flat" cmpd="sng">
                <a:solidFill>
                  <a:schemeClr val="tx1"/>
                </a:solidFill>
                <a:prstDash val="solid"/>
                <a:headEnd type="none" w="med" len="med"/>
                <a:tailEnd type="none" w="med" len="med"/>
              </a:ln>
            </p:spPr>
          </p:sp>
          <p:sp>
            <p:nvSpPr>
              <p:cNvPr id="51224" name="直接连接符 51223"/>
              <p:cNvSpPr/>
              <p:nvPr>
                <p:custDataLst>
                  <p:tags r:id="rId15"/>
                </p:custDataLst>
              </p:nvPr>
            </p:nvSpPr>
            <p:spPr>
              <a:xfrm>
                <a:off x="1202" y="2795"/>
                <a:ext cx="0" cy="408"/>
              </a:xfrm>
              <a:prstGeom prst="line">
                <a:avLst/>
              </a:prstGeom>
              <a:ln w="19050" cap="flat" cmpd="sng">
                <a:solidFill>
                  <a:schemeClr val="tx1"/>
                </a:solidFill>
                <a:prstDash val="solid"/>
                <a:headEnd type="none" w="med" len="med"/>
                <a:tailEnd type="none" w="med" len="med"/>
              </a:ln>
            </p:spPr>
          </p:sp>
          <p:sp>
            <p:nvSpPr>
              <p:cNvPr id="51225" name="椭圆 51224"/>
              <p:cNvSpPr/>
              <p:nvPr>
                <p:custDataLst>
                  <p:tags r:id="rId16"/>
                </p:custDataLst>
              </p:nvPr>
            </p:nvSpPr>
            <p:spPr>
              <a:xfrm>
                <a:off x="476" y="2568"/>
                <a:ext cx="227" cy="227"/>
              </a:xfrm>
              <a:prstGeom prst="ellipse">
                <a:avLst/>
              </a:prstGeom>
              <a:solidFill>
                <a:srgbClr val="002060"/>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bg1"/>
                    </a:solidFill>
                    <a:latin typeface="方正粗黑宋简体" panose="02000000000000000000" charset="-122"/>
                    <a:ea typeface="方正大黑体_GBK" panose="02010600010101010101" charset="-122"/>
                  </a:rPr>
                  <a:t>借</a:t>
                </a:r>
                <a:endParaRPr lang="zh-CN" altLang="en-US" sz="2600" b="1" dirty="0">
                  <a:solidFill>
                    <a:schemeClr val="bg1"/>
                  </a:solidFill>
                  <a:latin typeface="方正粗黑宋简体" panose="02000000000000000000" charset="-122"/>
                  <a:ea typeface="方正大黑体_GBK" panose="02010600010101010101" charset="-122"/>
                </a:endParaRPr>
              </a:p>
            </p:txBody>
          </p:sp>
          <p:sp>
            <p:nvSpPr>
              <p:cNvPr id="51226" name="椭圆 51225"/>
              <p:cNvSpPr/>
              <p:nvPr>
                <p:custDataLst>
                  <p:tags r:id="rId17"/>
                </p:custDataLst>
              </p:nvPr>
            </p:nvSpPr>
            <p:spPr>
              <a:xfrm>
                <a:off x="1700" y="2568"/>
                <a:ext cx="227" cy="227"/>
              </a:xfrm>
              <a:prstGeom prst="ellipse">
                <a:avLst/>
              </a:prstGeom>
              <a:solidFill>
                <a:srgbClr val="002060"/>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bg1"/>
                    </a:solidFill>
                    <a:latin typeface="方正粗黑宋简体" panose="02000000000000000000" charset="-122"/>
                    <a:ea typeface="方正大黑体_GBK" panose="02010600010101010101" charset="-122"/>
                  </a:rPr>
                  <a:t>贷</a:t>
                </a:r>
                <a:endParaRPr lang="zh-CN" altLang="en-US" sz="2600" b="1" dirty="0">
                  <a:solidFill>
                    <a:schemeClr val="bg1"/>
                  </a:solidFill>
                  <a:latin typeface="方正粗黑宋简体" panose="02000000000000000000" charset="-122"/>
                  <a:ea typeface="方正大黑体_GBK" panose="02010600010101010101" charset="-122"/>
                </a:endParaRPr>
              </a:p>
            </p:txBody>
          </p:sp>
        </p:grpSp>
        <p:sp>
          <p:nvSpPr>
            <p:cNvPr id="51227" name="文本框 51226"/>
            <p:cNvSpPr txBox="1"/>
            <p:nvPr>
              <p:custDataLst>
                <p:tags r:id="rId18"/>
              </p:custDataLst>
            </p:nvPr>
          </p:nvSpPr>
          <p:spPr>
            <a:xfrm>
              <a:off x="1610" y="2477"/>
              <a:ext cx="771" cy="562"/>
            </a:xfrm>
            <a:prstGeom prst="rect">
              <a:avLst/>
            </a:prstGeom>
            <a:noFill/>
            <a:ln w="9525">
              <a:noFill/>
            </a:ln>
          </p:spPr>
          <p:txBody>
            <a:bodyPr>
              <a:spAutoFit/>
            </a:bodyPr>
            <a:lstStyle/>
            <a:p>
              <a:pPr>
                <a:spcBef>
                  <a:spcPct val="50000"/>
                </a:spcBef>
              </a:pPr>
              <a:r>
                <a:rPr lang="zh-CN" altLang="en-US" sz="2600" b="1" dirty="0">
                  <a:latin typeface="方正粗黑宋简体" panose="02000000000000000000" charset="-122"/>
                  <a:ea typeface="方正大黑体_GBK" panose="02010600010101010101" charset="-122"/>
                </a:rPr>
                <a:t>应付利息</a:t>
              </a:r>
              <a:endParaRPr lang="zh-CN" altLang="en-US" sz="2600" b="1" dirty="0">
                <a:latin typeface="方正粗黑宋简体" panose="02000000000000000000" charset="-122"/>
                <a:ea typeface="方正大黑体_GBK" panose="02010600010101010101" charset="-122"/>
              </a:endParaRPr>
            </a:p>
          </p:txBody>
        </p:sp>
      </p:grpSp>
      <p:pic>
        <p:nvPicPr>
          <p:cNvPr id="2" name="图片 1" descr="减号"/>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7366635" y="3416300"/>
            <a:ext cx="470535" cy="470535"/>
          </a:xfrm>
          <a:prstGeom prst="rect">
            <a:avLst/>
          </a:prstGeom>
        </p:spPr>
      </p:pic>
      <p:pic>
        <p:nvPicPr>
          <p:cNvPr id="3" name="图片 2" descr="减号"/>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3952875" y="4308475"/>
            <a:ext cx="470535" cy="470535"/>
          </a:xfrm>
          <a:prstGeom prst="rect">
            <a:avLst/>
          </a:prstGeom>
        </p:spPr>
      </p:pic>
      <p:pic>
        <p:nvPicPr>
          <p:cNvPr id="4" name="图片 3" descr="减号"/>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7536180" y="5206365"/>
            <a:ext cx="470535" cy="470535"/>
          </a:xfrm>
          <a:prstGeom prst="rect">
            <a:avLst/>
          </a:prstGeom>
        </p:spPr>
      </p:pic>
      <p:cxnSp>
        <p:nvCxnSpPr>
          <p:cNvPr id="5" name="直接箭头连接符 4"/>
          <p:cNvCxnSpPr/>
          <p:nvPr/>
        </p:nvCxnSpPr>
        <p:spPr>
          <a:xfrm flipV="1">
            <a:off x="4652010" y="3828415"/>
            <a:ext cx="2438400" cy="695325"/>
          </a:xfrm>
          <a:prstGeom prst="straightConnector1">
            <a:avLst/>
          </a:prstGeom>
          <a:solidFill>
            <a:schemeClr val="accent1"/>
          </a:solidFill>
          <a:ln w="28575" cap="flat" cmpd="sng" algn="ctr">
            <a:solidFill>
              <a:srgbClr val="002060"/>
            </a:solidFill>
            <a:prstDash val="solid"/>
            <a:round/>
            <a:headEnd type="arrow" w="med" len="med"/>
            <a:tailEnd type="arrow" w="med" len="med"/>
          </a:ln>
        </p:spPr>
      </p:cxnSp>
      <p:cxnSp>
        <p:nvCxnSpPr>
          <p:cNvPr id="6" name="直接箭头连接符 5"/>
          <p:cNvCxnSpPr/>
          <p:nvPr/>
        </p:nvCxnSpPr>
        <p:spPr>
          <a:xfrm>
            <a:off x="4581525" y="4782820"/>
            <a:ext cx="2391410" cy="777240"/>
          </a:xfrm>
          <a:prstGeom prst="straightConnector1">
            <a:avLst/>
          </a:prstGeom>
          <a:solidFill>
            <a:schemeClr val="accent1"/>
          </a:solidFill>
          <a:ln w="9525" cap="flat" cmpd="sng" algn="ctr">
            <a:solidFill>
              <a:srgbClr val="002060"/>
            </a:solidFill>
            <a:prstDash val="solid"/>
            <a:round/>
            <a:headEnd type="arrow" w="med" len="med"/>
            <a:tailEnd type="arrow" w="med" len="med"/>
          </a:ln>
        </p:spPr>
      </p:cxnSp>
      <p:sp>
        <p:nvSpPr>
          <p:cNvPr id="9" name="文本框 8"/>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0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221"/>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0"/>
                                  </p:stCondLst>
                                  <p:childTnLst>
                                    <p:set>
                                      <p:cBhvr>
                                        <p:cTn id="11" dur="1" fill="hold">
                                          <p:stCondLst>
                                            <p:cond delay="0"/>
                                          </p:stCondLst>
                                        </p:cTn>
                                        <p:tgtEl>
                                          <p:spTgt spid="512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0850" y="836295"/>
            <a:ext cx="11304270" cy="5248275"/>
          </a:xfrm>
        </p:spPr>
        <p:txBody>
          <a:bodyPr vert="horz" wrap="square" lIns="107470" tIns="53734" rIns="107470" bIns="53734" numCol="1" anchor="t" anchorCtr="0" compatLnSpc="1"/>
          <a:lstStyle/>
          <a:p>
            <a:pPr marL="302260" marR="0" lvl="0" indent="0" algn="l" defTabSz="914400" rtl="0" eaLnBrk="1" latinLnBrk="0" hangingPunct="1">
              <a:lnSpc>
                <a:spcPct val="150000"/>
              </a:lnSpc>
              <a:spcBef>
                <a:spcPts val="0"/>
              </a:spcBef>
              <a:spcAft>
                <a:spcPts val="0"/>
              </a:spcAft>
              <a:buClrTx/>
              <a:buSzTx/>
              <a:buFontTx/>
              <a:buNone/>
              <a:defRPr/>
            </a:pPr>
            <a:r>
              <a:rPr kumimoji="0" 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a:t>
            </a:r>
            <a:r>
              <a:rPr lang="zh-CN" sz="2800" kern="100" noProof="0" dirty="0">
                <a:ln>
                  <a:noFill/>
                </a:ln>
                <a:effectLst/>
                <a:uLnTx/>
                <a:uFillTx/>
                <a:latin typeface="方正粗黑宋简体" panose="02000000000000000000" charset="-122"/>
                <a:ea typeface="方正大黑体_GBK" panose="02010600010101010101" charset="-122"/>
                <a:cs typeface="方正大黑体_GBK" panose="02010600010101010101" charset="-122"/>
                <a:sym typeface="+mn-ea"/>
              </a:rPr>
              <a:t>例</a:t>
            </a:r>
            <a:r>
              <a:rPr lang="en-US" altLang="zh-CN" sz="2800" kern="100" noProof="0" dirty="0">
                <a:ln>
                  <a:noFill/>
                </a:ln>
                <a:effectLst/>
                <a:uLnTx/>
                <a:uFillTx/>
                <a:latin typeface="方正粗黑宋简体" panose="02000000000000000000" charset="-122"/>
                <a:ea typeface="方正大黑体_GBK" panose="02010600010101010101" charset="-122"/>
                <a:cs typeface="方正大黑体_GBK" panose="02010600010101010101" charset="-122"/>
                <a:sym typeface="+mn-ea"/>
              </a:rPr>
              <a:t>1</a:t>
            </a:r>
            <a:r>
              <a:rPr kumimoji="0" 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】智瑞公司因生产经营临时周转需要，向银行借入利息率为</a:t>
            </a:r>
            <a:r>
              <a:rPr kumimoji="0" lang="en-US" alt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6%</a:t>
            </a:r>
            <a:r>
              <a:rPr kumimoji="0" lang="zh-CN" altLang="en-US"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、期限为</a:t>
            </a:r>
            <a:r>
              <a:rPr kumimoji="0" lang="en-US" alt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6</a:t>
            </a:r>
            <a:r>
              <a:rPr kumimoji="0" lang="zh-CN" altLang="en-US"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个月的短期借款</a:t>
            </a:r>
            <a:r>
              <a:rPr kumimoji="0" lang="en-US" alt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20</a:t>
            </a:r>
            <a:r>
              <a:rPr kumimoji="0" lang="zh-CN" altLang="en-US"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万元，存入银行。</a:t>
            </a:r>
            <a:endParaRPr kumimoji="0" lang="zh-CN" altLang="en-US"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endParaRPr>
          </a:p>
        </p:txBody>
      </p:sp>
      <p:sp>
        <p:nvSpPr>
          <p:cNvPr id="7" name="文本框 6"/>
          <p:cNvSpPr txBox="1"/>
          <p:nvPr/>
        </p:nvSpPr>
        <p:spPr>
          <a:xfrm>
            <a:off x="7813040" y="2903855"/>
            <a:ext cx="1289050" cy="398780"/>
          </a:xfrm>
          <a:prstGeom prst="rect">
            <a:avLst/>
          </a:prstGeom>
          <a:solidFill>
            <a:srgbClr val="383BC4"/>
          </a:solidFill>
        </p:spPr>
        <p:txBody>
          <a:bodyPr wrap="square" rtlCol="0">
            <a:spAutoFit/>
          </a:bodyPr>
          <a:lstStyle/>
          <a:p>
            <a:pPr algn="ctr"/>
            <a:r>
              <a:rPr lang="zh-CN" altLang="en-US" sz="2000">
                <a:solidFill>
                  <a:schemeClr val="bg1"/>
                </a:solidFill>
                <a:latin typeface="方正粗黑宋简体" panose="02000000000000000000" charset="-122"/>
                <a:ea typeface="方正大黑体_GBK" panose="02010600010101010101" charset="-122"/>
              </a:rPr>
              <a:t>银行存款</a:t>
            </a:r>
            <a:endParaRPr lang="zh-CN" altLang="en-US" sz="2000">
              <a:solidFill>
                <a:schemeClr val="bg1"/>
              </a:solidFill>
              <a:latin typeface="方正粗黑宋简体" panose="02000000000000000000" charset="-122"/>
              <a:ea typeface="方正大黑体_GBK" panose="02010600010101010101" charset="-122"/>
            </a:endParaRPr>
          </a:p>
        </p:txBody>
      </p:sp>
      <p:sp>
        <p:nvSpPr>
          <p:cNvPr id="9" name="文本框 8"/>
          <p:cNvSpPr txBox="1"/>
          <p:nvPr/>
        </p:nvSpPr>
        <p:spPr>
          <a:xfrm>
            <a:off x="6939915" y="304800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借</a:t>
            </a:r>
            <a:endParaRPr lang="zh-CN" altLang="en-US" sz="2000">
              <a:latin typeface="方正粗黑宋简体" panose="02000000000000000000" charset="-122"/>
              <a:ea typeface="方正大黑体_GBK" panose="02010600010101010101" charset="-122"/>
            </a:endParaRPr>
          </a:p>
        </p:txBody>
      </p:sp>
      <p:sp>
        <p:nvSpPr>
          <p:cNvPr id="10" name="文本框 9"/>
          <p:cNvSpPr txBox="1"/>
          <p:nvPr/>
        </p:nvSpPr>
        <p:spPr>
          <a:xfrm>
            <a:off x="9460230" y="297561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贷</a:t>
            </a:r>
            <a:endParaRPr lang="zh-CN" altLang="en-US" sz="2000">
              <a:latin typeface="方正粗黑宋简体" panose="02000000000000000000" charset="-122"/>
              <a:ea typeface="方正大黑体_GBK" panose="02010600010101010101" charset="-122"/>
            </a:endParaRPr>
          </a:p>
        </p:txBody>
      </p:sp>
      <p:cxnSp>
        <p:nvCxnSpPr>
          <p:cNvPr id="11" name="直接连接符 10"/>
          <p:cNvCxnSpPr/>
          <p:nvPr/>
        </p:nvCxnSpPr>
        <p:spPr>
          <a:xfrm flipV="1">
            <a:off x="7096125" y="3408045"/>
            <a:ext cx="2736215" cy="38735"/>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2" name="直接连接符 11"/>
          <p:cNvCxnSpPr/>
          <p:nvPr/>
        </p:nvCxnSpPr>
        <p:spPr>
          <a:xfrm>
            <a:off x="8462645" y="3424555"/>
            <a:ext cx="37465" cy="143256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3" name="直接连接符 12"/>
          <p:cNvCxnSpPr/>
          <p:nvPr/>
        </p:nvCxnSpPr>
        <p:spPr>
          <a:xfrm flipV="1">
            <a:off x="7125335" y="4449445"/>
            <a:ext cx="2736215" cy="38735"/>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14" name="文本框 13"/>
          <p:cNvSpPr txBox="1"/>
          <p:nvPr/>
        </p:nvSpPr>
        <p:spPr>
          <a:xfrm>
            <a:off x="3195320" y="3009265"/>
            <a:ext cx="1213485" cy="398780"/>
          </a:xfrm>
          <a:prstGeom prst="rect">
            <a:avLst/>
          </a:prstGeom>
          <a:solidFill>
            <a:srgbClr val="383BC4"/>
          </a:solidFill>
        </p:spPr>
        <p:txBody>
          <a:bodyPr wrap="square" rtlCol="0">
            <a:spAutoFit/>
          </a:bodyPr>
          <a:lstStyle/>
          <a:p>
            <a:pPr algn="ctr"/>
            <a:r>
              <a:rPr lang="zh-CN" altLang="en-US" sz="2000">
                <a:solidFill>
                  <a:schemeClr val="bg1"/>
                </a:solidFill>
                <a:latin typeface="方正粗黑宋简体" panose="02000000000000000000" charset="-122"/>
                <a:ea typeface="方正大黑体_GBK" panose="02010600010101010101" charset="-122"/>
              </a:rPr>
              <a:t>短期借款</a:t>
            </a:r>
            <a:endParaRPr lang="zh-CN" altLang="en-US" sz="2000">
              <a:solidFill>
                <a:schemeClr val="bg1"/>
              </a:solidFill>
              <a:latin typeface="方正粗黑宋简体" panose="02000000000000000000" charset="-122"/>
              <a:ea typeface="方正大黑体_GBK" panose="02010600010101010101" charset="-122"/>
            </a:endParaRPr>
          </a:p>
        </p:txBody>
      </p:sp>
      <p:cxnSp>
        <p:nvCxnSpPr>
          <p:cNvPr id="15" name="直接连接符 14"/>
          <p:cNvCxnSpPr/>
          <p:nvPr/>
        </p:nvCxnSpPr>
        <p:spPr>
          <a:xfrm>
            <a:off x="2258695" y="3479800"/>
            <a:ext cx="3024505" cy="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6" name="直接连接符 15"/>
          <p:cNvCxnSpPr/>
          <p:nvPr/>
        </p:nvCxnSpPr>
        <p:spPr>
          <a:xfrm>
            <a:off x="2331085" y="4488180"/>
            <a:ext cx="2880360" cy="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7" name="直接连接符 16"/>
          <p:cNvCxnSpPr/>
          <p:nvPr/>
        </p:nvCxnSpPr>
        <p:spPr>
          <a:xfrm>
            <a:off x="3771265" y="3518535"/>
            <a:ext cx="1270" cy="139827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18" name="文本框 17"/>
          <p:cNvSpPr txBox="1"/>
          <p:nvPr/>
        </p:nvSpPr>
        <p:spPr>
          <a:xfrm>
            <a:off x="2115185" y="3109595"/>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借</a:t>
            </a:r>
            <a:endParaRPr lang="zh-CN" altLang="en-US" sz="2000">
              <a:latin typeface="方正粗黑宋简体" panose="02000000000000000000" charset="-122"/>
              <a:ea typeface="方正大黑体_GBK" panose="02010600010101010101" charset="-122"/>
            </a:endParaRPr>
          </a:p>
        </p:txBody>
      </p:sp>
      <p:sp>
        <p:nvSpPr>
          <p:cNvPr id="19" name="文本框 18"/>
          <p:cNvSpPr txBox="1"/>
          <p:nvPr/>
        </p:nvSpPr>
        <p:spPr>
          <a:xfrm>
            <a:off x="4995545" y="308102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贷</a:t>
            </a:r>
            <a:endParaRPr lang="zh-CN" altLang="en-US" sz="2000">
              <a:latin typeface="方正粗黑宋简体" panose="02000000000000000000" charset="-122"/>
              <a:ea typeface="方正大黑体_GBK" panose="02010600010101010101" charset="-122"/>
            </a:endParaRPr>
          </a:p>
        </p:txBody>
      </p:sp>
      <p:sp>
        <p:nvSpPr>
          <p:cNvPr id="21" name="文本框 20"/>
          <p:cNvSpPr txBox="1"/>
          <p:nvPr/>
        </p:nvSpPr>
        <p:spPr>
          <a:xfrm>
            <a:off x="3890645" y="3626485"/>
            <a:ext cx="1320800" cy="706755"/>
          </a:xfrm>
          <a:prstGeom prst="rect">
            <a:avLst/>
          </a:prstGeom>
          <a:solidFill>
            <a:srgbClr val="383BC4"/>
          </a:solidFill>
        </p:spPr>
        <p:txBody>
          <a:bodyPr wrap="square" rtlCol="0">
            <a:spAutoFit/>
          </a:bodyPr>
          <a:lstStyle/>
          <a:p>
            <a:r>
              <a:rPr lang="zh-CN" altLang="en-US" sz="2000">
                <a:solidFill>
                  <a:schemeClr val="bg1"/>
                </a:solidFill>
                <a:latin typeface="方正粗黑宋简体" panose="02000000000000000000" charset="-122"/>
                <a:ea typeface="方正大黑体_GBK" panose="02010600010101010101" charset="-122"/>
              </a:rPr>
              <a:t>增加了</a:t>
            </a:r>
            <a:r>
              <a:rPr lang="en-US" altLang="zh-CN" sz="2000">
                <a:solidFill>
                  <a:schemeClr val="bg1"/>
                </a:solidFill>
                <a:latin typeface="方正粗黑宋简体" panose="02000000000000000000" charset="-122"/>
                <a:ea typeface="方正大黑体_GBK" panose="02010600010101010101" charset="-122"/>
              </a:rPr>
              <a:t>200000</a:t>
            </a:r>
            <a:r>
              <a:rPr lang="zh-CN" altLang="en-US" sz="2000">
                <a:solidFill>
                  <a:schemeClr val="bg1"/>
                </a:solidFill>
                <a:latin typeface="方正粗黑宋简体" panose="02000000000000000000" charset="-122"/>
                <a:ea typeface="方正大黑体_GBK" panose="02010600010101010101" charset="-122"/>
              </a:rPr>
              <a:t>元</a:t>
            </a:r>
            <a:endParaRPr lang="zh-CN" altLang="en-US" sz="2000">
              <a:solidFill>
                <a:schemeClr val="bg1"/>
              </a:solidFill>
              <a:latin typeface="方正粗黑宋简体" panose="02000000000000000000" charset="-122"/>
              <a:ea typeface="方正大黑体_GBK" panose="02010600010101010101" charset="-122"/>
            </a:endParaRPr>
          </a:p>
        </p:txBody>
      </p:sp>
      <p:sp>
        <p:nvSpPr>
          <p:cNvPr id="22" name="文本框 21"/>
          <p:cNvSpPr txBox="1"/>
          <p:nvPr/>
        </p:nvSpPr>
        <p:spPr>
          <a:xfrm>
            <a:off x="7096125" y="3552190"/>
            <a:ext cx="1320800" cy="706755"/>
          </a:xfrm>
          <a:prstGeom prst="rect">
            <a:avLst/>
          </a:prstGeom>
          <a:solidFill>
            <a:srgbClr val="383BC4"/>
          </a:solidFill>
        </p:spPr>
        <p:txBody>
          <a:bodyPr wrap="square" rtlCol="0">
            <a:spAutoFit/>
          </a:bodyPr>
          <a:lstStyle/>
          <a:p>
            <a:r>
              <a:rPr lang="zh-CN" altLang="en-US" sz="2000">
                <a:solidFill>
                  <a:schemeClr val="bg1"/>
                </a:solidFill>
                <a:latin typeface="方正粗黑宋简体" panose="02000000000000000000" charset="-122"/>
                <a:ea typeface="方正大黑体_GBK" panose="02010600010101010101" charset="-122"/>
              </a:rPr>
              <a:t>增加了</a:t>
            </a:r>
            <a:r>
              <a:rPr lang="en-US" altLang="zh-CN" sz="2000">
                <a:solidFill>
                  <a:schemeClr val="bg1"/>
                </a:solidFill>
                <a:latin typeface="方正粗黑宋简体" panose="02000000000000000000" charset="-122"/>
                <a:ea typeface="方正大黑体_GBK" panose="02010600010101010101" charset="-122"/>
              </a:rPr>
              <a:t>200000</a:t>
            </a:r>
            <a:r>
              <a:rPr lang="zh-CN" altLang="en-US" sz="2000">
                <a:solidFill>
                  <a:schemeClr val="bg1"/>
                </a:solidFill>
                <a:latin typeface="方正粗黑宋简体" panose="02000000000000000000" charset="-122"/>
                <a:ea typeface="方正大黑体_GBK" panose="02010600010101010101" charset="-122"/>
              </a:rPr>
              <a:t>元</a:t>
            </a:r>
            <a:endParaRPr lang="zh-CN" altLang="en-US" sz="2000">
              <a:solidFill>
                <a:schemeClr val="bg1"/>
              </a:solidFill>
              <a:latin typeface="方正粗黑宋简体" panose="02000000000000000000" charset="-122"/>
              <a:ea typeface="方正大黑体_GBK" panose="02010600010101010101" charset="-122"/>
            </a:endParaRPr>
          </a:p>
        </p:txBody>
      </p:sp>
      <p:cxnSp>
        <p:nvCxnSpPr>
          <p:cNvPr id="25" name="直接箭头连接符 24"/>
          <p:cNvCxnSpPr/>
          <p:nvPr/>
        </p:nvCxnSpPr>
        <p:spPr>
          <a:xfrm>
            <a:off x="5415280" y="3905250"/>
            <a:ext cx="1584325" cy="0"/>
          </a:xfrm>
          <a:prstGeom prst="straightConnector1">
            <a:avLst/>
          </a:prstGeom>
          <a:noFill/>
          <a:ln w="38100" cap="flat" cmpd="sng" algn="ctr">
            <a:solidFill>
              <a:srgbClr val="333399"/>
            </a:solidFill>
            <a:prstDash val="solid"/>
            <a:headEnd type="arrow" w="med" len="med"/>
            <a:tailEnd type="arrow"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26" name="文本框 25"/>
          <p:cNvSpPr txBox="1"/>
          <p:nvPr/>
        </p:nvSpPr>
        <p:spPr>
          <a:xfrm>
            <a:off x="5541010" y="3408045"/>
            <a:ext cx="1325880" cy="368300"/>
          </a:xfrm>
          <a:prstGeom prst="rect">
            <a:avLst/>
          </a:prstGeom>
          <a:noFill/>
        </p:spPr>
        <p:txBody>
          <a:bodyPr wrap="none" rtlCol="0" anchor="t">
            <a:spAutoFit/>
          </a:bodyPr>
          <a:lstStyle/>
          <a:p>
            <a:r>
              <a:rPr lang="zh-CN" altLang="en-US" dirty="0">
                <a:latin typeface="方正粗黑宋简体" panose="02000000000000000000" charset="-122"/>
                <a:ea typeface="方正大黑体_GBK" panose="02010600010101010101" charset="-122"/>
                <a:sym typeface="+mn-ea"/>
              </a:rPr>
              <a:t>成对应关系</a:t>
            </a:r>
            <a:endParaRPr lang="zh-CN" altLang="en-US" dirty="0">
              <a:latin typeface="方正粗黑宋简体" panose="02000000000000000000" charset="-122"/>
              <a:ea typeface="方正大黑体_GBK" panose="02010600010101010101" charset="-122"/>
              <a:sym typeface="+mn-ea"/>
            </a:endParaRPr>
          </a:p>
        </p:txBody>
      </p:sp>
      <p:sp>
        <p:nvSpPr>
          <p:cNvPr id="28" name="文本框 27"/>
          <p:cNvSpPr txBox="1"/>
          <p:nvPr/>
        </p:nvSpPr>
        <p:spPr>
          <a:xfrm>
            <a:off x="2935605" y="4857115"/>
            <a:ext cx="8125460" cy="1470025"/>
          </a:xfrm>
          <a:prstGeom prst="rect">
            <a:avLst/>
          </a:prstGeom>
          <a:noFill/>
        </p:spPr>
        <p:txBody>
          <a:bodyPr wrap="square" rtlCol="0" anchor="t">
            <a:spAutoFit/>
          </a:bodyPr>
          <a:lstStyle/>
          <a:p>
            <a:pPr marL="302260" indent="-302260" algn="l" fontAlgn="base">
              <a:lnSpc>
                <a:spcPct val="150000"/>
              </a:lnSpc>
              <a:spcBef>
                <a:spcPct val="20000"/>
              </a:spcBef>
              <a:buClrTx/>
              <a:buSzTx/>
              <a:buFontTx/>
              <a:defRPr/>
            </a:pPr>
            <a:r>
              <a:rPr lang="zh-CN" altLang="en-US"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借：</a:t>
            </a:r>
            <a:r>
              <a:rPr lang="en-US" altLang="zh-CN"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a:t>
            </a:r>
            <a:r>
              <a:rPr lang="zh-CN"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银行存款</a:t>
            </a:r>
            <a:r>
              <a:rPr lang="en-US" altLang="zh-CN"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200000</a:t>
            </a:r>
            <a:endParaRPr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endParaRPr>
          </a:p>
          <a:p>
            <a:pPr marL="302260" indent="-302260" algn="l" fontAlgn="base">
              <a:lnSpc>
                <a:spcPct val="150000"/>
              </a:lnSpc>
              <a:spcBef>
                <a:spcPct val="20000"/>
              </a:spcBef>
              <a:buClrTx/>
              <a:buSzTx/>
              <a:buFontTx/>
              <a:defRPr/>
            </a:pPr>
            <a:r>
              <a:rPr lang="zh-CN" altLang="en-US"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贷：</a:t>
            </a:r>
            <a:r>
              <a:rPr lang="zh-CN"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短期借款</a:t>
            </a:r>
            <a:r>
              <a:rPr lang="en-US" altLang="zh-CN"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a:t>
            </a:r>
            <a:r>
              <a:rPr lang="zh-CN" altLang="en-US"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生产周转借款</a:t>
            </a:r>
            <a:r>
              <a:rPr lang="en-US" altLang="zh-CN"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200000</a:t>
            </a:r>
            <a:endParaRPr lang="en-US" altLang="zh-CN"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endParaRPr>
          </a:p>
        </p:txBody>
      </p:sp>
      <p:sp>
        <p:nvSpPr>
          <p:cNvPr id="29" name="圆角矩形标注 28"/>
          <p:cNvSpPr/>
          <p:nvPr/>
        </p:nvSpPr>
        <p:spPr>
          <a:xfrm>
            <a:off x="9861550" y="2202815"/>
            <a:ext cx="1391920" cy="711200"/>
          </a:xfrm>
          <a:prstGeom prst="wedgeRoundRectCallout">
            <a:avLst>
              <a:gd name="adj1" fmla="val -70027"/>
              <a:gd name="adj2" fmla="val 48125"/>
              <a:gd name="adj3" fmla="val 16667"/>
            </a:avLst>
          </a:prstGeom>
          <a:solidFill>
            <a:srgbClr val="FFFFFF"/>
          </a:solidFill>
          <a:ln w="25400" cap="flat" cmpd="sng" algn="ctr">
            <a:solidFill>
              <a:srgbClr val="333399"/>
            </a:solidFill>
            <a:prstDash val="solid"/>
            <a:headEnd type="none" w="med" len="med"/>
            <a:tailEnd type="none" w="med" len="med"/>
          </a:ln>
          <a:effec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资产类借加贷减</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4" name="圆角矩形标注 3"/>
          <p:cNvSpPr/>
          <p:nvPr/>
        </p:nvSpPr>
        <p:spPr>
          <a:xfrm>
            <a:off x="866775" y="2369820"/>
            <a:ext cx="1640205" cy="711200"/>
          </a:xfrm>
          <a:prstGeom prst="wedgeRoundRectCallout">
            <a:avLst>
              <a:gd name="adj1" fmla="val 77737"/>
              <a:gd name="adj2" fmla="val 51875"/>
              <a:gd name="adj3" fmla="val 16667"/>
            </a:avLst>
          </a:prstGeom>
          <a:solidFill>
            <a:srgbClr val="FFFFFF"/>
          </a:solidFill>
          <a:ln w="25400" cap="flat" cmpd="sng" algn="ctr">
            <a:solidFill>
              <a:srgbClr val="333399"/>
            </a:solidFill>
            <a:prstDash val="solid"/>
            <a:headEnd type="none" w="med" len="med"/>
            <a:tailEnd type="none" w="med" len="med"/>
          </a:ln>
          <a:effec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负债类贷加借减</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pic>
        <p:nvPicPr>
          <p:cNvPr id="8" name="图片 7"/>
          <p:cNvPicPr>
            <a:picLocks noChangeAspect="1"/>
          </p:cNvPicPr>
          <p:nvPr/>
        </p:nvPicPr>
        <p:blipFill>
          <a:blip r:embed="rId1"/>
          <a:stretch>
            <a:fillRect/>
          </a:stretch>
        </p:blipFill>
        <p:spPr>
          <a:xfrm>
            <a:off x="8416925" y="1814195"/>
            <a:ext cx="809625" cy="1100455"/>
          </a:xfrm>
          <a:prstGeom prst="rect">
            <a:avLst/>
          </a:prstGeom>
        </p:spPr>
      </p:pic>
      <p:pic>
        <p:nvPicPr>
          <p:cNvPr id="23" name="图片 22"/>
          <p:cNvPicPr>
            <a:picLocks noChangeAspect="1"/>
          </p:cNvPicPr>
          <p:nvPr/>
        </p:nvPicPr>
        <p:blipFill>
          <a:blip r:embed="rId2"/>
          <a:stretch>
            <a:fillRect/>
          </a:stretch>
        </p:blipFill>
        <p:spPr>
          <a:xfrm>
            <a:off x="7863840" y="2202815"/>
            <a:ext cx="660400" cy="664845"/>
          </a:xfrm>
          <a:prstGeom prst="rect">
            <a:avLst/>
          </a:prstGeom>
        </p:spPr>
      </p:pic>
      <p:sp>
        <p:nvSpPr>
          <p:cNvPr id="20" name="文本框 19"/>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Tree>
    <p:custDataLst>
      <p:tags r:id="rId3"/>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4"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 to="" calcmode="lin" valueType="num">
                                      <p:cBhvr>
                                        <p:cTn id="11" dur="1" fill="hold"/>
                                        <p:tgtEl>
                                          <p:spTgt spid="7"/>
                                        </p:tgtEl>
                                      </p:cBhvr>
                                    </p:anim>
                                  </p:childTnLst>
                                </p:cTn>
                              </p:par>
                              <p:par>
                                <p:cTn id="12" presetID="24"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to="" calcmode="lin" valueType="num">
                                      <p:cBhvr>
                                        <p:cTn id="14" dur="1" fill="hold"/>
                                        <p:tgtEl>
                                          <p:spTgt spid="9"/>
                                        </p:tgtEl>
                                      </p:cBhvr>
                                    </p:anim>
                                  </p:childTnLst>
                                </p:cTn>
                              </p:par>
                              <p:par>
                                <p:cTn id="15" presetID="24"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to="" calcmode="lin" valueType="num">
                                      <p:cBhvr>
                                        <p:cTn id="17" dur="1" fill="hold"/>
                                        <p:tgtEl>
                                          <p:spTgt spid="10"/>
                                        </p:tgtEl>
                                      </p:cBhvr>
                                    </p:anim>
                                  </p:childTnLst>
                                </p:cTn>
                              </p:par>
                              <p:par>
                                <p:cTn id="18" presetID="24" presetClass="entr" presetSubtype="0"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 to="" calcmode="lin" valueType="num">
                                      <p:cBhvr>
                                        <p:cTn id="20" dur="1" fill="hold"/>
                                        <p:tgtEl>
                                          <p:spTgt spid="11"/>
                                        </p:tgtEl>
                                      </p:cBhvr>
                                    </p:anim>
                                  </p:childTnLst>
                                </p:cTn>
                              </p:par>
                              <p:par>
                                <p:cTn id="21" presetID="24"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 to="" calcmode="lin" valueType="num">
                                      <p:cBhvr>
                                        <p:cTn id="23" dur="1" fill="hold"/>
                                        <p:tgtEl>
                                          <p:spTgt spid="12"/>
                                        </p:tgtEl>
                                      </p:cBhvr>
                                    </p:anim>
                                  </p:childTnLst>
                                </p:cTn>
                              </p:par>
                              <p:par>
                                <p:cTn id="24" presetID="24" presetClass="entr" presetSubtype="0"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 to="" calcmode="lin" valueType="num">
                                      <p:cBhvr>
                                        <p:cTn id="26" dur="1" fill="hold"/>
                                        <p:tgtEl>
                                          <p:spTgt spid="13"/>
                                        </p:tgtEl>
                                      </p:cBhvr>
                                    </p:anim>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24" presetClass="entr" presetSubtype="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to="" calcmode="lin" valueType="num">
                                      <p:cBhvr>
                                        <p:cTn id="31" dur="1" fill="hold"/>
                                        <p:tgtEl>
                                          <p:spTgt spid="15"/>
                                        </p:tgtEl>
                                      </p:cBhvr>
                                    </p:anim>
                                  </p:childTnLst>
                                </p:cTn>
                              </p:par>
                              <p:par>
                                <p:cTn id="32" presetID="24"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 to="" calcmode="lin" valueType="num">
                                      <p:cBhvr>
                                        <p:cTn id="34" dur="1" fill="hold"/>
                                        <p:tgtEl>
                                          <p:spTgt spid="18"/>
                                        </p:tgtEl>
                                      </p:cBhvr>
                                    </p:anim>
                                  </p:childTnLst>
                                </p:cTn>
                              </p:par>
                              <p:par>
                                <p:cTn id="35" presetID="24"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to="" calcmode="lin" valueType="num">
                                      <p:cBhvr>
                                        <p:cTn id="37" dur="1" fill="hold"/>
                                        <p:tgtEl>
                                          <p:spTgt spid="19"/>
                                        </p:tgtEl>
                                      </p:cBhvr>
                                    </p:anim>
                                  </p:childTnLst>
                                </p:cTn>
                              </p:par>
                              <p:par>
                                <p:cTn id="38" presetID="24" presetClass="entr" presetSubtype="0"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 to="" calcmode="lin" valueType="num">
                                      <p:cBhvr>
                                        <p:cTn id="40" dur="1" fill="hold"/>
                                        <p:tgtEl>
                                          <p:spTgt spid="23"/>
                                        </p:tgtEl>
                                      </p:cBhvr>
                                    </p:anim>
                                  </p:childTnLst>
                                </p:cTn>
                              </p:par>
                              <p:par>
                                <p:cTn id="41" presetID="24"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 to="" calcmode="lin" valueType="num">
                                      <p:cBhvr>
                                        <p:cTn id="43" dur="1" fill="hold"/>
                                        <p:tgtEl>
                                          <p:spTgt spid="17"/>
                                        </p:tgtEl>
                                      </p:cBhvr>
                                    </p:anim>
                                  </p:childTnLst>
                                </p:cTn>
                              </p:par>
                              <p:par>
                                <p:cTn id="44" presetID="24"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 to="" calcmode="lin" valueType="num">
                                      <p:cBhvr>
                                        <p:cTn id="46" dur="1" fill="hold"/>
                                        <p:tgtEl>
                                          <p:spTgt spid="16"/>
                                        </p:tgtEl>
                                      </p:cBhvr>
                                    </p:anim>
                                  </p:childTnLst>
                                </p:cTn>
                              </p:par>
                              <p:par>
                                <p:cTn id="47" presetID="24"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to="" calcmode="lin" valueType="num">
                                      <p:cBhvr>
                                        <p:cTn id="49" dur="1" fill="hold"/>
                                        <p:tgtEl>
                                          <p:spTgt spid="29"/>
                                        </p:tgtEl>
                                      </p:cBhvr>
                                    </p:anim>
                                  </p:childTnLst>
                                </p:cTn>
                              </p:par>
                              <p:par>
                                <p:cTn id="50" presetID="1"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4"/>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21"/>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25"/>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2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P spid="10" grpId="0"/>
      <p:bldP spid="14" grpId="0" bldLvl="0" animBg="1"/>
      <p:bldP spid="18" grpId="0"/>
      <p:bldP spid="19" grpId="0"/>
      <p:bldP spid="21" grpId="0" bldLvl="0" animBg="1"/>
      <p:bldP spid="22" grpId="0" bldLvl="0" animBg="1"/>
      <p:bldP spid="26" grpId="0"/>
      <p:bldP spid="29" grpId="0" bldLvl="0" animBg="1"/>
      <p:bldP spid="4"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0850" y="836295"/>
            <a:ext cx="11304270" cy="5248275"/>
          </a:xfrm>
        </p:spPr>
        <p:txBody>
          <a:bodyPr vert="horz" wrap="square" lIns="107470" tIns="53734" rIns="107470" bIns="53734" numCol="1" anchor="t" anchorCtr="0" compatLnSpc="1"/>
          <a:lstStyle/>
          <a:p>
            <a:pPr marL="302260" marR="0" lvl="0" indent="0" algn="l" defTabSz="914400" rtl="0" eaLnBrk="1" latinLnBrk="0" hangingPunct="1">
              <a:lnSpc>
                <a:spcPct val="150000"/>
              </a:lnSpc>
              <a:spcBef>
                <a:spcPts val="0"/>
              </a:spcBef>
              <a:spcAft>
                <a:spcPts val="0"/>
              </a:spcAft>
              <a:buClrTx/>
              <a:buSzTx/>
              <a:buFontTx/>
              <a:buNone/>
              <a:defRPr/>
            </a:pPr>
            <a:r>
              <a:rPr kumimoji="0" 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a:t>
            </a:r>
            <a:r>
              <a:rPr lang="zh-CN" sz="2800" kern="100" noProof="0" dirty="0">
                <a:ln>
                  <a:noFill/>
                </a:ln>
                <a:effectLst/>
                <a:uLnTx/>
                <a:uFillTx/>
                <a:latin typeface="方正粗黑宋简体" panose="02000000000000000000" charset="-122"/>
                <a:ea typeface="方正大黑体_GBK" panose="02010600010101010101" charset="-122"/>
                <a:cs typeface="方正大黑体_GBK" panose="02010600010101010101" charset="-122"/>
                <a:sym typeface="+mn-ea"/>
              </a:rPr>
              <a:t>例</a:t>
            </a:r>
            <a:r>
              <a:rPr lang="en-US" altLang="zh-CN" sz="2800" kern="100" noProof="0" dirty="0">
                <a:ln>
                  <a:noFill/>
                </a:ln>
                <a:effectLst/>
                <a:uLnTx/>
                <a:uFillTx/>
                <a:latin typeface="方正粗黑宋简体" panose="02000000000000000000" charset="-122"/>
                <a:ea typeface="方正大黑体_GBK" panose="02010600010101010101" charset="-122"/>
                <a:cs typeface="方正大黑体_GBK" panose="02010600010101010101" charset="-122"/>
                <a:sym typeface="+mn-ea"/>
              </a:rPr>
              <a:t>2</a:t>
            </a:r>
            <a:r>
              <a:rPr kumimoji="0" 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】智瑞公司为购入一套自动化设备，向建设银行取得利息率为</a:t>
            </a:r>
            <a:r>
              <a:rPr kumimoji="0" lang="en-US" alt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9%</a:t>
            </a:r>
            <a:r>
              <a:rPr kumimoji="0" lang="zh-CN" altLang="en-US"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a:t>
            </a:r>
            <a:r>
              <a:rPr kumimoji="0" lang="en-US" alt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3</a:t>
            </a:r>
            <a:r>
              <a:rPr kumimoji="0" lang="zh-CN" altLang="en-US"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年期的长期借款</a:t>
            </a:r>
            <a:r>
              <a:rPr kumimoji="0" lang="en-US" alt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60</a:t>
            </a:r>
            <a:r>
              <a:rPr kumimoji="0" lang="zh-CN" altLang="en-US"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万存入银行。</a:t>
            </a:r>
            <a:endParaRPr kumimoji="0" lang="zh-CN" altLang="en-US"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endParaRPr>
          </a:p>
        </p:txBody>
      </p:sp>
      <p:sp>
        <p:nvSpPr>
          <p:cNvPr id="7" name="文本框 6"/>
          <p:cNvSpPr txBox="1"/>
          <p:nvPr/>
        </p:nvSpPr>
        <p:spPr>
          <a:xfrm>
            <a:off x="7813040" y="2903855"/>
            <a:ext cx="1289050" cy="398780"/>
          </a:xfrm>
          <a:prstGeom prst="rect">
            <a:avLst/>
          </a:prstGeom>
          <a:solidFill>
            <a:srgbClr val="383BC4"/>
          </a:solidFill>
        </p:spPr>
        <p:txBody>
          <a:bodyPr wrap="square" rtlCol="0">
            <a:spAutoFit/>
          </a:bodyPr>
          <a:lstStyle/>
          <a:p>
            <a:pPr algn="ctr"/>
            <a:r>
              <a:rPr lang="zh-CN" altLang="en-US" sz="2000">
                <a:solidFill>
                  <a:schemeClr val="bg1"/>
                </a:solidFill>
                <a:latin typeface="方正粗黑宋简体" panose="02000000000000000000" charset="-122"/>
                <a:ea typeface="方正大黑体_GBK" panose="02010600010101010101" charset="-122"/>
              </a:rPr>
              <a:t>银行存款</a:t>
            </a:r>
            <a:endParaRPr lang="zh-CN" altLang="en-US" sz="2000">
              <a:solidFill>
                <a:schemeClr val="bg1"/>
              </a:solidFill>
              <a:latin typeface="方正粗黑宋简体" panose="02000000000000000000" charset="-122"/>
              <a:ea typeface="方正大黑体_GBK" panose="02010600010101010101" charset="-122"/>
            </a:endParaRPr>
          </a:p>
        </p:txBody>
      </p:sp>
      <p:sp>
        <p:nvSpPr>
          <p:cNvPr id="9" name="文本框 8"/>
          <p:cNvSpPr txBox="1"/>
          <p:nvPr/>
        </p:nvSpPr>
        <p:spPr>
          <a:xfrm>
            <a:off x="6939915" y="304800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借</a:t>
            </a:r>
            <a:endParaRPr lang="zh-CN" altLang="en-US" sz="2000">
              <a:latin typeface="方正粗黑宋简体" panose="02000000000000000000" charset="-122"/>
              <a:ea typeface="方正大黑体_GBK" panose="02010600010101010101" charset="-122"/>
            </a:endParaRPr>
          </a:p>
        </p:txBody>
      </p:sp>
      <p:sp>
        <p:nvSpPr>
          <p:cNvPr id="10" name="文本框 9"/>
          <p:cNvSpPr txBox="1"/>
          <p:nvPr/>
        </p:nvSpPr>
        <p:spPr>
          <a:xfrm>
            <a:off x="9460230" y="297561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贷</a:t>
            </a:r>
            <a:endParaRPr lang="zh-CN" altLang="en-US" sz="2000">
              <a:latin typeface="方正粗黑宋简体" panose="02000000000000000000" charset="-122"/>
              <a:ea typeface="方正大黑体_GBK" panose="02010600010101010101" charset="-122"/>
            </a:endParaRPr>
          </a:p>
        </p:txBody>
      </p:sp>
      <p:cxnSp>
        <p:nvCxnSpPr>
          <p:cNvPr id="11" name="直接连接符 10"/>
          <p:cNvCxnSpPr/>
          <p:nvPr/>
        </p:nvCxnSpPr>
        <p:spPr>
          <a:xfrm flipV="1">
            <a:off x="7096125" y="3408045"/>
            <a:ext cx="2736215" cy="38735"/>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2" name="直接连接符 11"/>
          <p:cNvCxnSpPr/>
          <p:nvPr/>
        </p:nvCxnSpPr>
        <p:spPr>
          <a:xfrm>
            <a:off x="8462645" y="3424555"/>
            <a:ext cx="37465" cy="143256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3" name="直接连接符 12"/>
          <p:cNvCxnSpPr/>
          <p:nvPr/>
        </p:nvCxnSpPr>
        <p:spPr>
          <a:xfrm flipV="1">
            <a:off x="7125335" y="4449445"/>
            <a:ext cx="2736215" cy="38735"/>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14" name="文本框 13"/>
          <p:cNvSpPr txBox="1"/>
          <p:nvPr/>
        </p:nvSpPr>
        <p:spPr>
          <a:xfrm>
            <a:off x="3195320" y="3009265"/>
            <a:ext cx="1213485" cy="398780"/>
          </a:xfrm>
          <a:prstGeom prst="rect">
            <a:avLst/>
          </a:prstGeom>
          <a:solidFill>
            <a:srgbClr val="383BC4"/>
          </a:solidFill>
        </p:spPr>
        <p:txBody>
          <a:bodyPr wrap="square" rtlCol="0">
            <a:spAutoFit/>
          </a:bodyPr>
          <a:lstStyle/>
          <a:p>
            <a:pPr algn="ctr"/>
            <a:r>
              <a:rPr lang="zh-CN" altLang="en-US" sz="2000">
                <a:solidFill>
                  <a:schemeClr val="bg1"/>
                </a:solidFill>
                <a:latin typeface="方正粗黑宋简体" panose="02000000000000000000" charset="-122"/>
                <a:ea typeface="方正大黑体_GBK" panose="02010600010101010101" charset="-122"/>
              </a:rPr>
              <a:t>长期借款</a:t>
            </a:r>
            <a:endParaRPr lang="zh-CN" altLang="en-US" sz="2000">
              <a:solidFill>
                <a:schemeClr val="bg1"/>
              </a:solidFill>
              <a:latin typeface="方正粗黑宋简体" panose="02000000000000000000" charset="-122"/>
              <a:ea typeface="方正大黑体_GBK" panose="02010600010101010101" charset="-122"/>
            </a:endParaRPr>
          </a:p>
        </p:txBody>
      </p:sp>
      <p:cxnSp>
        <p:nvCxnSpPr>
          <p:cNvPr id="15" name="直接连接符 14"/>
          <p:cNvCxnSpPr/>
          <p:nvPr/>
        </p:nvCxnSpPr>
        <p:spPr>
          <a:xfrm>
            <a:off x="2258695" y="3479800"/>
            <a:ext cx="3024505" cy="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6" name="直接连接符 15"/>
          <p:cNvCxnSpPr/>
          <p:nvPr/>
        </p:nvCxnSpPr>
        <p:spPr>
          <a:xfrm>
            <a:off x="2331085" y="4488180"/>
            <a:ext cx="2880360" cy="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7" name="直接连接符 16"/>
          <p:cNvCxnSpPr/>
          <p:nvPr/>
        </p:nvCxnSpPr>
        <p:spPr>
          <a:xfrm>
            <a:off x="3771265" y="3518535"/>
            <a:ext cx="1270" cy="139827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18" name="文本框 17"/>
          <p:cNvSpPr txBox="1"/>
          <p:nvPr/>
        </p:nvSpPr>
        <p:spPr>
          <a:xfrm>
            <a:off x="2115185" y="3109595"/>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借</a:t>
            </a:r>
            <a:endParaRPr lang="zh-CN" altLang="en-US" sz="2000">
              <a:latin typeface="方正粗黑宋简体" panose="02000000000000000000" charset="-122"/>
              <a:ea typeface="方正大黑体_GBK" panose="02010600010101010101" charset="-122"/>
            </a:endParaRPr>
          </a:p>
        </p:txBody>
      </p:sp>
      <p:sp>
        <p:nvSpPr>
          <p:cNvPr id="19" name="文本框 18"/>
          <p:cNvSpPr txBox="1"/>
          <p:nvPr/>
        </p:nvSpPr>
        <p:spPr>
          <a:xfrm>
            <a:off x="4995545" y="308102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贷</a:t>
            </a:r>
            <a:endParaRPr lang="zh-CN" altLang="en-US" sz="2000">
              <a:latin typeface="方正粗黑宋简体" panose="02000000000000000000" charset="-122"/>
              <a:ea typeface="方正大黑体_GBK" panose="02010600010101010101" charset="-122"/>
            </a:endParaRPr>
          </a:p>
        </p:txBody>
      </p:sp>
      <p:sp>
        <p:nvSpPr>
          <p:cNvPr id="21" name="文本框 20"/>
          <p:cNvSpPr txBox="1"/>
          <p:nvPr/>
        </p:nvSpPr>
        <p:spPr>
          <a:xfrm>
            <a:off x="3890645" y="3626485"/>
            <a:ext cx="1320800" cy="706755"/>
          </a:xfrm>
          <a:prstGeom prst="rect">
            <a:avLst/>
          </a:prstGeom>
          <a:solidFill>
            <a:srgbClr val="383BC4"/>
          </a:solidFill>
        </p:spPr>
        <p:txBody>
          <a:bodyPr wrap="square" rtlCol="0">
            <a:spAutoFit/>
          </a:bodyPr>
          <a:lstStyle/>
          <a:p>
            <a:r>
              <a:rPr lang="zh-CN" altLang="en-US" sz="2000">
                <a:solidFill>
                  <a:schemeClr val="bg1"/>
                </a:solidFill>
                <a:latin typeface="方正粗黑宋简体" panose="02000000000000000000" charset="-122"/>
                <a:ea typeface="方正大黑体_GBK" panose="02010600010101010101" charset="-122"/>
              </a:rPr>
              <a:t>增加了</a:t>
            </a:r>
            <a:r>
              <a:rPr lang="en-US" altLang="zh-CN" sz="2000">
                <a:solidFill>
                  <a:schemeClr val="bg1"/>
                </a:solidFill>
                <a:latin typeface="方正粗黑宋简体" panose="02000000000000000000" charset="-122"/>
                <a:ea typeface="方正大黑体_GBK" panose="02010600010101010101" charset="-122"/>
              </a:rPr>
              <a:t>600000</a:t>
            </a:r>
            <a:r>
              <a:rPr lang="zh-CN" altLang="en-US" sz="2000">
                <a:solidFill>
                  <a:schemeClr val="bg1"/>
                </a:solidFill>
                <a:latin typeface="方正粗黑宋简体" panose="02000000000000000000" charset="-122"/>
                <a:ea typeface="方正大黑体_GBK" panose="02010600010101010101" charset="-122"/>
              </a:rPr>
              <a:t>元</a:t>
            </a:r>
            <a:endParaRPr lang="zh-CN" altLang="en-US" sz="2000">
              <a:solidFill>
                <a:schemeClr val="bg1"/>
              </a:solidFill>
              <a:latin typeface="方正粗黑宋简体" panose="02000000000000000000" charset="-122"/>
              <a:ea typeface="方正大黑体_GBK" panose="02010600010101010101" charset="-122"/>
            </a:endParaRPr>
          </a:p>
        </p:txBody>
      </p:sp>
      <p:sp>
        <p:nvSpPr>
          <p:cNvPr id="22" name="文本框 21"/>
          <p:cNvSpPr txBox="1"/>
          <p:nvPr/>
        </p:nvSpPr>
        <p:spPr>
          <a:xfrm>
            <a:off x="7096125" y="3552190"/>
            <a:ext cx="1320800" cy="706755"/>
          </a:xfrm>
          <a:prstGeom prst="rect">
            <a:avLst/>
          </a:prstGeom>
          <a:solidFill>
            <a:srgbClr val="383BC4"/>
          </a:solidFill>
        </p:spPr>
        <p:txBody>
          <a:bodyPr wrap="square" rtlCol="0">
            <a:spAutoFit/>
          </a:bodyPr>
          <a:lstStyle/>
          <a:p>
            <a:r>
              <a:rPr lang="zh-CN" altLang="en-US" sz="2000">
                <a:solidFill>
                  <a:schemeClr val="bg1"/>
                </a:solidFill>
                <a:latin typeface="方正粗黑宋简体" panose="02000000000000000000" charset="-122"/>
                <a:ea typeface="方正大黑体_GBK" panose="02010600010101010101" charset="-122"/>
              </a:rPr>
              <a:t>增加了</a:t>
            </a:r>
            <a:r>
              <a:rPr lang="en-US" altLang="zh-CN" sz="2000">
                <a:solidFill>
                  <a:schemeClr val="bg1"/>
                </a:solidFill>
                <a:latin typeface="方正粗黑宋简体" panose="02000000000000000000" charset="-122"/>
                <a:ea typeface="方正大黑体_GBK" panose="02010600010101010101" charset="-122"/>
              </a:rPr>
              <a:t>600000</a:t>
            </a:r>
            <a:r>
              <a:rPr lang="zh-CN" altLang="en-US" sz="2000">
                <a:solidFill>
                  <a:schemeClr val="bg1"/>
                </a:solidFill>
                <a:latin typeface="方正粗黑宋简体" panose="02000000000000000000" charset="-122"/>
                <a:ea typeface="方正大黑体_GBK" panose="02010600010101010101" charset="-122"/>
              </a:rPr>
              <a:t>元</a:t>
            </a:r>
            <a:endParaRPr lang="zh-CN" altLang="en-US" sz="2000">
              <a:solidFill>
                <a:schemeClr val="bg1"/>
              </a:solidFill>
              <a:latin typeface="方正粗黑宋简体" panose="02000000000000000000" charset="-122"/>
              <a:ea typeface="方正大黑体_GBK" panose="02010600010101010101" charset="-122"/>
            </a:endParaRPr>
          </a:p>
        </p:txBody>
      </p:sp>
      <p:cxnSp>
        <p:nvCxnSpPr>
          <p:cNvPr id="25" name="直接箭头连接符 24"/>
          <p:cNvCxnSpPr/>
          <p:nvPr/>
        </p:nvCxnSpPr>
        <p:spPr>
          <a:xfrm>
            <a:off x="5415280" y="3905250"/>
            <a:ext cx="1584325" cy="0"/>
          </a:xfrm>
          <a:prstGeom prst="straightConnector1">
            <a:avLst/>
          </a:prstGeom>
          <a:noFill/>
          <a:ln w="38100" cap="flat" cmpd="sng" algn="ctr">
            <a:solidFill>
              <a:srgbClr val="333399"/>
            </a:solidFill>
            <a:prstDash val="solid"/>
            <a:headEnd type="arrow" w="med" len="med"/>
            <a:tailEnd type="arrow"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26" name="文本框 25"/>
          <p:cNvSpPr txBox="1"/>
          <p:nvPr/>
        </p:nvSpPr>
        <p:spPr>
          <a:xfrm>
            <a:off x="5541010" y="3408045"/>
            <a:ext cx="1325880" cy="368300"/>
          </a:xfrm>
          <a:prstGeom prst="rect">
            <a:avLst/>
          </a:prstGeom>
          <a:noFill/>
        </p:spPr>
        <p:txBody>
          <a:bodyPr wrap="none" rtlCol="0" anchor="t">
            <a:spAutoFit/>
          </a:bodyPr>
          <a:lstStyle/>
          <a:p>
            <a:r>
              <a:rPr lang="zh-CN" altLang="en-US" dirty="0">
                <a:latin typeface="方正粗黑宋简体" panose="02000000000000000000" charset="-122"/>
                <a:ea typeface="方正大黑体_GBK" panose="02010600010101010101" charset="-122"/>
                <a:sym typeface="+mn-ea"/>
              </a:rPr>
              <a:t>成对应关系</a:t>
            </a:r>
            <a:endParaRPr lang="zh-CN" altLang="en-US" dirty="0">
              <a:latin typeface="方正粗黑宋简体" panose="02000000000000000000" charset="-122"/>
              <a:ea typeface="方正大黑体_GBK" panose="02010600010101010101" charset="-122"/>
              <a:sym typeface="+mn-ea"/>
            </a:endParaRPr>
          </a:p>
        </p:txBody>
      </p:sp>
      <p:sp>
        <p:nvSpPr>
          <p:cNvPr id="28" name="文本框 27"/>
          <p:cNvSpPr txBox="1"/>
          <p:nvPr/>
        </p:nvSpPr>
        <p:spPr>
          <a:xfrm>
            <a:off x="2935605" y="4857115"/>
            <a:ext cx="8125460" cy="1470025"/>
          </a:xfrm>
          <a:prstGeom prst="rect">
            <a:avLst/>
          </a:prstGeom>
          <a:noFill/>
        </p:spPr>
        <p:txBody>
          <a:bodyPr wrap="square" rtlCol="0" anchor="t">
            <a:spAutoFit/>
          </a:bodyPr>
          <a:lstStyle/>
          <a:p>
            <a:pPr marL="302260" indent="-302260" algn="l" fontAlgn="base">
              <a:lnSpc>
                <a:spcPct val="150000"/>
              </a:lnSpc>
              <a:spcBef>
                <a:spcPct val="20000"/>
              </a:spcBef>
              <a:buClrTx/>
              <a:buSzTx/>
              <a:buFontTx/>
              <a:defRPr/>
            </a:pPr>
            <a:r>
              <a:rPr lang="zh-CN" altLang="en-US"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借：</a:t>
            </a:r>
            <a:r>
              <a:rPr lang="en-US" altLang="zh-CN"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a:t>
            </a:r>
            <a:r>
              <a:rPr lang="zh-CN"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银行存款</a:t>
            </a:r>
            <a:r>
              <a:rPr lang="en-US" altLang="zh-CN"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600000</a:t>
            </a:r>
            <a:endParaRPr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endParaRPr>
          </a:p>
          <a:p>
            <a:pPr marL="302260" indent="-302260" algn="l" fontAlgn="base">
              <a:lnSpc>
                <a:spcPct val="150000"/>
              </a:lnSpc>
              <a:spcBef>
                <a:spcPct val="20000"/>
              </a:spcBef>
              <a:buClrTx/>
              <a:buSzTx/>
              <a:buFontTx/>
              <a:defRPr/>
            </a:pPr>
            <a:r>
              <a:rPr lang="zh-CN" altLang="en-US"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贷：</a:t>
            </a:r>
            <a:r>
              <a:rPr lang="zh-CN"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长期借款</a:t>
            </a:r>
            <a:r>
              <a:rPr lang="en-US" altLang="zh-CN"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600000</a:t>
            </a:r>
            <a:endParaRPr lang="en-US" altLang="zh-CN" sz="28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endParaRPr>
          </a:p>
        </p:txBody>
      </p:sp>
      <p:sp>
        <p:nvSpPr>
          <p:cNvPr id="29" name="圆角矩形标注 28"/>
          <p:cNvSpPr/>
          <p:nvPr/>
        </p:nvSpPr>
        <p:spPr>
          <a:xfrm>
            <a:off x="9861550" y="2202815"/>
            <a:ext cx="1391920" cy="711200"/>
          </a:xfrm>
          <a:prstGeom prst="wedgeRoundRectCallout">
            <a:avLst>
              <a:gd name="adj1" fmla="val -70027"/>
              <a:gd name="adj2" fmla="val 48125"/>
              <a:gd name="adj3" fmla="val 16667"/>
            </a:avLst>
          </a:prstGeom>
          <a:solidFill>
            <a:srgbClr val="FFFFFF"/>
          </a:solidFill>
          <a:ln w="25400" cap="flat" cmpd="sng" algn="ctr">
            <a:solidFill>
              <a:srgbClr val="333399"/>
            </a:solidFill>
            <a:prstDash val="solid"/>
            <a:headEnd type="none" w="med" len="med"/>
            <a:tailEnd type="none" w="med" len="med"/>
          </a:ln>
          <a:effec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资产类借加贷减</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4" name="圆角矩形标注 3"/>
          <p:cNvSpPr/>
          <p:nvPr/>
        </p:nvSpPr>
        <p:spPr>
          <a:xfrm>
            <a:off x="866775" y="2369820"/>
            <a:ext cx="1640205" cy="711200"/>
          </a:xfrm>
          <a:prstGeom prst="wedgeRoundRectCallout">
            <a:avLst>
              <a:gd name="adj1" fmla="val 77737"/>
              <a:gd name="adj2" fmla="val 51875"/>
              <a:gd name="adj3" fmla="val 16667"/>
            </a:avLst>
          </a:prstGeom>
          <a:solidFill>
            <a:srgbClr val="FFFFFF"/>
          </a:solidFill>
          <a:ln w="25400" cap="flat" cmpd="sng" algn="ctr">
            <a:solidFill>
              <a:srgbClr val="333399"/>
            </a:solidFill>
            <a:prstDash val="solid"/>
            <a:headEnd type="none" w="med" len="med"/>
            <a:tailEnd type="none" w="med" len="med"/>
          </a:ln>
          <a:effec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负债类贷加借减</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pic>
        <p:nvPicPr>
          <p:cNvPr id="8" name="图片 7"/>
          <p:cNvPicPr>
            <a:picLocks noChangeAspect="1"/>
          </p:cNvPicPr>
          <p:nvPr/>
        </p:nvPicPr>
        <p:blipFill>
          <a:blip r:embed="rId1"/>
          <a:stretch>
            <a:fillRect/>
          </a:stretch>
        </p:blipFill>
        <p:spPr>
          <a:xfrm>
            <a:off x="8416925" y="1814195"/>
            <a:ext cx="809625" cy="1100455"/>
          </a:xfrm>
          <a:prstGeom prst="rect">
            <a:avLst/>
          </a:prstGeom>
        </p:spPr>
      </p:pic>
      <p:pic>
        <p:nvPicPr>
          <p:cNvPr id="23" name="图片 22"/>
          <p:cNvPicPr>
            <a:picLocks noChangeAspect="1"/>
          </p:cNvPicPr>
          <p:nvPr/>
        </p:nvPicPr>
        <p:blipFill>
          <a:blip r:embed="rId2"/>
          <a:stretch>
            <a:fillRect/>
          </a:stretch>
        </p:blipFill>
        <p:spPr>
          <a:xfrm>
            <a:off x="7863840" y="2202815"/>
            <a:ext cx="660400" cy="664845"/>
          </a:xfrm>
          <a:prstGeom prst="rect">
            <a:avLst/>
          </a:prstGeom>
        </p:spPr>
      </p:pic>
      <p:sp>
        <p:nvSpPr>
          <p:cNvPr id="20" name="文本框 19"/>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Tree>
    <p:custDataLst>
      <p:tags r:id="rId3"/>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4"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 to="" calcmode="lin" valueType="num">
                                      <p:cBhvr>
                                        <p:cTn id="11" dur="1" fill="hold"/>
                                        <p:tgtEl>
                                          <p:spTgt spid="7"/>
                                        </p:tgtEl>
                                      </p:cBhvr>
                                    </p:anim>
                                  </p:childTnLst>
                                </p:cTn>
                              </p:par>
                              <p:par>
                                <p:cTn id="12" presetID="24"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to="" calcmode="lin" valueType="num">
                                      <p:cBhvr>
                                        <p:cTn id="14" dur="1" fill="hold"/>
                                        <p:tgtEl>
                                          <p:spTgt spid="9"/>
                                        </p:tgtEl>
                                      </p:cBhvr>
                                    </p:anim>
                                  </p:childTnLst>
                                </p:cTn>
                              </p:par>
                              <p:par>
                                <p:cTn id="15" presetID="24"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to="" calcmode="lin" valueType="num">
                                      <p:cBhvr>
                                        <p:cTn id="17" dur="1" fill="hold"/>
                                        <p:tgtEl>
                                          <p:spTgt spid="10"/>
                                        </p:tgtEl>
                                      </p:cBhvr>
                                    </p:anim>
                                  </p:childTnLst>
                                </p:cTn>
                              </p:par>
                              <p:par>
                                <p:cTn id="18" presetID="24" presetClass="entr" presetSubtype="0"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 to="" calcmode="lin" valueType="num">
                                      <p:cBhvr>
                                        <p:cTn id="20" dur="1" fill="hold"/>
                                        <p:tgtEl>
                                          <p:spTgt spid="11"/>
                                        </p:tgtEl>
                                      </p:cBhvr>
                                    </p:anim>
                                  </p:childTnLst>
                                </p:cTn>
                              </p:par>
                              <p:par>
                                <p:cTn id="21" presetID="24"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 to="" calcmode="lin" valueType="num">
                                      <p:cBhvr>
                                        <p:cTn id="23" dur="1" fill="hold"/>
                                        <p:tgtEl>
                                          <p:spTgt spid="12"/>
                                        </p:tgtEl>
                                      </p:cBhvr>
                                    </p:anim>
                                  </p:childTnLst>
                                </p:cTn>
                              </p:par>
                              <p:par>
                                <p:cTn id="24" presetID="24" presetClass="entr" presetSubtype="0"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 to="" calcmode="lin" valueType="num">
                                      <p:cBhvr>
                                        <p:cTn id="26" dur="1" fill="hold"/>
                                        <p:tgtEl>
                                          <p:spTgt spid="13"/>
                                        </p:tgtEl>
                                      </p:cBhvr>
                                    </p:anim>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24" presetClass="entr" presetSubtype="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to="" calcmode="lin" valueType="num">
                                      <p:cBhvr>
                                        <p:cTn id="31" dur="1" fill="hold"/>
                                        <p:tgtEl>
                                          <p:spTgt spid="15"/>
                                        </p:tgtEl>
                                      </p:cBhvr>
                                    </p:anim>
                                  </p:childTnLst>
                                </p:cTn>
                              </p:par>
                              <p:par>
                                <p:cTn id="32" presetID="24"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 to="" calcmode="lin" valueType="num">
                                      <p:cBhvr>
                                        <p:cTn id="34" dur="1" fill="hold"/>
                                        <p:tgtEl>
                                          <p:spTgt spid="18"/>
                                        </p:tgtEl>
                                      </p:cBhvr>
                                    </p:anim>
                                  </p:childTnLst>
                                </p:cTn>
                              </p:par>
                              <p:par>
                                <p:cTn id="35" presetID="24"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to="" calcmode="lin" valueType="num">
                                      <p:cBhvr>
                                        <p:cTn id="37" dur="1" fill="hold"/>
                                        <p:tgtEl>
                                          <p:spTgt spid="19"/>
                                        </p:tgtEl>
                                      </p:cBhvr>
                                    </p:anim>
                                  </p:childTnLst>
                                </p:cTn>
                              </p:par>
                              <p:par>
                                <p:cTn id="38" presetID="24" presetClass="entr" presetSubtype="0"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 to="" calcmode="lin" valueType="num">
                                      <p:cBhvr>
                                        <p:cTn id="40" dur="1" fill="hold"/>
                                        <p:tgtEl>
                                          <p:spTgt spid="23"/>
                                        </p:tgtEl>
                                      </p:cBhvr>
                                    </p:anim>
                                  </p:childTnLst>
                                </p:cTn>
                              </p:par>
                              <p:par>
                                <p:cTn id="41" presetID="24"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 to="" calcmode="lin" valueType="num">
                                      <p:cBhvr>
                                        <p:cTn id="43" dur="1" fill="hold"/>
                                        <p:tgtEl>
                                          <p:spTgt spid="17"/>
                                        </p:tgtEl>
                                      </p:cBhvr>
                                    </p:anim>
                                  </p:childTnLst>
                                </p:cTn>
                              </p:par>
                              <p:par>
                                <p:cTn id="44" presetID="24"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 to="" calcmode="lin" valueType="num">
                                      <p:cBhvr>
                                        <p:cTn id="46" dur="1" fill="hold"/>
                                        <p:tgtEl>
                                          <p:spTgt spid="16"/>
                                        </p:tgtEl>
                                      </p:cBhvr>
                                    </p:anim>
                                  </p:childTnLst>
                                </p:cTn>
                              </p:par>
                              <p:par>
                                <p:cTn id="47" presetID="24"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to="" calcmode="lin" valueType="num">
                                      <p:cBhvr>
                                        <p:cTn id="49" dur="1" fill="hold"/>
                                        <p:tgtEl>
                                          <p:spTgt spid="29"/>
                                        </p:tgtEl>
                                      </p:cBhvr>
                                    </p:anim>
                                  </p:childTnLst>
                                </p:cTn>
                              </p:par>
                              <p:par>
                                <p:cTn id="50" presetID="1"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4"/>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21"/>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25"/>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2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P spid="10" grpId="0"/>
      <p:bldP spid="14" grpId="0" bldLvl="0" animBg="1"/>
      <p:bldP spid="18" grpId="0"/>
      <p:bldP spid="19" grpId="0"/>
      <p:bldP spid="21" grpId="0" bldLvl="0" animBg="1"/>
      <p:bldP spid="22" grpId="0" bldLvl="0" animBg="1"/>
      <p:bldP spid="26" grpId="0"/>
      <p:bldP spid="29" grpId="0" bldLvl="0" animBg="1"/>
      <p:bldP spid="4"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3614" y="404212"/>
            <a:ext cx="10973577" cy="1143142"/>
          </a:xfrm>
        </p:spPr>
        <p:txBody>
          <a:bodyPr vert="horz" wrap="square" lIns="107470" tIns="53734" rIns="107470" bIns="53734" numCol="1" anchor="ctr" anchorCtr="0" compatLnSpc="1"/>
          <a:lstStyle/>
          <a:p>
            <a:pPr marL="0" marR="0" lvl="0" indent="335915" algn="ctr" defTabSz="914400" rtl="0" eaLnBrk="1" fontAlgn="base" latinLnBrk="0" hangingPunct="1">
              <a:lnSpc>
                <a:spcPct val="150000"/>
              </a:lnSpc>
              <a:spcBef>
                <a:spcPct val="0"/>
              </a:spcBef>
              <a:spcAft>
                <a:spcPts val="0"/>
              </a:spcAft>
              <a:buClrTx/>
              <a:buSzTx/>
              <a:buFontTx/>
              <a:buNone/>
              <a:defRPr/>
            </a:pPr>
            <a:br>
              <a:rPr kumimoji="0" lang="zh-CN" altLang="zh-CN" sz="3200" i="0" u="none" strike="noStrike" kern="10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rPr>
            </a:br>
            <a:endParaRPr kumimoji="0" lang="zh-CN" altLang="zh-CN" sz="3200" i="0" u="none" strike="noStrike" kern="10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p:cNvSpPr>
            <a:spLocks noGrp="1"/>
          </p:cNvSpPr>
          <p:nvPr>
            <p:ph idx="1"/>
          </p:nvPr>
        </p:nvSpPr>
        <p:spPr>
          <a:xfrm>
            <a:off x="450850" y="1023620"/>
            <a:ext cx="11304270" cy="5060950"/>
          </a:xfrm>
        </p:spPr>
        <p:txBody>
          <a:bodyPr vert="horz" wrap="square" lIns="107470" tIns="53734" rIns="107470" bIns="53734" numCol="1" anchor="t" anchorCtr="0" compatLnSpc="1"/>
          <a:lstStyle/>
          <a:p>
            <a:pPr marL="302260" marR="0" lvl="0" indent="0" algn="l" defTabSz="914400" rtl="0" eaLnBrk="1" latinLnBrk="0" hangingPunct="1">
              <a:lnSpc>
                <a:spcPct val="150000"/>
              </a:lnSpc>
              <a:spcBef>
                <a:spcPts val="0"/>
              </a:spcBef>
              <a:spcAft>
                <a:spcPts val="0"/>
              </a:spcAft>
              <a:buClrTx/>
              <a:buSzTx/>
              <a:buFontTx/>
              <a:buNone/>
              <a:defRPr/>
            </a:pPr>
            <a:r>
              <a:rPr kumimoji="0" 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a:t>
            </a:r>
            <a:r>
              <a:rPr lang="zh-CN" sz="2800" kern="100" noProof="0" dirty="0">
                <a:ln>
                  <a:noFill/>
                </a:ln>
                <a:effectLst/>
                <a:uLnTx/>
                <a:uFillTx/>
                <a:latin typeface="方正粗黑宋简体" panose="02000000000000000000" charset="-122"/>
                <a:ea typeface="方正大黑体_GBK" panose="02010600010101010101" charset="-122"/>
                <a:cs typeface="方正大黑体_GBK" panose="02010600010101010101" charset="-122"/>
                <a:sym typeface="+mn-ea"/>
              </a:rPr>
              <a:t>例</a:t>
            </a:r>
            <a:r>
              <a:rPr lang="en-US" altLang="zh-CN" sz="2800" kern="100" noProof="0" dirty="0">
                <a:ln>
                  <a:noFill/>
                </a:ln>
                <a:effectLst/>
                <a:uLnTx/>
                <a:uFillTx/>
                <a:latin typeface="方正粗黑宋简体" panose="02000000000000000000" charset="-122"/>
                <a:ea typeface="方正大黑体_GBK" panose="02010600010101010101" charset="-122"/>
                <a:cs typeface="方正大黑体_GBK" panose="02010600010101010101" charset="-122"/>
                <a:sym typeface="+mn-ea"/>
              </a:rPr>
              <a:t>3</a:t>
            </a:r>
            <a:r>
              <a:rPr kumimoji="0" 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】智瑞公司月末计提短期借款利息</a:t>
            </a:r>
            <a:r>
              <a:rPr kumimoji="0" lang="en-US" alt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1000</a:t>
            </a:r>
            <a:r>
              <a:rPr kumimoji="0" lang="zh-CN" altLang="en-US"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元，长期借款利息</a:t>
            </a:r>
            <a:r>
              <a:rPr kumimoji="0" lang="en-US" alt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4500</a:t>
            </a:r>
            <a:r>
              <a:rPr kumimoji="0" lang="zh-CN" altLang="en-US"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元</a:t>
            </a:r>
            <a:r>
              <a:rPr kumimoji="0"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a:t>
            </a:r>
            <a:endParaRPr kumimoji="0"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endParaRPr>
          </a:p>
        </p:txBody>
      </p:sp>
      <p:sp>
        <p:nvSpPr>
          <p:cNvPr id="7" name="文本框 6"/>
          <p:cNvSpPr txBox="1"/>
          <p:nvPr/>
        </p:nvSpPr>
        <p:spPr>
          <a:xfrm>
            <a:off x="7833360" y="3500755"/>
            <a:ext cx="1289050" cy="398780"/>
          </a:xfrm>
          <a:prstGeom prst="rect">
            <a:avLst/>
          </a:prstGeom>
          <a:solidFill>
            <a:srgbClr val="383BC4"/>
          </a:solidFill>
        </p:spPr>
        <p:txBody>
          <a:bodyPr wrap="square" rtlCol="0">
            <a:spAutoFit/>
          </a:bodyPr>
          <a:lstStyle/>
          <a:p>
            <a:pPr algn="ctr"/>
            <a:r>
              <a:rPr lang="zh-CN" altLang="en-US" sz="2000">
                <a:solidFill>
                  <a:schemeClr val="bg1"/>
                </a:solidFill>
                <a:latin typeface="方正粗黑宋简体" panose="02000000000000000000" charset="-122"/>
                <a:ea typeface="方正大黑体_GBK" panose="02010600010101010101" charset="-122"/>
              </a:rPr>
              <a:t>财务费用</a:t>
            </a:r>
            <a:endParaRPr lang="zh-CN" altLang="en-US" sz="2000">
              <a:solidFill>
                <a:schemeClr val="bg1"/>
              </a:solidFill>
              <a:latin typeface="方正粗黑宋简体" panose="02000000000000000000" charset="-122"/>
              <a:ea typeface="方正大黑体_GBK" panose="02010600010101010101" charset="-122"/>
            </a:endParaRPr>
          </a:p>
        </p:txBody>
      </p:sp>
      <p:sp>
        <p:nvSpPr>
          <p:cNvPr id="9" name="文本框 8"/>
          <p:cNvSpPr txBox="1"/>
          <p:nvPr/>
        </p:nvSpPr>
        <p:spPr>
          <a:xfrm>
            <a:off x="6960235" y="364490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借</a:t>
            </a:r>
            <a:endParaRPr lang="zh-CN" altLang="en-US" sz="2000">
              <a:latin typeface="方正粗黑宋简体" panose="02000000000000000000" charset="-122"/>
              <a:ea typeface="方正大黑体_GBK" panose="02010600010101010101" charset="-122"/>
            </a:endParaRPr>
          </a:p>
        </p:txBody>
      </p:sp>
      <p:sp>
        <p:nvSpPr>
          <p:cNvPr id="10" name="文本框 9"/>
          <p:cNvSpPr txBox="1"/>
          <p:nvPr/>
        </p:nvSpPr>
        <p:spPr>
          <a:xfrm>
            <a:off x="9480550" y="357251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贷</a:t>
            </a:r>
            <a:endParaRPr lang="zh-CN" altLang="en-US" sz="2000">
              <a:latin typeface="方正粗黑宋简体" panose="02000000000000000000" charset="-122"/>
              <a:ea typeface="方正大黑体_GBK" panose="02010600010101010101" charset="-122"/>
            </a:endParaRPr>
          </a:p>
        </p:txBody>
      </p:sp>
      <p:cxnSp>
        <p:nvCxnSpPr>
          <p:cNvPr id="11" name="直接连接符 10"/>
          <p:cNvCxnSpPr/>
          <p:nvPr/>
        </p:nvCxnSpPr>
        <p:spPr>
          <a:xfrm flipV="1">
            <a:off x="7116445" y="4004945"/>
            <a:ext cx="2736215" cy="38735"/>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2" name="直接连接符 11"/>
          <p:cNvCxnSpPr/>
          <p:nvPr/>
        </p:nvCxnSpPr>
        <p:spPr>
          <a:xfrm>
            <a:off x="8504555" y="4075430"/>
            <a:ext cx="40005" cy="1801495"/>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3" name="直接连接符 12"/>
          <p:cNvCxnSpPr/>
          <p:nvPr/>
        </p:nvCxnSpPr>
        <p:spPr>
          <a:xfrm flipV="1">
            <a:off x="7145655" y="5046345"/>
            <a:ext cx="2736215" cy="38735"/>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14" name="文本框 13"/>
          <p:cNvSpPr txBox="1"/>
          <p:nvPr/>
        </p:nvSpPr>
        <p:spPr>
          <a:xfrm>
            <a:off x="3215640" y="3606165"/>
            <a:ext cx="1213485" cy="398780"/>
          </a:xfrm>
          <a:prstGeom prst="rect">
            <a:avLst/>
          </a:prstGeom>
          <a:solidFill>
            <a:srgbClr val="383BC4"/>
          </a:solidFill>
        </p:spPr>
        <p:txBody>
          <a:bodyPr wrap="square" rtlCol="0">
            <a:spAutoFit/>
          </a:bodyPr>
          <a:lstStyle/>
          <a:p>
            <a:pPr algn="ctr"/>
            <a:r>
              <a:rPr lang="zh-CN" altLang="en-US" sz="2000">
                <a:solidFill>
                  <a:schemeClr val="bg1"/>
                </a:solidFill>
                <a:latin typeface="方正粗黑宋简体" panose="02000000000000000000" charset="-122"/>
                <a:ea typeface="方正大黑体_GBK" panose="02010600010101010101" charset="-122"/>
              </a:rPr>
              <a:t>应付利息</a:t>
            </a:r>
            <a:endParaRPr lang="zh-CN" altLang="en-US" sz="2000">
              <a:solidFill>
                <a:schemeClr val="bg1"/>
              </a:solidFill>
              <a:latin typeface="方正粗黑宋简体" panose="02000000000000000000" charset="-122"/>
              <a:ea typeface="方正大黑体_GBK" panose="02010600010101010101" charset="-122"/>
            </a:endParaRPr>
          </a:p>
        </p:txBody>
      </p:sp>
      <p:cxnSp>
        <p:nvCxnSpPr>
          <p:cNvPr id="15" name="直接连接符 14"/>
          <p:cNvCxnSpPr/>
          <p:nvPr/>
        </p:nvCxnSpPr>
        <p:spPr>
          <a:xfrm>
            <a:off x="2279015" y="4076700"/>
            <a:ext cx="3024505" cy="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6" name="直接连接符 15"/>
          <p:cNvCxnSpPr/>
          <p:nvPr/>
        </p:nvCxnSpPr>
        <p:spPr>
          <a:xfrm>
            <a:off x="2351405" y="5085080"/>
            <a:ext cx="2880360" cy="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7" name="直接连接符 16"/>
          <p:cNvCxnSpPr/>
          <p:nvPr/>
        </p:nvCxnSpPr>
        <p:spPr>
          <a:xfrm>
            <a:off x="3791585" y="4105275"/>
            <a:ext cx="635" cy="112522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18" name="文本框 17"/>
          <p:cNvSpPr txBox="1"/>
          <p:nvPr/>
        </p:nvSpPr>
        <p:spPr>
          <a:xfrm>
            <a:off x="2135505" y="3706495"/>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借</a:t>
            </a:r>
            <a:endParaRPr lang="zh-CN" altLang="en-US" sz="2000">
              <a:latin typeface="方正粗黑宋简体" panose="02000000000000000000" charset="-122"/>
              <a:ea typeface="方正大黑体_GBK" panose="02010600010101010101" charset="-122"/>
            </a:endParaRPr>
          </a:p>
        </p:txBody>
      </p:sp>
      <p:sp>
        <p:nvSpPr>
          <p:cNvPr id="19" name="文本框 18"/>
          <p:cNvSpPr txBox="1"/>
          <p:nvPr/>
        </p:nvSpPr>
        <p:spPr>
          <a:xfrm>
            <a:off x="5015865" y="367792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贷</a:t>
            </a:r>
            <a:endParaRPr lang="zh-CN" altLang="en-US" sz="2000">
              <a:latin typeface="方正粗黑宋简体" panose="02000000000000000000" charset="-122"/>
              <a:ea typeface="方正大黑体_GBK" panose="02010600010101010101" charset="-122"/>
            </a:endParaRPr>
          </a:p>
        </p:txBody>
      </p:sp>
      <p:sp>
        <p:nvSpPr>
          <p:cNvPr id="21" name="文本框 20"/>
          <p:cNvSpPr txBox="1"/>
          <p:nvPr/>
        </p:nvSpPr>
        <p:spPr>
          <a:xfrm>
            <a:off x="3910965" y="4223385"/>
            <a:ext cx="1320800" cy="706755"/>
          </a:xfrm>
          <a:prstGeom prst="rect">
            <a:avLst/>
          </a:prstGeom>
          <a:solidFill>
            <a:srgbClr val="383BC4"/>
          </a:solidFill>
        </p:spPr>
        <p:txBody>
          <a:bodyPr wrap="square" rtlCol="0">
            <a:spAutoFit/>
          </a:bodyPr>
          <a:lstStyle/>
          <a:p>
            <a:r>
              <a:rPr lang="zh-CN" altLang="en-US" sz="2000">
                <a:solidFill>
                  <a:schemeClr val="bg1"/>
                </a:solidFill>
                <a:latin typeface="方正粗黑宋简体" panose="02000000000000000000" charset="-122"/>
                <a:ea typeface="方正大黑体_GBK" panose="02010600010101010101" charset="-122"/>
              </a:rPr>
              <a:t>增加了</a:t>
            </a:r>
            <a:r>
              <a:rPr lang="en-US" altLang="zh-CN" sz="2000">
                <a:solidFill>
                  <a:schemeClr val="bg1"/>
                </a:solidFill>
                <a:latin typeface="方正粗黑宋简体" panose="02000000000000000000" charset="-122"/>
                <a:ea typeface="方正大黑体_GBK" panose="02010600010101010101" charset="-122"/>
              </a:rPr>
              <a:t>5500</a:t>
            </a:r>
            <a:r>
              <a:rPr lang="zh-CN" altLang="en-US" sz="2000">
                <a:solidFill>
                  <a:schemeClr val="bg1"/>
                </a:solidFill>
                <a:latin typeface="方正粗黑宋简体" panose="02000000000000000000" charset="-122"/>
                <a:ea typeface="方正大黑体_GBK" panose="02010600010101010101" charset="-122"/>
              </a:rPr>
              <a:t>元</a:t>
            </a:r>
            <a:endParaRPr lang="zh-CN" altLang="en-US" sz="2000">
              <a:solidFill>
                <a:schemeClr val="bg1"/>
              </a:solidFill>
              <a:latin typeface="方正粗黑宋简体" panose="02000000000000000000" charset="-122"/>
              <a:ea typeface="方正大黑体_GBK" panose="02010600010101010101" charset="-122"/>
            </a:endParaRPr>
          </a:p>
        </p:txBody>
      </p:sp>
      <p:sp>
        <p:nvSpPr>
          <p:cNvPr id="22" name="文本框 21"/>
          <p:cNvSpPr txBox="1"/>
          <p:nvPr/>
        </p:nvSpPr>
        <p:spPr>
          <a:xfrm>
            <a:off x="7116445" y="4149090"/>
            <a:ext cx="1320800" cy="706755"/>
          </a:xfrm>
          <a:prstGeom prst="rect">
            <a:avLst/>
          </a:prstGeom>
          <a:solidFill>
            <a:srgbClr val="383BC4"/>
          </a:solidFill>
        </p:spPr>
        <p:txBody>
          <a:bodyPr wrap="square" rtlCol="0">
            <a:spAutoFit/>
          </a:bodyPr>
          <a:lstStyle/>
          <a:p>
            <a:r>
              <a:rPr lang="zh-CN" altLang="en-US" sz="2000">
                <a:solidFill>
                  <a:schemeClr val="bg1"/>
                </a:solidFill>
                <a:latin typeface="方正粗黑宋简体" panose="02000000000000000000" charset="-122"/>
                <a:ea typeface="方正大黑体_GBK" panose="02010600010101010101" charset="-122"/>
              </a:rPr>
              <a:t>增加了</a:t>
            </a:r>
            <a:r>
              <a:rPr lang="en-US" altLang="zh-CN" sz="2000">
                <a:solidFill>
                  <a:schemeClr val="bg1"/>
                </a:solidFill>
                <a:latin typeface="方正粗黑宋简体" panose="02000000000000000000" charset="-122"/>
                <a:ea typeface="方正大黑体_GBK" panose="02010600010101010101" charset="-122"/>
              </a:rPr>
              <a:t>5500</a:t>
            </a:r>
            <a:r>
              <a:rPr lang="zh-CN" altLang="en-US" sz="2000">
                <a:solidFill>
                  <a:schemeClr val="bg1"/>
                </a:solidFill>
                <a:latin typeface="方正粗黑宋简体" panose="02000000000000000000" charset="-122"/>
                <a:ea typeface="方正大黑体_GBK" panose="02010600010101010101" charset="-122"/>
              </a:rPr>
              <a:t>元</a:t>
            </a:r>
            <a:endParaRPr lang="zh-CN" altLang="en-US" sz="2000">
              <a:solidFill>
                <a:schemeClr val="bg1"/>
              </a:solidFill>
              <a:latin typeface="方正粗黑宋简体" panose="02000000000000000000" charset="-122"/>
              <a:ea typeface="方正大黑体_GBK" panose="02010600010101010101" charset="-122"/>
            </a:endParaRPr>
          </a:p>
        </p:txBody>
      </p:sp>
      <p:cxnSp>
        <p:nvCxnSpPr>
          <p:cNvPr id="25" name="直接箭头连接符 24"/>
          <p:cNvCxnSpPr/>
          <p:nvPr/>
        </p:nvCxnSpPr>
        <p:spPr>
          <a:xfrm>
            <a:off x="5435600" y="4502150"/>
            <a:ext cx="1584325" cy="0"/>
          </a:xfrm>
          <a:prstGeom prst="straightConnector1">
            <a:avLst/>
          </a:prstGeom>
          <a:noFill/>
          <a:ln w="38100" cap="flat" cmpd="sng" algn="ctr">
            <a:solidFill>
              <a:srgbClr val="333399"/>
            </a:solidFill>
            <a:prstDash val="solid"/>
            <a:headEnd type="arrow" w="med" len="med"/>
            <a:tailEnd type="arrow"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26" name="文本框 25"/>
          <p:cNvSpPr txBox="1"/>
          <p:nvPr/>
        </p:nvSpPr>
        <p:spPr>
          <a:xfrm>
            <a:off x="5561330" y="4004945"/>
            <a:ext cx="1325880" cy="368300"/>
          </a:xfrm>
          <a:prstGeom prst="rect">
            <a:avLst/>
          </a:prstGeom>
          <a:noFill/>
        </p:spPr>
        <p:txBody>
          <a:bodyPr wrap="none" rtlCol="0" anchor="t">
            <a:spAutoFit/>
          </a:bodyPr>
          <a:lstStyle/>
          <a:p>
            <a:r>
              <a:rPr lang="zh-CN" altLang="en-US" dirty="0">
                <a:latin typeface="方正粗黑宋简体" panose="02000000000000000000" charset="-122"/>
                <a:ea typeface="方正大黑体_GBK" panose="02010600010101010101" charset="-122"/>
                <a:sym typeface="+mn-ea"/>
              </a:rPr>
              <a:t>成对应关系</a:t>
            </a:r>
            <a:endParaRPr lang="zh-CN" altLang="en-US" dirty="0">
              <a:latin typeface="方正粗黑宋简体" panose="02000000000000000000" charset="-122"/>
              <a:ea typeface="方正大黑体_GBK" panose="02010600010101010101" charset="-122"/>
              <a:sym typeface="+mn-ea"/>
            </a:endParaRPr>
          </a:p>
        </p:txBody>
      </p:sp>
      <p:sp>
        <p:nvSpPr>
          <p:cNvPr id="28" name="文本框 27"/>
          <p:cNvSpPr txBox="1"/>
          <p:nvPr/>
        </p:nvSpPr>
        <p:spPr>
          <a:xfrm>
            <a:off x="1410335" y="5191760"/>
            <a:ext cx="5706110" cy="1450340"/>
          </a:xfrm>
          <a:prstGeom prst="rect">
            <a:avLst/>
          </a:prstGeom>
          <a:noFill/>
        </p:spPr>
        <p:txBody>
          <a:bodyPr wrap="square" rtlCol="0" anchor="t">
            <a:spAutoFit/>
          </a:bodyPr>
          <a:lstStyle/>
          <a:p>
            <a:pPr marL="302260" indent="-302260" algn="l" fontAlgn="base">
              <a:lnSpc>
                <a:spcPct val="100000"/>
              </a:lnSpc>
              <a:spcBef>
                <a:spcPct val="20000"/>
              </a:spcBef>
              <a:buClrTx/>
              <a:buSzTx/>
              <a:buFontTx/>
              <a:defRPr/>
            </a:pPr>
            <a:r>
              <a:rPr lang="zh-CN" altLang="en-US" sz="26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借：</a:t>
            </a:r>
            <a:r>
              <a:rPr lang="en-US" altLang="zh-CN" sz="26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a:t>
            </a:r>
            <a:r>
              <a:rPr lang="zh-CN" sz="26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财务费用</a:t>
            </a:r>
            <a:r>
              <a:rPr lang="en-US" altLang="zh-CN" sz="26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5500</a:t>
            </a:r>
            <a:endParaRPr sz="26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endParaRPr>
          </a:p>
          <a:p>
            <a:pPr marL="302260" indent="-302260" algn="l" fontAlgn="base">
              <a:lnSpc>
                <a:spcPct val="100000"/>
              </a:lnSpc>
              <a:spcBef>
                <a:spcPct val="20000"/>
              </a:spcBef>
              <a:buClrTx/>
              <a:buSzTx/>
              <a:buFontTx/>
              <a:defRPr/>
            </a:pPr>
            <a:r>
              <a:rPr lang="zh-CN" altLang="en-US" sz="26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贷：</a:t>
            </a:r>
            <a:r>
              <a:rPr lang="zh-CN" sz="26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应付利息</a:t>
            </a:r>
            <a:r>
              <a:rPr lang="en-US" altLang="zh-CN" sz="26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a:t>
            </a:r>
            <a:r>
              <a:rPr lang="zh-CN" altLang="en-US" sz="26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短期借款</a:t>
            </a:r>
            <a:r>
              <a:rPr lang="en-US" altLang="zh-CN" sz="26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1000</a:t>
            </a:r>
            <a:endParaRPr lang="zh-CN" altLang="en-US" sz="26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endParaRPr>
          </a:p>
          <a:p>
            <a:pPr marL="302260" indent="-302260" algn="l" fontAlgn="base">
              <a:lnSpc>
                <a:spcPct val="100000"/>
              </a:lnSpc>
              <a:spcBef>
                <a:spcPct val="20000"/>
              </a:spcBef>
              <a:buClrTx/>
              <a:buSzTx/>
              <a:buFontTx/>
              <a:defRPr/>
            </a:pPr>
            <a:r>
              <a:rPr lang="zh-CN" altLang="en-US" sz="26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a:t>
            </a:r>
            <a:r>
              <a:rPr lang="en-US" altLang="zh-CN" sz="26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a:t>
            </a:r>
            <a:r>
              <a:rPr lang="zh-CN" altLang="en-US" sz="26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长期借款</a:t>
            </a:r>
            <a:r>
              <a:rPr lang="en-US" altLang="zh-CN" sz="26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4500    </a:t>
            </a:r>
            <a:endParaRPr lang="en-US" altLang="zh-CN" sz="26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endParaRPr>
          </a:p>
        </p:txBody>
      </p:sp>
      <p:sp>
        <p:nvSpPr>
          <p:cNvPr id="29" name="圆角矩形标注 28"/>
          <p:cNvSpPr/>
          <p:nvPr/>
        </p:nvSpPr>
        <p:spPr>
          <a:xfrm>
            <a:off x="887095" y="2789555"/>
            <a:ext cx="1391920" cy="711200"/>
          </a:xfrm>
          <a:prstGeom prst="wedgeRoundRectCallout">
            <a:avLst>
              <a:gd name="adj1" fmla="val 64416"/>
              <a:gd name="adj2" fmla="val 56517"/>
              <a:gd name="adj3" fmla="val 16667"/>
            </a:avLst>
          </a:prstGeom>
          <a:solidFill>
            <a:srgbClr val="FFFFFF"/>
          </a:solidFill>
          <a:ln w="25400" cap="flat" cmpd="sng" algn="ctr">
            <a:solidFill>
              <a:srgbClr val="333399"/>
            </a:solidFill>
            <a:prstDash val="solid"/>
            <a:headEnd type="none" w="med" len="med"/>
            <a:tailEnd type="none" w="med" len="med"/>
          </a:ln>
          <a:effec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负债类贷加借减</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4" name="圆角矩形标注 3"/>
          <p:cNvSpPr/>
          <p:nvPr/>
        </p:nvSpPr>
        <p:spPr>
          <a:xfrm>
            <a:off x="9735820" y="2827655"/>
            <a:ext cx="1391920" cy="711200"/>
          </a:xfrm>
          <a:prstGeom prst="wedgeRoundRectCallout">
            <a:avLst>
              <a:gd name="adj1" fmla="val -69571"/>
              <a:gd name="adj2" fmla="val 50446"/>
              <a:gd name="adj3" fmla="val 16667"/>
            </a:avLst>
          </a:prstGeom>
          <a:solidFill>
            <a:srgbClr val="FFFFFF"/>
          </a:solidFill>
          <a:ln w="25400" cap="flat" cmpd="sng" algn="ctr">
            <a:solidFill>
              <a:srgbClr val="333399"/>
            </a:solidFill>
            <a:prstDash val="solid"/>
            <a:headEnd type="none" w="med" len="med"/>
            <a:tailEnd type="none" w="med" len="med"/>
          </a:ln>
          <a:effec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费用类借加贷减</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pic>
        <p:nvPicPr>
          <p:cNvPr id="5" name="图片 4"/>
          <p:cNvPicPr>
            <a:picLocks noChangeAspect="1"/>
          </p:cNvPicPr>
          <p:nvPr/>
        </p:nvPicPr>
        <p:blipFill>
          <a:blip r:embed="rId1"/>
          <a:stretch>
            <a:fillRect/>
          </a:stretch>
        </p:blipFill>
        <p:spPr>
          <a:xfrm>
            <a:off x="7689215" y="2303145"/>
            <a:ext cx="1576705" cy="948055"/>
          </a:xfrm>
          <a:prstGeom prst="rect">
            <a:avLst/>
          </a:prstGeom>
        </p:spPr>
      </p:pic>
      <p:sp>
        <p:nvSpPr>
          <p:cNvPr id="6" name="圆角矩形标注 5"/>
          <p:cNvSpPr/>
          <p:nvPr/>
        </p:nvSpPr>
        <p:spPr>
          <a:xfrm>
            <a:off x="5473065" y="1965325"/>
            <a:ext cx="1619885" cy="1048385"/>
          </a:xfrm>
          <a:prstGeom prst="wedgeRoundRectCallout">
            <a:avLst>
              <a:gd name="adj1" fmla="val -95041"/>
              <a:gd name="adj2" fmla="val 93609"/>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本月发生的利息费用未支付</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8" name="文本框 7"/>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Tree>
    <p:custDataLst>
      <p:tags r:id="rId2"/>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4"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 to="" calcmode="lin" valueType="num">
                                      <p:cBhvr>
                                        <p:cTn id="11" dur="1" fill="hold"/>
                                        <p:tgtEl>
                                          <p:spTgt spid="5"/>
                                        </p:tgtEl>
                                      </p:cBhvr>
                                    </p:anim>
                                  </p:childTnLst>
                                </p:cTn>
                              </p:par>
                            </p:childTnLst>
                          </p:cTn>
                        </p:par>
                      </p:childTnLst>
                    </p:cTn>
                  </p:par>
                  <p:par>
                    <p:cTn id="12" fill="hold">
                      <p:stCondLst>
                        <p:cond delay="indefinite"/>
                      </p:stCondLst>
                      <p:childTnLst>
                        <p:par>
                          <p:cTn id="13" fill="hold">
                            <p:stCondLst>
                              <p:cond delay="0"/>
                            </p:stCondLst>
                            <p:childTnLst>
                              <p:par>
                                <p:cTn id="14" presetID="24"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to="" calcmode="lin" valueType="num">
                                      <p:cBhvr>
                                        <p:cTn id="16" dur="1" fill="hold"/>
                                        <p:tgtEl>
                                          <p:spTgt spid="6"/>
                                        </p:tgtEl>
                                      </p:cBhvr>
                                    </p:anim>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to="" calcmode="lin" valueType="num">
                                      <p:cBhvr>
                                        <p:cTn id="21" dur="1" fill="hold"/>
                                        <p:tgtEl>
                                          <p:spTgt spid="7"/>
                                        </p:tgtEl>
                                      </p:cBhvr>
                                    </p:anim>
                                  </p:childTnLst>
                                </p:cTn>
                              </p:par>
                              <p:par>
                                <p:cTn id="22" presetID="24" presetClass="entr" presetSubtype="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 to="" calcmode="lin" valueType="num">
                                      <p:cBhvr>
                                        <p:cTn id="24" dur="1" fill="hold"/>
                                        <p:tgtEl>
                                          <p:spTgt spid="11"/>
                                        </p:tgtEl>
                                      </p:cBhvr>
                                    </p:anim>
                                  </p:childTnLst>
                                </p:cTn>
                              </p:par>
                              <p:par>
                                <p:cTn id="25" presetID="24"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to="" calcmode="lin" valueType="num">
                                      <p:cBhvr>
                                        <p:cTn id="27" dur="1" fill="hold"/>
                                        <p:tgtEl>
                                          <p:spTgt spid="10"/>
                                        </p:tgtEl>
                                      </p:cBhvr>
                                    </p:anim>
                                  </p:childTnLst>
                                </p:cTn>
                              </p:par>
                              <p:par>
                                <p:cTn id="28" presetID="24"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 to="" calcmode="lin" valueType="num">
                                      <p:cBhvr>
                                        <p:cTn id="30" dur="1" fill="hold"/>
                                        <p:tgtEl>
                                          <p:spTgt spid="12"/>
                                        </p:tgtEl>
                                      </p:cBhvr>
                                    </p:anim>
                                  </p:childTnLst>
                                </p:cTn>
                              </p:par>
                              <p:par>
                                <p:cTn id="31" presetID="24" presetClass="entr" presetSubtype="0"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 to="" calcmode="lin" valueType="num">
                                      <p:cBhvr>
                                        <p:cTn id="33" dur="1" fill="hold"/>
                                        <p:tgtEl>
                                          <p:spTgt spid="13"/>
                                        </p:tgtEl>
                                      </p:cBhvr>
                                    </p:anim>
                                  </p:childTnLst>
                                </p:cTn>
                              </p:par>
                              <p:par>
                                <p:cTn id="34" presetID="1" presetClass="entr" presetSubtype="0" fill="hold" grpId="1" nodeType="withEffect">
                                  <p:stCondLst>
                                    <p:cond delay="0"/>
                                  </p:stCondLst>
                                  <p:childTnLst>
                                    <p:set>
                                      <p:cBhvr>
                                        <p:cTn id="35" dur="1" fill="hold">
                                          <p:stCondLst>
                                            <p:cond delay="0"/>
                                          </p:stCondLst>
                                        </p:cTn>
                                        <p:tgtEl>
                                          <p:spTgt spid="9"/>
                                        </p:tgtEl>
                                        <p:attrNameLst>
                                          <p:attrName>style.visibility</p:attrName>
                                        </p:attrNameLst>
                                      </p:cBhvr>
                                      <p:to>
                                        <p:strVal val="visible"/>
                                      </p:to>
                                    </p:set>
                                  </p:childTnLst>
                                </p:cTn>
                              </p:par>
                              <p:par>
                                <p:cTn id="36" presetID="24" presetClass="entr" presetSubtype="0" fill="hold" grpId="0" nodeType="withEffect">
                                  <p:stCondLst>
                                    <p:cond delay="0"/>
                                  </p:stCondLst>
                                  <p:childTnLst>
                                    <p:set>
                                      <p:cBhvr>
                                        <p:cTn id="37" dur="1" fill="hold">
                                          <p:stCondLst>
                                            <p:cond delay="0"/>
                                          </p:stCondLst>
                                        </p:cTn>
                                        <p:tgtEl>
                                          <p:spTgt spid="4"/>
                                        </p:tgtEl>
                                        <p:attrNameLst>
                                          <p:attrName>style.visibility</p:attrName>
                                        </p:attrNameLst>
                                      </p:cBhvr>
                                      <p:to>
                                        <p:strVal val="visible"/>
                                      </p:to>
                                    </p:set>
                                    <p:anim to="" calcmode="lin" valueType="num">
                                      <p:cBhvr>
                                        <p:cTn id="38" dur="1" fill="hold"/>
                                        <p:tgtEl>
                                          <p:spTgt spid="4"/>
                                        </p:tgtEl>
                                      </p:cBhvr>
                                    </p:anim>
                                  </p:childTnLst>
                                </p:cTn>
                              </p:par>
                            </p:childTnLst>
                          </p:cTn>
                        </p:par>
                      </p:childTnLst>
                    </p:cTn>
                  </p:par>
                  <p:par>
                    <p:cTn id="39" fill="hold">
                      <p:stCondLst>
                        <p:cond delay="indefinite"/>
                      </p:stCondLst>
                      <p:childTnLst>
                        <p:par>
                          <p:cTn id="40" fill="hold">
                            <p:stCondLst>
                              <p:cond delay="0"/>
                            </p:stCondLst>
                            <p:childTnLst>
                              <p:par>
                                <p:cTn id="41" presetID="24" presetClass="entr" presetSubtype="0"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anim to="" calcmode="lin" valueType="num">
                                      <p:cBhvr>
                                        <p:cTn id="43" dur="1" fill="hold"/>
                                        <p:tgtEl>
                                          <p:spTgt spid="22"/>
                                        </p:tgtEl>
                                      </p:cBhvr>
                                    </p:anim>
                                  </p:childTnLst>
                                </p:cTn>
                              </p:par>
                            </p:childTnLst>
                          </p:cTn>
                        </p:par>
                      </p:childTnLst>
                    </p:cTn>
                  </p:par>
                  <p:par>
                    <p:cTn id="44" fill="hold">
                      <p:stCondLst>
                        <p:cond delay="indefinite"/>
                      </p:stCondLst>
                      <p:childTnLst>
                        <p:par>
                          <p:cTn id="45" fill="hold">
                            <p:stCondLst>
                              <p:cond delay="0"/>
                            </p:stCondLst>
                            <p:childTnLst>
                              <p:par>
                                <p:cTn id="46" presetID="24" presetClass="entr" presetSubtype="0"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anim to="" calcmode="lin" valueType="num">
                                      <p:cBhvr>
                                        <p:cTn id="48" dur="1" fill="hold"/>
                                        <p:tgtEl>
                                          <p:spTgt spid="14"/>
                                        </p:tgtEl>
                                      </p:cBhvr>
                                    </p:anim>
                                  </p:childTnLst>
                                </p:cTn>
                              </p:par>
                              <p:par>
                                <p:cTn id="49" presetID="24" presetClass="entr" presetSubtype="0" fill="hold" nodeType="withEffect">
                                  <p:stCondLst>
                                    <p:cond delay="0"/>
                                  </p:stCondLst>
                                  <p:childTnLst>
                                    <p:set>
                                      <p:cBhvr>
                                        <p:cTn id="50" dur="1" fill="hold">
                                          <p:stCondLst>
                                            <p:cond delay="0"/>
                                          </p:stCondLst>
                                        </p:cTn>
                                        <p:tgtEl>
                                          <p:spTgt spid="15"/>
                                        </p:tgtEl>
                                        <p:attrNameLst>
                                          <p:attrName>style.visibility</p:attrName>
                                        </p:attrNameLst>
                                      </p:cBhvr>
                                      <p:to>
                                        <p:strVal val="visible"/>
                                      </p:to>
                                    </p:set>
                                    <p:anim to="" calcmode="lin" valueType="num">
                                      <p:cBhvr>
                                        <p:cTn id="51" dur="1" fill="hold"/>
                                        <p:tgtEl>
                                          <p:spTgt spid="15"/>
                                        </p:tgtEl>
                                      </p:cBhvr>
                                    </p:anim>
                                  </p:childTnLst>
                                </p:cTn>
                              </p:par>
                              <p:par>
                                <p:cTn id="52" presetID="24"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 to="" calcmode="lin" valueType="num">
                                      <p:cBhvr>
                                        <p:cTn id="54" dur="1" fill="hold"/>
                                        <p:tgtEl>
                                          <p:spTgt spid="18"/>
                                        </p:tgtEl>
                                      </p:cBhvr>
                                    </p:anim>
                                  </p:childTnLst>
                                </p:cTn>
                              </p:par>
                              <p:par>
                                <p:cTn id="55" presetID="24"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 to="" calcmode="lin" valueType="num">
                                      <p:cBhvr>
                                        <p:cTn id="57" dur="1" fill="hold"/>
                                        <p:tgtEl>
                                          <p:spTgt spid="19"/>
                                        </p:tgtEl>
                                      </p:cBhvr>
                                    </p:anim>
                                  </p:childTnLst>
                                </p:cTn>
                              </p:par>
                              <p:par>
                                <p:cTn id="58" presetID="24" presetClass="entr" presetSubtype="0" fill="hold" nodeType="withEffect">
                                  <p:stCondLst>
                                    <p:cond delay="0"/>
                                  </p:stCondLst>
                                  <p:childTnLst>
                                    <p:set>
                                      <p:cBhvr>
                                        <p:cTn id="59" dur="1" fill="hold">
                                          <p:stCondLst>
                                            <p:cond delay="0"/>
                                          </p:stCondLst>
                                        </p:cTn>
                                        <p:tgtEl>
                                          <p:spTgt spid="17"/>
                                        </p:tgtEl>
                                        <p:attrNameLst>
                                          <p:attrName>style.visibility</p:attrName>
                                        </p:attrNameLst>
                                      </p:cBhvr>
                                      <p:to>
                                        <p:strVal val="visible"/>
                                      </p:to>
                                    </p:set>
                                    <p:anim to="" calcmode="lin" valueType="num">
                                      <p:cBhvr>
                                        <p:cTn id="60" dur="1" fill="hold"/>
                                        <p:tgtEl>
                                          <p:spTgt spid="17"/>
                                        </p:tgtEl>
                                      </p:cBhvr>
                                    </p:anim>
                                  </p:childTnLst>
                                </p:cTn>
                              </p:par>
                              <p:par>
                                <p:cTn id="61" presetID="24" presetClass="entr" presetSubtype="0" fill="hold" nodeType="withEffect">
                                  <p:stCondLst>
                                    <p:cond delay="0"/>
                                  </p:stCondLst>
                                  <p:childTnLst>
                                    <p:set>
                                      <p:cBhvr>
                                        <p:cTn id="62" dur="1" fill="hold">
                                          <p:stCondLst>
                                            <p:cond delay="0"/>
                                          </p:stCondLst>
                                        </p:cTn>
                                        <p:tgtEl>
                                          <p:spTgt spid="16"/>
                                        </p:tgtEl>
                                        <p:attrNameLst>
                                          <p:attrName>style.visibility</p:attrName>
                                        </p:attrNameLst>
                                      </p:cBhvr>
                                      <p:to>
                                        <p:strVal val="visible"/>
                                      </p:to>
                                    </p:set>
                                    <p:anim to="" calcmode="lin" valueType="num">
                                      <p:cBhvr>
                                        <p:cTn id="63" dur="1" fill="hold"/>
                                        <p:tgtEl>
                                          <p:spTgt spid="16"/>
                                        </p:tgtEl>
                                      </p:cBhvr>
                                    </p:anim>
                                  </p:childTnLst>
                                </p:cTn>
                              </p:par>
                            </p:childTnLst>
                          </p:cTn>
                        </p:par>
                      </p:childTnLst>
                    </p:cTn>
                  </p:par>
                  <p:par>
                    <p:cTn id="64" fill="hold">
                      <p:stCondLst>
                        <p:cond delay="indefinite"/>
                      </p:stCondLst>
                      <p:childTnLst>
                        <p:par>
                          <p:cTn id="65" fill="hold">
                            <p:stCondLst>
                              <p:cond delay="0"/>
                            </p:stCondLst>
                            <p:childTnLst>
                              <p:par>
                                <p:cTn id="66" presetID="24" presetClass="entr" presetSubtype="0" fill="hold" grpId="0" nodeType="clickEffect">
                                  <p:stCondLst>
                                    <p:cond delay="0"/>
                                  </p:stCondLst>
                                  <p:childTnLst>
                                    <p:set>
                                      <p:cBhvr>
                                        <p:cTn id="67" dur="1" fill="hold">
                                          <p:stCondLst>
                                            <p:cond delay="0"/>
                                          </p:stCondLst>
                                        </p:cTn>
                                        <p:tgtEl>
                                          <p:spTgt spid="29"/>
                                        </p:tgtEl>
                                        <p:attrNameLst>
                                          <p:attrName>style.visibility</p:attrName>
                                        </p:attrNameLst>
                                      </p:cBhvr>
                                      <p:to>
                                        <p:strVal val="visible"/>
                                      </p:to>
                                    </p:set>
                                    <p:anim to="" calcmode="lin" valueType="num">
                                      <p:cBhvr>
                                        <p:cTn id="68" dur="1" fill="hold"/>
                                        <p:tgtEl>
                                          <p:spTgt spid="29"/>
                                        </p:tgtEl>
                                      </p:cBhvr>
                                    </p:anim>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21"/>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24" presetClass="entr" presetSubtype="0" fill="hold" grpId="0" nodeType="clickEffect">
                                  <p:stCondLst>
                                    <p:cond delay="0"/>
                                  </p:stCondLst>
                                  <p:childTnLst>
                                    <p:set>
                                      <p:cBhvr>
                                        <p:cTn id="76" dur="1" fill="hold">
                                          <p:stCondLst>
                                            <p:cond delay="0"/>
                                          </p:stCondLst>
                                        </p:cTn>
                                        <p:tgtEl>
                                          <p:spTgt spid="26"/>
                                        </p:tgtEl>
                                        <p:attrNameLst>
                                          <p:attrName>style.visibility</p:attrName>
                                        </p:attrNameLst>
                                      </p:cBhvr>
                                      <p:to>
                                        <p:strVal val="visible"/>
                                      </p:to>
                                    </p:set>
                                    <p:anim to="" calcmode="lin" valueType="num">
                                      <p:cBhvr>
                                        <p:cTn id="77" dur="1" fill="hold"/>
                                        <p:tgtEl>
                                          <p:spTgt spid="26"/>
                                        </p:tgtEl>
                                      </p:cBhvr>
                                    </p:anim>
                                  </p:childTnLst>
                                </p:cTn>
                              </p:par>
                              <p:par>
                                <p:cTn id="78" presetID="24" presetClass="entr" presetSubtype="0" fill="hold" nodeType="withEffect">
                                  <p:stCondLst>
                                    <p:cond delay="0"/>
                                  </p:stCondLst>
                                  <p:childTnLst>
                                    <p:set>
                                      <p:cBhvr>
                                        <p:cTn id="79" dur="1" fill="hold">
                                          <p:stCondLst>
                                            <p:cond delay="0"/>
                                          </p:stCondLst>
                                        </p:cTn>
                                        <p:tgtEl>
                                          <p:spTgt spid="25"/>
                                        </p:tgtEl>
                                        <p:attrNameLst>
                                          <p:attrName>style.visibility</p:attrName>
                                        </p:attrNameLst>
                                      </p:cBhvr>
                                      <p:to>
                                        <p:strVal val="visible"/>
                                      </p:to>
                                    </p:set>
                                    <p:anim to="" calcmode="lin" valueType="num">
                                      <p:cBhvr>
                                        <p:cTn id="80" dur="1" fill="hold"/>
                                        <p:tgtEl>
                                          <p:spTgt spid="25"/>
                                        </p:tgtEl>
                                      </p:cBhvr>
                                    </p:anim>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27" presetClass="entr" presetSubtype="0" fill="hold" nodeType="clickEffect">
                                  <p:stCondLst>
                                    <p:cond delay="0"/>
                                  </p:stCondLst>
                                  <p:iterate type="lt">
                                    <p:tmPct val="50000"/>
                                  </p:iterate>
                                  <p:childTnLst>
                                    <p:set>
                                      <p:cBhvr>
                                        <p:cTn id="88" dur="1" fill="hold">
                                          <p:stCondLst>
                                            <p:cond delay="0"/>
                                          </p:stCondLst>
                                        </p:cTn>
                                        <p:tgtEl>
                                          <p:spTgt spid="28">
                                            <p:txEl>
                                              <p:pRg st="1" end="1"/>
                                            </p:txEl>
                                          </p:spTgt>
                                        </p:tgtEl>
                                        <p:attrNameLst>
                                          <p:attrName>style.visibility</p:attrName>
                                        </p:attrNameLst>
                                      </p:cBhvr>
                                      <p:to>
                                        <p:strVal val="visible"/>
                                      </p:to>
                                    </p:set>
                                    <p:anim calcmode="discrete" valueType="clr">
                                      <p:cBhvr override="childStyle">
                                        <p:cTn id="89" dur="80"/>
                                        <p:tgtEl>
                                          <p:spTgt spid="28">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90" dur="80"/>
                                        <p:tgtEl>
                                          <p:spTgt spid="28">
                                            <p:txEl>
                                              <p:pRg st="1" end="1"/>
                                            </p:txEl>
                                          </p:spTgt>
                                        </p:tgtEl>
                                        <p:attrNameLst>
                                          <p:attrName>fillcolor</p:attrName>
                                        </p:attrNameLst>
                                      </p:cBhvr>
                                      <p:tavLst>
                                        <p:tav tm="0">
                                          <p:val>
                                            <p:clrVal>
                                              <a:schemeClr val="accent2"/>
                                            </p:clrVal>
                                          </p:val>
                                        </p:tav>
                                        <p:tav tm="50000">
                                          <p:val>
                                            <p:clrVal>
                                              <a:schemeClr val="hlink"/>
                                            </p:clrVal>
                                          </p:val>
                                        </p:tav>
                                      </p:tavLst>
                                    </p:anim>
                                    <p:set>
                                      <p:cBhvr>
                                        <p:cTn id="91" dur="80"/>
                                        <p:tgtEl>
                                          <p:spTgt spid="28">
                                            <p:txEl>
                                              <p:pRg st="1" end="1"/>
                                            </p:txEl>
                                          </p:spTgt>
                                        </p:tgtEl>
                                        <p:attrNameLst>
                                          <p:attrName>fill.type</p:attrName>
                                        </p:attrNameLst>
                                      </p:cBhvr>
                                      <p:to>
                                        <p:strVal val="solid"/>
                                      </p:to>
                                    </p:set>
                                  </p:childTnLst>
                                </p:cTn>
                              </p:par>
                            </p:childTnLst>
                          </p:cTn>
                        </p:par>
                      </p:childTnLst>
                    </p:cTn>
                  </p:par>
                  <p:par>
                    <p:cTn id="92" fill="hold">
                      <p:stCondLst>
                        <p:cond delay="indefinite"/>
                      </p:stCondLst>
                      <p:childTnLst>
                        <p:par>
                          <p:cTn id="93" fill="hold">
                            <p:stCondLst>
                              <p:cond delay="0"/>
                            </p:stCondLst>
                            <p:childTnLst>
                              <p:par>
                                <p:cTn id="94" presetID="27" presetClass="entr" presetSubtype="0" fill="hold" nodeType="clickEffect">
                                  <p:stCondLst>
                                    <p:cond delay="0"/>
                                  </p:stCondLst>
                                  <p:iterate type="lt">
                                    <p:tmPct val="50000"/>
                                  </p:iterate>
                                  <p:childTnLst>
                                    <p:set>
                                      <p:cBhvr>
                                        <p:cTn id="95" dur="1" fill="hold">
                                          <p:stCondLst>
                                            <p:cond delay="0"/>
                                          </p:stCondLst>
                                        </p:cTn>
                                        <p:tgtEl>
                                          <p:spTgt spid="28">
                                            <p:txEl>
                                              <p:pRg st="2" end="2"/>
                                            </p:txEl>
                                          </p:spTgt>
                                        </p:tgtEl>
                                        <p:attrNameLst>
                                          <p:attrName>style.visibility</p:attrName>
                                        </p:attrNameLst>
                                      </p:cBhvr>
                                      <p:to>
                                        <p:strVal val="visible"/>
                                      </p:to>
                                    </p:set>
                                    <p:anim calcmode="discrete" valueType="clr">
                                      <p:cBhvr override="childStyle">
                                        <p:cTn id="96" dur="80"/>
                                        <p:tgtEl>
                                          <p:spTgt spid="28">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97" dur="80"/>
                                        <p:tgtEl>
                                          <p:spTgt spid="28">
                                            <p:txEl>
                                              <p:pRg st="2" end="2"/>
                                            </p:txEl>
                                          </p:spTgt>
                                        </p:tgtEl>
                                        <p:attrNameLst>
                                          <p:attrName>fillcolor</p:attrName>
                                        </p:attrNameLst>
                                      </p:cBhvr>
                                      <p:tavLst>
                                        <p:tav tm="0">
                                          <p:val>
                                            <p:clrVal>
                                              <a:schemeClr val="accent2"/>
                                            </p:clrVal>
                                          </p:val>
                                        </p:tav>
                                        <p:tav tm="50000">
                                          <p:val>
                                            <p:clrVal>
                                              <a:schemeClr val="hlink"/>
                                            </p:clrVal>
                                          </p:val>
                                        </p:tav>
                                      </p:tavLst>
                                    </p:anim>
                                    <p:set>
                                      <p:cBhvr>
                                        <p:cTn id="98" dur="80"/>
                                        <p:tgtEl>
                                          <p:spTgt spid="28">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1"/>
      <p:bldP spid="10" grpId="0"/>
      <p:bldP spid="14" grpId="0" bldLvl="0" animBg="1"/>
      <p:bldP spid="18" grpId="0"/>
      <p:bldP spid="19" grpId="0"/>
      <p:bldP spid="21" grpId="0" bldLvl="0" animBg="1"/>
      <p:bldP spid="22" grpId="0" bldLvl="0" animBg="1"/>
      <p:bldP spid="26" grpId="0"/>
      <p:bldP spid="29" grpId="0" bldLvl="0" animBg="1"/>
      <p:bldP spid="4" grpId="0" bldLvl="0" animBg="1"/>
      <p:bldP spid="6"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3614" y="404212"/>
            <a:ext cx="10973577" cy="1143142"/>
          </a:xfrm>
        </p:spPr>
        <p:txBody>
          <a:bodyPr vert="horz" wrap="square" lIns="107470" tIns="53734" rIns="107470" bIns="53734" numCol="1" anchor="ctr" anchorCtr="0" compatLnSpc="1"/>
          <a:lstStyle/>
          <a:p>
            <a:pPr marL="0" marR="0" lvl="0" indent="335915" algn="ctr" defTabSz="914400" rtl="0" eaLnBrk="1" fontAlgn="base" latinLnBrk="0" hangingPunct="1">
              <a:lnSpc>
                <a:spcPct val="150000"/>
              </a:lnSpc>
              <a:spcBef>
                <a:spcPct val="0"/>
              </a:spcBef>
              <a:spcAft>
                <a:spcPts val="0"/>
              </a:spcAft>
              <a:buClrTx/>
              <a:buSzTx/>
              <a:buFontTx/>
              <a:buNone/>
              <a:defRPr/>
            </a:pPr>
            <a:br>
              <a:rPr kumimoji="0" lang="zh-CN" altLang="zh-CN" sz="3200" i="0" u="none" strike="noStrike" kern="10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rPr>
            </a:br>
            <a:endParaRPr kumimoji="0" lang="zh-CN" altLang="zh-CN" sz="3200" i="0" u="none" strike="noStrike" kern="10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p:cNvSpPr>
            <a:spLocks noGrp="1"/>
          </p:cNvSpPr>
          <p:nvPr>
            <p:ph idx="1"/>
          </p:nvPr>
        </p:nvSpPr>
        <p:spPr>
          <a:xfrm>
            <a:off x="450850" y="1023620"/>
            <a:ext cx="11304270" cy="5060950"/>
          </a:xfrm>
        </p:spPr>
        <p:txBody>
          <a:bodyPr vert="horz" wrap="square" lIns="107470" tIns="53734" rIns="107470" bIns="53734" numCol="1" anchor="t" anchorCtr="0" compatLnSpc="1"/>
          <a:lstStyle/>
          <a:p>
            <a:pPr marL="302260" marR="0" lvl="0" indent="0" algn="l" defTabSz="914400" rtl="0" eaLnBrk="1" latinLnBrk="0" hangingPunct="1">
              <a:lnSpc>
                <a:spcPct val="150000"/>
              </a:lnSpc>
              <a:spcBef>
                <a:spcPts val="0"/>
              </a:spcBef>
              <a:spcAft>
                <a:spcPts val="0"/>
              </a:spcAft>
              <a:buClrTx/>
              <a:buSzTx/>
              <a:buFontTx/>
              <a:buNone/>
              <a:defRPr/>
            </a:pPr>
            <a:r>
              <a:rPr kumimoji="0" 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a:t>
            </a:r>
            <a:r>
              <a:rPr lang="zh-CN" sz="2800" kern="100" noProof="0" dirty="0">
                <a:ln>
                  <a:noFill/>
                </a:ln>
                <a:effectLst/>
                <a:uLnTx/>
                <a:uFillTx/>
                <a:latin typeface="方正粗黑宋简体" panose="02000000000000000000" charset="-122"/>
                <a:ea typeface="方正大黑体_GBK" panose="02010600010101010101" charset="-122"/>
                <a:cs typeface="方正大黑体_GBK" panose="02010600010101010101" charset="-122"/>
                <a:sym typeface="+mn-ea"/>
              </a:rPr>
              <a:t>例</a:t>
            </a:r>
            <a:r>
              <a:rPr lang="en-US" altLang="zh-CN" sz="2800" kern="100" noProof="0" dirty="0">
                <a:ln>
                  <a:noFill/>
                </a:ln>
                <a:effectLst/>
                <a:uLnTx/>
                <a:uFillTx/>
                <a:latin typeface="方正粗黑宋简体" panose="02000000000000000000" charset="-122"/>
                <a:ea typeface="方正大黑体_GBK" panose="02010600010101010101" charset="-122"/>
                <a:cs typeface="方正大黑体_GBK" panose="02010600010101010101" charset="-122"/>
                <a:sym typeface="+mn-ea"/>
              </a:rPr>
              <a:t>4</a:t>
            </a:r>
            <a:r>
              <a:rPr kumimoji="0" lang="zh-CN"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a:t>
            </a:r>
            <a:r>
              <a:rPr kumimoji="0"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rPr>
              <a:t>甲公司以银行存款30000元，偿还到期的长期借款。</a:t>
            </a:r>
            <a:endParaRPr kumimoji="0" sz="2800" b="0" i="0" u="none" strike="noStrike" kern="100" cap="none" spc="0" normalizeH="0" baseline="0" noProof="0" dirty="0">
              <a:ln>
                <a:noFill/>
              </a:ln>
              <a:solidFill>
                <a:schemeClr val="tx1"/>
              </a:solidFill>
              <a:effectLst/>
              <a:uLnTx/>
              <a:uFillTx/>
              <a:latin typeface="方正粗黑宋简体" panose="02000000000000000000" charset="-122"/>
              <a:ea typeface="方正大黑体_GBK" panose="02010600010101010101" charset="-122"/>
              <a:cs typeface="方正大黑体_GBK" panose="02010600010101010101" charset="-122"/>
            </a:endParaRPr>
          </a:p>
        </p:txBody>
      </p:sp>
      <p:sp>
        <p:nvSpPr>
          <p:cNvPr id="7" name="文本框 6"/>
          <p:cNvSpPr txBox="1"/>
          <p:nvPr/>
        </p:nvSpPr>
        <p:spPr>
          <a:xfrm>
            <a:off x="7833360" y="3500755"/>
            <a:ext cx="1289050" cy="398780"/>
          </a:xfrm>
          <a:prstGeom prst="rect">
            <a:avLst/>
          </a:prstGeom>
          <a:solidFill>
            <a:srgbClr val="383BC4"/>
          </a:solidFill>
        </p:spPr>
        <p:txBody>
          <a:bodyPr wrap="square" rtlCol="0">
            <a:spAutoFit/>
          </a:bodyPr>
          <a:lstStyle/>
          <a:p>
            <a:pPr algn="ctr"/>
            <a:r>
              <a:rPr lang="zh-CN" altLang="en-US" sz="2000">
                <a:solidFill>
                  <a:schemeClr val="bg1"/>
                </a:solidFill>
                <a:latin typeface="方正粗黑宋简体" panose="02000000000000000000" charset="-122"/>
                <a:ea typeface="方正大黑体_GBK" panose="02010600010101010101" charset="-122"/>
              </a:rPr>
              <a:t>长期借款</a:t>
            </a:r>
            <a:endParaRPr lang="zh-CN" altLang="en-US" sz="2000">
              <a:solidFill>
                <a:schemeClr val="bg1"/>
              </a:solidFill>
              <a:latin typeface="方正粗黑宋简体" panose="02000000000000000000" charset="-122"/>
              <a:ea typeface="方正大黑体_GBK" panose="02010600010101010101" charset="-122"/>
            </a:endParaRPr>
          </a:p>
        </p:txBody>
      </p:sp>
      <p:sp>
        <p:nvSpPr>
          <p:cNvPr id="9" name="文本框 8"/>
          <p:cNvSpPr txBox="1"/>
          <p:nvPr/>
        </p:nvSpPr>
        <p:spPr>
          <a:xfrm>
            <a:off x="6960235" y="364490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借</a:t>
            </a:r>
            <a:endParaRPr lang="zh-CN" altLang="en-US" sz="2000">
              <a:latin typeface="方正粗黑宋简体" panose="02000000000000000000" charset="-122"/>
              <a:ea typeface="方正大黑体_GBK" panose="02010600010101010101" charset="-122"/>
            </a:endParaRPr>
          </a:p>
        </p:txBody>
      </p:sp>
      <p:sp>
        <p:nvSpPr>
          <p:cNvPr id="10" name="文本框 9"/>
          <p:cNvSpPr txBox="1"/>
          <p:nvPr/>
        </p:nvSpPr>
        <p:spPr>
          <a:xfrm>
            <a:off x="9480550" y="357251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贷</a:t>
            </a:r>
            <a:endParaRPr lang="zh-CN" altLang="en-US" sz="2000">
              <a:latin typeface="方正粗黑宋简体" panose="02000000000000000000" charset="-122"/>
              <a:ea typeface="方正大黑体_GBK" panose="02010600010101010101" charset="-122"/>
            </a:endParaRPr>
          </a:p>
        </p:txBody>
      </p:sp>
      <p:cxnSp>
        <p:nvCxnSpPr>
          <p:cNvPr id="11" name="直接连接符 10"/>
          <p:cNvCxnSpPr/>
          <p:nvPr/>
        </p:nvCxnSpPr>
        <p:spPr>
          <a:xfrm flipV="1">
            <a:off x="7116445" y="4004945"/>
            <a:ext cx="2736215" cy="38735"/>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2" name="直接连接符 11"/>
          <p:cNvCxnSpPr/>
          <p:nvPr/>
        </p:nvCxnSpPr>
        <p:spPr>
          <a:xfrm>
            <a:off x="8504555" y="4075430"/>
            <a:ext cx="40005" cy="1801495"/>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3" name="直接连接符 12"/>
          <p:cNvCxnSpPr/>
          <p:nvPr/>
        </p:nvCxnSpPr>
        <p:spPr>
          <a:xfrm flipV="1">
            <a:off x="7145655" y="5046345"/>
            <a:ext cx="2736215" cy="38735"/>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14" name="文本框 13"/>
          <p:cNvSpPr txBox="1"/>
          <p:nvPr/>
        </p:nvSpPr>
        <p:spPr>
          <a:xfrm>
            <a:off x="3215640" y="3606165"/>
            <a:ext cx="1213485" cy="398780"/>
          </a:xfrm>
          <a:prstGeom prst="rect">
            <a:avLst/>
          </a:prstGeom>
          <a:solidFill>
            <a:srgbClr val="383BC4"/>
          </a:solidFill>
        </p:spPr>
        <p:txBody>
          <a:bodyPr wrap="square" rtlCol="0">
            <a:spAutoFit/>
          </a:bodyPr>
          <a:lstStyle/>
          <a:p>
            <a:pPr algn="ctr"/>
            <a:r>
              <a:rPr lang="zh-CN" altLang="en-US" sz="2000">
                <a:solidFill>
                  <a:schemeClr val="bg1"/>
                </a:solidFill>
                <a:latin typeface="方正粗黑宋简体" panose="02000000000000000000" charset="-122"/>
                <a:ea typeface="方正大黑体_GBK" panose="02010600010101010101" charset="-122"/>
              </a:rPr>
              <a:t>银行存款</a:t>
            </a:r>
            <a:endParaRPr lang="zh-CN" altLang="en-US" sz="2000">
              <a:solidFill>
                <a:schemeClr val="bg1"/>
              </a:solidFill>
              <a:latin typeface="方正粗黑宋简体" panose="02000000000000000000" charset="-122"/>
              <a:ea typeface="方正大黑体_GBK" panose="02010600010101010101" charset="-122"/>
            </a:endParaRPr>
          </a:p>
        </p:txBody>
      </p:sp>
      <p:cxnSp>
        <p:nvCxnSpPr>
          <p:cNvPr id="15" name="直接连接符 14"/>
          <p:cNvCxnSpPr/>
          <p:nvPr/>
        </p:nvCxnSpPr>
        <p:spPr>
          <a:xfrm>
            <a:off x="2279015" y="4076700"/>
            <a:ext cx="3024505" cy="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6" name="直接连接符 15"/>
          <p:cNvCxnSpPr/>
          <p:nvPr/>
        </p:nvCxnSpPr>
        <p:spPr>
          <a:xfrm>
            <a:off x="2351405" y="5085080"/>
            <a:ext cx="2880360" cy="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7" name="直接连接符 16"/>
          <p:cNvCxnSpPr/>
          <p:nvPr/>
        </p:nvCxnSpPr>
        <p:spPr>
          <a:xfrm>
            <a:off x="3791585" y="4105275"/>
            <a:ext cx="0" cy="1771650"/>
          </a:xfrm>
          <a:prstGeom prst="line">
            <a:avLst/>
          </a:prstGeom>
          <a:noFill/>
          <a:ln w="38100" cap="flat" cmpd="sng" algn="ctr">
            <a:solidFill>
              <a:srgbClr val="333399"/>
            </a:solidFill>
            <a:prstDash val="solid"/>
            <a:headEnd type="none" w="med" len="med"/>
            <a:tailEnd type="none"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18" name="文本框 17"/>
          <p:cNvSpPr txBox="1"/>
          <p:nvPr/>
        </p:nvSpPr>
        <p:spPr>
          <a:xfrm>
            <a:off x="2135505" y="3706495"/>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借</a:t>
            </a:r>
            <a:endParaRPr lang="zh-CN" altLang="en-US" sz="2000">
              <a:latin typeface="方正粗黑宋简体" panose="02000000000000000000" charset="-122"/>
              <a:ea typeface="方正大黑体_GBK" panose="02010600010101010101" charset="-122"/>
            </a:endParaRPr>
          </a:p>
        </p:txBody>
      </p:sp>
      <p:sp>
        <p:nvSpPr>
          <p:cNvPr id="19" name="文本框 18"/>
          <p:cNvSpPr txBox="1"/>
          <p:nvPr/>
        </p:nvSpPr>
        <p:spPr>
          <a:xfrm>
            <a:off x="5015865" y="3677920"/>
            <a:ext cx="567690" cy="398780"/>
          </a:xfrm>
          <a:prstGeom prst="rect">
            <a:avLst/>
          </a:prstGeom>
          <a:noFill/>
        </p:spPr>
        <p:txBody>
          <a:bodyPr wrap="square" rtlCol="0">
            <a:spAutoFit/>
          </a:bodyPr>
          <a:lstStyle/>
          <a:p>
            <a:r>
              <a:rPr lang="zh-CN" altLang="en-US" sz="2000">
                <a:latin typeface="方正粗黑宋简体" panose="02000000000000000000" charset="-122"/>
                <a:ea typeface="方正大黑体_GBK" panose="02010600010101010101" charset="-122"/>
              </a:rPr>
              <a:t>贷</a:t>
            </a:r>
            <a:endParaRPr lang="zh-CN" altLang="en-US" sz="2000">
              <a:latin typeface="方正粗黑宋简体" panose="02000000000000000000" charset="-122"/>
              <a:ea typeface="方正大黑体_GBK" panose="02010600010101010101" charset="-122"/>
            </a:endParaRPr>
          </a:p>
        </p:txBody>
      </p:sp>
      <p:sp>
        <p:nvSpPr>
          <p:cNvPr id="21" name="文本框 20"/>
          <p:cNvSpPr txBox="1"/>
          <p:nvPr/>
        </p:nvSpPr>
        <p:spPr>
          <a:xfrm>
            <a:off x="3910965" y="4223385"/>
            <a:ext cx="1320800" cy="706755"/>
          </a:xfrm>
          <a:prstGeom prst="rect">
            <a:avLst/>
          </a:prstGeom>
          <a:solidFill>
            <a:srgbClr val="383BC4"/>
          </a:solidFill>
        </p:spPr>
        <p:txBody>
          <a:bodyPr wrap="square" rtlCol="0">
            <a:spAutoFit/>
          </a:bodyPr>
          <a:lstStyle/>
          <a:p>
            <a:r>
              <a:rPr lang="zh-CN" altLang="en-US" sz="2000">
                <a:solidFill>
                  <a:schemeClr val="bg1"/>
                </a:solidFill>
                <a:latin typeface="方正粗黑宋简体" panose="02000000000000000000" charset="-122"/>
                <a:ea typeface="方正大黑体_GBK" panose="02010600010101010101" charset="-122"/>
              </a:rPr>
              <a:t>减少了</a:t>
            </a:r>
            <a:r>
              <a:rPr lang="en-US" altLang="zh-CN" sz="2000">
                <a:solidFill>
                  <a:schemeClr val="bg1"/>
                </a:solidFill>
                <a:latin typeface="方正粗黑宋简体" panose="02000000000000000000" charset="-122"/>
                <a:ea typeface="方正大黑体_GBK" panose="02010600010101010101" charset="-122"/>
              </a:rPr>
              <a:t>30000</a:t>
            </a:r>
            <a:r>
              <a:rPr lang="zh-CN" altLang="en-US" sz="2000">
                <a:solidFill>
                  <a:schemeClr val="bg1"/>
                </a:solidFill>
                <a:latin typeface="方正粗黑宋简体" panose="02000000000000000000" charset="-122"/>
                <a:ea typeface="方正大黑体_GBK" panose="02010600010101010101" charset="-122"/>
              </a:rPr>
              <a:t>元</a:t>
            </a:r>
            <a:endParaRPr lang="zh-CN" altLang="en-US" sz="2000">
              <a:solidFill>
                <a:schemeClr val="bg1"/>
              </a:solidFill>
              <a:latin typeface="方正粗黑宋简体" panose="02000000000000000000" charset="-122"/>
              <a:ea typeface="方正大黑体_GBK" panose="02010600010101010101" charset="-122"/>
            </a:endParaRPr>
          </a:p>
        </p:txBody>
      </p:sp>
      <p:sp>
        <p:nvSpPr>
          <p:cNvPr id="22" name="文本框 21"/>
          <p:cNvSpPr txBox="1"/>
          <p:nvPr/>
        </p:nvSpPr>
        <p:spPr>
          <a:xfrm>
            <a:off x="7116445" y="4149090"/>
            <a:ext cx="1320800" cy="706755"/>
          </a:xfrm>
          <a:prstGeom prst="rect">
            <a:avLst/>
          </a:prstGeom>
          <a:solidFill>
            <a:srgbClr val="383BC4"/>
          </a:solidFill>
        </p:spPr>
        <p:txBody>
          <a:bodyPr wrap="square" rtlCol="0">
            <a:spAutoFit/>
          </a:bodyPr>
          <a:lstStyle/>
          <a:p>
            <a:r>
              <a:rPr lang="zh-CN" altLang="en-US" sz="2000">
                <a:solidFill>
                  <a:schemeClr val="bg1"/>
                </a:solidFill>
                <a:latin typeface="方正粗黑宋简体" panose="02000000000000000000" charset="-122"/>
                <a:ea typeface="方正大黑体_GBK" panose="02010600010101010101" charset="-122"/>
              </a:rPr>
              <a:t>减少了</a:t>
            </a:r>
            <a:r>
              <a:rPr lang="en-US" altLang="zh-CN" sz="2000">
                <a:solidFill>
                  <a:schemeClr val="bg1"/>
                </a:solidFill>
                <a:latin typeface="方正粗黑宋简体" panose="02000000000000000000" charset="-122"/>
                <a:ea typeface="方正大黑体_GBK" panose="02010600010101010101" charset="-122"/>
              </a:rPr>
              <a:t>30000</a:t>
            </a:r>
            <a:r>
              <a:rPr lang="zh-CN" altLang="en-US" sz="2000">
                <a:solidFill>
                  <a:schemeClr val="bg1"/>
                </a:solidFill>
                <a:latin typeface="方正粗黑宋简体" panose="02000000000000000000" charset="-122"/>
                <a:ea typeface="方正大黑体_GBK" panose="02010600010101010101" charset="-122"/>
              </a:rPr>
              <a:t>元</a:t>
            </a:r>
            <a:endParaRPr lang="zh-CN" altLang="en-US" sz="2000">
              <a:solidFill>
                <a:schemeClr val="bg1"/>
              </a:solidFill>
              <a:latin typeface="方正粗黑宋简体" panose="02000000000000000000" charset="-122"/>
              <a:ea typeface="方正大黑体_GBK" panose="02010600010101010101" charset="-122"/>
            </a:endParaRPr>
          </a:p>
        </p:txBody>
      </p:sp>
      <p:cxnSp>
        <p:nvCxnSpPr>
          <p:cNvPr id="25" name="直接箭头连接符 24"/>
          <p:cNvCxnSpPr/>
          <p:nvPr/>
        </p:nvCxnSpPr>
        <p:spPr>
          <a:xfrm>
            <a:off x="5435600" y="4502150"/>
            <a:ext cx="1584325" cy="0"/>
          </a:xfrm>
          <a:prstGeom prst="straightConnector1">
            <a:avLst/>
          </a:prstGeom>
          <a:noFill/>
          <a:ln w="38100" cap="flat" cmpd="sng" algn="ctr">
            <a:solidFill>
              <a:srgbClr val="333399"/>
            </a:solidFill>
            <a:prstDash val="solid"/>
            <a:headEnd type="arrow" w="med" len="med"/>
            <a:tailEnd type="arrow" w="med" len="med"/>
          </a:ln>
          <a:effectLst>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26" name="文本框 25"/>
          <p:cNvSpPr txBox="1"/>
          <p:nvPr/>
        </p:nvSpPr>
        <p:spPr>
          <a:xfrm>
            <a:off x="5561330" y="4004945"/>
            <a:ext cx="1325880" cy="368300"/>
          </a:xfrm>
          <a:prstGeom prst="rect">
            <a:avLst/>
          </a:prstGeom>
          <a:noFill/>
        </p:spPr>
        <p:txBody>
          <a:bodyPr wrap="none" rtlCol="0" anchor="t">
            <a:spAutoFit/>
          </a:bodyPr>
          <a:lstStyle/>
          <a:p>
            <a:r>
              <a:rPr lang="zh-CN" altLang="en-US" dirty="0">
                <a:latin typeface="方正粗黑宋简体" panose="02000000000000000000" charset="-122"/>
                <a:ea typeface="方正大黑体_GBK" panose="02010600010101010101" charset="-122"/>
                <a:sym typeface="+mn-ea"/>
              </a:rPr>
              <a:t>成对应关系</a:t>
            </a:r>
            <a:endParaRPr lang="zh-CN" altLang="en-US" dirty="0">
              <a:latin typeface="方正粗黑宋简体" panose="02000000000000000000" charset="-122"/>
              <a:ea typeface="方正大黑体_GBK" panose="02010600010101010101" charset="-122"/>
              <a:sym typeface="+mn-ea"/>
            </a:endParaRPr>
          </a:p>
        </p:txBody>
      </p:sp>
      <p:pic>
        <p:nvPicPr>
          <p:cNvPr id="20" name="图片 19"/>
          <p:cNvPicPr>
            <a:picLocks noChangeAspect="1"/>
          </p:cNvPicPr>
          <p:nvPr/>
        </p:nvPicPr>
        <p:blipFill>
          <a:blip r:embed="rId1"/>
          <a:stretch>
            <a:fillRect/>
          </a:stretch>
        </p:blipFill>
        <p:spPr>
          <a:xfrm>
            <a:off x="3169285" y="2593975"/>
            <a:ext cx="1413510" cy="792480"/>
          </a:xfrm>
          <a:prstGeom prst="rect">
            <a:avLst/>
          </a:prstGeom>
        </p:spPr>
      </p:pic>
      <p:sp>
        <p:nvSpPr>
          <p:cNvPr id="28" name="文本框 27"/>
          <p:cNvSpPr txBox="1"/>
          <p:nvPr/>
        </p:nvSpPr>
        <p:spPr>
          <a:xfrm>
            <a:off x="4124325" y="5240020"/>
            <a:ext cx="4145280" cy="1273175"/>
          </a:xfrm>
          <a:prstGeom prst="rect">
            <a:avLst/>
          </a:prstGeom>
          <a:noFill/>
        </p:spPr>
        <p:txBody>
          <a:bodyPr wrap="square" rtlCol="0" anchor="t">
            <a:spAutoFit/>
          </a:bodyPr>
          <a:lstStyle/>
          <a:p>
            <a:pPr marL="302260" indent="-302260" algn="l" fontAlgn="base">
              <a:lnSpc>
                <a:spcPct val="150000"/>
              </a:lnSpc>
              <a:spcBef>
                <a:spcPct val="20000"/>
              </a:spcBef>
              <a:buClrTx/>
              <a:buSzTx/>
              <a:buFontTx/>
              <a:defRPr/>
            </a:pPr>
            <a:r>
              <a:rPr lang="zh-CN" altLang="en-US"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借：</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a:t>
            </a:r>
            <a:r>
              <a:rPr 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长期借款</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30000</a:t>
            </a:r>
            <a:endParaRPr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endParaRPr>
          </a:p>
          <a:p>
            <a:pPr marL="302260" indent="-302260" algn="l" fontAlgn="base">
              <a:lnSpc>
                <a:spcPct val="150000"/>
              </a:lnSpc>
              <a:spcBef>
                <a:spcPct val="20000"/>
              </a:spcBef>
              <a:buClrTx/>
              <a:buSzTx/>
              <a:buFontTx/>
              <a:defRPr/>
            </a:pPr>
            <a:r>
              <a:rPr lang="zh-CN" altLang="en-US"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贷：</a:t>
            </a:r>
            <a:r>
              <a:rPr 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银行存款</a:t>
            </a:r>
            <a:r>
              <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rPr>
              <a:t>    30000</a:t>
            </a:r>
            <a:endParaRPr lang="en-US" altLang="zh-CN" sz="2400" kern="0" noProof="0" dirty="0">
              <a:ln>
                <a:noFill/>
              </a:ln>
              <a:gradFill>
                <a:gsLst>
                  <a:gs pos="0">
                    <a:srgbClr val="012D86"/>
                  </a:gs>
                  <a:gs pos="100000">
                    <a:srgbClr val="0E2557"/>
                  </a:gs>
                </a:gsLst>
                <a:lin scaled="0"/>
              </a:gradFill>
              <a:effectLst/>
              <a:uLnTx/>
              <a:uFillTx/>
              <a:latin typeface="方正粗黑宋简体" panose="02000000000000000000" charset="-122"/>
              <a:ea typeface="方正大黑体_GBK" panose="02010600010101010101" charset="-122"/>
              <a:cs typeface="方正小标宋_GBK" panose="02000000000000000000" charset="-122"/>
              <a:sym typeface="+mn-ea"/>
            </a:endParaRPr>
          </a:p>
        </p:txBody>
      </p:sp>
      <p:sp>
        <p:nvSpPr>
          <p:cNvPr id="29" name="圆角矩形标注 28"/>
          <p:cNvSpPr/>
          <p:nvPr/>
        </p:nvSpPr>
        <p:spPr>
          <a:xfrm>
            <a:off x="887095" y="2789555"/>
            <a:ext cx="1391920" cy="711200"/>
          </a:xfrm>
          <a:prstGeom prst="wedgeRoundRectCallout">
            <a:avLst>
              <a:gd name="adj1" fmla="val 64416"/>
              <a:gd name="adj2" fmla="val 56517"/>
              <a:gd name="adj3" fmla="val 16667"/>
            </a:avLst>
          </a:prstGeom>
          <a:solidFill>
            <a:srgbClr val="FFFFFF"/>
          </a:solidFill>
          <a:ln w="25400" cap="flat" cmpd="sng" algn="ctr">
            <a:solidFill>
              <a:srgbClr val="333399"/>
            </a:solidFill>
            <a:prstDash val="solid"/>
            <a:headEnd type="none" w="med" len="med"/>
            <a:tailEnd type="none" w="med" len="med"/>
          </a:ln>
          <a:effec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资产类借加贷减</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4" name="圆角矩形标注 3"/>
          <p:cNvSpPr/>
          <p:nvPr/>
        </p:nvSpPr>
        <p:spPr>
          <a:xfrm>
            <a:off x="9735820" y="2827655"/>
            <a:ext cx="1391920" cy="711200"/>
          </a:xfrm>
          <a:prstGeom prst="wedgeRoundRectCallout">
            <a:avLst>
              <a:gd name="adj1" fmla="val -69571"/>
              <a:gd name="adj2" fmla="val 50446"/>
              <a:gd name="adj3" fmla="val 16667"/>
            </a:avLst>
          </a:prstGeom>
          <a:solidFill>
            <a:srgbClr val="FFFFFF"/>
          </a:solidFill>
          <a:ln w="25400" cap="flat" cmpd="sng" algn="ctr">
            <a:solidFill>
              <a:srgbClr val="333399"/>
            </a:solidFill>
            <a:prstDash val="solid"/>
            <a:headEnd type="none" w="med" len="med"/>
            <a:tailEnd type="none" w="med" len="med"/>
          </a:ln>
          <a:effec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负债类贷加借减</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pic>
        <p:nvPicPr>
          <p:cNvPr id="5" name="图片 4"/>
          <p:cNvPicPr>
            <a:picLocks noChangeAspect="1"/>
          </p:cNvPicPr>
          <p:nvPr/>
        </p:nvPicPr>
        <p:blipFill>
          <a:blip r:embed="rId2"/>
          <a:stretch>
            <a:fillRect/>
          </a:stretch>
        </p:blipFill>
        <p:spPr>
          <a:xfrm>
            <a:off x="7689215" y="2303145"/>
            <a:ext cx="1576705" cy="948055"/>
          </a:xfrm>
          <a:prstGeom prst="rect">
            <a:avLst/>
          </a:prstGeom>
        </p:spPr>
      </p:pic>
      <p:sp>
        <p:nvSpPr>
          <p:cNvPr id="6" name="圆角矩形标注 5"/>
          <p:cNvSpPr/>
          <p:nvPr/>
        </p:nvSpPr>
        <p:spPr>
          <a:xfrm>
            <a:off x="5663565" y="2138045"/>
            <a:ext cx="1619885" cy="1048385"/>
          </a:xfrm>
          <a:prstGeom prst="wedgeRoundRectCallout">
            <a:avLst>
              <a:gd name="adj1" fmla="val 62034"/>
              <a:gd name="adj2" fmla="val 8573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长期借款清偿了，长期借款减少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8" name="文本框 7"/>
          <p:cNvSpPr txBox="1"/>
          <p:nvPr/>
        </p:nvSpPr>
        <p:spPr>
          <a:xfrm>
            <a:off x="3705225" y="144780"/>
            <a:ext cx="5292090"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资金筹集业务的核算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Tree>
    <p:custDataLst>
      <p:tags r:id="rId3"/>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to="" calcmode="lin" valueType="num">
                                      <p:cBhvr>
                                        <p:cTn id="15" dur="1" fill="hold"/>
                                        <p:tgtEl>
                                          <p:spTgt spid="14"/>
                                        </p:tgtEl>
                                      </p:cBhvr>
                                    </p:anim>
                                  </p:childTnLst>
                                </p:cTn>
                              </p:par>
                              <p:par>
                                <p:cTn id="16" presetID="24" presetClass="entr" presetSubtype="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 to="" calcmode="lin" valueType="num">
                                      <p:cBhvr>
                                        <p:cTn id="18" dur="1" fill="hold"/>
                                        <p:tgtEl>
                                          <p:spTgt spid="15"/>
                                        </p:tgtEl>
                                      </p:cBhvr>
                                    </p:anim>
                                  </p:childTnLst>
                                </p:cTn>
                              </p:par>
                              <p:par>
                                <p:cTn id="19" presetID="24"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to="" calcmode="lin" valueType="num">
                                      <p:cBhvr>
                                        <p:cTn id="21" dur="1" fill="hold"/>
                                        <p:tgtEl>
                                          <p:spTgt spid="18"/>
                                        </p:tgtEl>
                                      </p:cBhvr>
                                    </p:anim>
                                  </p:childTnLst>
                                </p:cTn>
                              </p:par>
                              <p:par>
                                <p:cTn id="22" presetID="24"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to="" calcmode="lin" valueType="num">
                                      <p:cBhvr>
                                        <p:cTn id="24" dur="1" fill="hold"/>
                                        <p:tgtEl>
                                          <p:spTgt spid="19"/>
                                        </p:tgtEl>
                                      </p:cBhvr>
                                    </p:anim>
                                  </p:childTnLst>
                                </p:cTn>
                              </p:par>
                              <p:par>
                                <p:cTn id="25" presetID="24"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to="" calcmode="lin" valueType="num">
                                      <p:cBhvr>
                                        <p:cTn id="27" dur="1" fill="hold"/>
                                        <p:tgtEl>
                                          <p:spTgt spid="17"/>
                                        </p:tgtEl>
                                      </p:cBhvr>
                                    </p:anim>
                                  </p:childTnLst>
                                </p:cTn>
                              </p:par>
                              <p:par>
                                <p:cTn id="28" presetID="24" presetClass="entr" presetSubtype="0"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 to="" calcmode="lin" valueType="num">
                                      <p:cBhvr>
                                        <p:cTn id="30" dur="1" fill="hold"/>
                                        <p:tgtEl>
                                          <p:spTgt spid="16"/>
                                        </p:tgtEl>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29"/>
                                        </p:tgtEl>
                                        <p:attrNameLst>
                                          <p:attrName>style.visibility</p:attrName>
                                        </p:attrNameLst>
                                      </p:cBhvr>
                                      <p:to>
                                        <p:strVal val="visible"/>
                                      </p:to>
                                    </p:set>
                                    <p:anim to="" calcmode="lin" valueType="num">
                                      <p:cBhvr>
                                        <p:cTn id="35" dur="1" fill="hold"/>
                                        <p:tgtEl>
                                          <p:spTgt spid="29"/>
                                        </p:tgtEl>
                                      </p:cBhvr>
                                    </p:anim>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21"/>
                                        </p:tgtEl>
                                        <p:attrNameLst>
                                          <p:attrName>style.visibility</p:attrName>
                                        </p:attrNameLst>
                                      </p:cBhvr>
                                      <p:to>
                                        <p:strVal val="visible"/>
                                      </p:to>
                                    </p:set>
                                  </p:childTnLst>
                                </p:cTn>
                              </p:par>
                              <p:par>
                                <p:cTn id="40" presetID="27" presetClass="entr" presetSubtype="0" fill="hold" nodeType="withEffect">
                                  <p:stCondLst>
                                    <p:cond delay="0"/>
                                  </p:stCondLst>
                                  <p:iterate type="lt">
                                    <p:tmPct val="50000"/>
                                  </p:iterate>
                                  <p:childTnLst>
                                    <p:set>
                                      <p:cBhvr>
                                        <p:cTn id="41" dur="1" fill="hold">
                                          <p:stCondLst>
                                            <p:cond delay="0"/>
                                          </p:stCondLst>
                                        </p:cTn>
                                        <p:tgtEl>
                                          <p:spTgt spid="28">
                                            <p:txEl>
                                              <p:pRg st="1" end="1"/>
                                            </p:txEl>
                                          </p:spTgt>
                                        </p:tgtEl>
                                        <p:attrNameLst>
                                          <p:attrName>style.visibility</p:attrName>
                                        </p:attrNameLst>
                                      </p:cBhvr>
                                      <p:to>
                                        <p:strVal val="visible"/>
                                      </p:to>
                                    </p:set>
                                    <p:anim calcmode="discrete" valueType="clr">
                                      <p:cBhvr override="childStyle">
                                        <p:cTn id="42" dur="80"/>
                                        <p:tgtEl>
                                          <p:spTgt spid="28">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28">
                                            <p:txEl>
                                              <p:pRg st="1" end="1"/>
                                            </p:txEl>
                                          </p:spTgt>
                                        </p:tgtEl>
                                        <p:attrNameLst>
                                          <p:attrName>fillcolor</p:attrName>
                                        </p:attrNameLst>
                                      </p:cBhvr>
                                      <p:tavLst>
                                        <p:tav tm="0">
                                          <p:val>
                                            <p:clrVal>
                                              <a:schemeClr val="accent2"/>
                                            </p:clrVal>
                                          </p:val>
                                        </p:tav>
                                        <p:tav tm="50000">
                                          <p:val>
                                            <p:clrVal>
                                              <a:schemeClr val="hlink"/>
                                            </p:clrVal>
                                          </p:val>
                                        </p:tav>
                                      </p:tavLst>
                                    </p:anim>
                                    <p:set>
                                      <p:cBhvr>
                                        <p:cTn id="44" dur="80"/>
                                        <p:tgtEl>
                                          <p:spTgt spid="28">
                                            <p:txEl>
                                              <p:pRg st="1" end="1"/>
                                            </p:txEl>
                                          </p:spTgt>
                                        </p:tgtEl>
                                        <p:attrNameLst>
                                          <p:attrName>fill.type</p:attrName>
                                        </p:attrNameLst>
                                      </p:cBhvr>
                                      <p:to>
                                        <p:strVal val="solid"/>
                                      </p:to>
                                    </p:set>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anim to="" calcmode="lin" valueType="num">
                                      <p:cBhvr>
                                        <p:cTn id="49" dur="1" fill="hold"/>
                                        <p:tgtEl>
                                          <p:spTgt spid="5"/>
                                        </p:tgtEl>
                                      </p:cBhvr>
                                    </p:anim>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6"/>
                                        </p:tgtEl>
                                        <p:attrNameLst>
                                          <p:attrName>style.visibility</p:attrName>
                                        </p:attrNameLst>
                                      </p:cBhvr>
                                      <p:to>
                                        <p:strVal val="visible"/>
                                      </p:to>
                                    </p:set>
                                    <p:anim to="" calcmode="lin" valueType="num">
                                      <p:cBhvr>
                                        <p:cTn id="54" dur="1" fill="hold"/>
                                        <p:tgtEl>
                                          <p:spTgt spid="6"/>
                                        </p:tgtEl>
                                      </p:cBhvr>
                                    </p:anim>
                                  </p:childTnLst>
                                </p:cTn>
                              </p:par>
                            </p:childTnLst>
                          </p:cTn>
                        </p:par>
                      </p:childTnLst>
                    </p:cTn>
                  </p:par>
                  <p:par>
                    <p:cTn id="55" fill="hold">
                      <p:stCondLst>
                        <p:cond delay="indefinite"/>
                      </p:stCondLst>
                      <p:childTnLst>
                        <p:par>
                          <p:cTn id="56" fill="hold">
                            <p:stCondLst>
                              <p:cond delay="0"/>
                            </p:stCondLst>
                            <p:childTnLst>
                              <p:par>
                                <p:cTn id="57" presetID="24" presetClass="entr" presetSubtype="0" fill="hold" grpId="0" nodeType="clickEffect">
                                  <p:stCondLst>
                                    <p:cond delay="0"/>
                                  </p:stCondLst>
                                  <p:childTnLst>
                                    <p:set>
                                      <p:cBhvr>
                                        <p:cTn id="58" dur="1" fill="hold">
                                          <p:stCondLst>
                                            <p:cond delay="0"/>
                                          </p:stCondLst>
                                        </p:cTn>
                                        <p:tgtEl>
                                          <p:spTgt spid="7"/>
                                        </p:tgtEl>
                                        <p:attrNameLst>
                                          <p:attrName>style.visibility</p:attrName>
                                        </p:attrNameLst>
                                      </p:cBhvr>
                                      <p:to>
                                        <p:strVal val="visible"/>
                                      </p:to>
                                    </p:set>
                                    <p:anim to="" calcmode="lin" valueType="num">
                                      <p:cBhvr>
                                        <p:cTn id="59" dur="1" fill="hold"/>
                                        <p:tgtEl>
                                          <p:spTgt spid="7"/>
                                        </p:tgtEl>
                                      </p:cBhvr>
                                    </p:anim>
                                  </p:childTnLst>
                                </p:cTn>
                              </p:par>
                              <p:par>
                                <p:cTn id="60" presetID="24" presetClass="entr" presetSubtype="0" fill="hold" nodeType="withEffect">
                                  <p:stCondLst>
                                    <p:cond delay="0"/>
                                  </p:stCondLst>
                                  <p:childTnLst>
                                    <p:set>
                                      <p:cBhvr>
                                        <p:cTn id="61" dur="1" fill="hold">
                                          <p:stCondLst>
                                            <p:cond delay="0"/>
                                          </p:stCondLst>
                                        </p:cTn>
                                        <p:tgtEl>
                                          <p:spTgt spid="11"/>
                                        </p:tgtEl>
                                        <p:attrNameLst>
                                          <p:attrName>style.visibility</p:attrName>
                                        </p:attrNameLst>
                                      </p:cBhvr>
                                      <p:to>
                                        <p:strVal val="visible"/>
                                      </p:to>
                                    </p:set>
                                    <p:anim to="" calcmode="lin" valueType="num">
                                      <p:cBhvr>
                                        <p:cTn id="62" dur="1" fill="hold"/>
                                        <p:tgtEl>
                                          <p:spTgt spid="11"/>
                                        </p:tgtEl>
                                      </p:cBhvr>
                                    </p:anim>
                                  </p:childTnLst>
                                </p:cTn>
                              </p:par>
                              <p:par>
                                <p:cTn id="63" presetID="24" presetClass="entr" presetSubtype="0" fill="hold" grpId="0" nodeType="withEffect">
                                  <p:stCondLst>
                                    <p:cond delay="0"/>
                                  </p:stCondLst>
                                  <p:childTnLst>
                                    <p:set>
                                      <p:cBhvr>
                                        <p:cTn id="64" dur="1" fill="hold">
                                          <p:stCondLst>
                                            <p:cond delay="0"/>
                                          </p:stCondLst>
                                        </p:cTn>
                                        <p:tgtEl>
                                          <p:spTgt spid="10"/>
                                        </p:tgtEl>
                                        <p:attrNameLst>
                                          <p:attrName>style.visibility</p:attrName>
                                        </p:attrNameLst>
                                      </p:cBhvr>
                                      <p:to>
                                        <p:strVal val="visible"/>
                                      </p:to>
                                    </p:set>
                                    <p:anim to="" calcmode="lin" valueType="num">
                                      <p:cBhvr>
                                        <p:cTn id="65" dur="1" fill="hold"/>
                                        <p:tgtEl>
                                          <p:spTgt spid="10"/>
                                        </p:tgtEl>
                                      </p:cBhvr>
                                    </p:anim>
                                  </p:childTnLst>
                                </p:cTn>
                              </p:par>
                              <p:par>
                                <p:cTn id="66" presetID="24" presetClass="entr" presetSubtype="0"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 to="" calcmode="lin" valueType="num">
                                      <p:cBhvr>
                                        <p:cTn id="68" dur="1" fill="hold"/>
                                        <p:tgtEl>
                                          <p:spTgt spid="12"/>
                                        </p:tgtEl>
                                      </p:cBhvr>
                                    </p:anim>
                                  </p:childTnLst>
                                </p:cTn>
                              </p:par>
                              <p:par>
                                <p:cTn id="69" presetID="24" presetClass="entr" presetSubtype="0" fill="hold" nodeType="withEffect">
                                  <p:stCondLst>
                                    <p:cond delay="0"/>
                                  </p:stCondLst>
                                  <p:childTnLst>
                                    <p:set>
                                      <p:cBhvr>
                                        <p:cTn id="70" dur="1" fill="hold">
                                          <p:stCondLst>
                                            <p:cond delay="0"/>
                                          </p:stCondLst>
                                        </p:cTn>
                                        <p:tgtEl>
                                          <p:spTgt spid="13"/>
                                        </p:tgtEl>
                                        <p:attrNameLst>
                                          <p:attrName>style.visibility</p:attrName>
                                        </p:attrNameLst>
                                      </p:cBhvr>
                                      <p:to>
                                        <p:strVal val="visible"/>
                                      </p:to>
                                    </p:set>
                                    <p:anim to="" calcmode="lin" valueType="num">
                                      <p:cBhvr>
                                        <p:cTn id="71" dur="1" fill="hold"/>
                                        <p:tgtEl>
                                          <p:spTgt spid="13"/>
                                        </p:tgtEl>
                                      </p:cBhvr>
                                    </p:anim>
                                  </p:childTnLst>
                                </p:cTn>
                              </p:par>
                              <p:par>
                                <p:cTn id="72" presetID="1" presetClass="entr" presetSubtype="0" fill="hold" grpId="1" nodeType="withEffect">
                                  <p:stCondLst>
                                    <p:cond delay="0"/>
                                  </p:stCondLst>
                                  <p:childTnLst>
                                    <p:set>
                                      <p:cBhvr>
                                        <p:cTn id="73" dur="1" fill="hold">
                                          <p:stCondLst>
                                            <p:cond delay="0"/>
                                          </p:stCondLst>
                                        </p:cTn>
                                        <p:tgtEl>
                                          <p:spTgt spid="9"/>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24" presetClass="entr" presetSubtype="0" fill="hold" grpId="0" nodeType="clickEffect">
                                  <p:stCondLst>
                                    <p:cond delay="0"/>
                                  </p:stCondLst>
                                  <p:childTnLst>
                                    <p:set>
                                      <p:cBhvr>
                                        <p:cTn id="77" dur="1" fill="hold">
                                          <p:stCondLst>
                                            <p:cond delay="0"/>
                                          </p:stCondLst>
                                        </p:cTn>
                                        <p:tgtEl>
                                          <p:spTgt spid="4"/>
                                        </p:tgtEl>
                                        <p:attrNameLst>
                                          <p:attrName>style.visibility</p:attrName>
                                        </p:attrNameLst>
                                      </p:cBhvr>
                                      <p:to>
                                        <p:strVal val="visible"/>
                                      </p:to>
                                    </p:set>
                                    <p:anim to="" calcmode="lin" valueType="num">
                                      <p:cBhvr>
                                        <p:cTn id="78" dur="1" fill="hold"/>
                                        <p:tgtEl>
                                          <p:spTgt spid="4"/>
                                        </p:tgtEl>
                                      </p:cBhvr>
                                    </p:anim>
                                  </p:childTnLst>
                                </p:cTn>
                              </p:par>
                            </p:childTnLst>
                          </p:cTn>
                        </p:par>
                      </p:childTnLst>
                    </p:cTn>
                  </p:par>
                  <p:par>
                    <p:cTn id="79" fill="hold">
                      <p:stCondLst>
                        <p:cond delay="indefinite"/>
                      </p:stCondLst>
                      <p:childTnLst>
                        <p:par>
                          <p:cTn id="80" fill="hold">
                            <p:stCondLst>
                              <p:cond delay="0"/>
                            </p:stCondLst>
                            <p:childTnLst>
                              <p:par>
                                <p:cTn id="81" presetID="24" presetClass="entr" presetSubtype="0" fill="hold" grpId="0" nodeType="clickEffect">
                                  <p:stCondLst>
                                    <p:cond delay="0"/>
                                  </p:stCondLst>
                                  <p:childTnLst>
                                    <p:set>
                                      <p:cBhvr>
                                        <p:cTn id="82" dur="1" fill="hold">
                                          <p:stCondLst>
                                            <p:cond delay="0"/>
                                          </p:stCondLst>
                                        </p:cTn>
                                        <p:tgtEl>
                                          <p:spTgt spid="22"/>
                                        </p:tgtEl>
                                        <p:attrNameLst>
                                          <p:attrName>style.visibility</p:attrName>
                                        </p:attrNameLst>
                                      </p:cBhvr>
                                      <p:to>
                                        <p:strVal val="visible"/>
                                      </p:to>
                                    </p:set>
                                    <p:anim to="" calcmode="lin" valueType="num">
                                      <p:cBhvr>
                                        <p:cTn id="83" dur="1" fill="hold"/>
                                        <p:tgtEl>
                                          <p:spTgt spid="22"/>
                                        </p:tgtEl>
                                      </p:cBhvr>
                                    </p:anim>
                                  </p:childTnLst>
                                </p:cTn>
                              </p:par>
                              <p:par>
                                <p:cTn id="84" presetID="1" presetClass="entr" presetSubtype="0" fill="hold" nodeType="withEffect">
                                  <p:stCondLst>
                                    <p:cond delay="0"/>
                                  </p:stCondLst>
                                  <p:childTnLst>
                                    <p:set>
                                      <p:cBhvr>
                                        <p:cTn id="85"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24" presetClass="entr" presetSubtype="0" fill="hold" grpId="0" nodeType="clickEffect">
                                  <p:stCondLst>
                                    <p:cond delay="0"/>
                                  </p:stCondLst>
                                  <p:childTnLst>
                                    <p:set>
                                      <p:cBhvr>
                                        <p:cTn id="89" dur="1" fill="hold">
                                          <p:stCondLst>
                                            <p:cond delay="0"/>
                                          </p:stCondLst>
                                        </p:cTn>
                                        <p:tgtEl>
                                          <p:spTgt spid="26"/>
                                        </p:tgtEl>
                                        <p:attrNameLst>
                                          <p:attrName>style.visibility</p:attrName>
                                        </p:attrNameLst>
                                      </p:cBhvr>
                                      <p:to>
                                        <p:strVal val="visible"/>
                                      </p:to>
                                    </p:set>
                                    <p:anim to="" calcmode="lin" valueType="num">
                                      <p:cBhvr>
                                        <p:cTn id="90" dur="1" fill="hold"/>
                                        <p:tgtEl>
                                          <p:spTgt spid="26"/>
                                        </p:tgtEl>
                                      </p:cBhvr>
                                    </p:anim>
                                  </p:childTnLst>
                                </p:cTn>
                              </p:par>
                              <p:par>
                                <p:cTn id="91" presetID="24" presetClass="entr" presetSubtype="0" fill="hold" nodeType="withEffect">
                                  <p:stCondLst>
                                    <p:cond delay="0"/>
                                  </p:stCondLst>
                                  <p:childTnLst>
                                    <p:set>
                                      <p:cBhvr>
                                        <p:cTn id="92" dur="1" fill="hold">
                                          <p:stCondLst>
                                            <p:cond delay="0"/>
                                          </p:stCondLst>
                                        </p:cTn>
                                        <p:tgtEl>
                                          <p:spTgt spid="25"/>
                                        </p:tgtEl>
                                        <p:attrNameLst>
                                          <p:attrName>style.visibility</p:attrName>
                                        </p:attrNameLst>
                                      </p:cBhvr>
                                      <p:to>
                                        <p:strVal val="visible"/>
                                      </p:to>
                                    </p:set>
                                    <p:anim to="" calcmode="lin" valueType="num">
                                      <p:cBhvr>
                                        <p:cTn id="93" dur="1" fill="hold"/>
                                        <p:tgtEl>
                                          <p:spTgt spid="2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1"/>
      <p:bldP spid="10" grpId="0"/>
      <p:bldP spid="14" grpId="0" bldLvl="0" animBg="1"/>
      <p:bldP spid="18" grpId="0"/>
      <p:bldP spid="19" grpId="0"/>
      <p:bldP spid="21" grpId="0" bldLvl="0" animBg="1"/>
      <p:bldP spid="22" grpId="0" bldLvl="0" animBg="1"/>
      <p:bldP spid="26" grpId="0"/>
      <p:bldP spid="29" grpId="0" bldLvl="0" animBg="1"/>
      <p:bldP spid="4" grpId="0" bldLvl="0" animBg="1"/>
      <p:bldP spid="6"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标题 37889"/>
          <p:cNvSpPr>
            <a:spLocks noGrp="1"/>
          </p:cNvSpPr>
          <p:nvPr>
            <p:ph type="title"/>
          </p:nvPr>
        </p:nvSpPr>
        <p:spPr>
          <a:xfrm>
            <a:off x="1524000" y="260350"/>
            <a:ext cx="4691063" cy="777875"/>
          </a:xfrm>
          <a:solidFill>
            <a:schemeClr val="accent2"/>
          </a:solidFill>
          <a:effectLst>
            <a:outerShdw dist="107763" dir="2699999" algn="ctr" rotWithShape="0">
              <a:schemeClr val="bg2">
                <a:alpha val="50000"/>
              </a:schemeClr>
            </a:outerShdw>
          </a:effectLst>
        </p:spPr>
        <p:txBody>
          <a:bodyPr anchor="ctr" anchorCtr="0"/>
          <a:lstStyle/>
          <a:p>
            <a:r>
              <a:rPr lang="zh-CN" altLang="en-US" sz="3600" b="1" dirty="0">
                <a:solidFill>
                  <a:srgbClr val="FFFF00"/>
                </a:solidFill>
                <a:effectLst>
                  <a:outerShdw blurRad="38100" dist="38100" dir="2700000">
                    <a:srgbClr val="000000"/>
                  </a:outerShdw>
                </a:effectLst>
              </a:rPr>
              <a:t>投资者投入资本</a:t>
            </a:r>
            <a:endParaRPr lang="zh-CN" altLang="en-US" sz="3600" b="1" dirty="0">
              <a:solidFill>
                <a:srgbClr val="FFFF00"/>
              </a:solidFill>
              <a:effectLst>
                <a:outerShdw blurRad="38100" dist="38100" dir="2700000">
                  <a:srgbClr val="000000"/>
                </a:outerShdw>
              </a:effectLst>
            </a:endParaRPr>
          </a:p>
        </p:txBody>
      </p:sp>
      <p:sp>
        <p:nvSpPr>
          <p:cNvPr id="37891" name="文本占位符 37890"/>
          <p:cNvSpPr>
            <a:spLocks noGrp="1"/>
          </p:cNvSpPr>
          <p:nvPr>
            <p:ph type="body" idx="1"/>
          </p:nvPr>
        </p:nvSpPr>
        <p:spPr>
          <a:xfrm>
            <a:off x="2495550" y="1844675"/>
            <a:ext cx="5329238" cy="863600"/>
          </a:xfrm>
        </p:spPr>
        <p:txBody>
          <a:bodyPr/>
          <a:lstStyle/>
          <a:p>
            <a:pPr>
              <a:lnSpc>
                <a:spcPct val="150000"/>
              </a:lnSpc>
              <a:spcBef>
                <a:spcPct val="50000"/>
              </a:spcBef>
              <a:spcAft>
                <a:spcPct val="50000"/>
              </a:spcAft>
            </a:pPr>
            <a:r>
              <a:rPr lang="en-US" altLang="zh-CN" sz="2800" b="1">
                <a:latin typeface="方正粗黑宋简体" panose="02000000000000000000" charset="-122"/>
                <a:ea typeface="方正大黑体_GBK" panose="02010600010101010101" charset="-122"/>
              </a:rPr>
              <a:t>①</a:t>
            </a:r>
            <a:r>
              <a:rPr lang="zh-CN" altLang="en-US" sz="2800" b="1" dirty="0">
                <a:latin typeface="方正粗黑宋简体" panose="02000000000000000000" charset="-122"/>
                <a:ea typeface="方正大黑体_GBK" panose="02010600010101010101" charset="-122"/>
              </a:rPr>
              <a:t>资本公积的含义</a:t>
            </a:r>
            <a:endParaRPr lang="zh-CN" altLang="en-US" sz="2800" b="1" dirty="0">
              <a:latin typeface="方正粗黑宋简体" panose="02000000000000000000" charset="-122"/>
              <a:ea typeface="方正大黑体_GBK" panose="02010600010101010101" charset="-122"/>
            </a:endParaRPr>
          </a:p>
        </p:txBody>
      </p:sp>
      <p:sp>
        <p:nvSpPr>
          <p:cNvPr id="37892" name="文本框 37891"/>
          <p:cNvSpPr txBox="1"/>
          <p:nvPr/>
        </p:nvSpPr>
        <p:spPr>
          <a:xfrm>
            <a:off x="5735638" y="765175"/>
            <a:ext cx="4537075" cy="491490"/>
          </a:xfrm>
          <a:prstGeom prst="rect">
            <a:avLst/>
          </a:prstGeom>
          <a:solidFill>
            <a:srgbClr val="FFFF00"/>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a:spAutoFit/>
          </a:bodyPr>
          <a:lstStyle/>
          <a:p>
            <a:pPr algn="ctr">
              <a:spcBef>
                <a:spcPct val="50000"/>
              </a:spcBef>
            </a:pPr>
            <a:r>
              <a:rPr lang="en-US" altLang="zh-CN" sz="2600" b="1">
                <a:latin typeface="方正粗黑宋简体" panose="02000000000000000000" charset="-122"/>
                <a:ea typeface="方正大黑体_GBK" panose="02010600010101010101" charset="-122"/>
              </a:rPr>
              <a:t>2</a:t>
            </a:r>
            <a:r>
              <a:rPr lang="zh-CN" altLang="en-US" sz="2600" b="1" dirty="0">
                <a:latin typeface="方正粗黑宋简体" panose="02000000000000000000" charset="-122"/>
                <a:ea typeface="方正大黑体_GBK" panose="02010600010101010101" charset="-122"/>
              </a:rPr>
              <a:t>、资本公积业务核算</a:t>
            </a:r>
            <a:endParaRPr lang="zh-CN" altLang="en-US" sz="2600" dirty="0">
              <a:latin typeface="方正粗黑宋简体" panose="02000000000000000000" charset="-122"/>
              <a:ea typeface="方正大黑体_GBK" panose="02010600010101010101" charset="-122"/>
            </a:endParaRPr>
          </a:p>
        </p:txBody>
      </p:sp>
      <p:sp>
        <p:nvSpPr>
          <p:cNvPr id="37893" name="文本框 37892"/>
          <p:cNvSpPr txBox="1"/>
          <p:nvPr/>
        </p:nvSpPr>
        <p:spPr>
          <a:xfrm>
            <a:off x="2279650" y="2852738"/>
            <a:ext cx="7848600" cy="2030095"/>
          </a:xfrm>
          <a:prstGeom prst="rect">
            <a:avLst/>
          </a:prstGeom>
          <a:noFill/>
          <a:ln w="9525">
            <a:noFill/>
          </a:ln>
        </p:spPr>
        <p:txBody>
          <a:bodyPr>
            <a:spAutoFit/>
          </a:bodyPr>
          <a:lstStyle/>
          <a:p>
            <a:pPr>
              <a:lnSpc>
                <a:spcPct val="150000"/>
              </a:lnSpc>
              <a:spcBef>
                <a:spcPct val="50000"/>
              </a:spcBef>
            </a:pPr>
            <a:r>
              <a:rPr lang="en-US" altLang="zh-CN" sz="2800" b="1" dirty="0">
                <a:latin typeface="方正粗黑宋简体" panose="02000000000000000000" charset="-122"/>
                <a:ea typeface="方正大黑体_GBK" panose="02010600010101010101" charset="-122"/>
              </a:rPr>
              <a:t>       </a:t>
            </a:r>
            <a:r>
              <a:rPr lang="zh-CN" altLang="en-US" sz="2800" b="1" dirty="0">
                <a:latin typeface="方正粗黑宋简体" panose="02000000000000000000" charset="-122"/>
                <a:ea typeface="方正大黑体_GBK" panose="02010600010101010101" charset="-122"/>
              </a:rPr>
              <a:t>资本公积是投资者或者他人投入到企业、所有权归属投资者并且金额上超过法定资本部分的资本，是企业所有者权益的重要组成部分。</a:t>
            </a:r>
            <a:endParaRPr lang="zh-CN" altLang="en-US" sz="2800" b="1" dirty="0">
              <a:latin typeface="方正粗黑宋简体" panose="02000000000000000000" charset="-122"/>
              <a:ea typeface="方正大黑体_GBK" panose="02010600010101010101" charset="-122"/>
            </a:endParaRPr>
          </a:p>
        </p:txBody>
      </p:sp>
    </p:spTree>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标题 41985"/>
          <p:cNvSpPr>
            <a:spLocks noGrp="1"/>
          </p:cNvSpPr>
          <p:nvPr>
            <p:ph type="title"/>
          </p:nvPr>
        </p:nvSpPr>
        <p:spPr>
          <a:xfrm>
            <a:off x="1524000" y="260350"/>
            <a:ext cx="4691063" cy="777875"/>
          </a:xfrm>
          <a:solidFill>
            <a:schemeClr val="accent2"/>
          </a:solidFill>
          <a:effectLst>
            <a:outerShdw dist="107763" dir="2699999" algn="ctr" rotWithShape="0">
              <a:schemeClr val="bg2">
                <a:alpha val="50000"/>
              </a:schemeClr>
            </a:outerShdw>
          </a:effectLst>
        </p:spPr>
        <p:txBody>
          <a:bodyPr anchor="ctr" anchorCtr="0"/>
          <a:lstStyle/>
          <a:p>
            <a:r>
              <a:rPr lang="zh-CN" altLang="en-US" sz="3600" b="1" dirty="0">
                <a:solidFill>
                  <a:srgbClr val="FFFF00"/>
                </a:solidFill>
                <a:effectLst>
                  <a:outerShdw blurRad="38100" dist="38100" dir="2700000">
                    <a:srgbClr val="000000"/>
                  </a:outerShdw>
                </a:effectLst>
              </a:rPr>
              <a:t>投资者投入资本</a:t>
            </a:r>
            <a:endParaRPr lang="zh-CN" altLang="en-US" sz="3600" b="1" dirty="0">
              <a:solidFill>
                <a:srgbClr val="FFFF00"/>
              </a:solidFill>
              <a:effectLst>
                <a:outerShdw blurRad="38100" dist="38100" dir="2700000">
                  <a:srgbClr val="000000"/>
                </a:outerShdw>
              </a:effectLst>
            </a:endParaRPr>
          </a:p>
        </p:txBody>
      </p:sp>
      <p:sp>
        <p:nvSpPr>
          <p:cNvPr id="41987" name="文本占位符 41986"/>
          <p:cNvSpPr>
            <a:spLocks noGrp="1"/>
          </p:cNvSpPr>
          <p:nvPr>
            <p:ph type="body" idx="1"/>
          </p:nvPr>
        </p:nvSpPr>
        <p:spPr>
          <a:xfrm>
            <a:off x="2495550" y="1628775"/>
            <a:ext cx="5329238" cy="792163"/>
          </a:xfrm>
        </p:spPr>
        <p:txBody>
          <a:bodyPr/>
          <a:lstStyle/>
          <a:p>
            <a:pPr>
              <a:lnSpc>
                <a:spcPct val="150000"/>
              </a:lnSpc>
              <a:spcBef>
                <a:spcPct val="50000"/>
              </a:spcBef>
              <a:spcAft>
                <a:spcPct val="50000"/>
              </a:spcAft>
              <a:buNone/>
            </a:pPr>
            <a:r>
              <a:rPr lang="en-US" altLang="zh-CN" sz="2600" b="1">
                <a:latin typeface="Calibri" panose="020F0502020204030204" charset="0"/>
                <a:ea typeface="方正大黑体_GBK" panose="02010600010101010101" charset="-122"/>
              </a:rPr>
              <a:t>②</a:t>
            </a:r>
            <a:r>
              <a:rPr lang="zh-CN" altLang="en-US" sz="2600" b="1" dirty="0">
                <a:latin typeface="方正粗黑宋简体" panose="02000000000000000000" charset="-122"/>
                <a:ea typeface="方正大黑体_GBK" panose="02010600010101010101" charset="-122"/>
              </a:rPr>
              <a:t>资本公积的核算</a:t>
            </a:r>
            <a:endParaRPr lang="zh-CN" altLang="en-US" sz="2600" b="1" dirty="0">
              <a:latin typeface="方正粗黑宋简体" panose="02000000000000000000" charset="-122"/>
              <a:ea typeface="方正大黑体_GBK" panose="02010600010101010101" charset="-122"/>
            </a:endParaRPr>
          </a:p>
        </p:txBody>
      </p:sp>
      <p:sp>
        <p:nvSpPr>
          <p:cNvPr id="41989" name="文本框 41988"/>
          <p:cNvSpPr txBox="1"/>
          <p:nvPr/>
        </p:nvSpPr>
        <p:spPr>
          <a:xfrm>
            <a:off x="2927350" y="2708275"/>
            <a:ext cx="4968875" cy="491490"/>
          </a:xfrm>
          <a:prstGeom prst="rect">
            <a:avLst/>
          </a:prstGeom>
          <a:noFill/>
          <a:ln w="9525">
            <a:noFill/>
          </a:ln>
        </p:spPr>
        <p:txBody>
          <a:bodyPr>
            <a:spAutoFit/>
          </a:bodyPr>
          <a:lstStyle/>
          <a:p>
            <a:pPr>
              <a:spcBef>
                <a:spcPct val="50000"/>
              </a:spcBef>
              <a:buClr>
                <a:srgbClr val="000000"/>
              </a:buClr>
              <a:buSzPct val="150000"/>
              <a:buFont typeface="Wingdings" panose="05000000000000000000" pitchFamily="2" charset="2"/>
              <a:buChar char="M"/>
            </a:pPr>
            <a:r>
              <a:rPr lang="zh-CN" altLang="en-US" sz="2600" b="1" dirty="0">
                <a:latin typeface="方正粗黑宋简体" panose="02000000000000000000" charset="-122"/>
                <a:ea typeface="方正大黑体_GBK" panose="02010600010101010101" charset="-122"/>
              </a:rPr>
              <a:t>账户设置</a:t>
            </a:r>
            <a:endParaRPr lang="zh-CN" altLang="en-US" sz="2600" b="1" dirty="0">
              <a:latin typeface="方正粗黑宋简体" panose="02000000000000000000" charset="-122"/>
              <a:ea typeface="方正大黑体_GBK" panose="02010600010101010101" charset="-122"/>
            </a:endParaRPr>
          </a:p>
        </p:txBody>
      </p:sp>
      <p:sp>
        <p:nvSpPr>
          <p:cNvPr id="41990" name="文本框 41989"/>
          <p:cNvSpPr txBox="1"/>
          <p:nvPr/>
        </p:nvSpPr>
        <p:spPr>
          <a:xfrm>
            <a:off x="2063750" y="3429000"/>
            <a:ext cx="4176713" cy="1891665"/>
          </a:xfrm>
          <a:prstGeom prst="rect">
            <a:avLst/>
          </a:prstGeom>
          <a:noFill/>
          <a:ln w="9525" cap="flat" cmpd="sng">
            <a:solidFill>
              <a:schemeClr val="tx1"/>
            </a:solidFill>
            <a:prstDash val="solid"/>
            <a:miter/>
            <a:headEnd type="none" w="med" len="med"/>
            <a:tailEnd type="none" w="med" len="med"/>
          </a:ln>
        </p:spPr>
        <p:txBody>
          <a:bodyPr>
            <a:spAutoFit/>
          </a:bodyPr>
          <a:lstStyle/>
          <a:p>
            <a:pPr>
              <a:lnSpc>
                <a:spcPct val="150000"/>
              </a:lnSpc>
              <a:spcBef>
                <a:spcPct val="50000"/>
              </a:spcBef>
            </a:pPr>
            <a:r>
              <a:rPr lang="en-US" altLang="zh-CN" sz="2600" b="1" dirty="0">
                <a:latin typeface="方正粗黑宋简体" panose="02000000000000000000" charset="-122"/>
                <a:ea typeface="方正大黑体_GBK" panose="02010600010101010101" charset="-122"/>
              </a:rPr>
              <a:t>       </a:t>
            </a:r>
            <a:r>
              <a:rPr lang="zh-CN" altLang="en-US" sz="2600" b="1" dirty="0">
                <a:latin typeface="方正粗黑宋简体" panose="02000000000000000000" charset="-122"/>
                <a:ea typeface="方正大黑体_GBK" panose="02010600010101010101" charset="-122"/>
              </a:rPr>
              <a:t>为了反映和监督资本公积的增减变动及其结余情况，设置“资本公积”账户。</a:t>
            </a:r>
            <a:endParaRPr lang="zh-CN" altLang="en-US" sz="2600" b="1" dirty="0">
              <a:latin typeface="方正粗黑宋简体" panose="02000000000000000000" charset="-122"/>
              <a:ea typeface="方正大黑体_GBK" panose="02010600010101010101" charset="-122"/>
            </a:endParaRPr>
          </a:p>
        </p:txBody>
      </p:sp>
      <p:sp>
        <p:nvSpPr>
          <p:cNvPr id="41991" name="直接连接符 41990"/>
          <p:cNvSpPr/>
          <p:nvPr>
            <p:custDataLst>
              <p:tags r:id="rId1"/>
            </p:custDataLst>
          </p:nvPr>
        </p:nvSpPr>
        <p:spPr>
          <a:xfrm>
            <a:off x="6456363" y="2781300"/>
            <a:ext cx="4032250" cy="0"/>
          </a:xfrm>
          <a:prstGeom prst="line">
            <a:avLst/>
          </a:prstGeom>
          <a:ln w="19050" cap="flat" cmpd="sng">
            <a:solidFill>
              <a:schemeClr val="tx1"/>
            </a:solidFill>
            <a:prstDash val="solid"/>
            <a:headEnd type="none" w="med" len="med"/>
            <a:tailEnd type="none" w="med" len="med"/>
          </a:ln>
        </p:spPr>
      </p:sp>
      <p:sp>
        <p:nvSpPr>
          <p:cNvPr id="41992" name="直接连接符 41991"/>
          <p:cNvSpPr/>
          <p:nvPr>
            <p:custDataLst>
              <p:tags r:id="rId2"/>
            </p:custDataLst>
          </p:nvPr>
        </p:nvSpPr>
        <p:spPr>
          <a:xfrm>
            <a:off x="8401050" y="2781300"/>
            <a:ext cx="0" cy="3527425"/>
          </a:xfrm>
          <a:prstGeom prst="line">
            <a:avLst/>
          </a:prstGeom>
          <a:ln w="19050" cap="flat" cmpd="sng">
            <a:solidFill>
              <a:schemeClr val="tx1"/>
            </a:solidFill>
            <a:prstDash val="solid"/>
            <a:headEnd type="none" w="med" len="med"/>
            <a:tailEnd type="none" w="med" len="med"/>
          </a:ln>
        </p:spPr>
      </p:sp>
      <p:sp>
        <p:nvSpPr>
          <p:cNvPr id="41993" name="椭圆 41992"/>
          <p:cNvSpPr/>
          <p:nvPr>
            <p:custDataLst>
              <p:tags r:id="rId3"/>
            </p:custDataLst>
          </p:nvPr>
        </p:nvSpPr>
        <p:spPr>
          <a:xfrm>
            <a:off x="6383338" y="2420938"/>
            <a:ext cx="433387" cy="431800"/>
          </a:xfrm>
          <a:prstGeom prst="ellipse">
            <a:avLst/>
          </a:prstGeom>
          <a:solidFill>
            <a:schemeClr val="tx1"/>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bg1"/>
                </a:solidFill>
                <a:latin typeface="方正粗黑宋简体" panose="02000000000000000000" charset="-122"/>
                <a:ea typeface="方正大黑体_GBK" panose="02010600010101010101" charset="-122"/>
              </a:rPr>
              <a:t>借</a:t>
            </a:r>
            <a:endParaRPr lang="zh-CN" altLang="en-US" sz="2600" b="1" dirty="0">
              <a:solidFill>
                <a:schemeClr val="bg1"/>
              </a:solidFill>
              <a:latin typeface="方正粗黑宋简体" panose="02000000000000000000" charset="-122"/>
              <a:ea typeface="方正大黑体_GBK" panose="02010600010101010101" charset="-122"/>
            </a:endParaRPr>
          </a:p>
        </p:txBody>
      </p:sp>
      <p:sp>
        <p:nvSpPr>
          <p:cNvPr id="41994" name="椭圆 41993"/>
          <p:cNvSpPr/>
          <p:nvPr>
            <p:custDataLst>
              <p:tags r:id="rId4"/>
            </p:custDataLst>
          </p:nvPr>
        </p:nvSpPr>
        <p:spPr>
          <a:xfrm>
            <a:off x="10128250" y="2420938"/>
            <a:ext cx="433388" cy="431800"/>
          </a:xfrm>
          <a:prstGeom prst="ellipse">
            <a:avLst/>
          </a:prstGeom>
          <a:solidFill>
            <a:schemeClr val="tx1"/>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bg1"/>
                </a:solidFill>
                <a:latin typeface="方正粗黑宋简体" panose="02000000000000000000" charset="-122"/>
                <a:ea typeface="方正大黑体_GBK" panose="02010600010101010101" charset="-122"/>
              </a:rPr>
              <a:t>贷</a:t>
            </a:r>
            <a:endParaRPr lang="zh-CN" altLang="en-US" sz="2600" b="1" dirty="0">
              <a:solidFill>
                <a:schemeClr val="bg1"/>
              </a:solidFill>
              <a:latin typeface="方正粗黑宋简体" panose="02000000000000000000" charset="-122"/>
              <a:ea typeface="方正大黑体_GBK" panose="02010600010101010101" charset="-122"/>
            </a:endParaRPr>
          </a:p>
        </p:txBody>
      </p:sp>
      <p:sp>
        <p:nvSpPr>
          <p:cNvPr id="41995" name="文本框 41994"/>
          <p:cNvSpPr txBox="1"/>
          <p:nvPr>
            <p:custDataLst>
              <p:tags r:id="rId5"/>
            </p:custDataLst>
          </p:nvPr>
        </p:nvSpPr>
        <p:spPr>
          <a:xfrm>
            <a:off x="7464425" y="2205038"/>
            <a:ext cx="1871663" cy="491490"/>
          </a:xfrm>
          <a:prstGeom prst="rect">
            <a:avLst/>
          </a:prstGeom>
          <a:solidFill>
            <a:srgbClr val="FFCCCC"/>
          </a:solidFill>
          <a:ln w="9525">
            <a:noFill/>
          </a:ln>
        </p:spPr>
        <p:txBody>
          <a:bodyPr>
            <a:spAutoFit/>
          </a:bodyPr>
          <a:lstStyle/>
          <a:p>
            <a:pPr algn="ctr">
              <a:spcBef>
                <a:spcPct val="50000"/>
              </a:spcBef>
            </a:pPr>
            <a:r>
              <a:rPr lang="zh-CN" altLang="en-US" sz="2600" b="1" dirty="0">
                <a:latin typeface="方正粗黑宋简体" panose="02000000000000000000" charset="-122"/>
                <a:ea typeface="方正大黑体_GBK" panose="02010600010101010101" charset="-122"/>
              </a:rPr>
              <a:t>资本公积</a:t>
            </a:r>
            <a:endParaRPr lang="zh-CN" altLang="en-US" sz="2600" b="1" dirty="0">
              <a:latin typeface="方正粗黑宋简体" panose="02000000000000000000" charset="-122"/>
              <a:ea typeface="方正大黑体_GBK" panose="02010600010101010101" charset="-122"/>
            </a:endParaRPr>
          </a:p>
        </p:txBody>
      </p:sp>
      <p:sp>
        <p:nvSpPr>
          <p:cNvPr id="41996" name="文本框 41995"/>
          <p:cNvSpPr txBox="1"/>
          <p:nvPr>
            <p:custDataLst>
              <p:tags r:id="rId6"/>
            </p:custDataLst>
          </p:nvPr>
        </p:nvSpPr>
        <p:spPr>
          <a:xfrm>
            <a:off x="6595110" y="3068955"/>
            <a:ext cx="1588770" cy="1291590"/>
          </a:xfrm>
          <a:prstGeom prst="rect">
            <a:avLst/>
          </a:prstGeom>
          <a:solidFill>
            <a:srgbClr val="CCFFCC"/>
          </a:solidFill>
          <a:ln w="9525">
            <a:noFill/>
          </a:ln>
        </p:spPr>
        <p:txBody>
          <a:bodyPr wrap="square">
            <a:spAutoFit/>
          </a:bodyPr>
          <a:lstStyle/>
          <a:p>
            <a:pPr>
              <a:lnSpc>
                <a:spcPct val="150000"/>
              </a:lnSpc>
              <a:spcBef>
                <a:spcPct val="50000"/>
              </a:spcBef>
            </a:pPr>
            <a:r>
              <a:rPr lang="zh-CN" altLang="en-US" sz="2600" b="1" dirty="0">
                <a:latin typeface="方正粗黑宋简体" panose="02000000000000000000" charset="-122"/>
                <a:ea typeface="方正大黑体_GBK" panose="02010600010101010101" charset="-122"/>
              </a:rPr>
              <a:t>资本公积减少额</a:t>
            </a:r>
            <a:endParaRPr lang="zh-CN" altLang="en-US" sz="2600" b="1" dirty="0">
              <a:latin typeface="方正粗黑宋简体" panose="02000000000000000000" charset="-122"/>
              <a:ea typeface="方正大黑体_GBK" panose="02010600010101010101" charset="-122"/>
            </a:endParaRPr>
          </a:p>
        </p:txBody>
      </p:sp>
      <p:sp>
        <p:nvSpPr>
          <p:cNvPr id="41997" name="文本框 41996"/>
          <p:cNvSpPr txBox="1"/>
          <p:nvPr>
            <p:custDataLst>
              <p:tags r:id="rId7"/>
            </p:custDataLst>
          </p:nvPr>
        </p:nvSpPr>
        <p:spPr>
          <a:xfrm>
            <a:off x="8688705" y="3068955"/>
            <a:ext cx="2008505" cy="1291590"/>
          </a:xfrm>
          <a:prstGeom prst="rect">
            <a:avLst/>
          </a:prstGeom>
          <a:solidFill>
            <a:srgbClr val="CCFFCC"/>
          </a:solidFill>
          <a:ln w="9525">
            <a:noFill/>
          </a:ln>
        </p:spPr>
        <p:txBody>
          <a:bodyPr wrap="square">
            <a:spAutoFit/>
          </a:bodyPr>
          <a:lstStyle/>
          <a:p>
            <a:pPr>
              <a:lnSpc>
                <a:spcPct val="150000"/>
              </a:lnSpc>
              <a:spcBef>
                <a:spcPct val="50000"/>
              </a:spcBef>
            </a:pPr>
            <a:r>
              <a:rPr lang="zh-CN" altLang="en-US" sz="2600" b="1" dirty="0">
                <a:latin typeface="方正粗黑宋简体" panose="02000000000000000000" charset="-122"/>
                <a:ea typeface="方正大黑体_GBK" panose="02010600010101010101" charset="-122"/>
              </a:rPr>
              <a:t>资本公积增加额</a:t>
            </a:r>
            <a:endParaRPr lang="zh-CN" altLang="en-US" sz="2600" b="1" dirty="0">
              <a:latin typeface="方正粗黑宋简体" panose="02000000000000000000" charset="-122"/>
              <a:ea typeface="方正大黑体_GBK" panose="02010600010101010101" charset="-122"/>
            </a:endParaRPr>
          </a:p>
        </p:txBody>
      </p:sp>
      <p:sp>
        <p:nvSpPr>
          <p:cNvPr id="41998" name="直接连接符 41997"/>
          <p:cNvSpPr/>
          <p:nvPr>
            <p:custDataLst>
              <p:tags r:id="rId8"/>
            </p:custDataLst>
          </p:nvPr>
        </p:nvSpPr>
        <p:spPr>
          <a:xfrm>
            <a:off x="6456363" y="4652963"/>
            <a:ext cx="4032250" cy="0"/>
          </a:xfrm>
          <a:prstGeom prst="line">
            <a:avLst/>
          </a:prstGeom>
          <a:ln w="19050" cap="flat" cmpd="sng">
            <a:solidFill>
              <a:schemeClr val="tx1"/>
            </a:solidFill>
            <a:prstDash val="solid"/>
            <a:headEnd type="none" w="med" len="med"/>
            <a:tailEnd type="none" w="med" len="med"/>
          </a:ln>
        </p:spPr>
      </p:sp>
      <p:sp>
        <p:nvSpPr>
          <p:cNvPr id="41999" name="文本框 41998"/>
          <p:cNvSpPr txBox="1"/>
          <p:nvPr>
            <p:custDataLst>
              <p:tags r:id="rId9"/>
            </p:custDataLst>
          </p:nvPr>
        </p:nvSpPr>
        <p:spPr>
          <a:xfrm>
            <a:off x="8543925" y="4797425"/>
            <a:ext cx="2153920" cy="1291590"/>
          </a:xfrm>
          <a:prstGeom prst="rect">
            <a:avLst/>
          </a:prstGeom>
          <a:solidFill>
            <a:srgbClr val="CCFFCC"/>
          </a:solidFill>
          <a:ln w="9525">
            <a:noFill/>
          </a:ln>
        </p:spPr>
        <p:txBody>
          <a:bodyPr wrap="square">
            <a:spAutoFit/>
          </a:bodyPr>
          <a:lstStyle/>
          <a:p>
            <a:pPr>
              <a:lnSpc>
                <a:spcPct val="150000"/>
              </a:lnSpc>
              <a:spcBef>
                <a:spcPct val="50000"/>
              </a:spcBef>
            </a:pPr>
            <a:r>
              <a:rPr lang="zh-CN" altLang="en-US" sz="2600" b="1" dirty="0">
                <a:latin typeface="方正粗黑宋简体" panose="02000000000000000000" charset="-122"/>
                <a:ea typeface="方正大黑体_GBK" panose="02010600010101010101" charset="-122"/>
              </a:rPr>
              <a:t>资本公积结余额</a:t>
            </a:r>
            <a:endParaRPr lang="zh-CN" altLang="en-US" sz="2600" b="1" dirty="0">
              <a:latin typeface="方正粗黑宋简体" panose="02000000000000000000" charset="-122"/>
              <a:ea typeface="方正大黑体_GBK" panose="02010600010101010101" charset="-122"/>
            </a:endParaRPr>
          </a:p>
        </p:txBody>
      </p:sp>
      <p:sp>
        <p:nvSpPr>
          <p:cNvPr id="42000" name="文本框 41999"/>
          <p:cNvSpPr txBox="1"/>
          <p:nvPr/>
        </p:nvSpPr>
        <p:spPr>
          <a:xfrm>
            <a:off x="5735638" y="765175"/>
            <a:ext cx="4537075" cy="491490"/>
          </a:xfrm>
          <a:prstGeom prst="rect">
            <a:avLst/>
          </a:prstGeom>
          <a:solidFill>
            <a:srgbClr val="FFFF00"/>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a:spAutoFit/>
          </a:bodyPr>
          <a:lstStyle/>
          <a:p>
            <a:pPr algn="ctr">
              <a:spcBef>
                <a:spcPct val="50000"/>
              </a:spcBef>
            </a:pPr>
            <a:r>
              <a:rPr lang="en-US" altLang="zh-CN" sz="2600" b="1">
                <a:latin typeface="方正粗黑宋简体" panose="02000000000000000000" charset="-122"/>
                <a:ea typeface="方正大黑体_GBK" panose="02010600010101010101" charset="-122"/>
              </a:rPr>
              <a:t>2</a:t>
            </a:r>
            <a:r>
              <a:rPr lang="zh-CN" altLang="en-US" sz="2600" b="1" dirty="0">
                <a:latin typeface="方正粗黑宋简体" panose="02000000000000000000" charset="-122"/>
                <a:ea typeface="方正大黑体_GBK" panose="02010600010101010101" charset="-122"/>
              </a:rPr>
              <a:t>、资本公积业务核算</a:t>
            </a:r>
            <a:endParaRPr lang="zh-CN" altLang="en-US" sz="2600" dirty="0">
              <a:latin typeface="方正粗黑宋简体" panose="02000000000000000000" charset="-122"/>
              <a:ea typeface="方正大黑体_GBK" panose="02010600010101010101"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1995"/>
                                        </p:tgtEl>
                                        <p:attrNameLst>
                                          <p:attrName>style.visibility</p:attrName>
                                        </p:attrNameLst>
                                      </p:cBhvr>
                                      <p:to>
                                        <p:strVal val="visible"/>
                                      </p:to>
                                    </p:set>
                                    <p:animEffect transition="in" filter="wipe(up)">
                                      <p:cBhvr>
                                        <p:cTn id="7" dur="500"/>
                                        <p:tgtEl>
                                          <p:spTgt spid="4199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993"/>
                                        </p:tgtEl>
                                        <p:attrNameLst>
                                          <p:attrName>style.visibility</p:attrName>
                                        </p:attrNameLst>
                                      </p:cBhvr>
                                      <p:to>
                                        <p:strVal val="visible"/>
                                      </p:to>
                                    </p:set>
                                    <p:animEffect transition="in" filter="wipe(up)">
                                      <p:cBhvr>
                                        <p:cTn id="11" dur="500"/>
                                        <p:tgtEl>
                                          <p:spTgt spid="41993"/>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41994"/>
                                        </p:tgtEl>
                                        <p:attrNameLst>
                                          <p:attrName>style.visibility</p:attrName>
                                        </p:attrNameLst>
                                      </p:cBhvr>
                                      <p:to>
                                        <p:strVal val="visible"/>
                                      </p:to>
                                    </p:set>
                                    <p:animEffect transition="in" filter="wipe(up)">
                                      <p:cBhvr>
                                        <p:cTn id="14" dur="500"/>
                                        <p:tgtEl>
                                          <p:spTgt spid="41994"/>
                                        </p:tgtEl>
                                      </p:cBhvr>
                                    </p:animEffect>
                                  </p:childTnLst>
                                </p:cTn>
                              </p:par>
                              <p:par>
                                <p:cTn id="15" presetID="22" presetClass="entr" presetSubtype="1" fill="hold" nodeType="withEffect">
                                  <p:stCondLst>
                                    <p:cond delay="0"/>
                                  </p:stCondLst>
                                  <p:childTnLst>
                                    <p:set>
                                      <p:cBhvr>
                                        <p:cTn id="16" dur="1" fill="hold">
                                          <p:stCondLst>
                                            <p:cond delay="0"/>
                                          </p:stCondLst>
                                        </p:cTn>
                                        <p:tgtEl>
                                          <p:spTgt spid="41991"/>
                                        </p:tgtEl>
                                        <p:attrNameLst>
                                          <p:attrName>style.visibility</p:attrName>
                                        </p:attrNameLst>
                                      </p:cBhvr>
                                      <p:to>
                                        <p:strVal val="visible"/>
                                      </p:to>
                                    </p:set>
                                    <p:animEffect transition="in" filter="wipe(up)">
                                      <p:cBhvr>
                                        <p:cTn id="17" dur="500"/>
                                        <p:tgtEl>
                                          <p:spTgt spid="41991"/>
                                        </p:tgtEl>
                                      </p:cBhvr>
                                    </p:animEffect>
                                  </p:childTnLst>
                                </p:cTn>
                              </p:par>
                            </p:childTnLst>
                          </p:cTn>
                        </p:par>
                        <p:par>
                          <p:cTn id="18" fill="hold">
                            <p:stCondLst>
                              <p:cond delay="1000"/>
                            </p:stCondLst>
                            <p:childTnLst>
                              <p:par>
                                <p:cTn id="19" presetID="22" presetClass="entr" presetSubtype="1" fill="hold" nodeType="afterEffect">
                                  <p:stCondLst>
                                    <p:cond delay="0"/>
                                  </p:stCondLst>
                                  <p:childTnLst>
                                    <p:set>
                                      <p:cBhvr>
                                        <p:cTn id="20" dur="1" fill="hold">
                                          <p:stCondLst>
                                            <p:cond delay="0"/>
                                          </p:stCondLst>
                                        </p:cTn>
                                        <p:tgtEl>
                                          <p:spTgt spid="41992"/>
                                        </p:tgtEl>
                                        <p:attrNameLst>
                                          <p:attrName>style.visibility</p:attrName>
                                        </p:attrNameLst>
                                      </p:cBhvr>
                                      <p:to>
                                        <p:strVal val="visible"/>
                                      </p:to>
                                    </p:set>
                                    <p:animEffect transition="in" filter="wipe(up)">
                                      <p:cBhvr>
                                        <p:cTn id="21" dur="500"/>
                                        <p:tgtEl>
                                          <p:spTgt spid="41992"/>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41996"/>
                                        </p:tgtEl>
                                        <p:attrNameLst>
                                          <p:attrName>style.visibility</p:attrName>
                                        </p:attrNameLst>
                                      </p:cBhvr>
                                      <p:to>
                                        <p:strVal val="visible"/>
                                      </p:to>
                                    </p:set>
                                    <p:animEffect transition="in" filter="dissolve">
                                      <p:cBhvr>
                                        <p:cTn id="26" dur="500"/>
                                        <p:tgtEl>
                                          <p:spTgt spid="41996"/>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41997"/>
                                        </p:tgtEl>
                                        <p:attrNameLst>
                                          <p:attrName>style.visibility</p:attrName>
                                        </p:attrNameLst>
                                      </p:cBhvr>
                                      <p:to>
                                        <p:strVal val="visible"/>
                                      </p:to>
                                    </p:set>
                                    <p:animEffect transition="in" filter="dissolve">
                                      <p:cBhvr>
                                        <p:cTn id="29" dur="500"/>
                                        <p:tgtEl>
                                          <p:spTgt spid="41997"/>
                                        </p:tgtEl>
                                      </p:cBhvr>
                                    </p:animEffect>
                                  </p:childTnLst>
                                </p:cTn>
                              </p:par>
                              <p:par>
                                <p:cTn id="30" presetID="9" presetClass="entr" presetSubtype="0" fill="hold" nodeType="withEffect">
                                  <p:stCondLst>
                                    <p:cond delay="0"/>
                                  </p:stCondLst>
                                  <p:childTnLst>
                                    <p:set>
                                      <p:cBhvr>
                                        <p:cTn id="31" dur="1" fill="hold">
                                          <p:stCondLst>
                                            <p:cond delay="0"/>
                                          </p:stCondLst>
                                        </p:cTn>
                                        <p:tgtEl>
                                          <p:spTgt spid="41998"/>
                                        </p:tgtEl>
                                        <p:attrNameLst>
                                          <p:attrName>style.visibility</p:attrName>
                                        </p:attrNameLst>
                                      </p:cBhvr>
                                      <p:to>
                                        <p:strVal val="visible"/>
                                      </p:to>
                                    </p:set>
                                    <p:animEffect transition="in" filter="dissolve">
                                      <p:cBhvr>
                                        <p:cTn id="32" dur="500"/>
                                        <p:tgtEl>
                                          <p:spTgt spid="41998"/>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41999"/>
                                        </p:tgtEl>
                                        <p:attrNameLst>
                                          <p:attrName>style.visibility</p:attrName>
                                        </p:attrNameLst>
                                      </p:cBhvr>
                                      <p:to>
                                        <p:strVal val="visible"/>
                                      </p:to>
                                    </p:set>
                                    <p:animEffect transition="in" filter="dissolve">
                                      <p:cBhvr>
                                        <p:cTn id="35" dur="500"/>
                                        <p:tgtEl>
                                          <p:spTgt spid="419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3" grpId="0" bldLvl="0" animBg="1"/>
      <p:bldP spid="41994" grpId="0" bldLvl="0" animBg="1"/>
      <p:bldP spid="41995" grpId="0" bldLvl="0" animBg="1"/>
      <p:bldP spid="41996" grpId="0" bldLvl="0" animBg="1"/>
      <p:bldP spid="41997" grpId="0" bldLvl="0" animBg="1"/>
      <p:bldP spid="41999"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p:cNvSpPr>
          <p:nvPr>
            <p:ph type="subTitle" idx="1"/>
          </p:nvPr>
        </p:nvSpPr>
        <p:spPr>
          <a:xfrm>
            <a:off x="1270635" y="695325"/>
            <a:ext cx="9703435" cy="4648200"/>
          </a:xfrm>
        </p:spPr>
        <p:txBody>
          <a:bodyPr vert="horz" wrap="square" lIns="91440" tIns="45720" rIns="91440" bIns="45720" anchor="t" anchorCtr="0"/>
          <a:lstStyle/>
          <a:p>
            <a:pPr algn="l">
              <a:lnSpc>
                <a:spcPct val="150000"/>
              </a:lnSpc>
              <a:buClr>
                <a:srgbClr val="66CCFF"/>
              </a:buClr>
              <a:buSzPct val="100000"/>
            </a:pPr>
            <a:r>
              <a:rPr lang="en-US" altLang="zh-CN" sz="2800" b="1" dirty="0">
                <a:latin typeface="方正粗黑宋简体" panose="02000000000000000000" charset="-122"/>
                <a:ea typeface="方正大黑体_GBK" panose="02010600010101010101" charset="-122"/>
                <a:cs typeface="+mn-cs"/>
              </a:rPr>
              <a:t>3.</a:t>
            </a:r>
            <a:r>
              <a:rPr lang="zh-CN" altLang="en-US" sz="2800" b="1" dirty="0">
                <a:latin typeface="方正粗黑宋简体" panose="02000000000000000000" charset="-122"/>
                <a:ea typeface="方正大黑体_GBK" panose="02010600010101010101" charset="-122"/>
                <a:cs typeface="+mn-cs"/>
              </a:rPr>
              <a:t>实收资本入账价值的确定</a:t>
            </a:r>
            <a:endParaRPr lang="zh-CN" altLang="en-US" sz="2800" b="1" dirty="0">
              <a:latin typeface="方正粗黑宋简体" panose="02000000000000000000" charset="-122"/>
              <a:ea typeface="方正大黑体_GBK" panose="02010600010101010101" charset="-122"/>
              <a:cs typeface="+mn-cs"/>
            </a:endParaRPr>
          </a:p>
          <a:p>
            <a:pPr algn="l">
              <a:lnSpc>
                <a:spcPct val="150000"/>
              </a:lnSpc>
              <a:buClr>
                <a:srgbClr val="66CCFF"/>
              </a:buClr>
              <a:buSzPct val="100000"/>
            </a:pPr>
            <a:r>
              <a:rPr lang="zh-CN" altLang="en-US" sz="2800" b="1" dirty="0">
                <a:solidFill>
                  <a:srgbClr val="FF3300"/>
                </a:solidFill>
                <a:latin typeface="方正粗黑宋简体" panose="02000000000000000000" charset="-122"/>
                <a:ea typeface="方正大黑体_GBK" panose="02010600010101010101" charset="-122"/>
                <a:cs typeface="+mn-cs"/>
                <a:sym typeface="Marlett" pitchFamily="2" charset="2"/>
              </a:rPr>
              <a:t>  </a:t>
            </a:r>
            <a:r>
              <a:rPr lang="zh-CN" altLang="en-US" sz="2800" b="1" dirty="0">
                <a:solidFill>
                  <a:srgbClr val="3333FF"/>
                </a:solidFill>
                <a:latin typeface="方正粗黑宋简体" panose="02000000000000000000" charset="-122"/>
                <a:ea typeface="方正大黑体_GBK" panose="02010600010101010101" charset="-122"/>
                <a:cs typeface="+mn-cs"/>
              </a:rPr>
              <a:t>货币资金投资——</a:t>
            </a:r>
            <a:r>
              <a:rPr lang="zh-CN" altLang="en-US" sz="2800" dirty="0">
                <a:latin typeface="方正粗黑宋简体" panose="02000000000000000000" charset="-122"/>
                <a:ea typeface="方正大黑体_GBK" panose="02010600010101010101" charset="-122"/>
                <a:cs typeface="+mn-cs"/>
              </a:rPr>
              <a:t>按实际收到的货币资金金额入账。</a:t>
            </a:r>
            <a:endParaRPr lang="zh-CN" altLang="en-US" sz="2800" dirty="0">
              <a:latin typeface="方正粗黑宋简体" panose="02000000000000000000" charset="-122"/>
              <a:ea typeface="方正大黑体_GBK" panose="02010600010101010101" charset="-122"/>
              <a:cs typeface="+mn-cs"/>
            </a:endParaRPr>
          </a:p>
          <a:p>
            <a:pPr algn="l">
              <a:lnSpc>
                <a:spcPct val="150000"/>
              </a:lnSpc>
              <a:buClr>
                <a:srgbClr val="66CCFF"/>
              </a:buClr>
              <a:buSzPct val="100000"/>
            </a:pPr>
            <a:r>
              <a:rPr lang="zh-CN" altLang="en-US" sz="2800" b="1" dirty="0">
                <a:solidFill>
                  <a:srgbClr val="FF3300"/>
                </a:solidFill>
                <a:latin typeface="方正粗黑宋简体" panose="02000000000000000000" charset="-122"/>
                <a:ea typeface="方正大黑体_GBK" panose="02010600010101010101" charset="-122"/>
                <a:cs typeface="+mn-cs"/>
                <a:sym typeface="Marlett" pitchFamily="2" charset="2"/>
              </a:rPr>
              <a:t>  </a:t>
            </a:r>
            <a:r>
              <a:rPr lang="zh-CN" altLang="en-US" sz="2800" b="1" dirty="0">
                <a:solidFill>
                  <a:srgbClr val="3333FF"/>
                </a:solidFill>
                <a:latin typeface="方正粗黑宋简体" panose="02000000000000000000" charset="-122"/>
                <a:ea typeface="方正大黑体_GBK" panose="02010600010101010101" charset="-122"/>
                <a:cs typeface="+mn-cs"/>
                <a:sym typeface="Marlett" pitchFamily="2" charset="2"/>
              </a:rPr>
              <a:t>非货币资产</a:t>
            </a:r>
            <a:r>
              <a:rPr lang="zh-CN" altLang="en-US" sz="2800" b="1" dirty="0">
                <a:solidFill>
                  <a:srgbClr val="3333FF"/>
                </a:solidFill>
                <a:latin typeface="方正粗黑宋简体" panose="02000000000000000000" charset="-122"/>
                <a:ea typeface="方正大黑体_GBK" panose="02010600010101010101" charset="-122"/>
                <a:cs typeface="+mn-cs"/>
              </a:rPr>
              <a:t>投资——</a:t>
            </a:r>
            <a:r>
              <a:rPr lang="zh-CN" altLang="en-US" sz="2800" dirty="0">
                <a:latin typeface="方正粗黑宋简体" panose="02000000000000000000" charset="-122"/>
                <a:ea typeface="方正大黑体_GBK" panose="02010600010101010101" charset="-122"/>
                <a:cs typeface="+mn-cs"/>
              </a:rPr>
              <a:t>以投资各方确认的价值入账；如果企业实际收到额超过投资方在注册资本中所占份额部分，不计入实收资本，而是计入资本公积。</a:t>
            </a:r>
            <a:endParaRPr lang="zh-CN" altLang="en-US" sz="2800" dirty="0">
              <a:latin typeface="方正粗黑宋简体" panose="02000000000000000000" charset="-122"/>
              <a:ea typeface="方正大黑体_GBK" panose="02010600010101010101" charset="-122"/>
              <a:cs typeface="+mn-cs"/>
            </a:endParaRPr>
          </a:p>
          <a:p>
            <a:pPr algn="l">
              <a:lnSpc>
                <a:spcPct val="150000"/>
              </a:lnSpc>
              <a:buClr>
                <a:srgbClr val="66CCFF"/>
              </a:buClr>
              <a:buSzPct val="100000"/>
            </a:pPr>
            <a:r>
              <a:rPr lang="zh-CN" altLang="en-US" sz="2800" dirty="0">
                <a:solidFill>
                  <a:srgbClr val="FF3300"/>
                </a:solidFill>
                <a:latin typeface="方正粗黑宋简体" panose="02000000000000000000" charset="-122"/>
                <a:ea typeface="方正大黑体_GBK" panose="02010600010101010101" charset="-122"/>
                <a:cs typeface="+mn-cs"/>
                <a:sym typeface="Marlett" pitchFamily="2" charset="2"/>
              </a:rPr>
              <a:t>   </a:t>
            </a:r>
            <a:r>
              <a:rPr lang="zh-CN" altLang="en-US" sz="2800" dirty="0">
                <a:latin typeface="方正粗黑宋简体" panose="02000000000000000000" charset="-122"/>
                <a:ea typeface="方正大黑体_GBK" panose="02010600010101010101" charset="-122"/>
                <a:cs typeface="+mn-cs"/>
              </a:rPr>
              <a:t>投资方实际投入资本（假定500万元）超过其在注册资本中所占份额（假定占45%，应为450万元）部分（</a:t>
            </a:r>
            <a:r>
              <a:rPr lang="en-US" altLang="zh-CN" sz="2800" dirty="0">
                <a:latin typeface="方正粗黑宋简体" panose="02000000000000000000" charset="-122"/>
                <a:ea typeface="方正大黑体_GBK" panose="02010600010101010101" charset="-122"/>
                <a:cs typeface="+mn-cs"/>
              </a:rPr>
              <a:t>50</a:t>
            </a:r>
            <a:r>
              <a:rPr lang="zh-CN" altLang="en-US" sz="2800" dirty="0">
                <a:latin typeface="方正粗黑宋简体" panose="02000000000000000000" charset="-122"/>
                <a:ea typeface="方正大黑体_GBK" panose="02010600010101010101" charset="-122"/>
                <a:cs typeface="+mn-cs"/>
              </a:rPr>
              <a:t>万元）不计入实收资本，而计入资本公积。</a:t>
            </a:r>
            <a:endParaRPr lang="zh-CN" altLang="en-US" sz="2800" dirty="0">
              <a:latin typeface="方正粗黑宋简体" panose="02000000000000000000" charset="-122"/>
              <a:ea typeface="方正大黑体_GBK" panose="02010600010101010101" charset="-122"/>
              <a:cs typeface="+mn-cs"/>
            </a:endParaRPr>
          </a:p>
        </p:txBody>
      </p:sp>
    </p:spTree>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文本占位符 69633"/>
          <p:cNvSpPr>
            <a:spLocks noGrp="1"/>
          </p:cNvSpPr>
          <p:nvPr>
            <p:ph type="body" idx="1"/>
          </p:nvPr>
        </p:nvSpPr>
        <p:spPr>
          <a:xfrm>
            <a:off x="1170940" y="1278890"/>
            <a:ext cx="9834880" cy="4634865"/>
          </a:xfrm>
        </p:spPr>
        <p:txBody>
          <a:bodyPr/>
          <a:lstStyle/>
          <a:p>
            <a:pPr>
              <a:buNone/>
            </a:pPr>
            <a:r>
              <a:rPr lang="en-US" altLang="zh-CN" sz="2800" b="1">
                <a:latin typeface="方正粗黑宋简体" panose="02000000000000000000" charset="-122"/>
                <a:ea typeface="方正大黑体_GBK" panose="02010600010101010101" charset="-122"/>
              </a:rPr>
              <a:t>    </a:t>
            </a:r>
            <a:endParaRPr lang="en-US" altLang="zh-CN" sz="2800" b="1">
              <a:solidFill>
                <a:srgbClr val="FF3300"/>
              </a:solidFill>
              <a:latin typeface="方正粗黑宋简体" panose="02000000000000000000" charset="-122"/>
              <a:ea typeface="方正大黑体_GBK" panose="02010600010101010101" charset="-122"/>
            </a:endParaRPr>
          </a:p>
          <a:p>
            <a:pPr>
              <a:lnSpc>
                <a:spcPct val="125000"/>
              </a:lnSpc>
              <a:buNone/>
            </a:pPr>
            <a:r>
              <a:rPr lang="en-US" altLang="zh-CN" sz="2800" b="1" dirty="0">
                <a:latin typeface="方正粗黑宋简体" panose="02000000000000000000" charset="-122"/>
                <a:ea typeface="方正大黑体_GBK" panose="02010600010101010101" charset="-122"/>
              </a:rPr>
              <a:t>        </a:t>
            </a:r>
            <a:r>
              <a:rPr lang="zh-CN" altLang="en-US" sz="2800" b="1" dirty="0">
                <a:latin typeface="方正粗黑宋简体" panose="02000000000000000000" charset="-122"/>
                <a:ea typeface="方正大黑体_GBK" panose="02010600010101010101" charset="-122"/>
              </a:rPr>
              <a:t>公司接受乙企业投资</a:t>
            </a:r>
            <a:r>
              <a:rPr lang="en-US" altLang="zh-CN" sz="2800" b="1">
                <a:latin typeface="方正粗黑宋简体" panose="02000000000000000000" charset="-122"/>
                <a:ea typeface="方正大黑体_GBK" panose="02010600010101010101" charset="-122"/>
              </a:rPr>
              <a:t>900 000</a:t>
            </a:r>
            <a:r>
              <a:rPr lang="zh-CN" altLang="en-US" sz="2800" b="1" dirty="0">
                <a:latin typeface="方正粗黑宋简体" panose="02000000000000000000" charset="-122"/>
                <a:ea typeface="方正大黑体_GBK" panose="02010600010101010101" charset="-122"/>
              </a:rPr>
              <a:t>元，转存银行，其中</a:t>
            </a:r>
            <a:r>
              <a:rPr lang="en-US" altLang="zh-CN" sz="2800" b="1">
                <a:latin typeface="方正粗黑宋简体" panose="02000000000000000000" charset="-122"/>
                <a:ea typeface="方正大黑体_GBK" panose="02010600010101010101" charset="-122"/>
              </a:rPr>
              <a:t>600 000</a:t>
            </a:r>
            <a:r>
              <a:rPr lang="zh-CN" altLang="en-US" sz="2800" b="1" dirty="0">
                <a:latin typeface="方正粗黑宋简体" panose="02000000000000000000" charset="-122"/>
                <a:ea typeface="方正大黑体_GBK" panose="02010600010101010101" charset="-122"/>
              </a:rPr>
              <a:t>元作为实收资本，其余</a:t>
            </a:r>
            <a:r>
              <a:rPr lang="en-US" altLang="zh-CN" sz="2800" b="1">
                <a:latin typeface="方正粗黑宋简体" panose="02000000000000000000" charset="-122"/>
                <a:ea typeface="方正大黑体_GBK" panose="02010600010101010101" charset="-122"/>
              </a:rPr>
              <a:t>300 000</a:t>
            </a:r>
            <a:r>
              <a:rPr lang="zh-CN" altLang="en-US" sz="2800" b="1" dirty="0">
                <a:latin typeface="方正粗黑宋简体" panose="02000000000000000000" charset="-122"/>
                <a:ea typeface="方正大黑体_GBK" panose="02010600010101010101" charset="-122"/>
              </a:rPr>
              <a:t>作为资本公积。</a:t>
            </a:r>
            <a:r>
              <a:rPr lang="zh-CN" altLang="en-US" sz="2800" b="1">
                <a:latin typeface="方正粗黑宋简体" panose="02000000000000000000" charset="-122"/>
                <a:ea typeface="方正大黑体_GBK" panose="02010600010101010101" charset="-122"/>
              </a:rPr>
              <a:t>     </a:t>
            </a:r>
            <a:endParaRPr lang="zh-CN" altLang="en-US" sz="2800" b="1" dirty="0">
              <a:latin typeface="方正粗黑宋简体" panose="02000000000000000000" charset="-122"/>
              <a:ea typeface="方正大黑体_GBK" panose="02010600010101010101" charset="-122"/>
            </a:endParaRPr>
          </a:p>
        </p:txBody>
      </p:sp>
      <p:sp>
        <p:nvSpPr>
          <p:cNvPr id="69636" name="文本框 69635"/>
          <p:cNvSpPr txBox="1"/>
          <p:nvPr/>
        </p:nvSpPr>
        <p:spPr>
          <a:xfrm>
            <a:off x="1919288" y="3200400"/>
            <a:ext cx="8280400" cy="2150110"/>
          </a:xfrm>
          <a:prstGeom prst="rect">
            <a:avLst/>
          </a:prstGeom>
          <a:noFill/>
          <a:ln w="9525">
            <a:noFill/>
          </a:ln>
        </p:spPr>
        <p:txBody>
          <a:bodyPr>
            <a:spAutoFit/>
          </a:bodyPr>
          <a:lstStyle/>
          <a:p>
            <a:pPr>
              <a:lnSpc>
                <a:spcPct val="125000"/>
              </a:lnSpc>
              <a:spcBef>
                <a:spcPct val="50000"/>
              </a:spcBef>
            </a:pPr>
            <a:r>
              <a:rPr lang="zh-CN" altLang="en-US" sz="2600" b="1" dirty="0">
                <a:latin typeface="方正粗黑宋简体" panose="02000000000000000000" charset="-122"/>
                <a:ea typeface="方正大黑体_GBK" panose="02010600010101010101" charset="-122"/>
              </a:rPr>
              <a:t>借：银行存款                                </a:t>
            </a:r>
            <a:r>
              <a:rPr lang="en-US" altLang="zh-CN" sz="2600" b="1">
                <a:latin typeface="方正粗黑宋简体" panose="02000000000000000000" charset="-122"/>
                <a:ea typeface="方正大黑体_GBK" panose="02010600010101010101" charset="-122"/>
              </a:rPr>
              <a:t>900 000</a:t>
            </a:r>
            <a:endParaRPr lang="en-US" altLang="zh-CN" sz="2600" b="1">
              <a:latin typeface="方正粗黑宋简体" panose="02000000000000000000" charset="-122"/>
              <a:ea typeface="方正大黑体_GBK" panose="02010600010101010101" charset="-122"/>
            </a:endParaRPr>
          </a:p>
          <a:p>
            <a:pPr>
              <a:lnSpc>
                <a:spcPct val="125000"/>
              </a:lnSpc>
              <a:spcBef>
                <a:spcPct val="20000"/>
              </a:spcBef>
            </a:pPr>
            <a:r>
              <a:rPr lang="en-US" altLang="zh-CN" sz="2600" b="1">
                <a:latin typeface="方正粗黑宋简体" panose="02000000000000000000" charset="-122"/>
                <a:ea typeface="方正大黑体_GBK" panose="02010600010101010101" charset="-122"/>
              </a:rPr>
              <a:t>       </a:t>
            </a:r>
            <a:r>
              <a:rPr lang="zh-CN" altLang="en-US" sz="2600" b="1" dirty="0">
                <a:latin typeface="方正粗黑宋简体" panose="02000000000000000000" charset="-122"/>
                <a:ea typeface="方正大黑体_GBK" panose="02010600010101010101" charset="-122"/>
              </a:rPr>
              <a:t>贷：实收资本</a:t>
            </a:r>
            <a:r>
              <a:rPr lang="en-US" altLang="zh-CN" sz="2600" b="1">
                <a:latin typeface="方正粗黑宋简体" panose="02000000000000000000" charset="-122"/>
                <a:ea typeface="方正大黑体_GBK" panose="02010600010101010101" charset="-122"/>
              </a:rPr>
              <a:t>——</a:t>
            </a:r>
            <a:r>
              <a:rPr lang="zh-CN" altLang="en-US" sz="2600" b="1" dirty="0">
                <a:latin typeface="方正粗黑宋简体" panose="02000000000000000000" charset="-122"/>
                <a:ea typeface="方正大黑体_GBK" panose="02010600010101010101" charset="-122"/>
              </a:rPr>
              <a:t>乙企业              </a:t>
            </a:r>
            <a:r>
              <a:rPr lang="en-US" altLang="zh-CN" sz="2600" b="1">
                <a:latin typeface="方正粗黑宋简体" panose="02000000000000000000" charset="-122"/>
                <a:ea typeface="方正大黑体_GBK" panose="02010600010101010101" charset="-122"/>
              </a:rPr>
              <a:t>600 000 </a:t>
            </a:r>
            <a:endParaRPr lang="en-US" altLang="zh-CN" sz="2600" b="1">
              <a:latin typeface="方正粗黑宋简体" panose="02000000000000000000" charset="-122"/>
              <a:ea typeface="方正大黑体_GBK" panose="02010600010101010101" charset="-122"/>
            </a:endParaRPr>
          </a:p>
          <a:p>
            <a:pPr>
              <a:lnSpc>
                <a:spcPct val="125000"/>
              </a:lnSpc>
              <a:spcBef>
                <a:spcPct val="20000"/>
              </a:spcBef>
            </a:pPr>
            <a:r>
              <a:rPr lang="en-US" altLang="zh-CN" sz="2600" b="1">
                <a:latin typeface="方正粗黑宋简体" panose="02000000000000000000" charset="-122"/>
                <a:ea typeface="方正大黑体_GBK" panose="02010600010101010101" charset="-122"/>
              </a:rPr>
              <a:t>              </a:t>
            </a:r>
            <a:r>
              <a:rPr lang="zh-CN" altLang="en-US" sz="2600" b="1" dirty="0">
                <a:latin typeface="方正粗黑宋简体" panose="02000000000000000000" charset="-122"/>
                <a:ea typeface="方正大黑体_GBK" panose="02010600010101010101" charset="-122"/>
              </a:rPr>
              <a:t>资本公积</a:t>
            </a:r>
            <a:r>
              <a:rPr lang="en-US" altLang="zh-CN" sz="2600" b="1">
                <a:latin typeface="方正粗黑宋简体" panose="02000000000000000000" charset="-122"/>
                <a:ea typeface="方正大黑体_GBK" panose="02010600010101010101" charset="-122"/>
              </a:rPr>
              <a:t>——</a:t>
            </a:r>
            <a:r>
              <a:rPr lang="zh-CN" altLang="en-US" sz="2600" b="1" dirty="0">
                <a:latin typeface="方正粗黑宋简体" panose="02000000000000000000" charset="-122"/>
                <a:ea typeface="方正大黑体_GBK" panose="02010600010101010101" charset="-122"/>
              </a:rPr>
              <a:t>资本溢价          </a:t>
            </a:r>
            <a:r>
              <a:rPr lang="en-US" altLang="zh-CN" sz="2600" b="1">
                <a:latin typeface="方正粗黑宋简体" panose="02000000000000000000" charset="-122"/>
                <a:ea typeface="方正大黑体_GBK" panose="02010600010101010101" charset="-122"/>
              </a:rPr>
              <a:t>300 000</a:t>
            </a:r>
            <a:endParaRPr lang="en-US" altLang="zh-CN" sz="2600" b="1">
              <a:solidFill>
                <a:srgbClr val="FF3300"/>
              </a:solidFill>
              <a:latin typeface="方正粗黑宋简体" panose="02000000000000000000" charset="-122"/>
              <a:ea typeface="方正大黑体_GBK" panose="02010600010101010101" charset="-122"/>
            </a:endParaRPr>
          </a:p>
          <a:p>
            <a:pPr>
              <a:lnSpc>
                <a:spcPct val="80000"/>
              </a:lnSpc>
              <a:spcBef>
                <a:spcPct val="20000"/>
              </a:spcBef>
              <a:buChar char="•"/>
            </a:pPr>
            <a:endParaRPr lang="en-US" altLang="zh-CN" sz="2600" b="1" dirty="0">
              <a:latin typeface="方正粗黑宋简体" panose="02000000000000000000" charset="-122"/>
              <a:ea typeface="方正大黑体_GBK" panose="02010600010101010101"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9636">
                                            <p:txEl>
                                              <p:pRg st="0" end="0"/>
                                            </p:txEl>
                                          </p:spTgt>
                                        </p:tgtEl>
                                        <p:attrNameLst>
                                          <p:attrName>style.visibility</p:attrName>
                                        </p:attrNameLst>
                                      </p:cBhvr>
                                      <p:to>
                                        <p:strVal val="visible"/>
                                      </p:to>
                                    </p:set>
                                    <p:animEffect transition="in" filter="box(in)">
                                      <p:cBhvr>
                                        <p:cTn id="7" dur="500"/>
                                        <p:tgtEl>
                                          <p:spTgt spid="6963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9636">
                                            <p:txEl>
                                              <p:pRg st="1" end="1"/>
                                            </p:txEl>
                                          </p:spTgt>
                                        </p:tgtEl>
                                        <p:attrNameLst>
                                          <p:attrName>style.visibility</p:attrName>
                                        </p:attrNameLst>
                                      </p:cBhvr>
                                      <p:to>
                                        <p:strVal val="visible"/>
                                      </p:to>
                                    </p:set>
                                    <p:animEffect transition="in" filter="box(in)">
                                      <p:cBhvr>
                                        <p:cTn id="12" dur="500"/>
                                        <p:tgtEl>
                                          <p:spTgt spid="6963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9636">
                                            <p:txEl>
                                              <p:pRg st="2" end="2"/>
                                            </p:txEl>
                                          </p:spTgt>
                                        </p:tgtEl>
                                        <p:attrNameLst>
                                          <p:attrName>style.visibility</p:attrName>
                                        </p:attrNameLst>
                                      </p:cBhvr>
                                      <p:to>
                                        <p:strVal val="visible"/>
                                      </p:to>
                                    </p:set>
                                    <p:animEffect transition="in" filter="box(in)">
                                      <p:cBhvr>
                                        <p:cTn id="17" dur="500"/>
                                        <p:tgtEl>
                                          <p:spTgt spid="6963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6" grpId="0" animBg="1" build="allAtOnce"/>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4782" name="表格 74781"/>
          <p:cNvGraphicFramePr/>
          <p:nvPr/>
        </p:nvGraphicFramePr>
        <p:xfrm>
          <a:off x="1912938" y="404813"/>
          <a:ext cx="8503920" cy="4891405"/>
        </p:xfrm>
        <a:graphic>
          <a:graphicData uri="http://schemas.openxmlformats.org/drawingml/2006/table">
            <a:tbl>
              <a:tblPr/>
              <a:tblGrid>
                <a:gridCol w="869950"/>
                <a:gridCol w="1183005"/>
                <a:gridCol w="6450965"/>
              </a:tblGrid>
              <a:tr h="502285">
                <a:tc gridSpan="2">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zh-CN" altLang="en-US" sz="2600" b="1" dirty="0">
                          <a:solidFill>
                            <a:srgbClr val="FFFFFF"/>
                          </a:solidFill>
                          <a:latin typeface="方正粗黑宋简体" panose="02000000000000000000" charset="-122"/>
                          <a:ea typeface="方正大黑体_GBK" panose="02010600010101010101" charset="-122"/>
                        </a:rPr>
                        <a:t>企业组织形式</a:t>
                      </a:r>
                      <a:endParaRPr lang="zh-CN" altLang="en-US" sz="2600" b="1" dirty="0">
                        <a:solidFill>
                          <a:srgbClr val="FFFFFF"/>
                        </a:solidFill>
                        <a:latin typeface="方正粗黑宋简体" panose="02000000000000000000" charset="-122"/>
                        <a:ea typeface="方正大黑体_GBK" panose="02010600010101010101" charset="-122"/>
                      </a:endParaRPr>
                    </a:p>
                  </a:txBody>
                  <a:tcP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38100" cap="flat" cmpd="sng">
                      <a:solidFill>
                        <a:schemeClr val="bg1"/>
                      </a:solidFill>
                      <a:prstDash val="solid"/>
                      <a:headEnd type="none" w="med" len="med"/>
                      <a:tailEnd type="none" w="med" len="med"/>
                    </a:lnB>
                    <a:lnTlToBr>
                      <a:noFill/>
                    </a:lnTlToBr>
                    <a:lnBlToTr>
                      <a:noFill/>
                    </a:lnBlToTr>
                    <a:solidFill>
                      <a:schemeClr val="accent1"/>
                    </a:solidFill>
                  </a:tcPr>
                </a:tc>
                <a:tc hMerge="1">
                  <a:tcPr>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38100" cap="flat" cmpd="sng">
                      <a:solidFill>
                        <a:schemeClr val="bg1"/>
                      </a:solidFill>
                      <a:prstDash val="solid"/>
                      <a:headEnd type="none" w="med" len="med"/>
                      <a:tailEnd type="none" w="med" len="med"/>
                    </a:lnB>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zh-CN" altLang="en-US" sz="2600" b="1" dirty="0">
                          <a:solidFill>
                            <a:srgbClr val="FFFFFF"/>
                          </a:solidFill>
                          <a:latin typeface="方正粗黑宋简体" panose="02000000000000000000" charset="-122"/>
                          <a:ea typeface="方正大黑体_GBK" panose="02010600010101010101" charset="-122"/>
                        </a:rPr>
                        <a:t>定义</a:t>
                      </a:r>
                      <a:endParaRPr lang="zh-CN" altLang="en-US" sz="2600" b="1" dirty="0">
                        <a:solidFill>
                          <a:srgbClr val="FFFFFF"/>
                        </a:solidFill>
                        <a:latin typeface="方正粗黑宋简体" panose="02000000000000000000" charset="-122"/>
                        <a:ea typeface="方正大黑体_GBK" panose="02010600010101010101" charset="-122"/>
                      </a:endParaRPr>
                    </a:p>
                  </a:txBody>
                  <a:tcP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38100" cap="flat" cmpd="sng">
                      <a:solidFill>
                        <a:schemeClr val="bg1"/>
                      </a:solidFill>
                      <a:prstDash val="solid"/>
                      <a:headEnd type="none" w="med" len="med"/>
                      <a:tailEnd type="none" w="med" len="med"/>
                    </a:lnB>
                    <a:lnTlToBr>
                      <a:noFill/>
                    </a:lnTlToBr>
                    <a:lnBlToTr>
                      <a:noFill/>
                    </a:lnBlToTr>
                    <a:solidFill>
                      <a:schemeClr val="accent1"/>
                    </a:solidFill>
                  </a:tcPr>
                </a:tc>
              </a:tr>
              <a:tr h="1188720">
                <a:tc rowSpan="2">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zh-CN" altLang="zh-CN" sz="2600" b="1" dirty="0">
                          <a:solidFill>
                            <a:schemeClr val="tx2"/>
                          </a:solidFill>
                          <a:latin typeface="方正粗黑宋简体" panose="02000000000000000000" charset="-122"/>
                          <a:ea typeface="方正大黑体_GBK" panose="02010600010101010101" charset="-122"/>
                        </a:rPr>
                        <a:t>非公司型企业</a:t>
                      </a:r>
                      <a:endParaRPr lang="zh-CN" altLang="zh-CN" sz="2600" b="1" dirty="0">
                        <a:solidFill>
                          <a:schemeClr val="tx2"/>
                        </a:solidFill>
                        <a:latin typeface="方正粗黑宋简体" panose="02000000000000000000" charset="-122"/>
                        <a:ea typeface="方正大黑体_GBK" panose="02010600010101010101" charset="-122"/>
                      </a:endParaRPr>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381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D8EECE"/>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zh-CN" altLang="zh-CN" sz="2600" b="1" dirty="0">
                          <a:solidFill>
                            <a:schemeClr val="tx2"/>
                          </a:solidFill>
                          <a:latin typeface="方正粗黑宋简体" panose="02000000000000000000" charset="-122"/>
                          <a:ea typeface="方正大黑体_GBK" panose="02010600010101010101" charset="-122"/>
                        </a:rPr>
                        <a:t>独资型企业</a:t>
                      </a:r>
                      <a:endParaRPr lang="zh-CN" altLang="zh-CN" sz="2600" b="1" dirty="0">
                        <a:solidFill>
                          <a:schemeClr val="tx2"/>
                        </a:solidFill>
                        <a:latin typeface="方正粗黑宋简体" panose="02000000000000000000" charset="-122"/>
                        <a:ea typeface="方正大黑体_GBK" panose="02010600010101010101" charset="-122"/>
                      </a:endParaRPr>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381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D8EECE"/>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zh-CN" sz="2600" b="1" dirty="0">
                          <a:solidFill>
                            <a:schemeClr val="tx2"/>
                          </a:solidFill>
                          <a:latin typeface="方正粗黑宋简体" panose="02000000000000000000" charset="-122"/>
                          <a:ea typeface="方正大黑体_GBK" panose="02010600010101010101" charset="-122"/>
                        </a:rPr>
                        <a:t>全部资产归出资者一人所有，企业的经营也由出资者个人承担，因此，企业的所有权与经营权是统一的。</a:t>
                      </a:r>
                      <a:endParaRPr lang="zh-CN" altLang="zh-CN" sz="2600" b="1" dirty="0">
                        <a:solidFill>
                          <a:schemeClr val="tx2"/>
                        </a:solidFill>
                        <a:latin typeface="方正粗黑宋简体" panose="02000000000000000000" charset="-122"/>
                        <a:ea typeface="方正大黑体_GBK" panose="02010600010101010101" charset="-122"/>
                      </a:endParaRPr>
                    </a:p>
                  </a:txBody>
                  <a:tcP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381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D8EECE"/>
                    </a:solidFill>
                  </a:tcPr>
                </a:tc>
              </a:tr>
              <a:tr h="1188720">
                <a:tc vMerge="1">
                  <a:tcP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B w="12700" cap="flat" cmpd="sng">
                      <a:solidFill>
                        <a:schemeClr val="bg1"/>
                      </a:solidFill>
                      <a:prstDash val="solid"/>
                      <a:headEnd type="none" w="med" len="med"/>
                      <a:tailEnd type="none" w="med" len="med"/>
                    </a:lnB>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zh-CN" altLang="zh-CN" sz="2600" b="1" dirty="0">
                          <a:solidFill>
                            <a:schemeClr val="tx2"/>
                          </a:solidFill>
                          <a:latin typeface="方正粗黑宋简体" panose="02000000000000000000" charset="-122"/>
                          <a:ea typeface="方正大黑体_GBK" panose="02010600010101010101" charset="-122"/>
                        </a:rPr>
                        <a:t>合伙型企业</a:t>
                      </a:r>
                      <a:endParaRPr lang="zh-CN" altLang="zh-CN" sz="2600" b="1" dirty="0">
                        <a:solidFill>
                          <a:schemeClr val="tx2"/>
                        </a:solidFill>
                        <a:latin typeface="方正粗黑宋简体" panose="02000000000000000000" charset="-122"/>
                        <a:ea typeface="方正大黑体_GBK" panose="02010600010101010101" charset="-122"/>
                      </a:endParaRPr>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ECF7E8"/>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zh-CN" sz="2600" b="1" dirty="0">
                          <a:solidFill>
                            <a:schemeClr val="tx2"/>
                          </a:solidFill>
                          <a:latin typeface="方正粗黑宋简体" panose="02000000000000000000" charset="-122"/>
                          <a:ea typeface="方正大黑体_GBK" panose="02010600010101010101" charset="-122"/>
                        </a:rPr>
                        <a:t>是两个或两个以上的合伙人按照协议共同出资，共同承担企业经营风险，并且对企业债务承担连带责任的企业。</a:t>
                      </a:r>
                      <a:endParaRPr lang="zh-CN" altLang="zh-CN" sz="2600" b="1" dirty="0">
                        <a:solidFill>
                          <a:schemeClr val="tx2"/>
                        </a:solidFill>
                        <a:latin typeface="方正粗黑宋简体" panose="02000000000000000000" charset="-122"/>
                        <a:ea typeface="方正大黑体_GBK" panose="02010600010101010101" charset="-122"/>
                      </a:endParaRPr>
                    </a:p>
                  </a:txBody>
                  <a:tcP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ECF7E8"/>
                    </a:solidFill>
                  </a:tcPr>
                </a:tc>
              </a:tr>
              <a:tr h="1188720">
                <a:tc rowSpan="2">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zh-CN" altLang="zh-CN" sz="2600" b="1" dirty="0">
                          <a:solidFill>
                            <a:schemeClr val="tx2"/>
                          </a:solidFill>
                          <a:latin typeface="方正粗黑宋简体" panose="02000000000000000000" charset="-122"/>
                          <a:ea typeface="方正大黑体_GBK" panose="02010600010101010101" charset="-122"/>
                        </a:rPr>
                        <a:t>公司型企业</a:t>
                      </a:r>
                      <a:endParaRPr lang="zh-CN" altLang="zh-CN" sz="2600" b="1" dirty="0">
                        <a:solidFill>
                          <a:schemeClr val="tx2"/>
                        </a:solidFill>
                        <a:latin typeface="方正粗黑宋简体" panose="02000000000000000000" charset="-122"/>
                        <a:ea typeface="方正大黑体_GBK" panose="02010600010101010101" charset="-122"/>
                      </a:endParaRPr>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D8EECE"/>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zh-CN" altLang="zh-CN" sz="2600" b="1" dirty="0">
                          <a:solidFill>
                            <a:schemeClr val="tx2"/>
                          </a:solidFill>
                          <a:latin typeface="方正粗黑宋简体" panose="02000000000000000000" charset="-122"/>
                          <a:ea typeface="方正大黑体_GBK" panose="02010600010101010101" charset="-122"/>
                        </a:rPr>
                        <a:t>有限责任公司</a:t>
                      </a:r>
                      <a:endParaRPr lang="zh-CN" altLang="zh-CN" sz="2600" b="1" dirty="0">
                        <a:solidFill>
                          <a:schemeClr val="tx2"/>
                        </a:solidFill>
                        <a:latin typeface="方正粗黑宋简体" panose="02000000000000000000" charset="-122"/>
                        <a:ea typeface="方正大黑体_GBK" panose="02010600010101010101" charset="-122"/>
                      </a:endParaRPr>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D8EECE"/>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2600" b="1" dirty="0">
                          <a:solidFill>
                            <a:schemeClr val="tx2"/>
                          </a:solidFill>
                          <a:latin typeface="方正粗黑宋简体" panose="02000000000000000000" charset="-122"/>
                          <a:ea typeface="方正大黑体_GBK" panose="02010600010101010101" charset="-122"/>
                        </a:rPr>
                        <a:t>是指由一定数量的股东共同出资组成，股东仅就自己的出资额对公司的债务承担有限责任的公司。</a:t>
                      </a:r>
                      <a:endParaRPr lang="zh-CN" altLang="en-US" sz="2600" b="1" dirty="0">
                        <a:solidFill>
                          <a:schemeClr val="tx2"/>
                        </a:solidFill>
                        <a:latin typeface="方正粗黑宋简体" panose="02000000000000000000" charset="-122"/>
                        <a:ea typeface="方正大黑体_GBK" panose="02010600010101010101" charset="-122"/>
                      </a:endParaRPr>
                    </a:p>
                  </a:txBody>
                  <a:tcP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D8EECE"/>
                    </a:solidFill>
                  </a:tcPr>
                </a:tc>
              </a:tr>
              <a:tr h="822960">
                <a:tc vMerge="1">
                  <a:tcP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B w="12700" cap="flat" cmpd="sng">
                      <a:solidFill>
                        <a:schemeClr val="bg1"/>
                      </a:solidFill>
                      <a:prstDash val="solid"/>
                      <a:headEnd type="none" w="med" len="med"/>
                      <a:tailEnd type="none" w="med" len="med"/>
                    </a:lnB>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zh-CN" altLang="zh-CN" sz="2600" b="1" dirty="0">
                          <a:solidFill>
                            <a:schemeClr val="tx2"/>
                          </a:solidFill>
                          <a:latin typeface="方正粗黑宋简体" panose="02000000000000000000" charset="-122"/>
                          <a:ea typeface="方正大黑体_GBK" panose="02010600010101010101" charset="-122"/>
                        </a:rPr>
                        <a:t>股份有限公司</a:t>
                      </a:r>
                      <a:endParaRPr lang="zh-CN" altLang="zh-CN" sz="2600" b="1" dirty="0">
                        <a:solidFill>
                          <a:schemeClr val="tx2"/>
                        </a:solidFill>
                        <a:latin typeface="方正粗黑宋简体" panose="02000000000000000000" charset="-122"/>
                        <a:ea typeface="方正大黑体_GBK" panose="02010600010101010101" charset="-122"/>
                      </a:endParaRPr>
                    </a:p>
                  </a:txBody>
                  <a:tcPr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ECF7E8"/>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2600" b="1" dirty="0">
                          <a:solidFill>
                            <a:schemeClr val="tx2"/>
                          </a:solidFill>
                          <a:latin typeface="方正粗黑宋简体" panose="02000000000000000000" charset="-122"/>
                          <a:ea typeface="方正大黑体_GBK" panose="02010600010101010101" charset="-122"/>
                        </a:rPr>
                        <a:t>是由一定人数出资设立，全部资本由等额股份构成，并通过发行股票筹集资本的公司企业。</a:t>
                      </a:r>
                      <a:endParaRPr lang="zh-CN" altLang="en-US" sz="2600" b="1" dirty="0">
                        <a:solidFill>
                          <a:schemeClr val="tx2"/>
                        </a:solidFill>
                        <a:latin typeface="方正粗黑宋简体" panose="02000000000000000000" charset="-122"/>
                        <a:ea typeface="方正大黑体_GBK" panose="02010600010101010101" charset="-122"/>
                      </a:endParaRPr>
                    </a:p>
                  </a:txBody>
                  <a:tcP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rgbClr val="ECF7E8"/>
                    </a:solidFill>
                  </a:tcPr>
                </a:tc>
              </a:tr>
            </a:tbl>
          </a:graphicData>
        </a:graphic>
      </p:graphicFrame>
      <p:sp>
        <p:nvSpPr>
          <p:cNvPr id="5" name="Rectangle 4"/>
          <p:cNvSpPr/>
          <p:nvPr/>
        </p:nvSpPr>
        <p:spPr>
          <a:xfrm>
            <a:off x="2031495" y="5608653"/>
            <a:ext cx="8676381" cy="891540"/>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zh-CN" sz="2600" b="0" i="0" u="none" strike="noStrike" kern="1200" cap="none" spc="0" normalizeH="0" baseline="0" noProof="0" dirty="0">
                <a:ln>
                  <a:noFill/>
                </a:ln>
                <a:solidFill>
                  <a:schemeClr val="lt1"/>
                </a:solidFill>
                <a:effectLst/>
                <a:uLnTx/>
                <a:uFillTx/>
                <a:latin typeface="+mn-lt"/>
                <a:ea typeface="方正大黑体_GBK" panose="02010600010101010101" charset="-122"/>
                <a:cs typeface="+mn-cs"/>
              </a:rPr>
              <a:t>不同的企业组织形式，对资产和负债的会计处理并无重大影响，但涉及所有者权益方面的会计处理却不大一样。</a:t>
            </a:r>
            <a:endParaRPr kumimoji="0" lang="zh-CN" altLang="zh-CN" sz="2600" b="0" i="0" u="none" strike="noStrike" kern="1200" cap="none" spc="0" normalizeH="0" baseline="0" noProof="0" dirty="0">
              <a:ln>
                <a:noFill/>
              </a:ln>
              <a:solidFill>
                <a:schemeClr val="lt1"/>
              </a:solidFill>
              <a:effectLst/>
              <a:uLnTx/>
              <a:uFillTx/>
              <a:latin typeface="+mn-lt"/>
              <a:ea typeface="方正大黑体_GBK" panose="02010600010101010101" charset="-122"/>
              <a:cs typeface="+mn-cs"/>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4782"/>
                                        </p:tgtEl>
                                        <p:attrNameLst>
                                          <p:attrName>style.visibility</p:attrName>
                                        </p:attrNameLst>
                                      </p:cBhvr>
                                      <p:to>
                                        <p:strVal val="visible"/>
                                      </p:to>
                                    </p:set>
                                    <p:animEffect transition="in" filter="checkerboard(across)">
                                      <p:cBhvr>
                                        <p:cTn id="7" dur="500"/>
                                        <p:tgtEl>
                                          <p:spTgt spid="7478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标题 55297"/>
          <p:cNvSpPr>
            <a:spLocks noGrp="1"/>
          </p:cNvSpPr>
          <p:nvPr>
            <p:ph type="title"/>
          </p:nvPr>
        </p:nvSpPr>
        <p:spPr>
          <a:xfrm>
            <a:off x="1992313" y="188913"/>
            <a:ext cx="8229600" cy="1143000"/>
          </a:xfrm>
        </p:spPr>
        <p:txBody>
          <a:bodyPr anchor="ctr" anchorCtr="0"/>
          <a:lstStyle/>
          <a:p>
            <a:r>
              <a:rPr lang="zh-CN" altLang="en-US" sz="3600" b="1" dirty="0"/>
              <a:t>制造业企业生产经营过程</a:t>
            </a:r>
            <a:endParaRPr lang="zh-CN" altLang="en-US" sz="3600" b="1" dirty="0"/>
          </a:p>
        </p:txBody>
      </p:sp>
      <p:sp>
        <p:nvSpPr>
          <p:cNvPr id="55299" name="流程图: 可选过程 55298"/>
          <p:cNvSpPr/>
          <p:nvPr/>
        </p:nvSpPr>
        <p:spPr>
          <a:xfrm>
            <a:off x="1847850" y="2060575"/>
            <a:ext cx="1584325" cy="504825"/>
          </a:xfrm>
          <a:prstGeom prst="flowChartAlternateProcess">
            <a:avLst/>
          </a:prstGeom>
          <a:solidFill>
            <a:schemeClr val="accent1"/>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wrap="none" anchor="ctr" anchorCtr="0"/>
          <a:lstStyle/>
          <a:p>
            <a:pPr algn="ctr"/>
            <a:r>
              <a:rPr lang="zh-CN" altLang="en-US" sz="2600" b="1" dirty="0">
                <a:latin typeface="方正粗黑宋简体" panose="02000000000000000000" charset="-122"/>
                <a:ea typeface="方正大黑体_GBK" panose="02010600010101010101" charset="-122"/>
              </a:rPr>
              <a:t>资金投入</a:t>
            </a:r>
            <a:endParaRPr lang="zh-CN" altLang="en-US" sz="2600" b="1" dirty="0">
              <a:latin typeface="方正粗黑宋简体" panose="02000000000000000000" charset="-122"/>
              <a:ea typeface="方正大黑体_GBK" panose="02010600010101010101" charset="-122"/>
            </a:endParaRPr>
          </a:p>
        </p:txBody>
      </p:sp>
      <p:sp>
        <p:nvSpPr>
          <p:cNvPr id="55300" name="流程图: 可选过程 55299"/>
          <p:cNvSpPr/>
          <p:nvPr/>
        </p:nvSpPr>
        <p:spPr>
          <a:xfrm>
            <a:off x="3000375" y="4506913"/>
            <a:ext cx="1584325" cy="504825"/>
          </a:xfrm>
          <a:prstGeom prst="flowChartAlternateProcess">
            <a:avLst/>
          </a:prstGeom>
          <a:solidFill>
            <a:schemeClr val="accent1"/>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wrap="none" anchor="ctr" anchorCtr="0"/>
          <a:lstStyle/>
          <a:p>
            <a:pPr algn="ctr"/>
            <a:r>
              <a:rPr lang="zh-CN" altLang="en-US" sz="2600" b="1" dirty="0">
                <a:latin typeface="方正粗黑宋简体" panose="02000000000000000000" charset="-122"/>
                <a:ea typeface="方正大黑体_GBK" panose="02010600010101010101" charset="-122"/>
              </a:rPr>
              <a:t>供应过程</a:t>
            </a:r>
            <a:endParaRPr lang="zh-CN" altLang="en-US" sz="2600" b="1" dirty="0">
              <a:latin typeface="方正粗黑宋简体" panose="02000000000000000000" charset="-122"/>
              <a:ea typeface="方正大黑体_GBK" panose="02010600010101010101" charset="-122"/>
            </a:endParaRPr>
          </a:p>
        </p:txBody>
      </p:sp>
      <p:sp>
        <p:nvSpPr>
          <p:cNvPr id="55301" name="流程图: 可选过程 55300"/>
          <p:cNvSpPr/>
          <p:nvPr/>
        </p:nvSpPr>
        <p:spPr>
          <a:xfrm>
            <a:off x="5448300" y="4506913"/>
            <a:ext cx="1584325" cy="504825"/>
          </a:xfrm>
          <a:prstGeom prst="flowChartAlternateProcess">
            <a:avLst/>
          </a:prstGeom>
          <a:solidFill>
            <a:schemeClr val="accent1"/>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wrap="none" anchor="ctr" anchorCtr="0"/>
          <a:lstStyle/>
          <a:p>
            <a:pPr algn="ctr"/>
            <a:r>
              <a:rPr lang="zh-CN" altLang="en-US" sz="2600" b="1" dirty="0">
                <a:latin typeface="方正粗黑宋简体" panose="02000000000000000000" charset="-122"/>
                <a:ea typeface="方正大黑体_GBK" panose="02010600010101010101" charset="-122"/>
              </a:rPr>
              <a:t>生产过程</a:t>
            </a:r>
            <a:endParaRPr lang="zh-CN" altLang="en-US" sz="2600" b="1" dirty="0">
              <a:latin typeface="方正粗黑宋简体" panose="02000000000000000000" charset="-122"/>
              <a:ea typeface="方正大黑体_GBK" panose="02010600010101010101" charset="-122"/>
            </a:endParaRPr>
          </a:p>
        </p:txBody>
      </p:sp>
      <p:sp>
        <p:nvSpPr>
          <p:cNvPr id="55302" name="流程图: 可选过程 55301"/>
          <p:cNvSpPr/>
          <p:nvPr/>
        </p:nvSpPr>
        <p:spPr>
          <a:xfrm>
            <a:off x="7753350" y="4506913"/>
            <a:ext cx="1584325" cy="504825"/>
          </a:xfrm>
          <a:prstGeom prst="flowChartAlternateProcess">
            <a:avLst/>
          </a:prstGeom>
          <a:solidFill>
            <a:schemeClr val="accent1"/>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wrap="none" anchor="ctr" anchorCtr="0"/>
          <a:lstStyle/>
          <a:p>
            <a:pPr algn="ctr"/>
            <a:r>
              <a:rPr lang="zh-CN" altLang="en-US" sz="2600" b="1" dirty="0">
                <a:latin typeface="方正粗黑宋简体" panose="02000000000000000000" charset="-122"/>
                <a:ea typeface="方正大黑体_GBK" panose="02010600010101010101" charset="-122"/>
              </a:rPr>
              <a:t>销售过程</a:t>
            </a:r>
            <a:endParaRPr lang="zh-CN" altLang="en-US" sz="2600" b="1" dirty="0">
              <a:latin typeface="方正粗黑宋简体" panose="02000000000000000000" charset="-122"/>
              <a:ea typeface="方正大黑体_GBK" panose="02010600010101010101" charset="-122"/>
            </a:endParaRPr>
          </a:p>
        </p:txBody>
      </p:sp>
      <p:sp>
        <p:nvSpPr>
          <p:cNvPr id="55303" name="流程图: 可选过程 55302"/>
          <p:cNvSpPr/>
          <p:nvPr/>
        </p:nvSpPr>
        <p:spPr>
          <a:xfrm>
            <a:off x="8759825" y="1987550"/>
            <a:ext cx="1584325" cy="504825"/>
          </a:xfrm>
          <a:prstGeom prst="flowChartAlternateProcess">
            <a:avLst/>
          </a:prstGeom>
          <a:solidFill>
            <a:schemeClr val="accent1"/>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wrap="none" anchor="ctr" anchorCtr="0"/>
          <a:lstStyle/>
          <a:p>
            <a:pPr algn="ctr"/>
            <a:r>
              <a:rPr lang="zh-CN" altLang="en-US" sz="2600" b="1" dirty="0">
                <a:latin typeface="方正粗黑宋简体" panose="02000000000000000000" charset="-122"/>
                <a:ea typeface="方正大黑体_GBK" panose="02010600010101010101" charset="-122"/>
              </a:rPr>
              <a:t>资金退出</a:t>
            </a:r>
            <a:endParaRPr lang="zh-CN" altLang="en-US" sz="2600" b="1" dirty="0">
              <a:latin typeface="方正粗黑宋简体" panose="02000000000000000000" charset="-122"/>
              <a:ea typeface="方正大黑体_GBK" panose="02010600010101010101" charset="-122"/>
            </a:endParaRPr>
          </a:p>
        </p:txBody>
      </p:sp>
      <p:sp>
        <p:nvSpPr>
          <p:cNvPr id="55304" name="矩形 55303"/>
          <p:cNvSpPr/>
          <p:nvPr/>
        </p:nvSpPr>
        <p:spPr>
          <a:xfrm>
            <a:off x="2711450" y="3355975"/>
            <a:ext cx="6985000" cy="2089150"/>
          </a:xfrm>
          <a:prstGeom prst="rect">
            <a:avLst/>
          </a:prstGeom>
          <a:noFill/>
          <a:ln w="38100" cap="flat" cmpd="sng">
            <a:solidFill>
              <a:schemeClr val="tx1"/>
            </a:solidFill>
            <a:prstDash val="dash"/>
            <a:miter/>
            <a:headEnd type="none" w="med" len="med"/>
            <a:tailEnd type="none" w="med" len="med"/>
          </a:ln>
        </p:spPr>
        <p:txBody>
          <a:bodyPr/>
          <a:lstStyle/>
          <a:p>
            <a:endParaRPr lang="zh-CN" altLang="en-US" sz="2600">
              <a:ea typeface="方正大黑体_GBK" panose="02010600010101010101" charset="-122"/>
            </a:endParaRPr>
          </a:p>
        </p:txBody>
      </p:sp>
      <p:sp>
        <p:nvSpPr>
          <p:cNvPr id="55305" name="文本框 55304"/>
          <p:cNvSpPr txBox="1"/>
          <p:nvPr/>
        </p:nvSpPr>
        <p:spPr>
          <a:xfrm>
            <a:off x="3719513" y="3571875"/>
            <a:ext cx="5184775" cy="491490"/>
          </a:xfrm>
          <a:prstGeom prst="rect">
            <a:avLst/>
          </a:prstGeom>
          <a:noFill/>
          <a:ln w="9525">
            <a:noFill/>
          </a:ln>
        </p:spPr>
        <p:txBody>
          <a:bodyPr>
            <a:spAutoFit/>
          </a:bodyPr>
          <a:lstStyle/>
          <a:p>
            <a:pPr algn="ctr">
              <a:spcBef>
                <a:spcPct val="50000"/>
              </a:spcBef>
            </a:pPr>
            <a:r>
              <a:rPr lang="zh-CN" altLang="en-US" sz="2600" b="1" dirty="0">
                <a:latin typeface="方正粗黑宋简体" panose="02000000000000000000" charset="-122"/>
                <a:ea typeface="方正大黑体_GBK" panose="02010600010101010101" charset="-122"/>
              </a:rPr>
              <a:t>资金的使用（资金的循环与周转）</a:t>
            </a:r>
            <a:endParaRPr lang="zh-CN" altLang="en-US" sz="2600" b="1" dirty="0">
              <a:latin typeface="方正粗黑宋简体" panose="02000000000000000000" charset="-122"/>
              <a:ea typeface="方正大黑体_GBK" panose="02010600010101010101" charset="-122"/>
            </a:endParaRPr>
          </a:p>
        </p:txBody>
      </p:sp>
      <p:sp>
        <p:nvSpPr>
          <p:cNvPr id="55306" name="直接连接符 55305"/>
          <p:cNvSpPr/>
          <p:nvPr/>
        </p:nvSpPr>
        <p:spPr>
          <a:xfrm>
            <a:off x="2136775" y="2563813"/>
            <a:ext cx="0" cy="2160587"/>
          </a:xfrm>
          <a:prstGeom prst="line">
            <a:avLst/>
          </a:prstGeom>
          <a:ln w="38100" cap="flat" cmpd="sng">
            <a:solidFill>
              <a:srgbClr val="CC3300"/>
            </a:solidFill>
            <a:prstDash val="solid"/>
            <a:headEnd type="none" w="med" len="med"/>
            <a:tailEnd type="none" w="med" len="med"/>
          </a:ln>
        </p:spPr>
      </p:sp>
      <p:sp>
        <p:nvSpPr>
          <p:cNvPr id="55307" name="直接连接符 55306"/>
          <p:cNvSpPr/>
          <p:nvPr/>
        </p:nvSpPr>
        <p:spPr>
          <a:xfrm>
            <a:off x="2136775" y="4724400"/>
            <a:ext cx="863600" cy="0"/>
          </a:xfrm>
          <a:prstGeom prst="line">
            <a:avLst/>
          </a:prstGeom>
          <a:ln w="38100" cap="flat" cmpd="sng">
            <a:solidFill>
              <a:srgbClr val="CC3300"/>
            </a:solidFill>
            <a:prstDash val="solid"/>
            <a:headEnd type="none" w="med" len="med"/>
            <a:tailEnd type="triangle" w="med" len="med"/>
          </a:ln>
        </p:spPr>
      </p:sp>
      <p:sp>
        <p:nvSpPr>
          <p:cNvPr id="55308" name="直接连接符 55307"/>
          <p:cNvSpPr/>
          <p:nvPr/>
        </p:nvSpPr>
        <p:spPr>
          <a:xfrm>
            <a:off x="4584700" y="4724400"/>
            <a:ext cx="863600" cy="0"/>
          </a:xfrm>
          <a:prstGeom prst="line">
            <a:avLst/>
          </a:prstGeom>
          <a:ln w="38100" cap="flat" cmpd="sng">
            <a:solidFill>
              <a:srgbClr val="CC3300"/>
            </a:solidFill>
            <a:prstDash val="solid"/>
            <a:headEnd type="none" w="med" len="med"/>
            <a:tailEnd type="triangle" w="med" len="med"/>
          </a:ln>
        </p:spPr>
      </p:sp>
      <p:sp>
        <p:nvSpPr>
          <p:cNvPr id="55309" name="直接连接符 55308"/>
          <p:cNvSpPr/>
          <p:nvPr/>
        </p:nvSpPr>
        <p:spPr>
          <a:xfrm>
            <a:off x="7032625" y="4724400"/>
            <a:ext cx="720725" cy="0"/>
          </a:xfrm>
          <a:prstGeom prst="line">
            <a:avLst/>
          </a:prstGeom>
          <a:ln w="38100" cap="flat" cmpd="sng">
            <a:solidFill>
              <a:srgbClr val="CC3300"/>
            </a:solidFill>
            <a:prstDash val="solid"/>
            <a:headEnd type="none" w="med" len="med"/>
            <a:tailEnd type="triangle" w="med" len="med"/>
          </a:ln>
        </p:spPr>
      </p:sp>
      <p:sp>
        <p:nvSpPr>
          <p:cNvPr id="55310" name="直接连接符 55309"/>
          <p:cNvSpPr/>
          <p:nvPr/>
        </p:nvSpPr>
        <p:spPr>
          <a:xfrm>
            <a:off x="9336088" y="4724400"/>
            <a:ext cx="649287" cy="0"/>
          </a:xfrm>
          <a:prstGeom prst="line">
            <a:avLst/>
          </a:prstGeom>
          <a:ln w="38100" cap="flat" cmpd="sng">
            <a:solidFill>
              <a:srgbClr val="CC3300"/>
            </a:solidFill>
            <a:prstDash val="solid"/>
            <a:headEnd type="none" w="med" len="med"/>
            <a:tailEnd type="none" w="med" len="med"/>
          </a:ln>
        </p:spPr>
      </p:sp>
      <p:sp>
        <p:nvSpPr>
          <p:cNvPr id="55311" name="直接连接符 55310"/>
          <p:cNvSpPr/>
          <p:nvPr/>
        </p:nvSpPr>
        <p:spPr>
          <a:xfrm flipV="1">
            <a:off x="9985375" y="2492375"/>
            <a:ext cx="0" cy="2232025"/>
          </a:xfrm>
          <a:prstGeom prst="line">
            <a:avLst/>
          </a:prstGeom>
          <a:ln w="38100" cap="flat" cmpd="sng">
            <a:solidFill>
              <a:srgbClr val="CC3300"/>
            </a:solidFill>
            <a:prstDash val="solid"/>
            <a:headEnd type="none" w="med" len="med"/>
            <a:tailEnd type="triangle" w="med" len="med"/>
          </a:ln>
        </p:spPr>
      </p:sp>
      <p:sp>
        <p:nvSpPr>
          <p:cNvPr id="55313" name="文本框 55312"/>
          <p:cNvSpPr txBox="1"/>
          <p:nvPr/>
        </p:nvSpPr>
        <p:spPr>
          <a:xfrm>
            <a:off x="3719830" y="1628775"/>
            <a:ext cx="4101465" cy="1491615"/>
          </a:xfrm>
          <a:prstGeom prst="rect">
            <a:avLst/>
          </a:prstGeom>
          <a:solidFill>
            <a:srgbClr val="DAFD77"/>
          </a:solidFill>
          <a:ln w="9525" cap="flat" cmpd="sng">
            <a:solidFill>
              <a:schemeClr val="tx1"/>
            </a:solidFill>
            <a:prstDash val="solid"/>
            <a:miter/>
            <a:headEnd type="none" w="med" len="med"/>
            <a:tailEnd type="none" w="med" len="med"/>
          </a:ln>
          <a:effectLst>
            <a:outerShdw dist="107763" dir="8100000" algn="ctr" rotWithShape="0">
              <a:schemeClr val="bg2">
                <a:alpha val="50000"/>
              </a:schemeClr>
            </a:outerShdw>
          </a:effectLst>
        </p:spPr>
        <p:txBody>
          <a:bodyPr wrap="square">
            <a:spAutoFit/>
          </a:bodyPr>
          <a:lstStyle/>
          <a:p>
            <a:pPr>
              <a:lnSpc>
                <a:spcPct val="150000"/>
              </a:lnSpc>
              <a:spcBef>
                <a:spcPct val="50000"/>
              </a:spcBef>
            </a:pPr>
            <a:r>
              <a:rPr lang="en-US" altLang="zh-CN" sz="2600" b="1">
                <a:latin typeface="方正粗黑宋简体" panose="02000000000000000000" charset="-122"/>
                <a:ea typeface="方正大黑体_GBK" panose="02010600010101010101" charset="-122"/>
              </a:rPr>
              <a:t>1</a:t>
            </a:r>
            <a:r>
              <a:rPr lang="zh-CN" altLang="en-US" sz="2600" b="1" dirty="0">
                <a:latin typeface="方正粗黑宋简体" panose="02000000000000000000" charset="-122"/>
                <a:ea typeface="方正大黑体_GBK" panose="02010600010101010101" charset="-122"/>
              </a:rPr>
              <a:t>、向债权人借入资金</a:t>
            </a:r>
            <a:endParaRPr lang="zh-CN" altLang="en-US" sz="2600" b="1" dirty="0">
              <a:latin typeface="方正粗黑宋简体" panose="02000000000000000000" charset="-122"/>
              <a:ea typeface="方正大黑体_GBK" panose="02010600010101010101" charset="-122"/>
            </a:endParaRPr>
          </a:p>
          <a:p>
            <a:pPr>
              <a:lnSpc>
                <a:spcPct val="150000"/>
              </a:lnSpc>
              <a:spcBef>
                <a:spcPct val="50000"/>
              </a:spcBef>
            </a:pPr>
            <a:r>
              <a:rPr lang="en-US" altLang="zh-CN" sz="2600" b="1">
                <a:latin typeface="方正粗黑宋简体" panose="02000000000000000000" charset="-122"/>
                <a:ea typeface="方正大黑体_GBK" panose="02010600010101010101" charset="-122"/>
              </a:rPr>
              <a:t>2</a:t>
            </a:r>
            <a:r>
              <a:rPr lang="zh-CN" altLang="en-US" sz="2600" b="1" dirty="0">
                <a:latin typeface="方正粗黑宋简体" panose="02000000000000000000" charset="-122"/>
                <a:ea typeface="方正大黑体_GBK" panose="02010600010101010101" charset="-122"/>
              </a:rPr>
              <a:t>、投资者投入资金</a:t>
            </a:r>
            <a:endParaRPr lang="zh-CN" altLang="en-US" sz="2600" b="1" dirty="0">
              <a:latin typeface="方正粗黑宋简体" panose="02000000000000000000" charset="-122"/>
              <a:ea typeface="方正大黑体_GBK" panose="02010600010101010101" charset="-122"/>
            </a:endParaRPr>
          </a:p>
        </p:txBody>
      </p:sp>
      <p:sp>
        <p:nvSpPr>
          <p:cNvPr id="55314" name="直接连接符 55313"/>
          <p:cNvSpPr/>
          <p:nvPr/>
        </p:nvSpPr>
        <p:spPr>
          <a:xfrm flipV="1">
            <a:off x="8688388" y="4221163"/>
            <a:ext cx="0" cy="287337"/>
          </a:xfrm>
          <a:prstGeom prst="line">
            <a:avLst/>
          </a:prstGeom>
          <a:ln w="38100" cap="flat" cmpd="sng">
            <a:solidFill>
              <a:srgbClr val="CC0000"/>
            </a:solidFill>
            <a:prstDash val="solid"/>
            <a:headEnd type="none" w="med" len="med"/>
            <a:tailEnd type="none" w="med" len="med"/>
          </a:ln>
        </p:spPr>
      </p:sp>
      <p:sp>
        <p:nvSpPr>
          <p:cNvPr id="55315" name="直接连接符 55314"/>
          <p:cNvSpPr/>
          <p:nvPr/>
        </p:nvSpPr>
        <p:spPr>
          <a:xfrm flipH="1">
            <a:off x="3648075" y="4221163"/>
            <a:ext cx="5040313" cy="0"/>
          </a:xfrm>
          <a:prstGeom prst="line">
            <a:avLst/>
          </a:prstGeom>
          <a:ln w="38100" cap="flat" cmpd="sng">
            <a:solidFill>
              <a:srgbClr val="CC0000"/>
            </a:solidFill>
            <a:prstDash val="solid"/>
            <a:headEnd type="none" w="med" len="med"/>
            <a:tailEnd type="none" w="med" len="med"/>
          </a:ln>
        </p:spPr>
      </p:sp>
      <p:sp>
        <p:nvSpPr>
          <p:cNvPr id="55316" name="直接连接符 55315"/>
          <p:cNvSpPr/>
          <p:nvPr/>
        </p:nvSpPr>
        <p:spPr>
          <a:xfrm>
            <a:off x="3648075" y="4221163"/>
            <a:ext cx="0" cy="287337"/>
          </a:xfrm>
          <a:prstGeom prst="line">
            <a:avLst/>
          </a:prstGeom>
          <a:ln w="38100" cap="flat" cmpd="sng">
            <a:solidFill>
              <a:srgbClr val="CC0000"/>
            </a:solidFill>
            <a:prstDash val="solid"/>
            <a:headEnd type="none" w="med" len="med"/>
            <a:tailEnd type="triangle" w="med" len="med"/>
          </a:ln>
        </p:spPr>
      </p:sp>
    </p:spTree>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descr="7b0a2020202022776f7264617274223a2022220a7d0a"/>
          <p:cNvSpPr txBox="1"/>
          <p:nvPr/>
        </p:nvSpPr>
        <p:spPr>
          <a:xfrm>
            <a:off x="4027170" y="2719705"/>
            <a:ext cx="5281295" cy="1029970"/>
          </a:xfrm>
          <a:prstGeom prst="rect">
            <a:avLst/>
          </a:prstGeom>
          <a:noFill/>
        </p:spPr>
        <p:txBody>
          <a:bodyPr wrap="square" rtlCol="0">
            <a:spAutoFit/>
          </a:bodyPr>
          <a:p>
            <a:r>
              <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rPr>
              <a:t>感谢您的观看</a:t>
            </a:r>
            <a:endPar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椭圆 63491"/>
          <p:cNvSpPr/>
          <p:nvPr>
            <p:custDataLst>
              <p:tags r:id="rId1"/>
            </p:custDataLst>
          </p:nvPr>
        </p:nvSpPr>
        <p:spPr>
          <a:xfrm>
            <a:off x="3124200" y="2286000"/>
            <a:ext cx="1905000" cy="1371600"/>
          </a:xfrm>
          <a:prstGeom prst="ellipse">
            <a:avLst/>
          </a:prstGeom>
          <a:solidFill>
            <a:srgbClr val="FFFF99"/>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tx2"/>
                </a:solidFill>
                <a:latin typeface="方正粗黑宋简体" panose="02000000000000000000" charset="-122"/>
                <a:ea typeface="方正大黑体_GBK" panose="02010600010101010101" charset="-122"/>
              </a:rPr>
              <a:t>所有者</a:t>
            </a:r>
            <a:endParaRPr lang="zh-CN" altLang="en-US" sz="2600" b="1" dirty="0">
              <a:solidFill>
                <a:schemeClr val="tx2"/>
              </a:solidFill>
              <a:latin typeface="方正粗黑宋简体" panose="02000000000000000000" charset="-122"/>
              <a:ea typeface="方正大黑体_GBK" panose="02010600010101010101" charset="-122"/>
            </a:endParaRPr>
          </a:p>
          <a:p>
            <a:pPr algn="ctr"/>
            <a:r>
              <a:rPr lang="zh-CN" altLang="en-US" sz="2600" b="1" dirty="0">
                <a:solidFill>
                  <a:schemeClr val="tx2"/>
                </a:solidFill>
                <a:latin typeface="方正粗黑宋简体" panose="02000000000000000000" charset="-122"/>
                <a:ea typeface="方正大黑体_GBK" panose="02010600010101010101" charset="-122"/>
              </a:rPr>
              <a:t>投入资金</a:t>
            </a:r>
            <a:endParaRPr lang="zh-CN" altLang="en-US" sz="2600" b="1" dirty="0">
              <a:solidFill>
                <a:schemeClr val="tx2"/>
              </a:solidFill>
              <a:latin typeface="方正粗黑宋简体" panose="02000000000000000000" charset="-122"/>
              <a:ea typeface="方正大黑体_GBK" panose="02010600010101010101" charset="-122"/>
            </a:endParaRPr>
          </a:p>
        </p:txBody>
      </p:sp>
      <p:sp>
        <p:nvSpPr>
          <p:cNvPr id="63493" name="文本框 63492"/>
          <p:cNvSpPr txBox="1"/>
          <p:nvPr/>
        </p:nvSpPr>
        <p:spPr>
          <a:xfrm>
            <a:off x="3533458" y="2514600"/>
            <a:ext cx="582930" cy="2057400"/>
          </a:xfrm>
          <a:prstGeom prst="rect">
            <a:avLst/>
          </a:prstGeom>
          <a:noFill/>
          <a:ln w="9525">
            <a:noFill/>
          </a:ln>
        </p:spPr>
        <p:txBody>
          <a:bodyPr vert="eaVert">
            <a:spAutoFit/>
          </a:bodyPr>
          <a:lstStyle/>
          <a:p>
            <a:pPr>
              <a:spcBef>
                <a:spcPct val="50000"/>
              </a:spcBef>
            </a:pPr>
            <a:endParaRPr sz="2600" dirty="0">
              <a:latin typeface="方正粗黑宋简体" panose="02000000000000000000" charset="-122"/>
              <a:ea typeface="方正大黑体_GBK" panose="02010600010101010101" charset="-122"/>
            </a:endParaRPr>
          </a:p>
        </p:txBody>
      </p:sp>
      <p:sp>
        <p:nvSpPr>
          <p:cNvPr id="63494" name="椭圆 63493"/>
          <p:cNvSpPr/>
          <p:nvPr>
            <p:custDataLst>
              <p:tags r:id="rId2"/>
            </p:custDataLst>
          </p:nvPr>
        </p:nvSpPr>
        <p:spPr>
          <a:xfrm>
            <a:off x="6019800" y="2286000"/>
            <a:ext cx="2133600" cy="1447800"/>
          </a:xfrm>
          <a:prstGeom prst="ellipse">
            <a:avLst/>
          </a:prstGeom>
          <a:solidFill>
            <a:srgbClr val="FFFF99"/>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tx2"/>
                </a:solidFill>
                <a:latin typeface="方正粗黑宋简体" panose="02000000000000000000" charset="-122"/>
                <a:ea typeface="方正大黑体_GBK" panose="02010600010101010101" charset="-122"/>
              </a:rPr>
              <a:t>向债权人</a:t>
            </a:r>
            <a:endParaRPr lang="zh-CN" altLang="en-US" sz="2600" b="1" dirty="0">
              <a:solidFill>
                <a:schemeClr val="tx2"/>
              </a:solidFill>
              <a:latin typeface="方正粗黑宋简体" panose="02000000000000000000" charset="-122"/>
              <a:ea typeface="方正大黑体_GBK" panose="02010600010101010101" charset="-122"/>
            </a:endParaRPr>
          </a:p>
          <a:p>
            <a:pPr algn="ctr"/>
            <a:r>
              <a:rPr lang="zh-CN" altLang="en-US" sz="2600" b="1" dirty="0">
                <a:solidFill>
                  <a:schemeClr val="tx2"/>
                </a:solidFill>
                <a:latin typeface="方正粗黑宋简体" panose="02000000000000000000" charset="-122"/>
                <a:ea typeface="方正大黑体_GBK" panose="02010600010101010101" charset="-122"/>
              </a:rPr>
              <a:t>借入资金</a:t>
            </a:r>
            <a:endParaRPr lang="zh-CN" altLang="en-US" sz="2600" b="1" dirty="0">
              <a:solidFill>
                <a:schemeClr val="tx2"/>
              </a:solidFill>
              <a:latin typeface="方正粗黑宋简体" panose="02000000000000000000" charset="-122"/>
              <a:ea typeface="方正大黑体_GBK" panose="02010600010101010101" charset="-122"/>
            </a:endParaRPr>
          </a:p>
        </p:txBody>
      </p:sp>
      <p:sp>
        <p:nvSpPr>
          <p:cNvPr id="63495" name="文本框 63494"/>
          <p:cNvSpPr txBox="1"/>
          <p:nvPr>
            <p:custDataLst>
              <p:tags r:id="rId3"/>
            </p:custDataLst>
          </p:nvPr>
        </p:nvSpPr>
        <p:spPr>
          <a:xfrm>
            <a:off x="5257800" y="2819400"/>
            <a:ext cx="457200" cy="491490"/>
          </a:xfrm>
          <a:prstGeom prst="rect">
            <a:avLst/>
          </a:prstGeom>
          <a:noFill/>
          <a:ln w="9525">
            <a:noFill/>
          </a:ln>
        </p:spPr>
        <p:txBody>
          <a:bodyPr>
            <a:spAutoFit/>
          </a:bodyPr>
          <a:lstStyle/>
          <a:p>
            <a:pPr>
              <a:spcBef>
                <a:spcPct val="50000"/>
              </a:spcBef>
            </a:pPr>
            <a:r>
              <a:rPr lang="en-US" altLang="zh-CN" sz="2600" b="1">
                <a:latin typeface="方正粗黑宋简体" panose="02000000000000000000" charset="-122"/>
                <a:ea typeface="方正大黑体_GBK" panose="02010600010101010101" charset="-122"/>
                <a:cs typeface="Times New Roman" panose="02020603050405020304" charset="0"/>
              </a:rPr>
              <a:t>+</a:t>
            </a:r>
            <a:endParaRPr lang="en-US" altLang="zh-CN" sz="2600" b="1">
              <a:latin typeface="方正粗黑宋简体" panose="02000000000000000000" charset="-122"/>
              <a:ea typeface="方正大黑体_GBK" panose="02010600010101010101" charset="-122"/>
              <a:cs typeface="Times New Roman" panose="02020603050405020304" charset="0"/>
            </a:endParaRPr>
          </a:p>
        </p:txBody>
      </p:sp>
      <p:sp>
        <p:nvSpPr>
          <p:cNvPr id="63496" name="椭圆 63495"/>
          <p:cNvSpPr/>
          <p:nvPr/>
        </p:nvSpPr>
        <p:spPr>
          <a:xfrm>
            <a:off x="4648200" y="4267200"/>
            <a:ext cx="1752600" cy="1066800"/>
          </a:xfrm>
          <a:prstGeom prst="ellipse">
            <a:avLst/>
          </a:prstGeom>
          <a:solidFill>
            <a:srgbClr val="FFFF99"/>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accent2"/>
                </a:solidFill>
                <a:latin typeface="方正粗黑宋简体" panose="02000000000000000000" charset="-122"/>
                <a:ea typeface="方正大黑体_GBK" panose="02010600010101010101" charset="-122"/>
              </a:rPr>
              <a:t>权益</a:t>
            </a:r>
            <a:endParaRPr lang="zh-CN" altLang="en-US" sz="2600" b="1" dirty="0">
              <a:solidFill>
                <a:schemeClr val="accent2"/>
              </a:solidFill>
              <a:latin typeface="方正粗黑宋简体" panose="02000000000000000000" charset="-122"/>
              <a:ea typeface="方正大黑体_GBK" panose="02010600010101010101" charset="-122"/>
            </a:endParaRPr>
          </a:p>
        </p:txBody>
      </p:sp>
      <p:sp>
        <p:nvSpPr>
          <p:cNvPr id="63497" name="左大括号 63496"/>
          <p:cNvSpPr/>
          <p:nvPr/>
        </p:nvSpPr>
        <p:spPr>
          <a:xfrm rot="16200000">
            <a:off x="5124450" y="2571750"/>
            <a:ext cx="495300" cy="2819400"/>
          </a:xfrm>
          <a:prstGeom prst="leftBrace">
            <a:avLst>
              <a:gd name="adj1" fmla="val 47435"/>
              <a:gd name="adj2" fmla="val 50000"/>
            </a:avLst>
          </a:prstGeom>
          <a:noFill/>
          <a:ln w="9525" cap="flat" cmpd="sng">
            <a:solidFill>
              <a:schemeClr val="tx1"/>
            </a:solidFill>
            <a:prstDash val="solid"/>
            <a:headEnd type="none" w="med" len="med"/>
            <a:tailEnd type="none" w="med" len="med"/>
          </a:ln>
        </p:spPr>
        <p:txBody>
          <a:bodyPr/>
          <a:lstStyle/>
          <a:p>
            <a:endParaRPr lang="zh-CN" altLang="en-US" sz="2600">
              <a:ea typeface="方正大黑体_GBK" panose="02010600010101010101" charset="-122"/>
            </a:endParaRPr>
          </a:p>
        </p:txBody>
      </p:sp>
      <p:sp>
        <p:nvSpPr>
          <p:cNvPr id="63498" name="文本框 63497"/>
          <p:cNvSpPr txBox="1"/>
          <p:nvPr/>
        </p:nvSpPr>
        <p:spPr>
          <a:xfrm>
            <a:off x="6705600" y="4343400"/>
            <a:ext cx="3638550" cy="2091690"/>
          </a:xfrm>
          <a:prstGeom prst="rect">
            <a:avLst/>
          </a:prstGeom>
        </p:spPr>
        <p:style>
          <a:lnRef idx="3">
            <a:schemeClr val="accent1"/>
          </a:lnRef>
          <a:fillRef idx="0">
            <a:srgbClr val="FFFFFF"/>
          </a:fillRef>
          <a:effectRef idx="0">
            <a:srgbClr val="FFFFFF"/>
          </a:effectRef>
          <a:fontRef idx="minor">
            <a:schemeClr val="tx1"/>
          </a:fontRef>
        </p:style>
        <p:txBody>
          <a:bodyPr wrap="square">
            <a:spAutoFit/>
          </a:bodyPr>
          <a:lstStyle/>
          <a:p>
            <a:pPr>
              <a:spcBef>
                <a:spcPct val="50000"/>
              </a:spcBef>
            </a:pPr>
            <a:r>
              <a:rPr lang="en-US" altLang="zh-CN" sz="2600" b="1" dirty="0">
                <a:solidFill>
                  <a:schemeClr val="tx2"/>
                </a:solidFill>
                <a:latin typeface="方正粗黑宋简体" panose="02000000000000000000" charset="-122"/>
                <a:ea typeface="方正大黑体_GBK" panose="02010600010101010101" charset="-122"/>
              </a:rPr>
              <a:t>    </a:t>
            </a:r>
            <a:r>
              <a:rPr lang="zh-CN" altLang="en-US" sz="2600" b="1" dirty="0">
                <a:solidFill>
                  <a:schemeClr val="tx2"/>
                </a:solidFill>
                <a:latin typeface="方正粗黑宋简体" panose="02000000000000000000" charset="-122"/>
                <a:ea typeface="方正大黑体_GBK" panose="02010600010101010101" charset="-122"/>
              </a:rPr>
              <a:t>负债有抵税作用，但会造成企业还款压力；而投入资金则可以在一定程度上避免财务压力，但无抵税作用。</a:t>
            </a:r>
            <a:endParaRPr lang="zh-CN" altLang="en-US" sz="2600" b="1" dirty="0">
              <a:solidFill>
                <a:schemeClr val="tx2"/>
              </a:solidFill>
              <a:latin typeface="方正粗黑宋简体" panose="02000000000000000000" charset="-122"/>
              <a:ea typeface="方正大黑体_GBK" panose="02010600010101010101" charset="-122"/>
            </a:endParaRPr>
          </a:p>
        </p:txBody>
      </p:sp>
      <p:pic>
        <p:nvPicPr>
          <p:cNvPr id="63499" name="图片 63498">
            <a:hlinkClick r:id="rId4"/>
          </p:cNvPr>
          <p:cNvPicPr>
            <a:picLocks noChangeAspect="1"/>
          </p:cNvPicPr>
          <p:nvPr/>
        </p:nvPicPr>
        <p:blipFill>
          <a:blip r:embed="rId5"/>
          <a:stretch>
            <a:fillRect/>
          </a:stretch>
        </p:blipFill>
        <p:spPr>
          <a:xfrm>
            <a:off x="10273030" y="5405120"/>
            <a:ext cx="1009650" cy="1143000"/>
          </a:xfrm>
          <a:prstGeom prst="rect">
            <a:avLst/>
          </a:prstGeom>
          <a:noFill/>
          <a:ln w="9525">
            <a:noFill/>
          </a:ln>
        </p:spPr>
      </p:pic>
      <p:sp>
        <p:nvSpPr>
          <p:cNvPr id="63500" name="文本框 63499"/>
          <p:cNvSpPr txBox="1"/>
          <p:nvPr/>
        </p:nvSpPr>
        <p:spPr>
          <a:xfrm>
            <a:off x="2312670" y="1524000"/>
            <a:ext cx="582930" cy="2667000"/>
          </a:xfrm>
          <a:prstGeom prst="rect">
            <a:avLst/>
          </a:prstGeom>
          <a:noFill/>
          <a:ln w="9525">
            <a:noFill/>
          </a:ln>
        </p:spPr>
        <p:txBody>
          <a:bodyPr vert="eaVert">
            <a:spAutoFit/>
          </a:bodyPr>
          <a:lstStyle/>
          <a:p>
            <a:pPr>
              <a:spcBef>
                <a:spcPct val="50000"/>
              </a:spcBef>
            </a:pPr>
            <a:endParaRPr sz="2600" dirty="0">
              <a:latin typeface="方正粗黑宋简体" panose="02000000000000000000" charset="-122"/>
              <a:ea typeface="方正大黑体_GBK" panose="02010600010101010101" charset="-122"/>
            </a:endParaRPr>
          </a:p>
        </p:txBody>
      </p:sp>
      <p:sp>
        <p:nvSpPr>
          <p:cNvPr id="63501" name="文本框 63500"/>
          <p:cNvSpPr txBox="1"/>
          <p:nvPr/>
        </p:nvSpPr>
        <p:spPr>
          <a:xfrm>
            <a:off x="2109470" y="1905000"/>
            <a:ext cx="582930" cy="3200400"/>
          </a:xfrm>
          <a:prstGeom prst="rect">
            <a:avLst/>
          </a:prstGeom>
          <a:noFill/>
          <a:ln w="9525" cap="flat" cmpd="sng">
            <a:solidFill>
              <a:srgbClr val="FFCCFF"/>
            </a:solidFill>
            <a:prstDash val="solid"/>
            <a:miter/>
            <a:headEnd type="none" w="med" len="med"/>
            <a:tailEnd type="none" w="med" len="med"/>
          </a:ln>
          <a:extLst>
            <a:ext uri="{909E8E84-426E-40DD-AFC4-6F175D3DCCD1}">
              <a14:hiddenFill xmlns:a14="http://schemas.microsoft.com/office/drawing/2010/main">
                <a:solidFill>
                  <a:srgbClr val="FFCCCC"/>
                </a:solidFill>
              </a14:hiddenFill>
            </a:ext>
          </a:extLst>
        </p:spPr>
        <p:txBody>
          <a:bodyPr vert="eaVert">
            <a:spAutoFit/>
          </a:bodyPr>
          <a:lstStyle/>
          <a:p>
            <a:pPr>
              <a:spcBef>
                <a:spcPct val="50000"/>
              </a:spcBef>
            </a:pPr>
            <a:r>
              <a:rPr lang="en-US" altLang="zh-CN" sz="2600" b="1" dirty="0">
                <a:solidFill>
                  <a:schemeClr val="accent2"/>
                </a:solidFill>
                <a:latin typeface="方正粗黑宋简体" panose="02000000000000000000" charset="-122"/>
                <a:ea typeface="方正大黑体_GBK" panose="02010600010101010101" charset="-122"/>
              </a:rPr>
              <a:t>    </a:t>
            </a:r>
            <a:r>
              <a:rPr lang="zh-CN" altLang="en-US" sz="2600" b="1" dirty="0">
                <a:solidFill>
                  <a:schemeClr val="accent2"/>
                </a:solidFill>
                <a:latin typeface="方正粗黑宋简体" panose="02000000000000000000" charset="-122"/>
                <a:ea typeface="方正大黑体_GBK" panose="02010600010101010101" charset="-122"/>
              </a:rPr>
              <a:t>筹资业务核算内容</a:t>
            </a:r>
            <a:endParaRPr lang="zh-CN" altLang="en-US" sz="2600" b="1" dirty="0">
              <a:solidFill>
                <a:schemeClr val="accent2"/>
              </a:solidFill>
              <a:latin typeface="方正粗黑宋简体" panose="02000000000000000000" charset="-122"/>
              <a:ea typeface="方正大黑体_GBK" panose="02010600010101010101" charset="-122"/>
            </a:endParaRPr>
          </a:p>
        </p:txBody>
      </p:sp>
      <p:sp>
        <p:nvSpPr>
          <p:cNvPr id="63502" name="文本框 63501"/>
          <p:cNvSpPr txBox="1"/>
          <p:nvPr>
            <p:custDataLst>
              <p:tags r:id="rId6"/>
            </p:custDataLst>
          </p:nvPr>
        </p:nvSpPr>
        <p:spPr>
          <a:xfrm>
            <a:off x="2667000" y="2971800"/>
            <a:ext cx="457200" cy="491490"/>
          </a:xfrm>
          <a:prstGeom prst="rect">
            <a:avLst/>
          </a:prstGeom>
          <a:noFill/>
          <a:ln w="9525">
            <a:noFill/>
          </a:ln>
        </p:spPr>
        <p:txBody>
          <a:bodyPr>
            <a:spAutoFit/>
          </a:bodyPr>
          <a:lstStyle/>
          <a:p>
            <a:pPr>
              <a:spcBef>
                <a:spcPct val="50000"/>
              </a:spcBef>
            </a:pPr>
            <a:r>
              <a:rPr lang="en-US" altLang="zh-CN" sz="2600" b="1">
                <a:latin typeface="方正粗黑宋简体" panose="02000000000000000000" charset="-122"/>
                <a:ea typeface="方正大黑体_GBK" panose="02010600010101010101" charset="-122"/>
                <a:cs typeface="Times New Roman" panose="02020603050405020304" charset="0"/>
              </a:rPr>
              <a:t>=</a:t>
            </a:r>
            <a:endParaRPr lang="en-US" altLang="zh-CN" sz="2600" b="1">
              <a:latin typeface="方正粗黑宋简体" panose="02000000000000000000" charset="-122"/>
              <a:ea typeface="方正大黑体_GBK" panose="02010600010101010101" charset="-122"/>
              <a:cs typeface="Times New Roman" panose="02020603050405020304" charset="0"/>
            </a:endParaRPr>
          </a:p>
        </p:txBody>
      </p:sp>
      <p:sp>
        <p:nvSpPr>
          <p:cNvPr id="63503" name="云形标注 63502"/>
          <p:cNvSpPr/>
          <p:nvPr>
            <p:custDataLst>
              <p:tags r:id="rId7"/>
            </p:custDataLst>
          </p:nvPr>
        </p:nvSpPr>
        <p:spPr>
          <a:xfrm>
            <a:off x="4151313" y="1125538"/>
            <a:ext cx="2447925" cy="792162"/>
          </a:xfrm>
          <a:prstGeom prst="cloudCallout">
            <a:avLst>
              <a:gd name="adj1" fmla="val -56032"/>
              <a:gd name="adj2" fmla="val 79060"/>
            </a:avLst>
          </a:prstGeom>
          <a:gradFill rotWithShape="1">
            <a:gsLst>
              <a:gs pos="0">
                <a:schemeClr val="bg1"/>
              </a:gs>
              <a:gs pos="100000">
                <a:srgbClr val="CC99FF"/>
              </a:gs>
            </a:gsLst>
            <a:path path="rect">
              <a:fillToRect l="50000" t="50000" r="50000" b="50000"/>
            </a:path>
            <a:tileRect/>
          </a:gradFill>
          <a:ln w="9525" cap="flat" cmpd="sng">
            <a:solidFill>
              <a:schemeClr val="tx1"/>
            </a:solidFill>
            <a:prstDash val="solid"/>
            <a:headEnd type="none" w="med" len="med"/>
            <a:tailEnd type="none" w="med" len="med"/>
          </a:ln>
        </p:spPr>
        <p:txBody>
          <a:bodyPr/>
          <a:lstStyle/>
          <a:p>
            <a:pPr algn="ctr"/>
            <a:r>
              <a:rPr lang="zh-CN" altLang="en-US" sz="2600" b="1" dirty="0">
                <a:effectLst>
                  <a:outerShdw blurRad="38100" dist="38100" dir="2700000">
                    <a:srgbClr val="FFFFFF"/>
                  </a:outerShdw>
                </a:effectLst>
                <a:latin typeface="方正粗黑宋简体" panose="02000000000000000000" charset="-122"/>
                <a:ea typeface="方正大黑体_GBK" panose="02010600010101010101" charset="-122"/>
              </a:rPr>
              <a:t>权益筹资</a:t>
            </a:r>
            <a:endParaRPr lang="zh-CN" altLang="en-US" sz="2600" b="1" dirty="0">
              <a:effectLst>
                <a:outerShdw blurRad="38100" dist="38100" dir="2700000">
                  <a:srgbClr val="FFFFFF"/>
                </a:outerShdw>
              </a:effectLst>
              <a:latin typeface="方正粗黑宋简体" panose="02000000000000000000" charset="-122"/>
              <a:ea typeface="方正大黑体_GBK" panose="02010600010101010101" charset="-122"/>
            </a:endParaRPr>
          </a:p>
        </p:txBody>
      </p:sp>
      <p:sp>
        <p:nvSpPr>
          <p:cNvPr id="63504" name="云形标注 63503"/>
          <p:cNvSpPr/>
          <p:nvPr>
            <p:custDataLst>
              <p:tags r:id="rId8"/>
            </p:custDataLst>
          </p:nvPr>
        </p:nvSpPr>
        <p:spPr>
          <a:xfrm>
            <a:off x="8442960" y="1412875"/>
            <a:ext cx="2366645" cy="863600"/>
          </a:xfrm>
          <a:prstGeom prst="cloudCallout">
            <a:avLst>
              <a:gd name="adj1" fmla="val -48088"/>
              <a:gd name="adj2" fmla="val 106986"/>
            </a:avLst>
          </a:prstGeom>
          <a:gradFill rotWithShape="1">
            <a:gsLst>
              <a:gs pos="0">
                <a:schemeClr val="bg1"/>
              </a:gs>
              <a:gs pos="100000">
                <a:srgbClr val="FF9900"/>
              </a:gs>
            </a:gsLst>
            <a:path path="rect">
              <a:fillToRect l="50000" t="50000" r="50000" b="50000"/>
            </a:path>
            <a:tileRect/>
          </a:gradFill>
          <a:ln w="9525" cap="flat" cmpd="sng">
            <a:solidFill>
              <a:schemeClr val="tx1"/>
            </a:solidFill>
            <a:prstDash val="solid"/>
            <a:headEnd type="none" w="med" len="med"/>
            <a:tailEnd type="none" w="med" len="med"/>
          </a:ln>
        </p:spPr>
        <p:txBody>
          <a:bodyPr/>
          <a:lstStyle/>
          <a:p>
            <a:pPr algn="ctr"/>
            <a:r>
              <a:rPr lang="zh-CN" altLang="en-US" sz="2600" b="1" dirty="0">
                <a:effectLst>
                  <a:outerShdw blurRad="38100" dist="38100" dir="2700000">
                    <a:srgbClr val="FFFFFF"/>
                  </a:outerShdw>
                </a:effectLst>
                <a:latin typeface="方正粗黑宋简体" panose="02000000000000000000" charset="-122"/>
                <a:ea typeface="方正大黑体_GBK" panose="02010600010101010101" charset="-122"/>
              </a:rPr>
              <a:t>债务筹资</a:t>
            </a:r>
            <a:endParaRPr lang="zh-CN" altLang="en-US" sz="2600" b="1" dirty="0">
              <a:effectLst>
                <a:outerShdw blurRad="38100" dist="38100" dir="2700000">
                  <a:srgbClr val="FFFFFF"/>
                </a:outerShdw>
              </a:effectLst>
              <a:latin typeface="方正粗黑宋简体" panose="02000000000000000000" charset="-122"/>
              <a:ea typeface="方正大黑体_GBK" panose="02010600010101010101" charset="-122"/>
            </a:endParaRPr>
          </a:p>
        </p:txBody>
      </p:sp>
      <p:sp>
        <p:nvSpPr>
          <p:cNvPr id="3" name="文本框 2"/>
          <p:cNvSpPr txBox="1"/>
          <p:nvPr/>
        </p:nvSpPr>
        <p:spPr>
          <a:xfrm>
            <a:off x="3347085" y="317500"/>
            <a:ext cx="6096000" cy="521970"/>
          </a:xfrm>
          <a:prstGeom prst="rect">
            <a:avLst/>
          </a:prstGeom>
          <a:noFill/>
        </p:spPr>
        <p:txBody>
          <a:bodyPr wrap="square" rtlCol="0" anchor="t">
            <a:spAutoFit/>
          </a:bodyPr>
          <a:lstStyle/>
          <a:p>
            <a:r>
              <a:rPr lang="zh-CN" altLang="zh-CN" sz="2800" kern="100" noProof="0" dirty="0">
                <a:ln>
                  <a:noFill/>
                </a:ln>
                <a:solidFill>
                  <a:srgbClr val="041D4B"/>
                </a:solidFill>
                <a:effectLst/>
                <a:uLnTx/>
                <a:uFillTx/>
                <a:latin typeface="方正粗黑宋简体" panose="02000000000000000000" charset="-122"/>
                <a:ea typeface="方正大黑体_GBK" panose="02010600010101010101" charset="-122"/>
                <a:cs typeface="+mj-cs"/>
                <a:sym typeface="+mn-ea"/>
              </a:rPr>
              <a:t>任务一   资金筹集业务的核算</a:t>
            </a:r>
            <a:endParaRPr lang="zh-CN" altLang="zh-CN" sz="2800" kern="100" noProof="0" dirty="0">
              <a:ln>
                <a:noFill/>
              </a:ln>
              <a:solidFill>
                <a:srgbClr val="041D4B"/>
              </a:solidFill>
              <a:effectLst/>
              <a:uLnTx/>
              <a:uFillTx/>
              <a:latin typeface="方正粗黑宋简体" panose="02000000000000000000" charset="-122"/>
              <a:ea typeface="方正大黑体_GBK" panose="02010600010101010101" charset="-122"/>
              <a:cs typeface="+mj-cs"/>
              <a:sym typeface="+mn-ea"/>
            </a:endParaRP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椭圆 65537"/>
          <p:cNvSpPr/>
          <p:nvPr/>
        </p:nvSpPr>
        <p:spPr>
          <a:xfrm>
            <a:off x="2514600" y="2286000"/>
            <a:ext cx="3197225" cy="1066800"/>
          </a:xfrm>
          <a:prstGeom prst="ellipse">
            <a:avLst/>
          </a:prstGeom>
          <a:solidFill>
            <a:srgbClr val="FFFF00"/>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latin typeface="方正粗黑宋简体" panose="02000000000000000000" charset="-122"/>
                <a:ea typeface="方正大黑体_GBK" panose="02010600010101010101" charset="-122"/>
              </a:rPr>
              <a:t>按投资主体分类</a:t>
            </a:r>
            <a:endParaRPr lang="zh-CN" altLang="en-US" sz="2600" b="1" dirty="0">
              <a:latin typeface="方正粗黑宋简体" panose="02000000000000000000" charset="-122"/>
              <a:ea typeface="方正大黑体_GBK" panose="02010600010101010101" charset="-122"/>
            </a:endParaRPr>
          </a:p>
        </p:txBody>
      </p:sp>
      <p:sp>
        <p:nvSpPr>
          <p:cNvPr id="65539" name="椭圆 65538"/>
          <p:cNvSpPr/>
          <p:nvPr/>
        </p:nvSpPr>
        <p:spPr>
          <a:xfrm>
            <a:off x="6477000" y="2286000"/>
            <a:ext cx="3316288" cy="990600"/>
          </a:xfrm>
          <a:prstGeom prst="ellipse">
            <a:avLst/>
          </a:prstGeom>
          <a:solidFill>
            <a:srgbClr val="FFFF00"/>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latin typeface="方正粗黑宋简体" panose="02000000000000000000" charset="-122"/>
                <a:ea typeface="方正大黑体_GBK" panose="02010600010101010101" charset="-122"/>
              </a:rPr>
              <a:t>按投资形式分类</a:t>
            </a:r>
            <a:endParaRPr lang="zh-CN" altLang="en-US" sz="2600" b="1" dirty="0">
              <a:latin typeface="方正粗黑宋简体" panose="02000000000000000000" charset="-122"/>
              <a:ea typeface="方正大黑体_GBK" panose="02010600010101010101" charset="-122"/>
            </a:endParaRPr>
          </a:p>
        </p:txBody>
      </p:sp>
      <p:sp>
        <p:nvSpPr>
          <p:cNvPr id="65540" name="矩形 65539"/>
          <p:cNvSpPr/>
          <p:nvPr/>
        </p:nvSpPr>
        <p:spPr>
          <a:xfrm>
            <a:off x="2667000" y="3352800"/>
            <a:ext cx="2895600" cy="533400"/>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p>
            <a:pPr algn="ctr"/>
            <a:r>
              <a:rPr lang="zh-CN" altLang="en-US" sz="2600" b="1" dirty="0">
                <a:latin typeface="方正粗黑宋简体" panose="02000000000000000000" charset="-122"/>
                <a:ea typeface="方正大黑体_GBK" panose="02010600010101010101" charset="-122"/>
              </a:rPr>
              <a:t>国家资本</a:t>
            </a:r>
            <a:endParaRPr lang="zh-CN" altLang="en-US" sz="2600" b="1" dirty="0">
              <a:latin typeface="方正粗黑宋简体" panose="02000000000000000000" charset="-122"/>
              <a:ea typeface="方正大黑体_GBK" panose="02010600010101010101" charset="-122"/>
            </a:endParaRPr>
          </a:p>
        </p:txBody>
      </p:sp>
      <p:sp>
        <p:nvSpPr>
          <p:cNvPr id="65541" name="矩形 65540"/>
          <p:cNvSpPr/>
          <p:nvPr/>
        </p:nvSpPr>
        <p:spPr>
          <a:xfrm>
            <a:off x="2667000" y="3962400"/>
            <a:ext cx="2895600" cy="533400"/>
          </a:xfrm>
          <a:prstGeom prst="rect">
            <a:avLst/>
          </a:prstGeom>
          <a:solidFill>
            <a:srgbClr val="FFCCFF"/>
          </a:solidFill>
          <a:ln w="9525" cap="flat" cmpd="sng">
            <a:solidFill>
              <a:schemeClr val="tx1"/>
            </a:solidFill>
            <a:prstDash val="solid"/>
            <a:miter/>
            <a:headEnd type="none" w="med" len="med"/>
            <a:tailEnd type="none" w="med" len="med"/>
          </a:ln>
        </p:spPr>
        <p:txBody>
          <a:bodyPr wrap="none" anchor="ctr" anchorCtr="0"/>
          <a:lstStyle/>
          <a:p>
            <a:pPr algn="ctr"/>
            <a:r>
              <a:rPr lang="zh-CN" altLang="en-US" sz="2600" b="1" dirty="0">
                <a:latin typeface="方正粗黑宋简体" panose="02000000000000000000" charset="-122"/>
                <a:ea typeface="方正大黑体_GBK" panose="02010600010101010101" charset="-122"/>
              </a:rPr>
              <a:t>法人资本</a:t>
            </a:r>
            <a:endParaRPr lang="zh-CN" altLang="en-US" sz="2600" b="1" dirty="0">
              <a:latin typeface="方正粗黑宋简体" panose="02000000000000000000" charset="-122"/>
              <a:ea typeface="方正大黑体_GBK" panose="02010600010101010101" charset="-122"/>
            </a:endParaRPr>
          </a:p>
        </p:txBody>
      </p:sp>
      <p:sp>
        <p:nvSpPr>
          <p:cNvPr id="65542" name="矩形 65541"/>
          <p:cNvSpPr/>
          <p:nvPr/>
        </p:nvSpPr>
        <p:spPr>
          <a:xfrm>
            <a:off x="2667000" y="4572000"/>
            <a:ext cx="2895600" cy="609600"/>
          </a:xfrm>
          <a:prstGeom prst="rect">
            <a:avLst/>
          </a:prstGeom>
          <a:solidFill>
            <a:srgbClr val="FFFF99"/>
          </a:solidFill>
          <a:ln w="9525" cap="flat" cmpd="sng">
            <a:solidFill>
              <a:schemeClr val="tx1"/>
            </a:solidFill>
            <a:prstDash val="solid"/>
            <a:miter/>
            <a:headEnd type="none" w="med" len="med"/>
            <a:tailEnd type="none" w="med" len="med"/>
          </a:ln>
        </p:spPr>
        <p:txBody>
          <a:bodyPr wrap="none" anchor="ctr" anchorCtr="0"/>
          <a:lstStyle/>
          <a:p>
            <a:pPr algn="ctr"/>
            <a:r>
              <a:rPr lang="zh-CN" altLang="en-US" sz="2600" b="1" dirty="0">
                <a:latin typeface="方正粗黑宋简体" panose="02000000000000000000" charset="-122"/>
                <a:ea typeface="方正大黑体_GBK" panose="02010600010101010101" charset="-122"/>
              </a:rPr>
              <a:t>外商资本</a:t>
            </a:r>
            <a:endParaRPr lang="zh-CN" altLang="en-US" sz="2600" b="1" dirty="0">
              <a:latin typeface="方正粗黑宋简体" panose="02000000000000000000" charset="-122"/>
              <a:ea typeface="方正大黑体_GBK" panose="02010600010101010101" charset="-122"/>
            </a:endParaRPr>
          </a:p>
        </p:txBody>
      </p:sp>
      <p:sp>
        <p:nvSpPr>
          <p:cNvPr id="65543" name="矩形 65542"/>
          <p:cNvSpPr/>
          <p:nvPr/>
        </p:nvSpPr>
        <p:spPr>
          <a:xfrm>
            <a:off x="2667000" y="5257800"/>
            <a:ext cx="2895600" cy="609600"/>
          </a:xfrm>
          <a:prstGeom prst="rect">
            <a:avLst/>
          </a:prstGeom>
          <a:solidFill>
            <a:srgbClr val="99FF99"/>
          </a:solidFill>
          <a:ln w="9525" cap="flat" cmpd="sng">
            <a:solidFill>
              <a:schemeClr val="tx1"/>
            </a:solidFill>
            <a:prstDash val="solid"/>
            <a:miter/>
            <a:headEnd type="none" w="med" len="med"/>
            <a:tailEnd type="none" w="med" len="med"/>
          </a:ln>
        </p:spPr>
        <p:txBody>
          <a:bodyPr wrap="none" anchor="ctr" anchorCtr="0"/>
          <a:lstStyle/>
          <a:p>
            <a:pPr algn="ctr"/>
            <a:r>
              <a:rPr lang="zh-CN" altLang="en-US" sz="2600" b="1" dirty="0">
                <a:latin typeface="方正粗黑宋简体" panose="02000000000000000000" charset="-122"/>
                <a:ea typeface="方正大黑体_GBK" panose="02010600010101010101" charset="-122"/>
              </a:rPr>
              <a:t>个人资本</a:t>
            </a:r>
            <a:endParaRPr lang="zh-CN" altLang="en-US" sz="2600" b="1" dirty="0">
              <a:latin typeface="方正粗黑宋简体" panose="02000000000000000000" charset="-122"/>
              <a:ea typeface="方正大黑体_GBK" panose="02010600010101010101" charset="-122"/>
            </a:endParaRPr>
          </a:p>
        </p:txBody>
      </p:sp>
      <p:sp>
        <p:nvSpPr>
          <p:cNvPr id="65544" name="矩形 65543"/>
          <p:cNvSpPr/>
          <p:nvPr/>
        </p:nvSpPr>
        <p:spPr>
          <a:xfrm>
            <a:off x="6400800" y="3276600"/>
            <a:ext cx="3214688" cy="533400"/>
          </a:xfrm>
          <a:prstGeom prst="rect">
            <a:avLst/>
          </a:prstGeom>
          <a:solidFill>
            <a:srgbClr val="FFCCFF"/>
          </a:solidFill>
          <a:ln w="9525" cap="flat" cmpd="sng">
            <a:solidFill>
              <a:schemeClr val="tx1"/>
            </a:solidFill>
            <a:prstDash val="solid"/>
            <a:miter/>
            <a:headEnd type="none" w="med" len="med"/>
            <a:tailEnd type="none" w="med" len="med"/>
          </a:ln>
        </p:spPr>
        <p:txBody>
          <a:bodyPr wrap="none" anchor="ctr" anchorCtr="0"/>
          <a:lstStyle/>
          <a:p>
            <a:pPr algn="ctr"/>
            <a:r>
              <a:rPr lang="zh-CN" altLang="en-US" sz="2600" b="1" dirty="0">
                <a:latin typeface="方正粗黑宋简体" panose="02000000000000000000" charset="-122"/>
                <a:ea typeface="方正大黑体_GBK" panose="02010600010101010101" charset="-122"/>
              </a:rPr>
              <a:t>货币资金</a:t>
            </a:r>
            <a:endParaRPr lang="zh-CN" altLang="en-US" sz="2600" b="1" dirty="0">
              <a:latin typeface="方正粗黑宋简体" panose="02000000000000000000" charset="-122"/>
              <a:ea typeface="方正大黑体_GBK" panose="02010600010101010101" charset="-122"/>
            </a:endParaRPr>
          </a:p>
        </p:txBody>
      </p:sp>
      <p:sp>
        <p:nvSpPr>
          <p:cNvPr id="65545" name="矩形 65544"/>
          <p:cNvSpPr/>
          <p:nvPr/>
        </p:nvSpPr>
        <p:spPr>
          <a:xfrm>
            <a:off x="6400800" y="3886200"/>
            <a:ext cx="3214688" cy="533400"/>
          </a:xfrm>
          <a:prstGeom prst="rect">
            <a:avLst/>
          </a:prstGeom>
          <a:solidFill>
            <a:srgbClr val="FFFF99"/>
          </a:solidFill>
          <a:ln w="9525" cap="flat" cmpd="sng">
            <a:solidFill>
              <a:schemeClr val="tx1"/>
            </a:solidFill>
            <a:prstDash val="solid"/>
            <a:miter/>
            <a:headEnd type="none" w="med" len="med"/>
            <a:tailEnd type="none" w="med" len="med"/>
          </a:ln>
        </p:spPr>
        <p:txBody>
          <a:bodyPr wrap="none" anchor="ctr" anchorCtr="0"/>
          <a:lstStyle/>
          <a:p>
            <a:pPr algn="ctr"/>
            <a:r>
              <a:rPr lang="zh-CN" altLang="en-US" sz="2600" b="1" dirty="0">
                <a:latin typeface="方正粗黑宋简体" panose="02000000000000000000" charset="-122"/>
                <a:ea typeface="方正大黑体_GBK" panose="02010600010101010101" charset="-122"/>
              </a:rPr>
              <a:t>实物资产</a:t>
            </a:r>
            <a:endParaRPr lang="zh-CN" altLang="en-US" sz="2600" b="1" dirty="0">
              <a:latin typeface="方正粗黑宋简体" panose="02000000000000000000" charset="-122"/>
              <a:ea typeface="方正大黑体_GBK" panose="02010600010101010101" charset="-122"/>
            </a:endParaRPr>
          </a:p>
        </p:txBody>
      </p:sp>
      <p:sp>
        <p:nvSpPr>
          <p:cNvPr id="65546" name="矩形 65545"/>
          <p:cNvSpPr/>
          <p:nvPr/>
        </p:nvSpPr>
        <p:spPr>
          <a:xfrm>
            <a:off x="6400800" y="4495800"/>
            <a:ext cx="3214688" cy="609600"/>
          </a:xfrm>
          <a:prstGeom prst="rect">
            <a:avLst/>
          </a:prstGeom>
          <a:solidFill>
            <a:srgbClr val="99FF99"/>
          </a:solidFill>
          <a:ln w="9525" cap="flat" cmpd="sng">
            <a:solidFill>
              <a:schemeClr val="tx1"/>
            </a:solidFill>
            <a:prstDash val="solid"/>
            <a:miter/>
            <a:headEnd type="none" w="med" len="med"/>
            <a:tailEnd type="none" w="med" len="med"/>
          </a:ln>
        </p:spPr>
        <p:txBody>
          <a:bodyPr wrap="none" anchor="ctr" anchorCtr="0"/>
          <a:lstStyle/>
          <a:p>
            <a:pPr algn="ctr"/>
            <a:r>
              <a:rPr lang="zh-CN" altLang="en-US" sz="2600" b="1" dirty="0">
                <a:latin typeface="方正粗黑宋简体" panose="02000000000000000000" charset="-122"/>
                <a:ea typeface="方正大黑体_GBK" panose="02010600010101010101" charset="-122"/>
              </a:rPr>
              <a:t>无形资产</a:t>
            </a:r>
            <a:endParaRPr lang="zh-CN" altLang="en-US" sz="2600" b="1" dirty="0">
              <a:latin typeface="方正粗黑宋简体" panose="02000000000000000000" charset="-122"/>
              <a:ea typeface="方正大黑体_GBK" panose="02010600010101010101" charset="-122"/>
            </a:endParaRPr>
          </a:p>
        </p:txBody>
      </p:sp>
      <p:sp>
        <p:nvSpPr>
          <p:cNvPr id="65547" name="圆角矩形 65546"/>
          <p:cNvSpPr/>
          <p:nvPr/>
        </p:nvSpPr>
        <p:spPr>
          <a:xfrm>
            <a:off x="4038600" y="1600200"/>
            <a:ext cx="4114800" cy="685800"/>
          </a:xfrm>
          <a:prstGeom prst="roundRect">
            <a:avLst>
              <a:gd name="adj" fmla="val 16667"/>
            </a:avLst>
          </a:prstGeom>
          <a:solidFill>
            <a:srgbClr val="CCFFCC"/>
          </a:solidFill>
          <a:ln w="9525" cap="flat" cmpd="sng">
            <a:solidFill>
              <a:schemeClr val="tx1"/>
            </a:solidFill>
            <a:prstDash val="solid"/>
            <a:headEnd type="none" w="med" len="med"/>
            <a:tailEnd type="none" w="med" len="med"/>
          </a:ln>
        </p:spPr>
        <p:txBody>
          <a:bodyPr wrap="none" anchor="ctr" anchorCtr="0"/>
          <a:lstStyle/>
          <a:p>
            <a:pPr algn="ctr"/>
            <a:r>
              <a:rPr lang="zh-CN" altLang="en-US" sz="2600" b="1" dirty="0">
                <a:solidFill>
                  <a:schemeClr val="accent2"/>
                </a:solidFill>
                <a:latin typeface="方正粗黑宋简体" panose="02000000000000000000" charset="-122"/>
                <a:ea typeface="方正大黑体_GBK" panose="02010600010101010101" charset="-122"/>
              </a:rPr>
              <a:t>投入资本</a:t>
            </a:r>
            <a:endParaRPr lang="zh-CN" altLang="en-US" sz="2600" b="1" dirty="0">
              <a:solidFill>
                <a:schemeClr val="accent2"/>
              </a:solidFill>
              <a:latin typeface="方正粗黑宋简体" panose="02000000000000000000" charset="-122"/>
              <a:ea typeface="方正大黑体_GBK" panose="02010600010101010101" charset="-122"/>
            </a:endParaRPr>
          </a:p>
        </p:txBody>
      </p:sp>
      <p:sp>
        <p:nvSpPr>
          <p:cNvPr id="65548" name="文本框 65547"/>
          <p:cNvSpPr txBox="1"/>
          <p:nvPr/>
        </p:nvSpPr>
        <p:spPr>
          <a:xfrm>
            <a:off x="1919288" y="549275"/>
            <a:ext cx="5181600" cy="491490"/>
          </a:xfrm>
          <a:prstGeom prst="rect">
            <a:avLst/>
          </a:prstGeom>
          <a:noFill/>
          <a:ln w="9525">
            <a:noFill/>
          </a:ln>
        </p:spPr>
        <p:txBody>
          <a:bodyPr>
            <a:spAutoFit/>
          </a:bodyPr>
          <a:lstStyle/>
          <a:p>
            <a:pPr>
              <a:spcBef>
                <a:spcPct val="20000"/>
              </a:spcBef>
            </a:pPr>
            <a:r>
              <a:rPr lang="zh-CN" altLang="en-US" sz="2600" b="1" dirty="0">
                <a:latin typeface="方正粗黑宋简体" panose="02000000000000000000" charset="-122"/>
                <a:ea typeface="方正大黑体_GBK" panose="02010600010101010101" charset="-122"/>
              </a:rPr>
              <a:t>（二）投入资本的分类</a:t>
            </a:r>
            <a:endParaRPr lang="zh-CN" altLang="en-US" sz="2600" b="1" dirty="0">
              <a:latin typeface="方正粗黑宋简体" panose="02000000000000000000" charset="-122"/>
              <a:ea typeface="方正大黑体_GBK" panose="02010600010101010101"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5538"/>
                                        </p:tgtEl>
                                        <p:attrNameLst>
                                          <p:attrName>style.visibility</p:attrName>
                                        </p:attrNameLst>
                                      </p:cBhvr>
                                      <p:to>
                                        <p:strVal val="visible"/>
                                      </p:to>
                                    </p:set>
                                    <p:animEffect transition="in" filter="box(in)">
                                      <p:cBhvr>
                                        <p:cTn id="7" dur="500"/>
                                        <p:tgtEl>
                                          <p:spTgt spid="65538"/>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65539"/>
                                        </p:tgtEl>
                                        <p:attrNameLst>
                                          <p:attrName>style.visibility</p:attrName>
                                        </p:attrNameLst>
                                      </p:cBhvr>
                                      <p:to>
                                        <p:strVal val="visible"/>
                                      </p:to>
                                    </p:set>
                                    <p:animEffect transition="in" filter="box(in)">
                                      <p:cBhvr>
                                        <p:cTn id="10" dur="500"/>
                                        <p:tgtEl>
                                          <p:spTgt spid="65539"/>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65547"/>
                                        </p:tgtEl>
                                        <p:attrNameLst>
                                          <p:attrName>style.visibility</p:attrName>
                                        </p:attrNameLst>
                                      </p:cBhvr>
                                      <p:to>
                                        <p:strVal val="visible"/>
                                      </p:to>
                                    </p:set>
                                    <p:animEffect transition="in" filter="box(in)">
                                      <p:cBhvr>
                                        <p:cTn id="13" dur="500"/>
                                        <p:tgtEl>
                                          <p:spTgt spid="65547"/>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65540"/>
                                        </p:tgtEl>
                                        <p:attrNameLst>
                                          <p:attrName>style.visibility</p:attrName>
                                        </p:attrNameLst>
                                      </p:cBhvr>
                                      <p:to>
                                        <p:strVal val="visible"/>
                                      </p:to>
                                    </p:set>
                                    <p:animEffect transition="in" filter="box(in)">
                                      <p:cBhvr>
                                        <p:cTn id="18" dur="500"/>
                                        <p:tgtEl>
                                          <p:spTgt spid="65540"/>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65541"/>
                                        </p:tgtEl>
                                        <p:attrNameLst>
                                          <p:attrName>style.visibility</p:attrName>
                                        </p:attrNameLst>
                                      </p:cBhvr>
                                      <p:to>
                                        <p:strVal val="visible"/>
                                      </p:to>
                                    </p:set>
                                    <p:animEffect transition="in" filter="box(in)">
                                      <p:cBhvr>
                                        <p:cTn id="21" dur="500"/>
                                        <p:tgtEl>
                                          <p:spTgt spid="65541"/>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65542"/>
                                        </p:tgtEl>
                                        <p:attrNameLst>
                                          <p:attrName>style.visibility</p:attrName>
                                        </p:attrNameLst>
                                      </p:cBhvr>
                                      <p:to>
                                        <p:strVal val="visible"/>
                                      </p:to>
                                    </p:set>
                                    <p:animEffect transition="in" filter="box(in)">
                                      <p:cBhvr>
                                        <p:cTn id="24" dur="500"/>
                                        <p:tgtEl>
                                          <p:spTgt spid="65542"/>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65543"/>
                                        </p:tgtEl>
                                        <p:attrNameLst>
                                          <p:attrName>style.visibility</p:attrName>
                                        </p:attrNameLst>
                                      </p:cBhvr>
                                      <p:to>
                                        <p:strVal val="visible"/>
                                      </p:to>
                                    </p:set>
                                    <p:animEffect transition="in" filter="box(in)">
                                      <p:cBhvr>
                                        <p:cTn id="27" dur="500"/>
                                        <p:tgtEl>
                                          <p:spTgt spid="65543"/>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65544"/>
                                        </p:tgtEl>
                                        <p:attrNameLst>
                                          <p:attrName>style.visibility</p:attrName>
                                        </p:attrNameLst>
                                      </p:cBhvr>
                                      <p:to>
                                        <p:strVal val="visible"/>
                                      </p:to>
                                    </p:set>
                                    <p:animEffect transition="in" filter="box(in)">
                                      <p:cBhvr>
                                        <p:cTn id="32" dur="500"/>
                                        <p:tgtEl>
                                          <p:spTgt spid="65544"/>
                                        </p:tgtEl>
                                      </p:cBhvr>
                                    </p:animEffect>
                                  </p:childTnLst>
                                </p:cTn>
                              </p:par>
                              <p:par>
                                <p:cTn id="33" presetID="4" presetClass="entr" presetSubtype="16" fill="hold" grpId="0" nodeType="withEffect">
                                  <p:stCondLst>
                                    <p:cond delay="0"/>
                                  </p:stCondLst>
                                  <p:childTnLst>
                                    <p:set>
                                      <p:cBhvr>
                                        <p:cTn id="34" dur="1" fill="hold">
                                          <p:stCondLst>
                                            <p:cond delay="0"/>
                                          </p:stCondLst>
                                        </p:cTn>
                                        <p:tgtEl>
                                          <p:spTgt spid="65545"/>
                                        </p:tgtEl>
                                        <p:attrNameLst>
                                          <p:attrName>style.visibility</p:attrName>
                                        </p:attrNameLst>
                                      </p:cBhvr>
                                      <p:to>
                                        <p:strVal val="visible"/>
                                      </p:to>
                                    </p:set>
                                    <p:animEffect transition="in" filter="box(in)">
                                      <p:cBhvr>
                                        <p:cTn id="35" dur="500"/>
                                        <p:tgtEl>
                                          <p:spTgt spid="65545"/>
                                        </p:tgtEl>
                                      </p:cBhvr>
                                    </p:animEffect>
                                  </p:childTnLst>
                                </p:cTn>
                              </p:par>
                              <p:par>
                                <p:cTn id="36" presetID="4" presetClass="entr" presetSubtype="16" fill="hold" grpId="0" nodeType="withEffect">
                                  <p:stCondLst>
                                    <p:cond delay="0"/>
                                  </p:stCondLst>
                                  <p:childTnLst>
                                    <p:set>
                                      <p:cBhvr>
                                        <p:cTn id="37" dur="1" fill="hold">
                                          <p:stCondLst>
                                            <p:cond delay="0"/>
                                          </p:stCondLst>
                                        </p:cTn>
                                        <p:tgtEl>
                                          <p:spTgt spid="65546"/>
                                        </p:tgtEl>
                                        <p:attrNameLst>
                                          <p:attrName>style.visibility</p:attrName>
                                        </p:attrNameLst>
                                      </p:cBhvr>
                                      <p:to>
                                        <p:strVal val="visible"/>
                                      </p:to>
                                    </p:set>
                                    <p:animEffect transition="in" filter="box(in)">
                                      <p:cBhvr>
                                        <p:cTn id="38" dur="500"/>
                                        <p:tgtEl>
                                          <p:spTgt spid="655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bldLvl="0" animBg="1"/>
      <p:bldP spid="65539" grpId="0" bldLvl="0" animBg="1"/>
      <p:bldP spid="65540" grpId="0" bldLvl="0" animBg="1"/>
      <p:bldP spid="65541" grpId="0" bldLvl="0" animBg="1"/>
      <p:bldP spid="65542" grpId="0" bldLvl="0" animBg="1"/>
      <p:bldP spid="65543" grpId="0" bldLvl="0" animBg="1"/>
      <p:bldP spid="65544" grpId="0" bldLvl="0" animBg="1"/>
      <p:bldP spid="65545" grpId="0" bldLvl="0" animBg="1"/>
      <p:bldP spid="65546" grpId="0" bldLvl="0" animBg="1"/>
      <p:bldP spid="65547"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文本框 75777"/>
          <p:cNvSpPr txBox="1"/>
          <p:nvPr/>
        </p:nvSpPr>
        <p:spPr>
          <a:xfrm>
            <a:off x="1909445" y="2265680"/>
            <a:ext cx="3200400" cy="762000"/>
          </a:xfrm>
          <a:prstGeom prst="rect">
            <a:avLst/>
          </a:prstGeom>
          <a:noFill/>
          <a:ln w="12700" cap="flat" cmpd="sng">
            <a:solidFill>
              <a:schemeClr val="hlink"/>
            </a:solidFill>
            <a:prstDash val="solid"/>
            <a:miter/>
            <a:headEnd type="none" w="med" len="med"/>
            <a:tailEnd type="none" w="med" len="med"/>
          </a:ln>
        </p:spPr>
        <p:txBody>
          <a:bodyPr wrap="none" lIns="90488" tIns="44450" rIns="90488" bIns="44450"/>
          <a:lstStyle/>
          <a:p>
            <a:pPr algn="ctr" eaLnBrk="0" hangingPunct="0">
              <a:lnSpc>
                <a:spcPct val="140000"/>
              </a:lnSpc>
            </a:pPr>
            <a:r>
              <a:rPr lang="zh-CN" altLang="en-US" sz="2600" b="1" dirty="0">
                <a:latin typeface="方正粗黑宋简体" panose="02000000000000000000" charset="-122"/>
                <a:ea typeface="方正大黑体_GBK" panose="02010600010101010101" charset="-122"/>
              </a:rPr>
              <a:t>向金融机构借款</a:t>
            </a:r>
            <a:endParaRPr lang="zh-CN" altLang="en-US" sz="2600" b="1" dirty="0">
              <a:latin typeface="方正粗黑宋简体" panose="02000000000000000000" charset="-122"/>
              <a:ea typeface="方正大黑体_GBK" panose="02010600010101010101" charset="-122"/>
            </a:endParaRPr>
          </a:p>
        </p:txBody>
      </p:sp>
      <p:sp>
        <p:nvSpPr>
          <p:cNvPr id="75779" name="文本框 75778"/>
          <p:cNvSpPr txBox="1"/>
          <p:nvPr/>
        </p:nvSpPr>
        <p:spPr>
          <a:xfrm>
            <a:off x="5855335" y="1656080"/>
            <a:ext cx="2971800" cy="609600"/>
          </a:xfrm>
          <a:prstGeom prst="rect">
            <a:avLst/>
          </a:prstGeom>
          <a:noFill/>
          <a:ln w="12700" cap="flat" cmpd="sng">
            <a:solidFill>
              <a:schemeClr val="hlink"/>
            </a:solidFill>
            <a:prstDash val="solid"/>
            <a:miter/>
            <a:headEnd type="none" w="med" len="med"/>
            <a:tailEnd type="none" w="med" len="med"/>
          </a:ln>
        </p:spPr>
        <p:txBody>
          <a:bodyPr wrap="none" lIns="90488" tIns="44450" rIns="90488" bIns="44450" anchor="ctr" anchorCtr="1"/>
          <a:lstStyle/>
          <a:p>
            <a:pPr algn="ctr" eaLnBrk="0" hangingPunct="0">
              <a:lnSpc>
                <a:spcPct val="130000"/>
              </a:lnSpc>
            </a:pPr>
            <a:r>
              <a:rPr lang="zh-CN" altLang="en-US" sz="2800" b="1" dirty="0">
                <a:solidFill>
                  <a:schemeClr val="tx2"/>
                </a:solidFill>
                <a:latin typeface="方正粗黑宋简体" panose="02000000000000000000" charset="-122"/>
                <a:ea typeface="方正大黑体_GBK" panose="02010600010101010101" charset="-122"/>
              </a:rPr>
              <a:t>短期借款</a:t>
            </a:r>
            <a:endParaRPr lang="zh-CN" altLang="en-US" sz="2800" b="1" dirty="0">
              <a:solidFill>
                <a:schemeClr val="tx2"/>
              </a:solidFill>
              <a:latin typeface="方正粗黑宋简体" panose="02000000000000000000" charset="-122"/>
              <a:ea typeface="方正大黑体_GBK" panose="02010600010101010101" charset="-122"/>
            </a:endParaRPr>
          </a:p>
        </p:txBody>
      </p:sp>
      <p:sp>
        <p:nvSpPr>
          <p:cNvPr id="75780" name="文本框 75779"/>
          <p:cNvSpPr txBox="1"/>
          <p:nvPr/>
        </p:nvSpPr>
        <p:spPr>
          <a:xfrm>
            <a:off x="5855335" y="2717800"/>
            <a:ext cx="2971800" cy="593725"/>
          </a:xfrm>
          <a:prstGeom prst="rect">
            <a:avLst/>
          </a:prstGeom>
          <a:noFill/>
          <a:ln w="12700" cap="flat" cmpd="sng">
            <a:solidFill>
              <a:schemeClr val="hlink"/>
            </a:solidFill>
            <a:prstDash val="solid"/>
            <a:miter/>
            <a:headEnd type="none" w="med" len="med"/>
            <a:tailEnd type="none" w="med" len="med"/>
          </a:ln>
        </p:spPr>
        <p:txBody>
          <a:bodyPr wrap="none" lIns="90488" tIns="44450" rIns="90488" bIns="44450" anchor="ctr" anchorCtr="1"/>
          <a:lstStyle/>
          <a:p>
            <a:pPr algn="ctr" eaLnBrk="0" hangingPunct="0"/>
            <a:r>
              <a:rPr lang="zh-CN" altLang="en-US" sz="2800" b="1" dirty="0">
                <a:latin typeface="方正粗黑宋简体" panose="02000000000000000000" charset="-122"/>
                <a:ea typeface="方正大黑体_GBK" panose="02010600010101010101" charset="-122"/>
              </a:rPr>
              <a:t>长期借款</a:t>
            </a:r>
            <a:endParaRPr lang="zh-CN" altLang="en-US" sz="2800" b="1" dirty="0">
              <a:latin typeface="方正粗黑宋简体" panose="02000000000000000000" charset="-122"/>
              <a:ea typeface="方正大黑体_GBK" panose="02010600010101010101" charset="-122"/>
            </a:endParaRPr>
          </a:p>
        </p:txBody>
      </p:sp>
      <p:sp>
        <p:nvSpPr>
          <p:cNvPr id="75781" name="左大括号 75780"/>
          <p:cNvSpPr/>
          <p:nvPr/>
        </p:nvSpPr>
        <p:spPr>
          <a:xfrm>
            <a:off x="5177790" y="2189480"/>
            <a:ext cx="609600" cy="838200"/>
          </a:xfrm>
          <a:prstGeom prst="leftBrace">
            <a:avLst>
              <a:gd name="adj1" fmla="val 11458"/>
              <a:gd name="adj2" fmla="val 50000"/>
            </a:avLst>
          </a:prstGeom>
          <a:solidFill>
            <a:schemeClr val="bg1"/>
          </a:solidFill>
          <a:ln w="9525" cap="flat" cmpd="sng">
            <a:solidFill>
              <a:srgbClr val="FF0000"/>
            </a:solidFill>
            <a:prstDash val="solid"/>
            <a:headEnd type="none" w="med" len="med"/>
            <a:tailEnd type="none" w="med" len="med"/>
          </a:ln>
        </p:spPr>
        <p:txBody>
          <a:bodyPr/>
          <a:lstStyle/>
          <a:p>
            <a:endParaRPr lang="zh-CN" altLang="en-US" sz="2600">
              <a:ea typeface="方正大黑体_GBK" panose="02010600010101010101" charset="-122"/>
            </a:endParaRPr>
          </a:p>
        </p:txBody>
      </p:sp>
      <p:sp>
        <p:nvSpPr>
          <p:cNvPr id="65548" name="文本框 65547"/>
          <p:cNvSpPr txBox="1"/>
          <p:nvPr/>
        </p:nvSpPr>
        <p:spPr>
          <a:xfrm>
            <a:off x="1695133" y="1291590"/>
            <a:ext cx="5181600" cy="521970"/>
          </a:xfrm>
          <a:prstGeom prst="rect">
            <a:avLst/>
          </a:prstGeom>
          <a:noFill/>
          <a:ln w="9525">
            <a:noFill/>
          </a:ln>
        </p:spPr>
        <p:txBody>
          <a:bodyPr>
            <a:spAutoFit/>
          </a:bodyPr>
          <a:lstStyle/>
          <a:p>
            <a:pPr>
              <a:spcBef>
                <a:spcPct val="20000"/>
              </a:spcBef>
            </a:pPr>
            <a:r>
              <a:rPr lang="zh-CN" altLang="en-US" sz="2800" b="1" dirty="0">
                <a:latin typeface="方正粗黑宋简体" panose="02000000000000000000" charset="-122"/>
                <a:ea typeface="方正大黑体_GBK" panose="02010600010101010101" charset="-122"/>
              </a:rPr>
              <a:t>（三）债务性筹集</a:t>
            </a:r>
            <a:endParaRPr lang="zh-CN" altLang="en-US" sz="2800" b="1" dirty="0">
              <a:latin typeface="方正粗黑宋简体" panose="02000000000000000000" charset="-122"/>
              <a:ea typeface="方正大黑体_GBK" panose="02010600010101010101" charset="-122"/>
            </a:endParaRPr>
          </a:p>
        </p:txBody>
      </p:sp>
      <p:sp>
        <p:nvSpPr>
          <p:cNvPr id="3" name="文本框 2"/>
          <p:cNvSpPr txBox="1"/>
          <p:nvPr/>
        </p:nvSpPr>
        <p:spPr>
          <a:xfrm>
            <a:off x="3347085" y="317500"/>
            <a:ext cx="6096000" cy="521970"/>
          </a:xfrm>
          <a:prstGeom prst="rect">
            <a:avLst/>
          </a:prstGeom>
          <a:noFill/>
        </p:spPr>
        <p:txBody>
          <a:bodyPr wrap="square" rtlCol="0" anchor="t">
            <a:spAutoFit/>
          </a:bodyPr>
          <a:lstStyle/>
          <a:p>
            <a:r>
              <a:rPr lang="zh-CN" altLang="zh-CN" sz="2800" kern="100" noProof="0" dirty="0">
                <a:ln>
                  <a:noFill/>
                </a:ln>
                <a:solidFill>
                  <a:srgbClr val="041D4B"/>
                </a:solidFill>
                <a:effectLst/>
                <a:uLnTx/>
                <a:uFillTx/>
                <a:latin typeface="方正粗黑宋简体" panose="02000000000000000000" charset="-122"/>
                <a:ea typeface="方正大黑体_GBK" panose="02010600010101010101" charset="-122"/>
                <a:cs typeface="+mj-cs"/>
                <a:sym typeface="+mn-ea"/>
              </a:rPr>
              <a:t>任务一   资金筹集业务的核算</a:t>
            </a:r>
            <a:endParaRPr lang="zh-CN" altLang="zh-CN" sz="2800" kern="100" noProof="0" dirty="0">
              <a:ln>
                <a:noFill/>
              </a:ln>
              <a:solidFill>
                <a:srgbClr val="041D4B"/>
              </a:solidFill>
              <a:effectLst/>
              <a:uLnTx/>
              <a:uFillTx/>
              <a:latin typeface="方正粗黑宋简体" panose="02000000000000000000" charset="-122"/>
              <a:ea typeface="方正大黑体_GBK" panose="02010600010101010101" charset="-122"/>
              <a:cs typeface="+mj-cs"/>
              <a:sym typeface="+mn-ea"/>
            </a:endParaRPr>
          </a:p>
        </p:txBody>
      </p:sp>
      <p:sp>
        <p:nvSpPr>
          <p:cNvPr id="4" name="圆角矩形标注 3"/>
          <p:cNvSpPr/>
          <p:nvPr/>
        </p:nvSpPr>
        <p:spPr>
          <a:xfrm>
            <a:off x="5177790" y="4017010"/>
            <a:ext cx="5241925" cy="1166495"/>
          </a:xfrm>
          <a:prstGeom prst="wedgeRoundRectCallout">
            <a:avLst>
              <a:gd name="adj1" fmla="val -28461"/>
              <a:gd name="adj2" fmla="val -85928"/>
              <a:gd name="adj3" fmla="val 16667"/>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lstStyle/>
          <a:p>
            <a:r>
              <a:rPr kumimoji="0" lang="zh-CN" altLang="en-US" sz="2800" b="0" i="0" u="none" strike="noStrike" cap="none" normalizeH="0" baseline="0" dirty="0">
                <a:ln>
                  <a:noFill/>
                </a:ln>
                <a:solidFill>
                  <a:schemeClr val="tx1"/>
                </a:solidFill>
                <a:effectLst/>
                <a:latin typeface="Arial" panose="020B0604020202020204" pitchFamily="34" charset="0"/>
              </a:rPr>
              <a:t>因结算产生的应付账款等</a:t>
            </a:r>
            <a:endParaRPr kumimoji="0" lang="zh-CN" altLang="en-US" sz="2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5778"/>
                                        </p:tgtEl>
                                        <p:attrNameLst>
                                          <p:attrName>style.visibility</p:attrName>
                                        </p:attrNameLst>
                                      </p:cBhvr>
                                      <p:to>
                                        <p:strVal val="visible"/>
                                      </p:to>
                                    </p:set>
                                    <p:animEffect transition="in" filter="blinds(horizontal)">
                                      <p:cBhvr>
                                        <p:cTn id="7" dur="500"/>
                                        <p:tgtEl>
                                          <p:spTgt spid="7577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5779"/>
                                        </p:tgtEl>
                                        <p:attrNameLst>
                                          <p:attrName>style.visibility</p:attrName>
                                        </p:attrNameLst>
                                      </p:cBhvr>
                                      <p:to>
                                        <p:strVal val="visible"/>
                                      </p:to>
                                    </p:set>
                                    <p:animEffect transition="in" filter="blinds(horizontal)">
                                      <p:cBhvr>
                                        <p:cTn id="10" dur="500"/>
                                        <p:tgtEl>
                                          <p:spTgt spid="7577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5780"/>
                                        </p:tgtEl>
                                        <p:attrNameLst>
                                          <p:attrName>style.visibility</p:attrName>
                                        </p:attrNameLst>
                                      </p:cBhvr>
                                      <p:to>
                                        <p:strVal val="visible"/>
                                      </p:to>
                                    </p:set>
                                    <p:animEffect transition="in" filter="blinds(horizontal)">
                                      <p:cBhvr>
                                        <p:cTn id="13" dur="500"/>
                                        <p:tgtEl>
                                          <p:spTgt spid="75780"/>
                                        </p:tgtEl>
                                      </p:cBhvr>
                                    </p:animEffect>
                                  </p:childTnLst>
                                </p:cTn>
                              </p:par>
                              <p:par>
                                <p:cTn id="14" presetID="3" presetClass="entr" presetSubtype="10" fill="hold" nodeType="withEffect">
                                  <p:stCondLst>
                                    <p:cond delay="0"/>
                                  </p:stCondLst>
                                  <p:childTnLst>
                                    <p:set>
                                      <p:cBhvr>
                                        <p:cTn id="15" dur="1" fill="hold">
                                          <p:stCondLst>
                                            <p:cond delay="0"/>
                                          </p:stCondLst>
                                        </p:cTn>
                                        <p:tgtEl>
                                          <p:spTgt spid="75781"/>
                                        </p:tgtEl>
                                        <p:attrNameLst>
                                          <p:attrName>style.visibility</p:attrName>
                                        </p:attrNameLst>
                                      </p:cBhvr>
                                      <p:to>
                                        <p:strVal val="visible"/>
                                      </p:to>
                                    </p:set>
                                    <p:animEffect transition="in" filter="blinds(horizontal)">
                                      <p:cBhvr>
                                        <p:cTn id="16" dur="500"/>
                                        <p:tgtEl>
                                          <p:spTgt spid="757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bldLvl="0" animBg="1"/>
      <p:bldP spid="75779" grpId="0" bldLvl="0" animBg="1"/>
      <p:bldP spid="75780"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34" name="标题 72733"/>
          <p:cNvSpPr>
            <a:spLocks noGrp="1"/>
          </p:cNvSpPr>
          <p:nvPr>
            <p:ph type="title"/>
          </p:nvPr>
        </p:nvSpPr>
        <p:spPr/>
        <p:txBody>
          <a:bodyPr anchor="ctr" anchorCtr="0"/>
          <a:lstStyle/>
          <a:p>
            <a:r>
              <a:rPr lang="zh-CN" altLang="en-US" sz="3600" b="1" dirty="0"/>
              <a:t>权益性筹资与债务性筹资的区别</a:t>
            </a:r>
            <a:endParaRPr lang="zh-CN" altLang="en-US" sz="3600" b="1" dirty="0"/>
          </a:p>
        </p:txBody>
      </p:sp>
      <p:graphicFrame>
        <p:nvGraphicFramePr>
          <p:cNvPr id="72708" name="内容占位符 72707"/>
          <p:cNvGraphicFramePr>
            <a:graphicFrameLocks noGrp="1"/>
          </p:cNvGraphicFramePr>
          <p:nvPr>
            <p:ph idx="1"/>
            <p:custDataLst>
              <p:tags r:id="rId1"/>
            </p:custDataLst>
          </p:nvPr>
        </p:nvGraphicFramePr>
        <p:xfrm>
          <a:off x="1064895" y="1670050"/>
          <a:ext cx="10451465" cy="4455795"/>
        </p:xfrm>
        <a:graphic>
          <a:graphicData uri="http://schemas.openxmlformats.org/drawingml/2006/table">
            <a:tbl>
              <a:tblPr/>
              <a:tblGrid>
                <a:gridCol w="2353945"/>
                <a:gridCol w="4813935"/>
                <a:gridCol w="3283585"/>
              </a:tblGrid>
              <a:tr h="541020">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t">
                        <a:spcBef>
                          <a:spcPct val="0"/>
                        </a:spcBef>
                        <a:buNone/>
                      </a:pPr>
                      <a:r>
                        <a:rPr lang="zh-CN" altLang="en-US" sz="2600" b="1" dirty="0">
                          <a:solidFill>
                            <a:srgbClr val="002060"/>
                          </a:solidFill>
                          <a:latin typeface="方正粗黑宋简体" panose="02000000000000000000" charset="-122"/>
                          <a:ea typeface="方正大黑体_GBK" panose="02010600010101010101" charset="-122"/>
                        </a:rPr>
                        <a:t>区  别</a:t>
                      </a:r>
                      <a:endParaRPr lang="zh-CN" altLang="en-US" sz="2600" b="1" dirty="0">
                        <a:solidFill>
                          <a:srgbClr val="002060"/>
                        </a:solidFill>
                        <a:latin typeface="方正粗黑宋简体" panose="02000000000000000000" charset="-122"/>
                        <a:ea typeface="方正大黑体_GBK" panose="02010600010101010101" charset="-122"/>
                      </a:endParaRPr>
                    </a:p>
                  </a:txBody>
                  <a:tcPr marL="0" marR="0" marT="0" marB="0"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5"/>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t">
                        <a:spcBef>
                          <a:spcPct val="0"/>
                        </a:spcBef>
                        <a:buNone/>
                      </a:pPr>
                      <a:r>
                        <a:rPr lang="zh-CN" altLang="en-US" sz="2600" b="1" dirty="0">
                          <a:solidFill>
                            <a:srgbClr val="002060"/>
                          </a:solidFill>
                          <a:latin typeface="方正粗黑宋简体" panose="02000000000000000000" charset="-122"/>
                          <a:ea typeface="方正大黑体_GBK" panose="02010600010101010101" charset="-122"/>
                        </a:rPr>
                        <a:t>所有者权益</a:t>
                      </a:r>
                      <a:endParaRPr lang="zh-CN" altLang="en-US" sz="2600" b="1" dirty="0">
                        <a:solidFill>
                          <a:srgbClr val="002060"/>
                        </a:solidFill>
                        <a:latin typeface="方正粗黑宋简体" panose="02000000000000000000" charset="-122"/>
                        <a:ea typeface="方正大黑体_GBK" panose="02010600010101010101" charset="-122"/>
                      </a:endParaRPr>
                    </a:p>
                  </a:txBody>
                  <a:tcPr marL="0" marR="0" marT="0" marB="0"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5"/>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t">
                        <a:spcBef>
                          <a:spcPct val="0"/>
                        </a:spcBef>
                        <a:buNone/>
                      </a:pPr>
                      <a:r>
                        <a:rPr lang="zh-CN" altLang="en-US" sz="2600" b="1" dirty="0">
                          <a:solidFill>
                            <a:srgbClr val="002060"/>
                          </a:solidFill>
                          <a:latin typeface="方正粗黑宋简体" panose="02000000000000000000" charset="-122"/>
                          <a:ea typeface="方正大黑体_GBK" panose="02010600010101010101" charset="-122"/>
                        </a:rPr>
                        <a:t>负      债</a:t>
                      </a:r>
                      <a:endParaRPr lang="zh-CN" altLang="en-US" sz="2600" b="1" dirty="0">
                        <a:solidFill>
                          <a:srgbClr val="002060"/>
                        </a:solidFill>
                        <a:latin typeface="方正粗黑宋简体" panose="02000000000000000000" charset="-122"/>
                        <a:ea typeface="方正大黑体_GBK" panose="02010600010101010101" charset="-122"/>
                      </a:endParaRPr>
                    </a:p>
                  </a:txBody>
                  <a:tcPr marL="0" marR="0" marT="0" marB="0"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5"/>
                    </a:solidFill>
                  </a:tcPr>
                </a:tc>
              </a:tr>
              <a:tr h="943610">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t">
                        <a:spcBef>
                          <a:spcPct val="0"/>
                        </a:spcBef>
                        <a:buNone/>
                      </a:pPr>
                      <a:r>
                        <a:rPr lang="en-US" altLang="zh-CN" sz="2600" b="1">
                          <a:solidFill>
                            <a:srgbClr val="002060"/>
                          </a:solidFill>
                          <a:latin typeface="方正粗黑宋简体" panose="02000000000000000000" charset="-122"/>
                          <a:ea typeface="方正大黑体_GBK" panose="02010600010101010101" charset="-122"/>
                        </a:rPr>
                        <a:t>★</a:t>
                      </a:r>
                      <a:r>
                        <a:rPr lang="zh-CN" altLang="en-US" sz="2600" b="1" dirty="0">
                          <a:solidFill>
                            <a:srgbClr val="002060"/>
                          </a:solidFill>
                          <a:latin typeface="方正粗黑宋简体" panose="02000000000000000000" charset="-122"/>
                          <a:ea typeface="方正大黑体_GBK" panose="02010600010101010101" charset="-122"/>
                        </a:rPr>
                        <a:t>权益性质不同</a:t>
                      </a:r>
                      <a:endParaRPr lang="zh-CN" altLang="en-US" sz="2600" b="1" dirty="0">
                        <a:solidFill>
                          <a:srgbClr val="002060"/>
                        </a:solidFill>
                        <a:latin typeface="方正粗黑宋简体" panose="02000000000000000000" charset="-122"/>
                        <a:ea typeface="方正大黑体_GBK" panose="02010600010101010101" charset="-122"/>
                      </a:endParaRPr>
                    </a:p>
                  </a:txBody>
                  <a:tcPr marL="0" marR="0" marT="0" marB="0"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5"/>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t">
                        <a:spcBef>
                          <a:spcPct val="0"/>
                        </a:spcBef>
                        <a:buNone/>
                      </a:pPr>
                      <a:r>
                        <a:rPr lang="zh-CN" altLang="en-US" sz="2600" b="1" dirty="0">
                          <a:solidFill>
                            <a:srgbClr val="002060"/>
                          </a:solidFill>
                          <a:latin typeface="方正粗黑宋简体" panose="02000000000000000000" charset="-122"/>
                          <a:ea typeface="方正大黑体_GBK" panose="02010600010101010101" charset="-122"/>
                        </a:rPr>
                        <a:t>享有盈余等权利</a:t>
                      </a:r>
                      <a:endParaRPr lang="zh-CN" altLang="en-US" sz="2600" b="1" dirty="0">
                        <a:solidFill>
                          <a:srgbClr val="002060"/>
                        </a:solidFill>
                        <a:latin typeface="方正粗黑宋简体" panose="02000000000000000000" charset="-122"/>
                        <a:ea typeface="方正大黑体_GBK" panose="02010600010101010101" charset="-122"/>
                      </a:endParaRPr>
                    </a:p>
                  </a:txBody>
                  <a:tcPr marL="0" marR="0" marT="0" marB="0"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5"/>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t">
                        <a:spcBef>
                          <a:spcPct val="0"/>
                        </a:spcBef>
                        <a:buNone/>
                      </a:pPr>
                      <a:r>
                        <a:rPr lang="zh-CN" altLang="en-US" sz="2600" b="1" dirty="0">
                          <a:solidFill>
                            <a:srgbClr val="002060"/>
                          </a:solidFill>
                          <a:latin typeface="方正粗黑宋简体" panose="02000000000000000000" charset="-122"/>
                          <a:ea typeface="方正大黑体_GBK" panose="02010600010101010101" charset="-122"/>
                        </a:rPr>
                        <a:t>要求清偿权利</a:t>
                      </a:r>
                      <a:endParaRPr lang="zh-CN" altLang="en-US" sz="2600" b="1" dirty="0">
                        <a:solidFill>
                          <a:srgbClr val="002060"/>
                        </a:solidFill>
                        <a:latin typeface="方正粗黑宋简体" panose="02000000000000000000" charset="-122"/>
                        <a:ea typeface="方正大黑体_GBK" panose="02010600010101010101" charset="-122"/>
                      </a:endParaRPr>
                    </a:p>
                  </a:txBody>
                  <a:tcPr marL="0" marR="0" marT="0" marB="0"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5"/>
                    </a:solidFill>
                  </a:tcPr>
                </a:tc>
              </a:tr>
              <a:tr h="1086485">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t">
                        <a:spcBef>
                          <a:spcPct val="0"/>
                        </a:spcBef>
                        <a:buNone/>
                      </a:pPr>
                      <a:r>
                        <a:rPr lang="en-US" altLang="zh-CN" sz="2600" b="1">
                          <a:solidFill>
                            <a:srgbClr val="002060"/>
                          </a:solidFill>
                          <a:latin typeface="方正粗黑宋简体" panose="02000000000000000000" charset="-122"/>
                          <a:ea typeface="方正大黑体_GBK" panose="02010600010101010101" charset="-122"/>
                        </a:rPr>
                        <a:t>★</a:t>
                      </a:r>
                      <a:r>
                        <a:rPr lang="zh-CN" altLang="en-US" sz="2600" b="1" dirty="0">
                          <a:solidFill>
                            <a:srgbClr val="002060"/>
                          </a:solidFill>
                          <a:latin typeface="方正粗黑宋简体" panose="02000000000000000000" charset="-122"/>
                          <a:ea typeface="方正大黑体_GBK" panose="02010600010101010101" charset="-122"/>
                        </a:rPr>
                        <a:t>权利内容不同</a:t>
                      </a:r>
                      <a:endParaRPr lang="zh-CN" altLang="en-US" sz="2600" b="1" dirty="0">
                        <a:solidFill>
                          <a:srgbClr val="002060"/>
                        </a:solidFill>
                        <a:latin typeface="方正粗黑宋简体" panose="02000000000000000000" charset="-122"/>
                        <a:ea typeface="方正大黑体_GBK" panose="02010600010101010101" charset="-122"/>
                      </a:endParaRPr>
                    </a:p>
                  </a:txBody>
                  <a:tcPr marL="0" marR="0" marT="0" marB="0"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5"/>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t">
                        <a:spcBef>
                          <a:spcPct val="0"/>
                        </a:spcBef>
                        <a:buNone/>
                      </a:pPr>
                      <a:r>
                        <a:rPr lang="zh-CN" altLang="en-US" sz="2600" b="1" dirty="0">
                          <a:solidFill>
                            <a:srgbClr val="002060"/>
                          </a:solidFill>
                          <a:latin typeface="方正粗黑宋简体" panose="02000000000000000000" charset="-122"/>
                          <a:ea typeface="方正大黑体_GBK" panose="02010600010101010101" charset="-122"/>
                        </a:rPr>
                        <a:t>参与收益分配、参与经营管理等</a:t>
                      </a:r>
                      <a:endParaRPr lang="zh-CN" altLang="en-US" sz="2600" b="1" dirty="0">
                        <a:solidFill>
                          <a:srgbClr val="002060"/>
                        </a:solidFill>
                        <a:latin typeface="方正粗黑宋简体" panose="02000000000000000000" charset="-122"/>
                        <a:ea typeface="方正大黑体_GBK" panose="02010600010101010101" charset="-122"/>
                      </a:endParaRPr>
                    </a:p>
                  </a:txBody>
                  <a:tcPr marL="0" marR="0" marT="0" marB="0"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5"/>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t">
                        <a:spcBef>
                          <a:spcPct val="0"/>
                        </a:spcBef>
                        <a:buNone/>
                      </a:pPr>
                      <a:r>
                        <a:rPr lang="zh-CN" altLang="en-US" sz="2600" b="1" dirty="0">
                          <a:solidFill>
                            <a:srgbClr val="002060"/>
                          </a:solidFill>
                          <a:latin typeface="方正粗黑宋简体" panose="02000000000000000000" charset="-122"/>
                          <a:ea typeface="方正大黑体_GBK" panose="02010600010101010101" charset="-122"/>
                        </a:rPr>
                        <a:t>按期收回本金及利息</a:t>
                      </a:r>
                      <a:endParaRPr lang="zh-CN" altLang="en-US" sz="2600" b="1" dirty="0">
                        <a:solidFill>
                          <a:srgbClr val="002060"/>
                        </a:solidFill>
                        <a:latin typeface="方正粗黑宋简体" panose="02000000000000000000" charset="-122"/>
                        <a:ea typeface="方正大黑体_GBK" panose="02010600010101010101" charset="-122"/>
                      </a:endParaRPr>
                    </a:p>
                  </a:txBody>
                  <a:tcPr marL="0" marR="0" marT="0" marB="0"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5"/>
                    </a:solidFill>
                  </a:tcPr>
                </a:tc>
              </a:tr>
              <a:tr h="940435">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t">
                        <a:spcBef>
                          <a:spcPct val="0"/>
                        </a:spcBef>
                        <a:buNone/>
                      </a:pPr>
                      <a:r>
                        <a:rPr lang="en-US" altLang="zh-CN" sz="2600" b="1">
                          <a:solidFill>
                            <a:srgbClr val="002060"/>
                          </a:solidFill>
                          <a:latin typeface="方正粗黑宋简体" panose="02000000000000000000" charset="-122"/>
                          <a:ea typeface="方正大黑体_GBK" panose="02010600010101010101" charset="-122"/>
                        </a:rPr>
                        <a:t>★</a:t>
                      </a:r>
                      <a:r>
                        <a:rPr lang="zh-CN" altLang="en-US" sz="2600" b="1" dirty="0">
                          <a:solidFill>
                            <a:srgbClr val="002060"/>
                          </a:solidFill>
                          <a:latin typeface="方正粗黑宋简体" panose="02000000000000000000" charset="-122"/>
                          <a:ea typeface="方正大黑体_GBK" panose="02010600010101010101" charset="-122"/>
                        </a:rPr>
                        <a:t>归还期限不同</a:t>
                      </a:r>
                      <a:endParaRPr lang="zh-CN" altLang="en-US" sz="2600" b="1" dirty="0">
                        <a:solidFill>
                          <a:srgbClr val="002060"/>
                        </a:solidFill>
                        <a:latin typeface="方正粗黑宋简体" panose="02000000000000000000" charset="-122"/>
                        <a:ea typeface="方正大黑体_GBK" panose="02010600010101010101" charset="-122"/>
                      </a:endParaRPr>
                    </a:p>
                  </a:txBody>
                  <a:tcPr marL="0" marR="0" marT="0" marB="0"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5"/>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t">
                        <a:spcBef>
                          <a:spcPct val="0"/>
                        </a:spcBef>
                        <a:buNone/>
                      </a:pPr>
                      <a:r>
                        <a:rPr lang="zh-CN" altLang="en-US" sz="2600" b="1" dirty="0">
                          <a:solidFill>
                            <a:srgbClr val="002060"/>
                          </a:solidFill>
                          <a:latin typeface="方正粗黑宋简体" panose="02000000000000000000" charset="-122"/>
                          <a:ea typeface="方正大黑体_GBK" panose="02010600010101010101" charset="-122"/>
                        </a:rPr>
                        <a:t>一般不予归还</a:t>
                      </a:r>
                      <a:endParaRPr lang="zh-CN" altLang="en-US" sz="2600" b="1" dirty="0">
                        <a:solidFill>
                          <a:srgbClr val="002060"/>
                        </a:solidFill>
                        <a:latin typeface="方正粗黑宋简体" panose="02000000000000000000" charset="-122"/>
                        <a:ea typeface="方正大黑体_GBK" panose="02010600010101010101" charset="-122"/>
                      </a:endParaRPr>
                    </a:p>
                  </a:txBody>
                  <a:tcPr marL="0" marR="0" marT="0" marB="0"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5"/>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t">
                        <a:spcBef>
                          <a:spcPct val="0"/>
                        </a:spcBef>
                        <a:buNone/>
                      </a:pPr>
                      <a:r>
                        <a:rPr lang="zh-CN" altLang="en-US" sz="2600" b="1" dirty="0">
                          <a:solidFill>
                            <a:srgbClr val="002060"/>
                          </a:solidFill>
                          <a:latin typeface="方正粗黑宋简体" panose="02000000000000000000" charset="-122"/>
                          <a:ea typeface="方正大黑体_GBK" panose="02010600010101010101" charset="-122"/>
                        </a:rPr>
                        <a:t>必须偿还</a:t>
                      </a:r>
                      <a:endParaRPr lang="zh-CN" altLang="en-US" sz="2600" b="1" dirty="0">
                        <a:solidFill>
                          <a:srgbClr val="002060"/>
                        </a:solidFill>
                        <a:latin typeface="方正粗黑宋简体" panose="02000000000000000000" charset="-122"/>
                        <a:ea typeface="方正大黑体_GBK" panose="02010600010101010101" charset="-122"/>
                      </a:endParaRPr>
                    </a:p>
                  </a:txBody>
                  <a:tcPr marL="0" marR="0" marT="0" marB="0"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5"/>
                    </a:solidFill>
                  </a:tcPr>
                </a:tc>
              </a:tr>
              <a:tr h="944245">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t">
                        <a:spcBef>
                          <a:spcPct val="0"/>
                        </a:spcBef>
                        <a:buNone/>
                      </a:pPr>
                      <a:r>
                        <a:rPr lang="en-US" altLang="zh-CN" sz="2600" b="1">
                          <a:solidFill>
                            <a:srgbClr val="002060"/>
                          </a:solidFill>
                          <a:latin typeface="方正粗黑宋简体" panose="02000000000000000000" charset="-122"/>
                          <a:ea typeface="方正大黑体_GBK" panose="02010600010101010101" charset="-122"/>
                        </a:rPr>
                        <a:t>★</a:t>
                      </a:r>
                      <a:r>
                        <a:rPr lang="zh-CN" altLang="en-US" sz="2600" b="1" dirty="0">
                          <a:solidFill>
                            <a:srgbClr val="002060"/>
                          </a:solidFill>
                          <a:latin typeface="方正粗黑宋简体" panose="02000000000000000000" charset="-122"/>
                          <a:ea typeface="方正大黑体_GBK" panose="02010600010101010101" charset="-122"/>
                        </a:rPr>
                        <a:t>风险大小不同</a:t>
                      </a:r>
                      <a:endParaRPr lang="zh-CN" altLang="en-US" sz="2600" b="1" dirty="0">
                        <a:solidFill>
                          <a:srgbClr val="002060"/>
                        </a:solidFill>
                        <a:latin typeface="方正粗黑宋简体" panose="02000000000000000000" charset="-122"/>
                        <a:ea typeface="方正大黑体_GBK" panose="02010600010101010101" charset="-122"/>
                      </a:endParaRPr>
                    </a:p>
                  </a:txBody>
                  <a:tcPr marL="0" marR="0" marT="0" marB="0"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5"/>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t">
                        <a:spcBef>
                          <a:spcPct val="0"/>
                        </a:spcBef>
                        <a:buNone/>
                      </a:pPr>
                      <a:r>
                        <a:rPr lang="zh-CN" altLang="en-US" sz="2600" b="1" dirty="0">
                          <a:solidFill>
                            <a:srgbClr val="002060"/>
                          </a:solidFill>
                          <a:latin typeface="方正粗黑宋简体" panose="02000000000000000000" charset="-122"/>
                          <a:ea typeface="方正大黑体_GBK" panose="02010600010101010101" charset="-122"/>
                        </a:rPr>
                        <a:t>风险较大</a:t>
                      </a:r>
                      <a:r>
                        <a:rPr lang="en-US" altLang="zh-CN" sz="2600" b="1">
                          <a:solidFill>
                            <a:srgbClr val="002060"/>
                          </a:solidFill>
                          <a:latin typeface="方正粗黑宋简体" panose="02000000000000000000" charset="-122"/>
                          <a:ea typeface="方正大黑体_GBK" panose="02010600010101010101" charset="-122"/>
                        </a:rPr>
                        <a:t>(</a:t>
                      </a:r>
                      <a:r>
                        <a:rPr lang="en-US" altLang="zh-CN" sz="2600" b="1" err="1">
                          <a:solidFill>
                            <a:srgbClr val="002060"/>
                          </a:solidFill>
                          <a:latin typeface="方正粗黑宋简体" panose="02000000000000000000" charset="-122"/>
                          <a:ea typeface="方正大黑体_GBK" panose="02010600010101010101" charset="-122"/>
                        </a:rPr>
                        <a:t>投资者</a:t>
                      </a:r>
                      <a:r>
                        <a:rPr lang="en-US" altLang="zh-CN" sz="2600" b="1">
                          <a:solidFill>
                            <a:srgbClr val="002060"/>
                          </a:solidFill>
                          <a:latin typeface="方正粗黑宋简体" panose="02000000000000000000" charset="-122"/>
                          <a:ea typeface="方正大黑体_GBK" panose="02010600010101010101" charset="-122"/>
                        </a:rPr>
                        <a:t>)</a:t>
                      </a:r>
                      <a:endParaRPr lang="en-US" altLang="zh-CN" sz="2600" b="1" dirty="0">
                        <a:solidFill>
                          <a:srgbClr val="002060"/>
                        </a:solidFill>
                        <a:latin typeface="方正粗黑宋简体" panose="02000000000000000000" charset="-122"/>
                        <a:ea typeface="方正大黑体_GBK" panose="02010600010101010101" charset="-122"/>
                      </a:endParaRPr>
                    </a:p>
                  </a:txBody>
                  <a:tcPr marL="0" marR="0" marT="0" marB="0"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5"/>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t">
                        <a:spcBef>
                          <a:spcPct val="0"/>
                        </a:spcBef>
                        <a:buNone/>
                      </a:pPr>
                      <a:r>
                        <a:rPr lang="zh-CN" altLang="en-US" sz="2600" b="1" dirty="0">
                          <a:solidFill>
                            <a:srgbClr val="002060"/>
                          </a:solidFill>
                          <a:latin typeface="方正粗黑宋简体" panose="02000000000000000000" charset="-122"/>
                          <a:ea typeface="方正大黑体_GBK" panose="02010600010101010101" charset="-122"/>
                        </a:rPr>
                        <a:t>风险较小</a:t>
                      </a:r>
                      <a:r>
                        <a:rPr lang="en-US" altLang="zh-CN" sz="2600" b="1">
                          <a:solidFill>
                            <a:srgbClr val="002060"/>
                          </a:solidFill>
                          <a:latin typeface="方正粗黑宋简体" panose="02000000000000000000" charset="-122"/>
                          <a:ea typeface="方正大黑体_GBK" panose="02010600010101010101" charset="-122"/>
                        </a:rPr>
                        <a:t>(</a:t>
                      </a:r>
                      <a:r>
                        <a:rPr lang="en-US" altLang="zh-CN" sz="2600" b="1" err="1">
                          <a:solidFill>
                            <a:srgbClr val="002060"/>
                          </a:solidFill>
                          <a:latin typeface="方正粗黑宋简体" panose="02000000000000000000" charset="-122"/>
                          <a:ea typeface="方正大黑体_GBK" panose="02010600010101010101" charset="-122"/>
                        </a:rPr>
                        <a:t>债权人</a:t>
                      </a:r>
                      <a:r>
                        <a:rPr lang="en-US" altLang="zh-CN" sz="2600" b="1">
                          <a:solidFill>
                            <a:srgbClr val="002060"/>
                          </a:solidFill>
                          <a:latin typeface="方正粗黑宋简体" panose="02000000000000000000" charset="-122"/>
                          <a:ea typeface="方正大黑体_GBK" panose="02010600010101010101" charset="-122"/>
                        </a:rPr>
                        <a:t>)</a:t>
                      </a:r>
                      <a:endParaRPr lang="en-US" altLang="zh-CN" sz="2600" b="1" dirty="0">
                        <a:solidFill>
                          <a:srgbClr val="002060"/>
                        </a:solidFill>
                        <a:latin typeface="方正粗黑宋简体" panose="02000000000000000000" charset="-122"/>
                        <a:ea typeface="方正大黑体_GBK" panose="02010600010101010101" charset="-122"/>
                      </a:endParaRPr>
                    </a:p>
                  </a:txBody>
                  <a:tcPr marL="0" marR="0" marT="0" marB="0" anchor="ct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T w="12700" cap="flat" cmpd="sng">
                      <a:solidFill>
                        <a:schemeClr val="bg1"/>
                      </a:solidFill>
                      <a:prstDash val="solid"/>
                      <a:headEnd type="none" w="med" len="med"/>
                      <a:tailEnd type="none" w="med" len="med"/>
                    </a:lnT>
                    <a:lnB w="12700" cap="flat" cmpd="sng">
                      <a:solidFill>
                        <a:schemeClr val="bg1"/>
                      </a:solidFill>
                      <a:prstDash val="solid"/>
                      <a:headEnd type="none" w="med" len="med"/>
                      <a:tailEnd type="none" w="med" len="med"/>
                    </a:lnB>
                    <a:lnTlToBr>
                      <a:noFill/>
                    </a:lnTlToBr>
                    <a:lnBlToTr>
                      <a:noFill/>
                    </a:lnBlToTr>
                    <a:solidFill>
                      <a:schemeClr val="accent5"/>
                    </a:solidFill>
                  </a:tcPr>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2708"/>
                                        </p:tgtEl>
                                        <p:attrNameLst>
                                          <p:attrName>style.visibility</p:attrName>
                                        </p:attrNameLst>
                                      </p:cBhvr>
                                      <p:to>
                                        <p:strVal val="visible"/>
                                      </p:to>
                                    </p:set>
                                    <p:animEffect transition="in" filter="checkerboard(across)">
                                      <p:cBhvr>
                                        <p:cTn id="7" dur="500"/>
                                        <p:tgtEl>
                                          <p:spTgt spid="72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idx="1"/>
            <p:custDataLst>
              <p:tags r:id="rId1"/>
            </p:custDataLst>
          </p:nvPr>
        </p:nvSpPr>
        <p:spPr>
          <a:xfrm>
            <a:off x="4799965" y="2997200"/>
            <a:ext cx="5927090" cy="836295"/>
          </a:xfrm>
        </p:spPr>
        <p:txBody>
          <a:bodyPr>
            <a:scene3d>
              <a:camera prst="orthographicFront"/>
              <a:lightRig rig="threePt" dir="t"/>
            </a:scene3d>
          </a:bodyPr>
          <a:lstStyle/>
          <a:p>
            <a:r>
              <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账户设置</a:t>
            </a:r>
            <a:endPar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19" name="文本框 18"/>
          <p:cNvSpPr txBox="1"/>
          <p:nvPr>
            <p:custDataLst>
              <p:tags r:id="rId2"/>
            </p:custDataLst>
          </p:nvPr>
        </p:nvSpPr>
        <p:spPr>
          <a:xfrm>
            <a:off x="1991995" y="2300915"/>
            <a:ext cx="2356847" cy="2230121"/>
          </a:xfrm>
          <a:prstGeom prst="rect">
            <a:avLst/>
          </a:prstGeom>
          <a:noFill/>
        </p:spPr>
        <p:txBody>
          <a:bodyPr wrap="square" rtlCol="0" anchor="ctr" anchorCtr="1"/>
          <a:lstStyle/>
          <a:p>
            <a:pPr algn="r"/>
            <a:r>
              <a:rPr lang="en-US" altLang="zh-CN" sz="4000" b="1" dirty="0">
                <a:solidFill>
                  <a:schemeClr val="accent1"/>
                </a:solidFill>
                <a:latin typeface="方正粗黑宋简体" panose="02000000000000000000" charset="-122"/>
                <a:ea typeface="方正大黑体_GBK" panose="02010600010101010101" charset="-122"/>
                <a:cs typeface="汉仪粗简黑简" panose="00020600040101010101" charset="-122"/>
              </a:rPr>
              <a:t>02</a:t>
            </a:r>
            <a:endParaRPr lang="en-US" altLang="zh-CN" sz="4000" b="1" dirty="0">
              <a:solidFill>
                <a:schemeClr val="accent1"/>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tags/tag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2*i*1"/>
  <p:tag name="KSO_WM_BEAUTIFY_FLAG" val="#wm#"/>
  <p:tag name="KSO_WM_TAG_VERSION" val="1.0"/>
  <p:tag name="KSO_WM_CHIP_GROUPID" val="618ddf349d7b144ec989f16d"/>
  <p:tag name="KSO_WM_CHIP_XID" val="618e0a8a5268663be886272f"/>
  <p:tag name="KSO_WM_UNIT_DEC_AREA_ID" val="cff9e974689741f99837ddeb0f1bc4e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5e01884e4fe4ed6be163493da3e0ec6"/>
</p:tagLst>
</file>

<file path=ppt/tags/tag10.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100.xml><?xml version="1.0" encoding="utf-8"?>
<p:tagLst xmlns:p="http://schemas.openxmlformats.org/presentationml/2006/main">
  <p:tag name="KSO_WM_DIAGRAM_VIRTUALLY_FRAME" val="{&quot;height&quot;:205.37496062992128,&quot;left&quot;:210,&quot;top&quot;:88.62503937007874,&quot;width&quot;:641.15}"/>
</p:tagLst>
</file>

<file path=ppt/tags/tag101.xml><?xml version="1.0" encoding="utf-8"?>
<p:tagLst xmlns:p="http://schemas.openxmlformats.org/presentationml/2006/main">
  <p:tag name="TABLE_ENDDRAG_ORIGIN_RECT" val="756*350"/>
  <p:tag name="TABLE_ENDDRAG_RECT" val="83*131*756*350"/>
</p:tagLst>
</file>

<file path=ppt/tags/tag102.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103.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105.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106.xml><?xml version="1.0" encoding="utf-8"?>
<p:tagLst xmlns:p="http://schemas.openxmlformats.org/presentationml/2006/main">
  <p:tag name="KSO_WM_SPECIAL_SOURCE" val="bdnull"/>
</p:tagLst>
</file>

<file path=ppt/tags/tag107.xml><?xml version="1.0" encoding="utf-8"?>
<p:tagLst xmlns:p="http://schemas.openxmlformats.org/presentationml/2006/main">
  <p:tag name="KSO_WM_SPECIAL_SOURCE" val="bdnull"/>
</p:tagLst>
</file>

<file path=ppt/tags/tag108.xml><?xml version="1.0" encoding="utf-8"?>
<p:tagLst xmlns:p="http://schemas.openxmlformats.org/presentationml/2006/main">
  <p:tag name="KSO_WM_SPECIAL_SOURCE" val="bdnull"/>
</p:tagLst>
</file>

<file path=ppt/tags/tag109.xml><?xml version="1.0" encoding="utf-8"?>
<p:tagLst xmlns:p="http://schemas.openxmlformats.org/presentationml/2006/main">
  <p:tag name="KSO_WM_SPECIAL_SOURCE" val="bdnull"/>
</p:tagLst>
</file>

<file path=ppt/tags/tag1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110.xml><?xml version="1.0" encoding="utf-8"?>
<p:tagLst xmlns:p="http://schemas.openxmlformats.org/presentationml/2006/main">
  <p:tag name="KSO_WM_SPECIAL_SOURCE" val="bdnull"/>
</p:tagLst>
</file>

<file path=ppt/tags/tag111.xml><?xml version="1.0" encoding="utf-8"?>
<p:tagLst xmlns:p="http://schemas.openxmlformats.org/presentationml/2006/main">
  <p:tag name="KSO_WM_SPECIAL_SOURCE" val="bdnull"/>
</p:tagLst>
</file>

<file path=ppt/tags/tag112.xml><?xml version="1.0" encoding="utf-8"?>
<p:tagLst xmlns:p="http://schemas.openxmlformats.org/presentationml/2006/main">
  <p:tag name="KSO_WM_SPECIAL_SOURCE" val="bdnull"/>
</p:tagLst>
</file>

<file path=ppt/tags/tag113.xml><?xml version="1.0" encoding="utf-8"?>
<p:tagLst xmlns:p="http://schemas.openxmlformats.org/presentationml/2006/main">
  <p:tag name="KSO_WM_SPECIAL_SOURCE" val="bdnull"/>
</p:tagLst>
</file>

<file path=ppt/tags/tag114.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115.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117.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118.xml><?xml version="1.0" encoding="utf-8"?>
<p:tagLst xmlns:p="http://schemas.openxmlformats.org/presentationml/2006/main">
  <p:tag name="KSO_WM_SPECIAL_SOURCE" val="bdnull"/>
</p:tagLst>
</file>

<file path=ppt/tags/tag119.xml><?xml version="1.0" encoding="utf-8"?>
<p:tagLst xmlns:p="http://schemas.openxmlformats.org/presentationml/2006/main">
  <p:tag name="KSO_WM_SPECIAL_SOURCE" val="bdnull"/>
</p:tagLst>
</file>

<file path=ppt/tags/tag12.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120.xml><?xml version="1.0" encoding="utf-8"?>
<p:tagLst xmlns:p="http://schemas.openxmlformats.org/presentationml/2006/main">
  <p:tag name="KSO_WM_SPECIAL_SOURCE" val="bdnull"/>
</p:tagLst>
</file>

<file path=ppt/tags/tag121.xml><?xml version="1.0" encoding="utf-8"?>
<p:tagLst xmlns:p="http://schemas.openxmlformats.org/presentationml/2006/main">
  <p:tag name="KSO_WM_SPECIAL_SOURCE" val="bdnull"/>
</p:tagLst>
</file>

<file path=ppt/tags/tag122.xml><?xml version="1.0" encoding="utf-8"?>
<p:tagLst xmlns:p="http://schemas.openxmlformats.org/presentationml/2006/main">
  <p:tag name="KSO_WM_SPECIAL_SOURCE" val="bdnull"/>
</p:tagLst>
</file>

<file path=ppt/tags/tag123.xml><?xml version="1.0" encoding="utf-8"?>
<p:tagLst xmlns:p="http://schemas.openxmlformats.org/presentationml/2006/main">
  <p:tag name="KSO_WM_DIAGRAM_VIRTUALLY_FRAME" val="{&quot;height&quot;:226.9,&quot;left&quot;:185.12503937007872,&quot;top&quot;:230.25,&quot;width&quot;:574.3749606299212}"/>
</p:tagLst>
</file>

<file path=ppt/tags/tag124.xml><?xml version="1.0" encoding="utf-8"?>
<p:tagLst xmlns:p="http://schemas.openxmlformats.org/presentationml/2006/main">
  <p:tag name="KSO_WM_DIAGRAM_VIRTUALLY_FRAME" val="{&quot;height&quot;:226.9,&quot;left&quot;:185.12503937007872,&quot;top&quot;:230.25,&quot;width&quot;:574.3749606299212}"/>
</p:tagLst>
</file>

<file path=ppt/tags/tag125.xml><?xml version="1.0" encoding="utf-8"?>
<p:tagLst xmlns:p="http://schemas.openxmlformats.org/presentationml/2006/main">
  <p:tag name="KSO_WM_DIAGRAM_VIRTUALLY_FRAME" val="{&quot;height&quot;:226.9,&quot;left&quot;:185.12503937007872,&quot;top&quot;:230.25,&quot;width&quot;:574.3749606299212}"/>
</p:tagLst>
</file>

<file path=ppt/tags/tag126.xml><?xml version="1.0" encoding="utf-8"?>
<p:tagLst xmlns:p="http://schemas.openxmlformats.org/presentationml/2006/main">
  <p:tag name="KSO_WM_DIAGRAM_VIRTUALLY_FRAME" val="{&quot;height&quot;:226.9,&quot;left&quot;:185.12503937007872,&quot;top&quot;:230.25,&quot;width&quot;:574.3749606299212}"/>
</p:tagLst>
</file>

<file path=ppt/tags/tag127.xml><?xml version="1.0" encoding="utf-8"?>
<p:tagLst xmlns:p="http://schemas.openxmlformats.org/presentationml/2006/main">
  <p:tag name="KSO_WM_DIAGRAM_VIRTUALLY_FRAME" val="{&quot;height&quot;:226.9,&quot;left&quot;:185.12503937007872,&quot;top&quot;:230.25,&quot;width&quot;:574.3749606299212}"/>
</p:tagLst>
</file>

<file path=ppt/tags/tag128.xml><?xml version="1.0" encoding="utf-8"?>
<p:tagLst xmlns:p="http://schemas.openxmlformats.org/presentationml/2006/main">
  <p:tag name="KSO_WM_DIAGRAM_VIRTUALLY_FRAME" val="{&quot;height&quot;:226.9,&quot;left&quot;:185.12503937007872,&quot;top&quot;:230.25,&quot;width&quot;:574.3749606299212}"/>
</p:tagLst>
</file>

<file path=ppt/tags/tag129.xml><?xml version="1.0" encoding="utf-8"?>
<p:tagLst xmlns:p="http://schemas.openxmlformats.org/presentationml/2006/main">
  <p:tag name="KSO_WM_DIAGRAM_VIRTUALLY_FRAME" val="{&quot;height&quot;:226.9,&quot;left&quot;:185.12503937007872,&quot;top&quot;:230.25,&quot;width&quot;:574.3749606299212}"/>
</p:tagLst>
</file>

<file path=ppt/tags/tag13.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6*i*1"/>
  <p:tag name="KSO_WM_BEAUTIFY_FLAG" val="#wm#"/>
  <p:tag name="KSO_WM_TAG_VERSION" val="1.0"/>
  <p:tag name="KSO_WM_CHIP_GROUPID" val="618ddf349d7b144ec989f16d"/>
  <p:tag name="KSO_WM_CHIP_XID" val="618e0a8a5268663be886272c"/>
  <p:tag name="KSO_WM_UNIT_DEC_AREA_ID" val="210b30472de0459c851f294778e0f8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3658d4bc30046209e6ca1cfb2bb9bc7"/>
</p:tagLst>
</file>

<file path=ppt/tags/tag130.xml><?xml version="1.0" encoding="utf-8"?>
<p:tagLst xmlns:p="http://schemas.openxmlformats.org/presentationml/2006/main">
  <p:tag name="KSO_WM_DIAGRAM_VIRTUALLY_FRAME" val="{&quot;height&quot;:226.9,&quot;left&quot;:185.12503937007872,&quot;top&quot;:230.25,&quot;width&quot;:574.3749606299212}"/>
</p:tagLst>
</file>

<file path=ppt/tags/tag131.xml><?xml version="1.0" encoding="utf-8"?>
<p:tagLst xmlns:p="http://schemas.openxmlformats.org/presentationml/2006/main">
  <p:tag name="KSO_WM_DIAGRAM_VIRTUALLY_FRAME" val="{&quot;height&quot;:226.9,&quot;left&quot;:185.12503937007872,&quot;top&quot;:230.25,&quot;width&quot;:574.3749606299212}"/>
</p:tagLst>
</file>

<file path=ppt/tags/tag132.xml><?xml version="1.0" encoding="utf-8"?>
<p:tagLst xmlns:p="http://schemas.openxmlformats.org/presentationml/2006/main">
  <p:tag name="KSO_WM_DIAGRAM_VIRTUALLY_FRAME" val="{&quot;height&quot;:226.9,&quot;left&quot;:185.12503937007872,&quot;top&quot;:230.25,&quot;width&quot;:574.3749606299212}"/>
</p:tagLst>
</file>

<file path=ppt/tags/tag133.xml><?xml version="1.0" encoding="utf-8"?>
<p:tagLst xmlns:p="http://schemas.openxmlformats.org/presentationml/2006/main">
  <p:tag name="KSO_WM_DIAGRAM_VIRTUALLY_FRAME" val="{&quot;height&quot;:226.9,&quot;left&quot;:185.12503937007872,&quot;top&quot;:230.25,&quot;width&quot;:574.3749606299212}"/>
</p:tagLst>
</file>

<file path=ppt/tags/tag134.xml><?xml version="1.0" encoding="utf-8"?>
<p:tagLst xmlns:p="http://schemas.openxmlformats.org/presentationml/2006/main">
  <p:tag name="KSO_WM_DIAGRAM_VIRTUALLY_FRAME" val="{&quot;height&quot;:226.9,&quot;left&quot;:185.12503937007872,&quot;top&quot;:230.25,&quot;width&quot;:574.3749606299212}"/>
</p:tagLst>
</file>

<file path=ppt/tags/tag135.xml><?xml version="1.0" encoding="utf-8"?>
<p:tagLst xmlns:p="http://schemas.openxmlformats.org/presentationml/2006/main">
  <p:tag name="KSO_WM_DIAGRAM_VIRTUALLY_FRAME" val="{&quot;height&quot;:226.9,&quot;left&quot;:185.12503937007872,&quot;top&quot;:230.25,&quot;width&quot;:574.3749606299212}"/>
</p:tagLst>
</file>

<file path=ppt/tags/tag136.xml><?xml version="1.0" encoding="utf-8"?>
<p:tagLst xmlns:p="http://schemas.openxmlformats.org/presentationml/2006/main">
  <p:tag name="KSO_WM_DIAGRAM_VIRTUALLY_FRAME" val="{&quot;height&quot;:226.9,&quot;left&quot;:185.12503937007872,&quot;top&quot;:230.25,&quot;width&quot;:574.3749606299212}"/>
</p:tagLst>
</file>

<file path=ppt/tags/tag137.xml><?xml version="1.0" encoding="utf-8"?>
<p:tagLst xmlns:p="http://schemas.openxmlformats.org/presentationml/2006/main">
  <p:tag name="KSO_WM_DIAGRAM_VIRTUALLY_FRAME" val="{&quot;height&quot;:226.9,&quot;left&quot;:185.12503937007872,&quot;top&quot;:230.25,&quot;width&quot;:574.3749606299212}"/>
</p:tagLst>
</file>

<file path=ppt/tags/tag138.xml><?xml version="1.0" encoding="utf-8"?>
<p:tagLst xmlns:p="http://schemas.openxmlformats.org/presentationml/2006/main">
  <p:tag name="KSO_WM_DIAGRAM_VIRTUALLY_FRAME" val="{&quot;height&quot;:226.9,&quot;left&quot;:185.12503937007872,&quot;top&quot;:230.25,&quot;width&quot;:574.3749606299212}"/>
</p:tagLst>
</file>

<file path=ppt/tags/tag139.xml><?xml version="1.0" encoding="utf-8"?>
<p:tagLst xmlns:p="http://schemas.openxmlformats.org/presentationml/2006/main">
  <p:tag name="KSO_WM_DIAGRAM_VIRTUALLY_FRAME" val="{&quot;height&quot;:226.9,&quot;left&quot;:185.12503937007872,&quot;top&quot;:230.25,&quot;width&quot;:574.3749606299212}"/>
</p:tagLst>
</file>

<file path=ppt/tags/tag14.xml><?xml version="1.0" encoding="utf-8"?>
<p:tagLst xmlns:p="http://schemas.openxmlformats.org/presentationml/2006/main">
  <p:tag name="KSO_WM_UNIT_DEFAULT_FONT" val="96;115;2"/>
  <p:tag name="KSO_WM_UNIT_BLOCK" val="0"/>
  <p:tag name="KSO_WM_UNIT_DEC_AREA_ID" val="3ed7c36fd18e47a3a4329426efd546df"/>
  <p:tag name="KSO_WM_UNIT_ISCONTENTSTITLE" val="0"/>
  <p:tag name="KSO_WM_UNIT_ISNUMDGMTITLE" val="0"/>
  <p:tag name="KSO_WM_UNIT_PRESET_TEXT" val="THANKS"/>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TEMPLATE_ASSEMBLE_XID" val="61974b7d78bf544979703f82"/>
  <p:tag name="KSO_WM_TEMPLATE_ASSEMBLE_GROUPID" val="618ddf349d7b144ec989f16d"/>
</p:tagLst>
</file>

<file path=ppt/tags/tag140.xml><?xml version="1.0" encoding="utf-8"?>
<p:tagLst xmlns:p="http://schemas.openxmlformats.org/presentationml/2006/main">
  <p:tag name="KSO_WM_DIAGRAM_VIRTUALLY_FRAME" val="{&quot;height&quot;:226.9,&quot;left&quot;:185.12503937007872,&quot;top&quot;:230.25,&quot;width&quot;:574.3749606299212}"/>
</p:tagLst>
</file>

<file path=ppt/tags/tag141.xml><?xml version="1.0" encoding="utf-8"?>
<p:tagLst xmlns:p="http://schemas.openxmlformats.org/presentationml/2006/main">
  <p:tag name="KSO_WM_SPECIAL_SOURCE" val="bdnull"/>
</p:tagLst>
</file>

<file path=ppt/tags/tag142.xml><?xml version="1.0" encoding="utf-8"?>
<p:tagLst xmlns:p="http://schemas.openxmlformats.org/presentationml/2006/main">
  <p:tag name="KSO_WM_SPECIAL_SOURCE" val="bdnull"/>
</p:tagLst>
</file>

<file path=ppt/tags/tag143.xml><?xml version="1.0" encoding="utf-8"?>
<p:tagLst xmlns:p="http://schemas.openxmlformats.org/presentationml/2006/main">
  <p:tag name="KSO_WM_SPECIAL_SOURCE" val="bdnull"/>
</p:tagLst>
</file>

<file path=ppt/tags/tag144.xml><?xml version="1.0" encoding="utf-8"?>
<p:tagLst xmlns:p="http://schemas.openxmlformats.org/presentationml/2006/main">
  <p:tag name="KSO_WM_SPECIAL_SOURCE" val="bdnull"/>
</p:tagLst>
</file>

<file path=ppt/tags/tag145.xml><?xml version="1.0" encoding="utf-8"?>
<p:tagLst xmlns:p="http://schemas.openxmlformats.org/presentationml/2006/main">
  <p:tag name="KSO_WM_DIAGRAM_VIRTUALLY_FRAME" val="{&quot;height&quot;:353.0749606299213,&quot;left&quot;:502.62503937007875,&quot;top&quot;:173.62503937007872,&quot;width&quot;:339.7249606299212}"/>
</p:tagLst>
</file>

<file path=ppt/tags/tag146.xml><?xml version="1.0" encoding="utf-8"?>
<p:tagLst xmlns:p="http://schemas.openxmlformats.org/presentationml/2006/main">
  <p:tag name="KSO_WM_DIAGRAM_VIRTUALLY_FRAME" val="{&quot;height&quot;:353.0749606299213,&quot;left&quot;:502.62503937007875,&quot;top&quot;:173.62503937007872,&quot;width&quot;:339.7249606299212}"/>
</p:tagLst>
</file>

<file path=ppt/tags/tag147.xml><?xml version="1.0" encoding="utf-8"?>
<p:tagLst xmlns:p="http://schemas.openxmlformats.org/presentationml/2006/main">
  <p:tag name="KSO_WM_DIAGRAM_VIRTUALLY_FRAME" val="{&quot;height&quot;:353.0749606299213,&quot;left&quot;:502.62503937007875,&quot;top&quot;:173.62503937007872,&quot;width&quot;:339.7249606299212}"/>
</p:tagLst>
</file>

<file path=ppt/tags/tag148.xml><?xml version="1.0" encoding="utf-8"?>
<p:tagLst xmlns:p="http://schemas.openxmlformats.org/presentationml/2006/main">
  <p:tag name="KSO_WM_DIAGRAM_VIRTUALLY_FRAME" val="{&quot;height&quot;:353.0749606299213,&quot;left&quot;:502.62503937007875,&quot;top&quot;:173.62503937007872,&quot;width&quot;:339.7249606299212}"/>
</p:tagLst>
</file>

<file path=ppt/tags/tag149.xml><?xml version="1.0" encoding="utf-8"?>
<p:tagLst xmlns:p="http://schemas.openxmlformats.org/presentationml/2006/main">
  <p:tag name="KSO_WM_DIAGRAM_VIRTUALLY_FRAME" val="{&quot;height&quot;:353.0749606299213,&quot;left&quot;:502.62503937007875,&quot;top&quot;:173.62503937007872,&quot;width&quot;:339.7249606299212}"/>
</p:tagLst>
</file>

<file path=ppt/tags/tag15.xml><?xml version="1.0" encoding="utf-8"?>
<p:tagLst xmlns:p="http://schemas.openxmlformats.org/presentationml/2006/main">
  <p:tag name="KSO_WM_UNIT_DEFAULT_FONT" val="24;32;2"/>
  <p:tag name="KSO_WM_UNIT_BLOCK" val="0"/>
  <p:tag name="KSO_WM_UNIT_DEC_AREA_ID" val="d56b4ff2f35f4bfc992f38a31030da2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UNIT_TEXT_FILL_FORE_SCHEMECOLOR_INDEX_BRIGHTNESS" val="0.15"/>
  <p:tag name="KSO_WM_UNIT_TEXT_FILL_FORE_SCHEMECOLOR_INDEX" val="13"/>
  <p:tag name="KSO_WM_UNIT_TEXT_FILL_TYPE" val="1"/>
  <p:tag name="KSO_WM_TEMPLATE_ASSEMBLE_XID" val="61974b7d78bf544979703f82"/>
  <p:tag name="KSO_WM_TEMPLATE_ASSEMBLE_GROUPID" val="618ddf349d7b144ec989f16d"/>
</p:tagLst>
</file>

<file path=ppt/tags/tag150.xml><?xml version="1.0" encoding="utf-8"?>
<p:tagLst xmlns:p="http://schemas.openxmlformats.org/presentationml/2006/main">
  <p:tag name="KSO_WM_DIAGRAM_VIRTUALLY_FRAME" val="{&quot;height&quot;:353.0749606299213,&quot;left&quot;:502.62503937007875,&quot;top&quot;:173.62503937007872,&quot;width&quot;:339.7249606299212}"/>
</p:tagLst>
</file>

<file path=ppt/tags/tag151.xml><?xml version="1.0" encoding="utf-8"?>
<p:tagLst xmlns:p="http://schemas.openxmlformats.org/presentationml/2006/main">
  <p:tag name="KSO_WM_DIAGRAM_VIRTUALLY_FRAME" val="{&quot;height&quot;:353.0749606299213,&quot;left&quot;:502.62503937007875,&quot;top&quot;:173.62503937007872,&quot;width&quot;:339.7249606299212}"/>
</p:tagLst>
</file>

<file path=ppt/tags/tag152.xml><?xml version="1.0" encoding="utf-8"?>
<p:tagLst xmlns:p="http://schemas.openxmlformats.org/presentationml/2006/main">
  <p:tag name="KSO_WM_DIAGRAM_VIRTUALLY_FRAME" val="{&quot;height&quot;:353.0749606299213,&quot;left&quot;:502.62503937007875,&quot;top&quot;:173.62503937007872,&quot;width&quot;:339.7249606299212}"/>
</p:tagLst>
</file>

<file path=ppt/tags/tag153.xml><?xml version="1.0" encoding="utf-8"?>
<p:tagLst xmlns:p="http://schemas.openxmlformats.org/presentationml/2006/main">
  <p:tag name="KSO_WM_DIAGRAM_VIRTUALLY_FRAME" val="{&quot;height&quot;:353.0749606299213,&quot;left&quot;:502.62503937007875,&quot;top&quot;:173.62503937007872,&quot;width&quot;:339.7249606299212}"/>
</p:tagLst>
</file>

<file path=ppt/tags/tag154.xml><?xml version="1.0" encoding="utf-8"?>
<p:tagLst xmlns:p="http://schemas.openxmlformats.org/presentationml/2006/main">
  <p:tag name="RESOURCE_RECORD_KEY" val="{&quot;10&quot;:[4714529,4714528],&quot;65&quot;:[20220976],&quot;71&quot;:[76235680019]}"/>
  <p:tag name="COMMONDATA" val="eyJoZGlkIjoiNzlmYzVmYWI0MTMwNGYyMzAwMDg1ZmUyMmUxOTQyODcifQ=="/>
</p:tagLst>
</file>

<file path=ppt/tags/tag1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 name="KSO_WM_SLIDE_BACKGROUND_TYPE" val="general"/>
</p:tagLst>
</file>

<file path=ppt/tags/tag17.xml><?xml version="1.0" encoding="utf-8"?>
<p:tagLst xmlns:p="http://schemas.openxmlformats.org/presentationml/2006/main">
  <p:tag name="KSO_WM_SLIDE_BACKGROUND_TYPE" val="general"/>
</p:tagLst>
</file>

<file path=ppt/tags/tag18.xml><?xml version="1.0" encoding="utf-8"?>
<p:tagLst xmlns:p="http://schemas.openxmlformats.org/presentationml/2006/main">
  <p:tag name="KSO_WM_SLIDE_BACKGROUND_TYPE" val="general"/>
</p:tagLst>
</file>

<file path=ppt/tags/tag19.xml><?xml version="1.0" encoding="utf-8"?>
<p:tagLst xmlns:p="http://schemas.openxmlformats.org/presentationml/2006/main">
  <p:tag name="KSO_WM_SLIDE_BACKGROUND_TYPE" val="general"/>
</p:tagLst>
</file>

<file path=ppt/tags/tag2.xml><?xml version="1.0" encoding="utf-8"?>
<p:tagLst xmlns:p="http://schemas.openxmlformats.org/presentationml/2006/main">
  <p:tag name="KSO_WM_UNIT_DEFAULT_FONT" val="96;115;2"/>
  <p:tag name="KSO_WM_UNIT_BLOCK" val="0"/>
  <p:tag name="KSO_WM_UNIT_DEC_AREA_ID" val="82349d52c26f4e668adc14352c969815"/>
  <p:tag name="KSO_WM_UNIT_ISCONTENTSTITLE" val="0"/>
  <p:tag name="KSO_WM_UNIT_ISNUMDGMTITLE" val="0"/>
  <p:tag name="KSO_WM_UNIT_PRESET_TEXT" val="工作总结汇报"/>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90e9af761bb14550bc92a7e5306b40a0"/>
  <p:tag name="KSO_WM_TEMPLATE_ASSEMBLE_XID" val="61974b81c75558f33bc3a755"/>
  <p:tag name="KSO_WM_TEMPLATE_ASSEMBLE_GROUPID" val="618ddf349d7b144ec989f16d"/>
</p:tagLst>
</file>

<file path=ppt/tags/tag20.xml><?xml version="1.0" encoding="utf-8"?>
<p:tagLst xmlns:p="http://schemas.openxmlformats.org/presentationml/2006/main">
  <p:tag name="KSO_WM_SLIDE_BACKGROUND_TYPE" val="general"/>
</p:tagLst>
</file>

<file path=ppt/tags/tag2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6f8f10462254f6f8881797f3c492e2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cc8e6bbe1240f7b30dd5aa33163fb4"/>
  <p:tag name="KSO_WM_SLIDE_BACKGROUND_TYPE" val="frame"/>
</p:tagLst>
</file>

<file path=ppt/tags/tag2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0286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0286"/>
  <p:tag name="KSO_WM_CHIP_GROUPID" val="612f6a61c37455bdf62a9584"/>
  <p:tag name="KSO_WM_CHIP_XID" val="612f6a61c37455bdf62a9586"/>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23.xml><?xml version="1.0" encoding="utf-8"?>
<p:tagLst xmlns:p="http://schemas.openxmlformats.org/presentationml/2006/main">
  <p:tag name="KSO_WM_SLIDE_BACKGROUND_TYPE" val="frame"/>
</p:tagLst>
</file>

<file path=ppt/tags/tag24.xml><?xml version="1.0" encoding="utf-8"?>
<p:tagLst xmlns:p="http://schemas.openxmlformats.org/presentationml/2006/main">
  <p:tag name="KSO_WM_SLIDE_BACKGROUND_TYPE" val="frame"/>
</p:tagLst>
</file>

<file path=ppt/tags/tag25.xml><?xml version="1.0" encoding="utf-8"?>
<p:tagLst xmlns:p="http://schemas.openxmlformats.org/presentationml/2006/main">
  <p:tag name="KSO_WM_SLIDE_BACKGROUND_TYPE" val="frame"/>
</p:tagLst>
</file>

<file path=ppt/tags/tag26.xml><?xml version="1.0" encoding="utf-8"?>
<p:tagLst xmlns:p="http://schemas.openxmlformats.org/presentationml/2006/main">
  <p:tag name="KSO_WM_SLIDE_BACKGROUND_TYPE" val="frame"/>
</p:tagLst>
</file>

<file path=ppt/tags/tag27.xml><?xml version="1.0" encoding="utf-8"?>
<p:tagLst xmlns:p="http://schemas.openxmlformats.org/presentationml/2006/main">
  <p:tag name="KSO_WM_SLIDE_BACKGROUND_TYPE" val="frame"/>
</p:tagLst>
</file>

<file path=ppt/tags/tag2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63cb5ec94ab498e9f9e8337d5e84f0b"/>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3c4a1e3b97447cf9b7152e6d5c5179c"/>
  <p:tag name="KSO_WM_SLIDE_BACKGROUND_TYPE" val="leftRight"/>
</p:tagLst>
</file>

<file path=ppt/tags/tag2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0286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7"/>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xml><?xml version="1.0" encoding="utf-8"?>
<p:tagLst xmlns:p="http://schemas.openxmlformats.org/presentationml/2006/main">
  <p:tag name="KSO_WM_UNIT_DEFAULT_FONT" val="24;32;2"/>
  <p:tag name="KSO_WM_UNIT_BLOCK" val="0"/>
  <p:tag name="KSO_WM_UNIT_DEC_AREA_ID" val="86eadf05607c4199b7e8ad016304e54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90e9af761bb14550bc92a7e5306b40a0"/>
  <p:tag name="KSO_WM_UNIT_TEXT_FILL_FORE_SCHEMECOLOR_INDEX_BRIGHTNESS" val="0.15"/>
  <p:tag name="KSO_WM_UNIT_TEXT_FILL_FORE_SCHEMECOLOR_INDEX" val="13"/>
  <p:tag name="KSO_WM_UNIT_TEXT_FILL_TYPE" val="1"/>
  <p:tag name="KSO_WM_TEMPLATE_ASSEMBLE_XID" val="61974b81c75558f33bc3a755"/>
  <p:tag name="KSO_WM_TEMPLATE_ASSEMBLE_GROUPID" val="618ddf349d7b144ec989f16d"/>
</p:tagLst>
</file>

<file path=ppt/tags/tag30.xml><?xml version="1.0" encoding="utf-8"?>
<p:tagLst xmlns:p="http://schemas.openxmlformats.org/presentationml/2006/main">
  <p:tag name="KSO_WM_SLIDE_BACKGROUND_TYPE" val="leftRight"/>
</p:tagLst>
</file>

<file path=ppt/tags/tag31.xml><?xml version="1.0" encoding="utf-8"?>
<p:tagLst xmlns:p="http://schemas.openxmlformats.org/presentationml/2006/main">
  <p:tag name="KSO_WM_SLIDE_BACKGROUND_TYPE" val="leftRight"/>
</p:tagLst>
</file>

<file path=ppt/tags/tag32.xml><?xml version="1.0" encoding="utf-8"?>
<p:tagLst xmlns:p="http://schemas.openxmlformats.org/presentationml/2006/main">
  <p:tag name="KSO_WM_SLIDE_BACKGROUND_TYPE" val="leftRight"/>
</p:tagLst>
</file>

<file path=ppt/tags/tag33.xml><?xml version="1.0" encoding="utf-8"?>
<p:tagLst xmlns:p="http://schemas.openxmlformats.org/presentationml/2006/main">
  <p:tag name="KSO_WM_SLIDE_BACKGROUND_TYPE" val="leftRight"/>
</p:tagLst>
</file>

<file path=ppt/tags/tag34.xml><?xml version="1.0" encoding="utf-8"?>
<p:tagLst xmlns:p="http://schemas.openxmlformats.org/presentationml/2006/main">
  <p:tag name="KSO_WM_SLIDE_BACKGROUND_TYPE" val="leftRight"/>
</p:tagLst>
</file>

<file path=ppt/tags/tag35.xml><?xml version="1.0" encoding="utf-8"?>
<p:tagLst xmlns:p="http://schemas.openxmlformats.org/presentationml/2006/main">
  <p:tag name="KSO_WM_SLIDE_BACKGROUND_TYPE" val="leftRight"/>
</p:tagLst>
</file>

<file path=ppt/tags/tag3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007db961dfcd4242a4045471f991b0c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a83887a12814146b22bf3b8fd287c2c"/>
  <p:tag name="KSO_WM_SLIDE_BACKGROUND_TYPE" val="topBottom"/>
</p:tagLst>
</file>

<file path=ppt/tags/tag3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0286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8"/>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8.xml><?xml version="1.0" encoding="utf-8"?>
<p:tagLst xmlns:p="http://schemas.openxmlformats.org/presentationml/2006/main">
  <p:tag name="KSO_WM_SLIDE_BACKGROUND_TYPE" val="topBottom"/>
</p:tagLst>
</file>

<file path=ppt/tags/tag39.xml><?xml version="1.0" encoding="utf-8"?>
<p:tagLst xmlns:p="http://schemas.openxmlformats.org/presentationml/2006/main">
  <p:tag name="KSO_WM_SLIDE_BACKGROUND_TYPE" val="topBottom"/>
</p:tagLst>
</file>

<file path=ppt/tags/tag4.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40.xml><?xml version="1.0" encoding="utf-8"?>
<p:tagLst xmlns:p="http://schemas.openxmlformats.org/presentationml/2006/main">
  <p:tag name="KSO_WM_SLIDE_BACKGROUND_TYPE" val="topBottom"/>
</p:tagLst>
</file>

<file path=ppt/tags/tag41.xml><?xml version="1.0" encoding="utf-8"?>
<p:tagLst xmlns:p="http://schemas.openxmlformats.org/presentationml/2006/main">
  <p:tag name="KSO_WM_SLIDE_BACKGROUND_TYPE" val="topBottom"/>
</p:tagLst>
</file>

<file path=ppt/tags/tag42.xml><?xml version="1.0" encoding="utf-8"?>
<p:tagLst xmlns:p="http://schemas.openxmlformats.org/presentationml/2006/main">
  <p:tag name="KSO_WM_SLIDE_BACKGROUND_TYPE" val="topBottom"/>
</p:tagLst>
</file>

<file path=ppt/tags/tag43.xml><?xml version="1.0" encoding="utf-8"?>
<p:tagLst xmlns:p="http://schemas.openxmlformats.org/presentationml/2006/main">
  <p:tag name="KSO_WM_SLIDE_BACKGROUND_TYPE" val="topBottom"/>
</p:tagLst>
</file>

<file path=ppt/tags/tag44.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368434fbe67438f89a9e78cc1ca588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2e1df574bc34b5fb51e432ce3c4373b"/>
  <p:tag name="KSO_WM_SLIDE_BACKGROUND_TYPE" val="bottomTop"/>
</p:tagLst>
</file>

<file path=ppt/tags/tag4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0286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9"/>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46.xml><?xml version="1.0" encoding="utf-8"?>
<p:tagLst xmlns:p="http://schemas.openxmlformats.org/presentationml/2006/main">
  <p:tag name="KSO_WM_SLIDE_BACKGROUND_TYPE" val="bottomTop"/>
</p:tagLst>
</file>

<file path=ppt/tags/tag47.xml><?xml version="1.0" encoding="utf-8"?>
<p:tagLst xmlns:p="http://schemas.openxmlformats.org/presentationml/2006/main">
  <p:tag name="KSO_WM_SLIDE_BACKGROUND_TYPE" val="bottomTop"/>
</p:tagLst>
</file>

<file path=ppt/tags/tag48.xml><?xml version="1.0" encoding="utf-8"?>
<p:tagLst xmlns:p="http://schemas.openxmlformats.org/presentationml/2006/main">
  <p:tag name="KSO_WM_SLIDE_BACKGROUND_TYPE" val="bottomTop"/>
</p:tagLst>
</file>

<file path=ppt/tags/tag49.xml><?xml version="1.0" encoding="utf-8"?>
<p:tagLst xmlns:p="http://schemas.openxmlformats.org/presentationml/2006/main">
  <p:tag name="KSO_WM_SLIDE_BACKGROUND_TYPE" val="bottomTop"/>
</p:tagLst>
</file>

<file path=ppt/tags/tag5.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8*i*1"/>
  <p:tag name="KSO_WM_BEAUTIFY_FLAG" val="#wm#"/>
  <p:tag name="KSO_WM_TAG_VERSION" val="1.0"/>
  <p:tag name="KSO_WM_CHIP_GROUPID" val="618ddf349d7b144ec989f16d"/>
  <p:tag name="KSO_WM_CHIP_XID" val="618e0a8a5268663be886272d"/>
  <p:tag name="KSO_WM_UNIT_DEC_AREA_ID" val="2850b00a92994cada9960f2f9453e23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c77583e52184d24be6be1e6c99f150d"/>
</p:tagLst>
</file>

<file path=ppt/tags/tag50.xml><?xml version="1.0" encoding="utf-8"?>
<p:tagLst xmlns:p="http://schemas.openxmlformats.org/presentationml/2006/main">
  <p:tag name="KSO_WM_SLIDE_BACKGROUND_TYPE" val="bottomTop"/>
</p:tagLst>
</file>

<file path=ppt/tags/tag51.xml><?xml version="1.0" encoding="utf-8"?>
<p:tagLst xmlns:p="http://schemas.openxmlformats.org/presentationml/2006/main">
  <p:tag name="KSO_WM_SLIDE_BACKGROUND_TYPE" val="bottomTop"/>
</p:tagLst>
</file>

<file path=ppt/tags/tag52.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7ed20fbe6d643bd96b892ea0f4fa9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1041d7cd2774f92a0f27d1e081f1964"/>
  <p:tag name="KSO_WM_SLIDE_BACKGROUND_TYPE" val="navigation"/>
</p:tagLst>
</file>

<file path=ppt/tags/tag5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0286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a"/>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54.xml><?xml version="1.0" encoding="utf-8"?>
<p:tagLst xmlns:p="http://schemas.openxmlformats.org/presentationml/2006/main">
  <p:tag name="KSO_WM_SLIDE_BACKGROUND_TYPE" val="navigation"/>
</p:tagLst>
</file>

<file path=ppt/tags/tag55.xml><?xml version="1.0" encoding="utf-8"?>
<p:tagLst xmlns:p="http://schemas.openxmlformats.org/presentationml/2006/main">
  <p:tag name="KSO_WM_SLIDE_BACKGROUND_TYPE" val="navigation"/>
</p:tagLst>
</file>

<file path=ppt/tags/tag56.xml><?xml version="1.0" encoding="utf-8"?>
<p:tagLst xmlns:p="http://schemas.openxmlformats.org/presentationml/2006/main">
  <p:tag name="KSO_WM_SLIDE_BACKGROUND_TYPE" val="navigation"/>
</p:tagLst>
</file>

<file path=ppt/tags/tag57.xml><?xml version="1.0" encoding="utf-8"?>
<p:tagLst xmlns:p="http://schemas.openxmlformats.org/presentationml/2006/main">
  <p:tag name="KSO_WM_SLIDE_BACKGROUND_TYPE" val="navigation"/>
</p:tagLst>
</file>

<file path=ppt/tags/tag58.xml><?xml version="1.0" encoding="utf-8"?>
<p:tagLst xmlns:p="http://schemas.openxmlformats.org/presentationml/2006/main">
  <p:tag name="KSO_WM_SLIDE_BACKGROUND_TYPE" val="navigation"/>
</p:tagLst>
</file>

<file path=ppt/tags/tag59.xml><?xml version="1.0" encoding="utf-8"?>
<p:tagLst xmlns:p="http://schemas.openxmlformats.org/presentationml/2006/main">
  <p:tag name="KSO_WM_SLIDE_BACKGROUND_TYPE" val="navigation"/>
</p:tagLst>
</file>

<file path=ppt/tags/tag6.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 name="KSO_WM_TEMPLATE_ASSEMBLE_XID" val="61974b7dc75558f33bc3a6e7"/>
  <p:tag name="KSO_WM_TEMPLATE_ASSEMBLE_GROUPID" val="618ddf349d7b144ec989f16d"/>
</p:tagLst>
</file>

<file path=ppt/tags/tag60.xml><?xml version="1.0" encoding="utf-8"?>
<p:tagLst xmlns:p="http://schemas.openxmlformats.org/presentationml/2006/main">
  <p:tag name="KSO_WM_SLIDE_BACKGROUND_TYPE" val="navigation"/>
</p:tagLst>
</file>

<file path=ppt/tags/tag61.xml><?xml version="1.0" encoding="utf-8"?>
<p:tagLst xmlns:p="http://schemas.openxmlformats.org/presentationml/2006/main">
  <p:tag name="KSO_WM_SLIDE_BACKGROUND_TYPE" val="navigation"/>
</p:tagLst>
</file>

<file path=ppt/tags/tag62.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5204f60c3e7a4f8aa855587def23fc8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ae68a695aaa4a4d847d2f465c3d4f69"/>
  <p:tag name="KSO_WM_SLIDE_BACKGROUND_TYPE" val="belt"/>
</p:tagLst>
</file>

<file path=ppt/tags/tag6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0286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b"/>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64.xml><?xml version="1.0" encoding="utf-8"?>
<p:tagLst xmlns:p="http://schemas.openxmlformats.org/presentationml/2006/main">
  <p:tag name="KSO_WM_SLIDE_BACKGROUND_TYPE" val="belt"/>
</p:tagLst>
</file>

<file path=ppt/tags/tag65.xml><?xml version="1.0" encoding="utf-8"?>
<p:tagLst xmlns:p="http://schemas.openxmlformats.org/presentationml/2006/main">
  <p:tag name="KSO_WM_SLIDE_BACKGROUND_TYPE" val="belt"/>
</p:tagLst>
</file>

<file path=ppt/tags/tag66.xml><?xml version="1.0" encoding="utf-8"?>
<p:tagLst xmlns:p="http://schemas.openxmlformats.org/presentationml/2006/main">
  <p:tag name="KSO_WM_SLIDE_BACKGROUND_TYPE" val="belt"/>
</p:tagLst>
</file>

<file path=ppt/tags/tag67.xml><?xml version="1.0" encoding="utf-8"?>
<p:tagLst xmlns:p="http://schemas.openxmlformats.org/presentationml/2006/main">
  <p:tag name="KSO_WM_SLIDE_BACKGROUND_TYPE" val="belt"/>
</p:tagLst>
</file>

<file path=ppt/tags/tag68.xml><?xml version="1.0" encoding="utf-8"?>
<p:tagLst xmlns:p="http://schemas.openxmlformats.org/presentationml/2006/main">
  <p:tag name="KSO_WM_SLIDE_BACKGROUND_TYPE" val="belt"/>
</p:tagLst>
</file>

<file path=ppt/tags/tag69.xml><?xml version="1.0" encoding="utf-8"?>
<p:tagLst xmlns:p="http://schemas.openxmlformats.org/presentationml/2006/main">
  <p:tag name="KSO_WM_TEMPLATE_CATEGORY" val="custom"/>
  <p:tag name="KSO_WM_TEMPLATE_INDEX" val="20220976"/>
</p:tagLst>
</file>

<file path=ppt/tags/tag7.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70.xml><?xml version="1.0" encoding="utf-8"?>
<p:tagLst xmlns:p="http://schemas.openxmlformats.org/presentationml/2006/main">
  <p:tag name="KSO_WM_TEMPLATE_CATEGORY" val="custom"/>
  <p:tag name="KSO_WM_TEMPLATE_INDEX" val="20220976"/>
</p:tagLst>
</file>

<file path=ppt/tags/tag71.xml><?xml version="1.0" encoding="utf-8"?>
<p:tagLst xmlns:p="http://schemas.openxmlformats.org/presentationml/2006/main">
  <p:tag name="KSO_WM_BEAUTIFY_FLAG" val="#wm#"/>
  <p:tag name="KSO_WM_TAG_VERSION" val="1.0"/>
  <p:tag name="KSO_WM_TEMPLATE_CATEGORY" val="custom"/>
  <p:tag name="KSO_WM_TEMPLATE_INDEX" val="20220976"/>
  <p:tag name="KSO_WM_CHIP_COLORING" val="3"/>
</p:tagLst>
</file>

<file path=ppt/tags/tag72.xml><?xml version="1.0" encoding="utf-8"?>
<p:tagLst xmlns:p="http://schemas.openxmlformats.org/presentationml/2006/main">
  <p:tag name="KSO_WM_UNIT_PLACING_PICTURE_USER_VIEWPORT" val="{&quot;height&quot;:10800,&quot;width&quot;:19200}"/>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70323_2*l_i*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70323_2*l_i*1_3"/>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170323_2*l_i*1_6"/>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7"/>
  <p:tag name="KSO_WM_UNIT_ID" val="diagram20170323_2*l_i*1_7"/>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170323_2*l_i*1_5"/>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8"/>
  <p:tag name="KSO_WM_UNIT_ID" val="diagram20170323_2*l_i*1_8"/>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70323_2*l_i*1_2"/>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170323_2*l_i*1_4"/>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1.xml><?xml version="1.0" encoding="utf-8"?>
<p:tagLst xmlns:p="http://schemas.openxmlformats.org/presentationml/2006/main">
  <p:tag name="KSO_WM_UNIT_VALUE" val="179*238"/>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170323_2*l_x*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170323_2*l_h_i*1_3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3.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2*l_h_f*1_2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0323_2*l_h_i*1_2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5.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323_2*l_h_f*1_1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70323_2*l_h_i*1_1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7.xml><?xml version="1.0" encoding="utf-8"?>
<p:tagLst xmlns:p="http://schemas.openxmlformats.org/presentationml/2006/main">
  <p:tag name="KSO_WM_UNIT_VALUE" val="182*116"/>
  <p:tag name="KSO_WM_UNIT_HIGHLIGHT" val="0"/>
  <p:tag name="KSO_WM_UNIT_COMPATIBLE" val="0"/>
  <p:tag name="KSO_WM_UNIT_DIAGRAM_ISNUMVISUAL" val="0"/>
  <p:tag name="KSO_WM_UNIT_DIAGRAM_ISREFERUNIT" val="0"/>
  <p:tag name="KSO_WM_DIAGRAM_GROUP_CODE" val="l1-1"/>
  <p:tag name="KSO_WM_UNIT_TYPE" val="l_x"/>
  <p:tag name="KSO_WM_UNIT_INDEX" val="1_2"/>
  <p:tag name="KSO_WM_UNIT_ID" val="diagram20170323_2*l_x*1_2"/>
  <p:tag name="KSO_WM_TEMPLATE_CATEGORY" val="diagram"/>
  <p:tag name="KSO_WM_TEMPLATE_INDEX" val="20170323"/>
  <p:tag name="KSO_WM_UNIT_LAYERLEVEL" val="1_1"/>
  <p:tag name="KSO_WM_TAG_VERSION" val="1.0"/>
  <p:tag name="KSO_WM_BEAUTIFY_FLAG" val="#wm#"/>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8.xml><?xml version="1.0" encoding="utf-8"?>
<p:tagLst xmlns:p="http://schemas.openxmlformats.org/presentationml/2006/main">
  <p:tag name="KSO_WM_UNIT_VALUE" val="148*159"/>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170323_2*l_x*1_3"/>
  <p:tag name="KSO_WM_TEMPLATE_CATEGORY" val="diagram"/>
  <p:tag name="KSO_WM_TEMPLATE_INDEX" val="20170323"/>
  <p:tag name="KSO_WM_UNIT_LAYERLEVEL" val="1_1"/>
  <p:tag name="KSO_WM_TAG_VERSION" val="1.0"/>
  <p:tag name="KSO_WM_BEAUTIFY_FLAG" val="#wm#"/>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89.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2*l_h_f*1_2_1"/>
  <p:tag name="KSO_WM_TEMPLATE_CATEGORY" val="diagram"/>
  <p:tag name="KSO_WM_TEMPLATE_INDEX" val="20170323"/>
  <p:tag name="KSO_WM_UNIT_LAYERLEVEL" val="1_1_1"/>
  <p:tag name="KSO_WM_TAG_VERSION" val="1.0"/>
  <p:tag name="KSO_WM_UNIT_TEXT_FILL_FORE_SCHEMECOLOR_INDEX_BRIGHTNESS" val="0.25"/>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9.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4*i*1"/>
  <p:tag name="KSO_WM_BEAUTIFY_FLAG" val="#wm#"/>
  <p:tag name="KSO_WM_TAG_VERSION" val="1.0"/>
  <p:tag name="KSO_WM_CHIP_GROUPID" val="618ddf349d7b144ec989f16d"/>
  <p:tag name="KSO_WM_CHIP_XID" val="618e0a8a5268663be886272b"/>
  <p:tag name="KSO_WM_UNIT_DEC_AREA_ID" val="b416cad6b7b8407e99777828daa408b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7836373fa634112980723e294d2d5ad"/>
</p:tagLst>
</file>

<file path=ppt/tags/tag90.xml><?xml version="1.0" encoding="utf-8"?>
<p:tagLst xmlns:p="http://schemas.openxmlformats.org/presentationml/2006/main">
  <p:tag name="KSO_WM_SLIDE_ITEM_CNT" val="3"/>
  <p:tag name="KSO_WM_SPECIAL_SOURCE" val="bdnull"/>
</p:tagLst>
</file>

<file path=ppt/tags/tag91.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92.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94.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95.xml><?xml version="1.0" encoding="utf-8"?>
<p:tagLst xmlns:p="http://schemas.openxmlformats.org/presentationml/2006/main">
  <p:tag name="KSO_WM_DIAGRAM_VIRTUALLY_FRAME" val="{&quot;height&quot;:205.37496062992128,&quot;left&quot;:210,&quot;top&quot;:88.62503937007874,&quot;width&quot;:641.15}"/>
</p:tagLst>
</file>

<file path=ppt/tags/tag96.xml><?xml version="1.0" encoding="utf-8"?>
<p:tagLst xmlns:p="http://schemas.openxmlformats.org/presentationml/2006/main">
  <p:tag name="KSO_WM_DIAGRAM_VIRTUALLY_FRAME" val="{&quot;height&quot;:205.37496062992128,&quot;left&quot;:210,&quot;top&quot;:88.62503937007874,&quot;width&quot;:641.15}"/>
</p:tagLst>
</file>

<file path=ppt/tags/tag97.xml><?xml version="1.0" encoding="utf-8"?>
<p:tagLst xmlns:p="http://schemas.openxmlformats.org/presentationml/2006/main">
  <p:tag name="KSO_WM_DIAGRAM_VIRTUALLY_FRAME" val="{&quot;height&quot;:205.37496062992128,&quot;left&quot;:210,&quot;top&quot;:88.62503937007874,&quot;width&quot;:641.15}"/>
</p:tagLst>
</file>

<file path=ppt/tags/tag98.xml><?xml version="1.0" encoding="utf-8"?>
<p:tagLst xmlns:p="http://schemas.openxmlformats.org/presentationml/2006/main">
  <p:tag name="KSO_WM_DIAGRAM_VIRTUALLY_FRAME" val="{&quot;height&quot;:205.37496062992128,&quot;left&quot;:210,&quot;top&quot;:88.62503937007874,&quot;width&quot;:641.15}"/>
</p:tagLst>
</file>

<file path=ppt/tags/tag99.xml><?xml version="1.0" encoding="utf-8"?>
<p:tagLst xmlns:p="http://schemas.openxmlformats.org/presentationml/2006/main">
  <p:tag name="KSO_WM_DIAGRAM_VIRTUALLY_FRAME" val="{&quot;height&quot;:205.37496062992128,&quot;left&quot;:210,&quot;top&quot;:88.62503937007874,&quot;width&quot;:641.15}"/>
</p:tagLst>
</file>

<file path=ppt/theme/theme1.xml><?xml version="1.0" encoding="utf-8"?>
<a:theme xmlns:a="http://schemas.openxmlformats.org/drawingml/2006/main" name="2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Adjacency">
      <a:dk1>
        <a:srgbClr val="000000"/>
      </a:dk1>
      <a:lt1>
        <a:srgbClr val="FFFFFF"/>
      </a:lt1>
      <a:dk2>
        <a:srgbClr val="ECEEF3"/>
      </a:dk2>
      <a:lt2>
        <a:srgbClr val="FFFFFF"/>
      </a:lt2>
      <a:accent1>
        <a:srgbClr val="4674EB"/>
      </a:accent1>
      <a:accent2>
        <a:srgbClr val="8E66DB"/>
      </a:accent2>
      <a:accent3>
        <a:srgbClr val="B956C3"/>
      </a:accent3>
      <a:accent4>
        <a:srgbClr val="D647A6"/>
      </a:accent4>
      <a:accent5>
        <a:srgbClr val="E54086"/>
      </a:accent5>
      <a:accent6>
        <a:srgbClr val="EA4566"/>
      </a:accent6>
      <a:hlink>
        <a:srgbClr val="0563C1"/>
      </a:hlink>
      <a:folHlink>
        <a:srgbClr val="954F72"/>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4326</Words>
  <Application>WPS 演示</Application>
  <PresentationFormat>宽屏</PresentationFormat>
  <Paragraphs>772</Paragraphs>
  <Slides>40</Slides>
  <Notes>10</Notes>
  <HiddenSlides>0</HiddenSlides>
  <MMClips>0</MMClips>
  <ScaleCrop>false</ScaleCrop>
  <HeadingPairs>
    <vt:vector size="6" baseType="variant">
      <vt:variant>
        <vt:lpstr>已用的字体</vt:lpstr>
      </vt:variant>
      <vt:variant>
        <vt:i4>16</vt:i4>
      </vt:variant>
      <vt:variant>
        <vt:lpstr>主题</vt:lpstr>
      </vt:variant>
      <vt:variant>
        <vt:i4>5</vt:i4>
      </vt:variant>
      <vt:variant>
        <vt:lpstr>幻灯片标题</vt:lpstr>
      </vt:variant>
      <vt:variant>
        <vt:i4>40</vt:i4>
      </vt:variant>
    </vt:vector>
  </HeadingPairs>
  <TitlesOfParts>
    <vt:vector size="61" baseType="lpstr">
      <vt:lpstr>Arial</vt:lpstr>
      <vt:lpstr>宋体</vt:lpstr>
      <vt:lpstr>Wingdings</vt:lpstr>
      <vt:lpstr>汉仪粗简黑简</vt:lpstr>
      <vt:lpstr>汉仪粗黑 简</vt:lpstr>
      <vt:lpstr>微软雅黑</vt:lpstr>
      <vt:lpstr>Times New Roman</vt:lpstr>
      <vt:lpstr>方正大黑体_GBK</vt:lpstr>
      <vt:lpstr>方正粗黑宋简体</vt:lpstr>
      <vt:lpstr>汉仪综艺体简</vt:lpstr>
      <vt:lpstr>Arial Unicode MS</vt:lpstr>
      <vt:lpstr>Calibri</vt:lpstr>
      <vt:lpstr>方正小标宋_GBK</vt:lpstr>
      <vt:lpstr>Marlett</vt:lpstr>
      <vt:lpstr>汉仪雅酷黑简</vt:lpstr>
      <vt:lpstr>黑体</vt:lpstr>
      <vt:lpstr>2_Office 主题​​</vt:lpstr>
      <vt:lpstr>3_Office 主题​​</vt:lpstr>
      <vt:lpstr>1_Office 主题​​</vt:lpstr>
      <vt:lpstr>4_Office 主题​​</vt:lpstr>
      <vt:lpstr>6_Office 主题​​</vt:lpstr>
      <vt:lpstr>PowerPoint 演示文稿</vt:lpstr>
      <vt:lpstr>任务一   资金筹集业务的核算   </vt:lpstr>
      <vt:lpstr>核算内容</vt:lpstr>
      <vt:lpstr>制造业企业生产经营过程</vt:lpstr>
      <vt:lpstr>PowerPoint 演示文稿</vt:lpstr>
      <vt:lpstr>PowerPoint 演示文稿</vt:lpstr>
      <vt:lpstr>PowerPoint 演示文稿</vt:lpstr>
      <vt:lpstr>权益性筹资与债务性筹资的区别</vt:lpstr>
      <vt:lpstr>账户设置</vt:lpstr>
      <vt:lpstr> </vt:lpstr>
      <vt:lpstr> </vt:lpstr>
      <vt:lpstr> </vt:lpstr>
      <vt:lpstr> </vt:lpstr>
      <vt:lpstr> </vt:lpstr>
      <vt:lpstr> </vt:lpstr>
      <vt:lpstr> </vt:lpstr>
      <vt:lpstr> </vt:lpstr>
      <vt:lpstr>核算举例</vt:lpstr>
      <vt:lpstr>PowerPoint 演示文稿</vt:lpstr>
      <vt:lpstr>投资者投入资本</vt:lpstr>
      <vt:lpstr>任务一 资金筹集业务的核算 </vt:lpstr>
      <vt:lpstr>任务一   资金筹集业务的核算 </vt:lpstr>
      <vt:lpstr>任务一   资金筹集业务的核算 </vt:lpstr>
      <vt:lpstr>PowerPoint 演示文稿</vt:lpstr>
      <vt:lpstr> </vt:lpstr>
      <vt:lpstr> </vt:lpstr>
      <vt:lpstr>PowerPoint 演示文稿</vt:lpstr>
      <vt:lpstr>PowerPoint 演示文稿</vt:lpstr>
      <vt:lpstr>PowerPoint 演示文稿</vt:lpstr>
      <vt:lpstr>PowerPoint 演示文稿</vt:lpstr>
      <vt:lpstr>PowerPoint 演示文稿</vt:lpstr>
      <vt:lpstr>PowerPoint 演示文稿</vt:lpstr>
      <vt:lpstr> </vt:lpstr>
      <vt:lpstr> </vt:lpstr>
      <vt:lpstr>投资者投入资本</vt:lpstr>
      <vt:lpstr>投资者投入资本</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尹莺</dc:creator>
  <cp:lastModifiedBy>Alice</cp:lastModifiedBy>
  <cp:revision>167</cp:revision>
  <dcterms:created xsi:type="dcterms:W3CDTF">2019-06-19T02:08:00Z</dcterms:created>
  <dcterms:modified xsi:type="dcterms:W3CDTF">2025-06-09T13:58:25Z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2052-12.1.0.21171</vt:lpwstr>
  </property>
  <property fmtid="{D5CDD505-2E9C-101B-9397-08002B2CF9AE}" pid="3" name="ICV">
    <vt:lpwstr>F06E2F371E234EDEBD3AC0B06B3BD058_13</vt:lpwstr>
  </property>
</Properties>
</file>