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6.svg" ContentType="image/svg+xml"/>
  <Override PartName="/ppt/media/image1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80" r:id="rId4"/>
    <p:sldMasterId id="2147483696" r:id="rId5"/>
    <p:sldMasterId id="2147483710" r:id="rId6"/>
    <p:sldMasterId id="2147483723" r:id="rId7"/>
  </p:sldMasterIdLst>
  <p:notesMasterIdLst>
    <p:notesMasterId r:id="rId21"/>
  </p:notesMasterIdLst>
  <p:handoutMasterIdLst>
    <p:handoutMasterId r:id="rId51"/>
  </p:handoutMasterIdLst>
  <p:sldIdLst>
    <p:sldId id="480" r:id="rId8"/>
    <p:sldId id="481" r:id="rId9"/>
    <p:sldId id="482" r:id="rId10"/>
    <p:sldId id="483" r:id="rId11"/>
    <p:sldId id="485" r:id="rId12"/>
    <p:sldId id="486" r:id="rId13"/>
    <p:sldId id="487" r:id="rId14"/>
    <p:sldId id="488" r:id="rId15"/>
    <p:sldId id="489" r:id="rId16"/>
    <p:sldId id="490" r:id="rId17"/>
    <p:sldId id="517" r:id="rId18"/>
    <p:sldId id="493" r:id="rId19"/>
    <p:sldId id="494" r:id="rId20"/>
    <p:sldId id="496" r:id="rId22"/>
    <p:sldId id="495" r:id="rId23"/>
    <p:sldId id="497" r:id="rId24"/>
    <p:sldId id="500" r:id="rId25"/>
    <p:sldId id="547" r:id="rId26"/>
    <p:sldId id="548" r:id="rId27"/>
    <p:sldId id="550" r:id="rId28"/>
    <p:sldId id="551" r:id="rId29"/>
    <p:sldId id="505" r:id="rId30"/>
    <p:sldId id="506" r:id="rId31"/>
    <p:sldId id="507" r:id="rId32"/>
    <p:sldId id="508" r:id="rId33"/>
    <p:sldId id="509" r:id="rId34"/>
    <p:sldId id="510" r:id="rId35"/>
    <p:sldId id="511" r:id="rId36"/>
    <p:sldId id="512" r:id="rId37"/>
    <p:sldId id="513" r:id="rId38"/>
    <p:sldId id="514" r:id="rId39"/>
    <p:sldId id="542" r:id="rId40"/>
    <p:sldId id="515" r:id="rId41"/>
    <p:sldId id="543" r:id="rId42"/>
    <p:sldId id="544" r:id="rId43"/>
    <p:sldId id="545" r:id="rId44"/>
    <p:sldId id="546" r:id="rId45"/>
    <p:sldId id="552" r:id="rId46"/>
    <p:sldId id="553" r:id="rId47"/>
    <p:sldId id="554" r:id="rId48"/>
    <p:sldId id="555" r:id="rId49"/>
    <p:sldId id="636" r:id="rId50"/>
  </p:sldIdLst>
  <p:sldSz cx="12192000" cy="6858000"/>
  <p:notesSz cx="6858000" cy="9144000"/>
  <p:custDataLst>
    <p:tags r:id="rId5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6"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99宝藏网" initials="9" lastIdx="3"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howGuides="1">
      <p:cViewPr varScale="1">
        <p:scale>
          <a:sx n="59" d="100"/>
          <a:sy n="59" d="100"/>
        </p:scale>
        <p:origin x="868" y="44"/>
      </p:cViewPr>
      <p:guideLst>
        <p:guide orient="horz" pos="2216"/>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6" Type="http://schemas.openxmlformats.org/officeDocument/2006/relationships/tags" Target="tags/tag213.xml"/><Relationship Id="rId55" Type="http://schemas.openxmlformats.org/officeDocument/2006/relationships/commentAuthors" Target="commentAuthors.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handoutMaster" Target="handoutMasters/handoutMaster1.xml"/><Relationship Id="rId50" Type="http://schemas.openxmlformats.org/officeDocument/2006/relationships/slide" Target="slides/slide42.xml"/><Relationship Id="rId5" Type="http://schemas.openxmlformats.org/officeDocument/2006/relationships/slideMaster" Target="slideMasters/slideMaster4.xml"/><Relationship Id="rId49" Type="http://schemas.openxmlformats.org/officeDocument/2006/relationships/slide" Target="slides/slide41.xml"/><Relationship Id="rId48" Type="http://schemas.openxmlformats.org/officeDocument/2006/relationships/slide" Target="slides/slide40.xml"/><Relationship Id="rId47" Type="http://schemas.openxmlformats.org/officeDocument/2006/relationships/slide" Target="slides/slide39.xml"/><Relationship Id="rId46" Type="http://schemas.openxmlformats.org/officeDocument/2006/relationships/slide" Target="slides/slide38.xml"/><Relationship Id="rId45" Type="http://schemas.openxmlformats.org/officeDocument/2006/relationships/slide" Target="slides/slide37.xml"/><Relationship Id="rId44" Type="http://schemas.openxmlformats.org/officeDocument/2006/relationships/slide" Target="slides/slide36.xml"/><Relationship Id="rId43" Type="http://schemas.openxmlformats.org/officeDocument/2006/relationships/slide" Target="slides/slide35.xml"/><Relationship Id="rId42" Type="http://schemas.openxmlformats.org/officeDocument/2006/relationships/slide" Target="slides/slide34.xml"/><Relationship Id="rId41" Type="http://schemas.openxmlformats.org/officeDocument/2006/relationships/slide" Target="slides/slide33.xml"/><Relationship Id="rId40" Type="http://schemas.openxmlformats.org/officeDocument/2006/relationships/slide" Target="slides/slide32.xml"/><Relationship Id="rId4" Type="http://schemas.openxmlformats.org/officeDocument/2006/relationships/slideMaster" Target="slideMasters/slideMaster3.xml"/><Relationship Id="rId39" Type="http://schemas.openxmlformats.org/officeDocument/2006/relationships/slide" Target="slides/slide31.xml"/><Relationship Id="rId38" Type="http://schemas.openxmlformats.org/officeDocument/2006/relationships/slide" Target="slides/slide30.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notesMaster" Target="notesMasters/notesMaster1.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2.jpe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image" Target="../media/image4.jpeg"/><Relationship Id="rId2" Type="http://schemas.openxmlformats.org/officeDocument/2006/relationships/tags" Target="../tags/tag5.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8.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9.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image" Target="../media/image6.jpeg"/><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3.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image" Target="../media/image3.jpeg"/><Relationship Id="rId2" Type="http://schemas.openxmlformats.org/officeDocument/2006/relationships/tags" Target="../tags/tag21.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image" Target="../media/image3.jpeg"/><Relationship Id="rId2" Type="http://schemas.openxmlformats.org/officeDocument/2006/relationships/tags" Target="../tags/tag28.xml"/><Relationship Id="rId10" Type="http://schemas.openxmlformats.org/officeDocument/2006/relationships/tags" Target="../tags/tag35.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image" Target="../media/image3.jpeg"/><Relationship Id="rId2" Type="http://schemas.openxmlformats.org/officeDocument/2006/relationships/tags" Target="../tags/tag36.xml"/><Relationship Id="rId10" Type="http://schemas.openxmlformats.org/officeDocument/2006/relationships/tags" Target="../tags/tag43.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image" Target="../media/image3.jpeg"/><Relationship Id="rId2" Type="http://schemas.openxmlformats.org/officeDocument/2006/relationships/tags" Target="../tags/tag44.xml"/><Relationship Id="rId10" Type="http://schemas.openxmlformats.org/officeDocument/2006/relationships/tags" Target="../tags/tag5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image" Target="../media/image3.jpeg"/><Relationship Id="rId2" Type="http://schemas.openxmlformats.org/officeDocument/2006/relationships/tags" Target="../tags/tag52.xml"/><Relationship Id="rId12" Type="http://schemas.openxmlformats.org/officeDocument/2006/relationships/tags" Target="../tags/tag61.xml"/><Relationship Id="rId11" Type="http://schemas.openxmlformats.org/officeDocument/2006/relationships/tags" Target="../tags/tag60.xml"/><Relationship Id="rId10" Type="http://schemas.openxmlformats.org/officeDocument/2006/relationships/tags" Target="../tags/tag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3.jpeg"/><Relationship Id="rId2" Type="http://schemas.openxmlformats.org/officeDocument/2006/relationships/tags" Target="../tags/tag62.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99" Type="http://schemas.openxmlformats.org/officeDocument/2006/relationships/tags" Target="../tags/tag162.xml"/><Relationship Id="rId98" Type="http://schemas.openxmlformats.org/officeDocument/2006/relationships/tags" Target="../tags/tag161.xml"/><Relationship Id="rId97" Type="http://schemas.openxmlformats.org/officeDocument/2006/relationships/tags" Target="../tags/tag160.xml"/><Relationship Id="rId96" Type="http://schemas.openxmlformats.org/officeDocument/2006/relationships/tags" Target="../tags/tag159.xml"/><Relationship Id="rId95" Type="http://schemas.openxmlformats.org/officeDocument/2006/relationships/tags" Target="../tags/tag158.xml"/><Relationship Id="rId94" Type="http://schemas.openxmlformats.org/officeDocument/2006/relationships/tags" Target="../tags/tag157.xml"/><Relationship Id="rId93" Type="http://schemas.openxmlformats.org/officeDocument/2006/relationships/tags" Target="../tags/tag156.xml"/><Relationship Id="rId92" Type="http://schemas.openxmlformats.org/officeDocument/2006/relationships/tags" Target="../tags/tag155.xml"/><Relationship Id="rId91" Type="http://schemas.openxmlformats.org/officeDocument/2006/relationships/tags" Target="../tags/tag154.xml"/><Relationship Id="rId90" Type="http://schemas.openxmlformats.org/officeDocument/2006/relationships/tags" Target="../tags/tag153.xml"/><Relationship Id="rId9" Type="http://schemas.openxmlformats.org/officeDocument/2006/relationships/tags" Target="../tags/tag79.xml"/><Relationship Id="rId89" Type="http://schemas.openxmlformats.org/officeDocument/2006/relationships/tags" Target="../tags/tag152.xml"/><Relationship Id="rId88" Type="http://schemas.openxmlformats.org/officeDocument/2006/relationships/tags" Target="../tags/tag151.xml"/><Relationship Id="rId87" Type="http://schemas.openxmlformats.org/officeDocument/2006/relationships/tags" Target="../tags/tag150.xml"/><Relationship Id="rId86" Type="http://schemas.openxmlformats.org/officeDocument/2006/relationships/tags" Target="../tags/tag149.xml"/><Relationship Id="rId85" Type="http://schemas.openxmlformats.org/officeDocument/2006/relationships/tags" Target="../tags/tag148.xml"/><Relationship Id="rId84" Type="http://schemas.openxmlformats.org/officeDocument/2006/relationships/tags" Target="../tags/tag147.xml"/><Relationship Id="rId83" Type="http://schemas.openxmlformats.org/officeDocument/2006/relationships/tags" Target="../tags/tag146.xml"/><Relationship Id="rId82" Type="http://schemas.openxmlformats.org/officeDocument/2006/relationships/tags" Target="../tags/tag145.xml"/><Relationship Id="rId81" Type="http://schemas.openxmlformats.org/officeDocument/2006/relationships/tags" Target="../tags/tag144.xml"/><Relationship Id="rId80" Type="http://schemas.openxmlformats.org/officeDocument/2006/relationships/tags" Target="../tags/tag143.xml"/><Relationship Id="rId8" Type="http://schemas.openxmlformats.org/officeDocument/2006/relationships/tags" Target="../tags/tag78.xml"/><Relationship Id="rId79" Type="http://schemas.openxmlformats.org/officeDocument/2006/relationships/tags" Target="../tags/tag142.xml"/><Relationship Id="rId78" Type="http://schemas.openxmlformats.org/officeDocument/2006/relationships/tags" Target="../tags/tag141.xml"/><Relationship Id="rId77" Type="http://schemas.openxmlformats.org/officeDocument/2006/relationships/tags" Target="../tags/tag140.xml"/><Relationship Id="rId76" Type="http://schemas.openxmlformats.org/officeDocument/2006/relationships/tags" Target="../tags/tag139.xml"/><Relationship Id="rId75" Type="http://schemas.openxmlformats.org/officeDocument/2006/relationships/tags" Target="../tags/tag138.xml"/><Relationship Id="rId74" Type="http://schemas.openxmlformats.org/officeDocument/2006/relationships/tags" Target="../tags/tag137.xml"/><Relationship Id="rId73" Type="http://schemas.openxmlformats.org/officeDocument/2006/relationships/tags" Target="../tags/tag136.xml"/><Relationship Id="rId72" Type="http://schemas.openxmlformats.org/officeDocument/2006/relationships/tags" Target="../tags/tag135.xml"/><Relationship Id="rId71" Type="http://schemas.openxmlformats.org/officeDocument/2006/relationships/tags" Target="../tags/tag134.xml"/><Relationship Id="rId70" Type="http://schemas.openxmlformats.org/officeDocument/2006/relationships/tags" Target="../tags/tag133.xml"/><Relationship Id="rId7" Type="http://schemas.openxmlformats.org/officeDocument/2006/relationships/tags" Target="../tags/tag77.xml"/><Relationship Id="rId69" Type="http://schemas.openxmlformats.org/officeDocument/2006/relationships/tags" Target="../tags/tag132.xml"/><Relationship Id="rId68" Type="http://schemas.openxmlformats.org/officeDocument/2006/relationships/tags" Target="../tags/tag131.xml"/><Relationship Id="rId67" Type="http://schemas.openxmlformats.org/officeDocument/2006/relationships/tags" Target="../tags/tag130.xml"/><Relationship Id="rId66" Type="http://schemas.openxmlformats.org/officeDocument/2006/relationships/tags" Target="../tags/tag129.xml"/><Relationship Id="rId65" Type="http://schemas.openxmlformats.org/officeDocument/2006/relationships/tags" Target="../tags/tag128.xml"/><Relationship Id="rId64" Type="http://schemas.openxmlformats.org/officeDocument/2006/relationships/tags" Target="../tags/tag127.xml"/><Relationship Id="rId63" Type="http://schemas.openxmlformats.org/officeDocument/2006/relationships/tags" Target="../tags/tag126.xml"/><Relationship Id="rId62" Type="http://schemas.openxmlformats.org/officeDocument/2006/relationships/tags" Target="../tags/tag125.xml"/><Relationship Id="rId61" Type="http://schemas.openxmlformats.org/officeDocument/2006/relationships/tags" Target="../tags/tag124.xml"/><Relationship Id="rId60" Type="http://schemas.openxmlformats.org/officeDocument/2006/relationships/tags" Target="../tags/tag123.xml"/><Relationship Id="rId6" Type="http://schemas.openxmlformats.org/officeDocument/2006/relationships/tags" Target="../tags/tag76.xml"/><Relationship Id="rId59" Type="http://schemas.openxmlformats.org/officeDocument/2006/relationships/tags" Target="../tags/tag122.xml"/><Relationship Id="rId58" Type="http://schemas.openxmlformats.org/officeDocument/2006/relationships/tags" Target="../tags/tag121.xml"/><Relationship Id="rId57" Type="http://schemas.openxmlformats.org/officeDocument/2006/relationships/image" Target="../media/image13.png"/><Relationship Id="rId56" Type="http://schemas.openxmlformats.org/officeDocument/2006/relationships/tags" Target="../tags/tag120.xml"/><Relationship Id="rId55" Type="http://schemas.openxmlformats.org/officeDocument/2006/relationships/tags" Target="../tags/tag119.xml"/><Relationship Id="rId54" Type="http://schemas.openxmlformats.org/officeDocument/2006/relationships/image" Target="../media/image12.png"/><Relationship Id="rId53" Type="http://schemas.openxmlformats.org/officeDocument/2006/relationships/tags" Target="../tags/tag118.xml"/><Relationship Id="rId52" Type="http://schemas.openxmlformats.org/officeDocument/2006/relationships/image" Target="../media/image11.png"/><Relationship Id="rId51" Type="http://schemas.openxmlformats.org/officeDocument/2006/relationships/tags" Target="../tags/tag117.xml"/><Relationship Id="rId50" Type="http://schemas.openxmlformats.org/officeDocument/2006/relationships/image" Target="../media/image10.png"/><Relationship Id="rId5" Type="http://schemas.openxmlformats.org/officeDocument/2006/relationships/tags" Target="../tags/tag75.xml"/><Relationship Id="rId49" Type="http://schemas.openxmlformats.org/officeDocument/2006/relationships/tags" Target="../tags/tag116.xml"/><Relationship Id="rId48" Type="http://schemas.openxmlformats.org/officeDocument/2006/relationships/image" Target="../media/image9.png"/><Relationship Id="rId47" Type="http://schemas.openxmlformats.org/officeDocument/2006/relationships/tags" Target="../tags/tag115.xml"/><Relationship Id="rId46" Type="http://schemas.openxmlformats.org/officeDocument/2006/relationships/image" Target="../media/image8.png"/><Relationship Id="rId45" Type="http://schemas.openxmlformats.org/officeDocument/2006/relationships/tags" Target="../tags/tag114.xml"/><Relationship Id="rId44" Type="http://schemas.openxmlformats.org/officeDocument/2006/relationships/image" Target="../media/image7.png"/><Relationship Id="rId43" Type="http://schemas.openxmlformats.org/officeDocument/2006/relationships/tags" Target="../tags/tag113.xml"/><Relationship Id="rId42" Type="http://schemas.openxmlformats.org/officeDocument/2006/relationships/tags" Target="../tags/tag112.xml"/><Relationship Id="rId41" Type="http://schemas.openxmlformats.org/officeDocument/2006/relationships/tags" Target="../tags/tag111.xml"/><Relationship Id="rId40" Type="http://schemas.openxmlformats.org/officeDocument/2006/relationships/tags" Target="../tags/tag110.xml"/><Relationship Id="rId4" Type="http://schemas.openxmlformats.org/officeDocument/2006/relationships/tags" Target="../tags/tag74.xml"/><Relationship Id="rId39" Type="http://schemas.openxmlformats.org/officeDocument/2006/relationships/tags" Target="../tags/tag109.xml"/><Relationship Id="rId38" Type="http://schemas.openxmlformats.org/officeDocument/2006/relationships/tags" Target="../tags/tag108.xml"/><Relationship Id="rId37" Type="http://schemas.openxmlformats.org/officeDocument/2006/relationships/tags" Target="../tags/tag107.xml"/><Relationship Id="rId36" Type="http://schemas.openxmlformats.org/officeDocument/2006/relationships/tags" Target="../tags/tag106.xml"/><Relationship Id="rId35" Type="http://schemas.openxmlformats.org/officeDocument/2006/relationships/tags" Target="../tags/tag105.xml"/><Relationship Id="rId34" Type="http://schemas.openxmlformats.org/officeDocument/2006/relationships/tags" Target="../tags/tag104.xml"/><Relationship Id="rId33" Type="http://schemas.openxmlformats.org/officeDocument/2006/relationships/tags" Target="../tags/tag103.xml"/><Relationship Id="rId32" Type="http://schemas.openxmlformats.org/officeDocument/2006/relationships/tags" Target="../tags/tag102.xml"/><Relationship Id="rId31" Type="http://schemas.openxmlformats.org/officeDocument/2006/relationships/tags" Target="../tags/tag101.xml"/><Relationship Id="rId30" Type="http://schemas.openxmlformats.org/officeDocument/2006/relationships/tags" Target="../tags/tag100.xml"/><Relationship Id="rId3" Type="http://schemas.openxmlformats.org/officeDocument/2006/relationships/tags" Target="../tags/tag73.xml"/><Relationship Id="rId29" Type="http://schemas.openxmlformats.org/officeDocument/2006/relationships/tags" Target="../tags/tag99.xml"/><Relationship Id="rId28" Type="http://schemas.openxmlformats.org/officeDocument/2006/relationships/tags" Target="../tags/tag98.xml"/><Relationship Id="rId27" Type="http://schemas.openxmlformats.org/officeDocument/2006/relationships/tags" Target="../tags/tag97.xml"/><Relationship Id="rId26" Type="http://schemas.openxmlformats.org/officeDocument/2006/relationships/tags" Target="../tags/tag96.xml"/><Relationship Id="rId25" Type="http://schemas.openxmlformats.org/officeDocument/2006/relationships/tags" Target="../tags/tag95.xml"/><Relationship Id="rId24" Type="http://schemas.openxmlformats.org/officeDocument/2006/relationships/tags" Target="../tags/tag94.xml"/><Relationship Id="rId23" Type="http://schemas.openxmlformats.org/officeDocument/2006/relationships/tags" Target="../tags/tag93.xml"/><Relationship Id="rId22" Type="http://schemas.openxmlformats.org/officeDocument/2006/relationships/tags" Target="../tags/tag92.xml"/><Relationship Id="rId21" Type="http://schemas.openxmlformats.org/officeDocument/2006/relationships/tags" Target="../tags/tag91.xml"/><Relationship Id="rId20" Type="http://schemas.openxmlformats.org/officeDocument/2006/relationships/tags" Target="../tags/tag90.xml"/><Relationship Id="rId2" Type="http://schemas.openxmlformats.org/officeDocument/2006/relationships/tags" Target="../tags/tag72.xml"/><Relationship Id="rId19" Type="http://schemas.openxmlformats.org/officeDocument/2006/relationships/tags" Target="../tags/tag89.xml"/><Relationship Id="rId18" Type="http://schemas.openxmlformats.org/officeDocument/2006/relationships/tags" Target="../tags/tag88.xml"/><Relationship Id="rId17" Type="http://schemas.openxmlformats.org/officeDocument/2006/relationships/tags" Target="../tags/tag87.xml"/><Relationship Id="rId16" Type="http://schemas.openxmlformats.org/officeDocument/2006/relationships/tags" Target="../tags/tag86.xml"/><Relationship Id="rId15" Type="http://schemas.openxmlformats.org/officeDocument/2006/relationships/tags" Target="../tags/tag85.xml"/><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tags" Target="../tags/tag81.xml"/><Relationship Id="rId100" Type="http://schemas.openxmlformats.org/officeDocument/2006/relationships/tags" Target="../tags/tag163.xml"/><Relationship Id="rId10" Type="http://schemas.openxmlformats.org/officeDocument/2006/relationships/tags" Target="../tags/tag80.xml"/><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a:spLocks noGrp="1"/>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a:spLocks noGrp="1"/>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a:spLocks noGrp="1"/>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a:spLocks noGrp="1"/>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5"/>
          <p:cNvSpPr>
            <a:spLocks noGrp="1"/>
          </p:cNvSpPr>
          <p:nvPr>
            <p:ph type="dt" sz="half" idx="10"/>
          </p:nvPr>
        </p:nvSpPr>
        <p:spPr/>
        <p:txBody>
          <a:bodyPr/>
          <a:lstStyle/>
          <a:p>
            <a:pPr lvl="0"/>
            <a:endParaRPr lang="en-US">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65" y="2130689"/>
            <a:ext cx="10363935" cy="1470206"/>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930" y="3886680"/>
            <a:ext cx="8535005" cy="1752817"/>
          </a:xfrm>
        </p:spPr>
        <p:txBody>
          <a:bodyPr/>
          <a:lstStyle>
            <a:lvl1pPr marL="0" indent="0" algn="ctr">
              <a:buNone/>
              <a:defRPr/>
            </a:lvl1pPr>
            <a:lvl2pPr marL="447675" indent="0" algn="ctr">
              <a:buNone/>
              <a:defRPr/>
            </a:lvl2pPr>
            <a:lvl3pPr marL="896620" indent="0" algn="ctr">
              <a:buNone/>
              <a:defRPr/>
            </a:lvl3pPr>
            <a:lvl4pPr marL="1344295" indent="0" algn="ctr">
              <a:buNone/>
              <a:defRPr/>
            </a:lvl4pPr>
            <a:lvl5pPr marL="1792605" indent="0" algn="ctr">
              <a:buNone/>
              <a:defRPr/>
            </a:lvl5pPr>
            <a:lvl6pPr marL="2240280" indent="0" algn="ctr">
              <a:buNone/>
              <a:defRPr/>
            </a:lvl6pPr>
            <a:lvl7pPr marL="2689225" indent="0" algn="ctr">
              <a:buNone/>
              <a:defRPr/>
            </a:lvl7pPr>
            <a:lvl8pPr marL="3136900" indent="0" algn="ctr">
              <a:buNone/>
              <a:defRPr/>
            </a:lvl8pPr>
            <a:lvl9pPr marL="3584575"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153" y="4407445"/>
            <a:ext cx="10363935" cy="1362244"/>
          </a:xfrm>
        </p:spPr>
        <p:txBody>
          <a:bodyPr anchor="t"/>
          <a:lstStyle>
            <a:lvl1pPr algn="l">
              <a:defRPr sz="392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153" y="2907072"/>
            <a:ext cx="10363935" cy="1500372"/>
          </a:xfrm>
        </p:spPr>
        <p:txBody>
          <a:bodyPr anchor="b"/>
          <a:lstStyle>
            <a:lvl1pPr marL="0" indent="0">
              <a:buNone/>
              <a:defRPr sz="1960"/>
            </a:lvl1pPr>
            <a:lvl2pPr marL="447675" indent="0">
              <a:buNone/>
              <a:defRPr sz="1765"/>
            </a:lvl2pPr>
            <a:lvl3pPr marL="896620" indent="0">
              <a:buNone/>
              <a:defRPr sz="1565"/>
            </a:lvl3pPr>
            <a:lvl4pPr marL="1344295" indent="0">
              <a:buNone/>
              <a:defRPr sz="1375"/>
            </a:lvl4pPr>
            <a:lvl5pPr marL="1792605" indent="0">
              <a:buNone/>
              <a:defRPr sz="1375"/>
            </a:lvl5pPr>
            <a:lvl6pPr marL="2240280" indent="0">
              <a:buNone/>
              <a:defRPr sz="1375"/>
            </a:lvl6pPr>
            <a:lvl7pPr marL="2689225" indent="0">
              <a:buNone/>
              <a:defRPr sz="1375"/>
            </a:lvl7pPr>
            <a:lvl8pPr marL="3136900" indent="0">
              <a:buNone/>
              <a:defRPr sz="1375"/>
            </a:lvl8pPr>
            <a:lvl9pPr marL="3584575" indent="0">
              <a:buNone/>
              <a:defRPr sz="1375"/>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44"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8039"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1" y="2174874"/>
            <a:ext cx="5386916"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4"/>
            <a:ext cx="5389032"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44" y="1535302"/>
            <a:ext cx="5387298"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44" y="2175143"/>
            <a:ext cx="5387298"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807" y="1535302"/>
            <a:ext cx="5389414"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807" y="2175143"/>
            <a:ext cx="5389414"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44" y="273083"/>
            <a:ext cx="4011368" cy="1162193"/>
          </a:xfrm>
        </p:spPr>
        <p:txBody>
          <a:bodyPr anchor="b"/>
          <a:lstStyle>
            <a:lvl1pPr algn="l">
              <a:defRPr sz="1960" b="1"/>
            </a:lvl1pPr>
          </a:lstStyle>
          <a:p>
            <a:r>
              <a:rPr lang="zh-CN" altLang="en-US"/>
              <a:t>单击此处编辑母版标题样式</a:t>
            </a:r>
            <a:endParaRPr lang="zh-CN" altLang="en-US"/>
          </a:p>
        </p:txBody>
      </p:sp>
      <p:sp>
        <p:nvSpPr>
          <p:cNvPr id="3" name="内容占位符 2"/>
          <p:cNvSpPr>
            <a:spLocks noGrp="1"/>
          </p:cNvSpPr>
          <p:nvPr>
            <p:ph idx="1"/>
          </p:nvPr>
        </p:nvSpPr>
        <p:spPr>
          <a:xfrm>
            <a:off x="4767070" y="273085"/>
            <a:ext cx="6816150" cy="5853836"/>
          </a:xfrm>
        </p:spPr>
        <p:txBody>
          <a:bodyPr/>
          <a:lstStyle>
            <a:lvl1pPr>
              <a:defRPr sz="3140"/>
            </a:lvl1pPr>
            <a:lvl2pPr>
              <a:defRPr sz="2745"/>
            </a:lvl2pPr>
            <a:lvl3pPr>
              <a:defRPr sz="2355"/>
            </a:lvl3pPr>
            <a:lvl4pPr>
              <a:defRPr sz="1960"/>
            </a:lvl4pPr>
            <a:lvl5pPr>
              <a:defRPr sz="1960"/>
            </a:lvl5pPr>
            <a:lvl6pPr>
              <a:defRPr sz="1960"/>
            </a:lvl6pPr>
            <a:lvl7pPr>
              <a:defRPr sz="1960"/>
            </a:lvl7pPr>
            <a:lvl8pPr>
              <a:defRPr sz="1960"/>
            </a:lvl8pPr>
            <a:lvl9pPr>
              <a:defRPr sz="196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44" y="1435278"/>
            <a:ext cx="4011368" cy="4691642"/>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887" y="4801193"/>
            <a:ext cx="7315718" cy="566808"/>
          </a:xfrm>
        </p:spPr>
        <p:txBody>
          <a:bodyPr anchor="b"/>
          <a:lstStyle>
            <a:lvl1pPr algn="l">
              <a:defRPr sz="196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887" y="612850"/>
            <a:ext cx="7315718" cy="4115308"/>
          </a:xfrm>
        </p:spPr>
        <p:txBody>
          <a:bodyPr/>
          <a:lstStyle>
            <a:lvl1pPr marL="0" indent="0">
              <a:buNone/>
              <a:defRPr sz="3140"/>
            </a:lvl1pPr>
            <a:lvl2pPr marL="447675" indent="0">
              <a:buNone/>
              <a:defRPr sz="2745"/>
            </a:lvl2pPr>
            <a:lvl3pPr marL="896620" indent="0">
              <a:buNone/>
              <a:defRPr sz="2355"/>
            </a:lvl3pPr>
            <a:lvl4pPr marL="1344295" indent="0">
              <a:buNone/>
              <a:defRPr sz="1960"/>
            </a:lvl4pPr>
            <a:lvl5pPr marL="1792605" indent="0">
              <a:buNone/>
              <a:defRPr sz="1960"/>
            </a:lvl5pPr>
            <a:lvl6pPr marL="2240280" indent="0">
              <a:buNone/>
              <a:defRPr sz="1960"/>
            </a:lvl6pPr>
            <a:lvl7pPr marL="2689225" indent="0">
              <a:buNone/>
              <a:defRPr sz="1960"/>
            </a:lvl7pPr>
            <a:lvl8pPr marL="3136900" indent="0">
              <a:buNone/>
              <a:defRPr sz="1960"/>
            </a:lvl8pPr>
            <a:lvl9pPr marL="3584575" indent="0">
              <a:buNone/>
              <a:defRPr sz="196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887" y="5368000"/>
            <a:ext cx="7315718" cy="804961"/>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826" y="274674"/>
            <a:ext cx="2743394" cy="585224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44" y="274674"/>
            <a:ext cx="8026968" cy="585224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44" y="357210"/>
            <a:ext cx="10973577" cy="5650822"/>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userDrawn="1">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useBgFill="1">
        <p:nvSpPr>
          <p:cNvPr id="130" name="圆角矩形 129"/>
          <p:cNvSpPr/>
          <p:nvPr>
            <p:custDataLst>
              <p:tags r:id="rId55"/>
            </p:custDataLst>
          </p:nvPr>
        </p:nvSpPr>
        <p:spPr>
          <a:xfrm>
            <a:off x="1286510" y="683895"/>
            <a:ext cx="9855200" cy="5456555"/>
          </a:xfrm>
          <a:prstGeom prst="roundRect">
            <a:avLst>
              <a:gd name="adj" fmla="val 5462"/>
            </a:avLst>
          </a:prstGeom>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55000" lnSpcReduction="20000"/>
          </a:bodyPr>
          <a:lstStyle/>
          <a:p>
            <a:endParaRPr lang="zh-CN" altLang="en-US">
              <a:cs typeface="微软雅黑" panose="020B050302020402020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55000" lnSpcReduction="20000"/>
          </a:bodyPr>
          <a:lstStyle/>
          <a:p>
            <a:endParaRPr lang="zh-CN" altLang="en-US">
              <a:cs typeface="微软雅黑" panose="020B050302020402020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charset="-122"/>
            </a:endParaRPr>
          </a:p>
        </p:txBody>
      </p:sp>
      <p:sp>
        <p:nvSpPr>
          <p:cNvPr id="4" name="日期占位符 3"/>
          <p:cNvSpPr>
            <a:spLocks noGrp="1"/>
          </p:cNvSpPr>
          <p:nvPr>
            <p:ph type="dt" sz="half" idx="10"/>
            <p:custDataLst>
              <p:tags r:id="rId9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8"/>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
        <p:nvSpPr>
          <p:cNvPr id="101" name="署名占位符 10"/>
          <p:cNvSpPr>
            <a:spLocks noGrp="1"/>
          </p:cNvSpPr>
          <p:nvPr>
            <p:ph type="body" sz="quarter" idx="17" hasCustomPrompt="1"/>
            <p:custDataLst>
              <p:tags r:id="rId100"/>
            </p:custDataLst>
          </p:nvPr>
        </p:nvSpPr>
        <p:spPr>
          <a:xfrm>
            <a:off x="4769760" y="4481830"/>
            <a:ext cx="2724510" cy="530860"/>
          </a:xfrm>
          <a:prstGeom prst="rect">
            <a:avLst/>
          </a:prstGeom>
        </p:spPr>
        <p:txBody>
          <a:bodyPr wrap="square" anchor="ctr">
            <a:normAutofit/>
          </a:bodyPr>
          <a:lstStyle>
            <a:lvl1pPr marL="0" indent="0" algn="ctr">
              <a:lnSpc>
                <a:spcPct val="100000"/>
              </a:lnSpc>
              <a:buNone/>
              <a:defRPr sz="2000" b="1">
                <a:solidFill>
                  <a:schemeClr val="accent3"/>
                </a:solidFill>
              </a:defRPr>
            </a:lvl1pPr>
          </a:lstStyle>
          <a:p>
            <a:pPr lvl="0"/>
            <a:r>
              <a:rPr lang="zh-CN" altLang="en-US" dirty="0"/>
              <a:t>署名</a:t>
            </a:r>
            <a:endParaRPr lang="zh-CN" alt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7"/>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2" Type="http://schemas.openxmlformats.org/officeDocument/2006/relationships/theme" Target="../theme/theme2.xml"/><Relationship Id="rId21" Type="http://schemas.openxmlformats.org/officeDocument/2006/relationships/tags" Target="../tags/tag71.xml"/><Relationship Id="rId20" Type="http://schemas.openxmlformats.org/officeDocument/2006/relationships/tags" Target="../tags/tag70.xml"/><Relationship Id="rId2" Type="http://schemas.openxmlformats.org/officeDocument/2006/relationships/slideLayout" Target="../slideLayouts/slideLayout14.xml"/><Relationship Id="rId19" Type="http://schemas.openxmlformats.org/officeDocument/2006/relationships/tags" Target="../tags/tag69.xml"/><Relationship Id="rId18" Type="http://schemas.openxmlformats.org/officeDocument/2006/relationships/slideLayout" Target="../slideLayouts/slideLayout30.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7" Type="http://schemas.openxmlformats.org/officeDocument/2006/relationships/theme" Target="../theme/theme3.xml"/><Relationship Id="rId16" Type="http://schemas.openxmlformats.org/officeDocument/2006/relationships/image" Target="../media/image1.jpeg"/><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 Type="http://schemas.openxmlformats.org/officeDocument/2006/relationships/slideLayout" Target="../slideLayouts/slideLayout47.xml"/><Relationship Id="rId15" Type="http://schemas.openxmlformats.org/officeDocument/2006/relationships/theme" Target="../theme/theme4.xml"/><Relationship Id="rId14" Type="http://schemas.openxmlformats.org/officeDocument/2006/relationships/image" Target="../media/image1.jpeg"/><Relationship Id="rId13" Type="http://schemas.openxmlformats.org/officeDocument/2006/relationships/slideLayout" Target="../slideLayouts/slideLayout58.xml"/><Relationship Id="rId12" Type="http://schemas.openxmlformats.org/officeDocument/2006/relationships/slideLayout" Target="../slideLayouts/slideLayout57.xml"/><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7.xml"/><Relationship Id="rId8" Type="http://schemas.openxmlformats.org/officeDocument/2006/relationships/slideLayout" Target="../slideLayouts/slideLayout66.xml"/><Relationship Id="rId7" Type="http://schemas.openxmlformats.org/officeDocument/2006/relationships/slideLayout" Target="../slideLayouts/slideLayout65.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3" Type="http://schemas.openxmlformats.org/officeDocument/2006/relationships/slideLayout" Target="../slideLayouts/slideLayout61.xml"/><Relationship Id="rId2" Type="http://schemas.openxmlformats.org/officeDocument/2006/relationships/slideLayout" Target="../slideLayouts/slideLayout60.xml"/><Relationship Id="rId13" Type="http://schemas.openxmlformats.org/officeDocument/2006/relationships/theme" Target="../theme/theme5.xml"/><Relationship Id="rId12" Type="http://schemas.openxmlformats.org/officeDocument/2006/relationships/slideLayout" Target="../slideLayouts/slideLayout70.xml"/><Relationship Id="rId11" Type="http://schemas.openxmlformats.org/officeDocument/2006/relationships/slideLayout" Target="../slideLayouts/slideLayout69.xml"/><Relationship Id="rId10" Type="http://schemas.openxmlformats.org/officeDocument/2006/relationships/slideLayout" Target="../slideLayouts/slideLayout68.xml"/><Relationship Id="rId1"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79.xml"/><Relationship Id="rId8" Type="http://schemas.openxmlformats.org/officeDocument/2006/relationships/slideLayout" Target="../slideLayouts/slideLayout78.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5" Type="http://schemas.openxmlformats.org/officeDocument/2006/relationships/theme" Target="../theme/theme6.xml"/><Relationship Id="rId14" Type="http://schemas.openxmlformats.org/officeDocument/2006/relationships/image" Target="../media/image1.jpeg"/><Relationship Id="rId13" Type="http://schemas.openxmlformats.org/officeDocument/2006/relationships/slideLayout" Target="../slideLayouts/slideLayout83.xml"/><Relationship Id="rId12" Type="http://schemas.openxmlformats.org/officeDocument/2006/relationships/slideLayout" Target="../slideLayouts/slideLayout82.xml"/><Relationship Id="rId11" Type="http://schemas.openxmlformats.org/officeDocument/2006/relationships/slideLayout" Target="../slideLayouts/slideLayout81.xml"/><Relationship Id="rId10" Type="http://schemas.openxmlformats.org/officeDocument/2006/relationships/slideLayout" Target="../slideLayouts/slideLayout80.xml"/><Relationship Id="rId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105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fade/>
  </p:transition>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257175" indent="-257175" algn="l" rtl="0" eaLnBrk="0" fontAlgn="base" hangingPunct="0">
        <a:spcBef>
          <a:spcPts val="70"/>
        </a:spcBef>
        <a:spcAft>
          <a:spcPct val="0"/>
        </a:spcAft>
        <a:buChar char="•"/>
        <a:defRPr sz="2400">
          <a:solidFill>
            <a:schemeClr val="tx1"/>
          </a:solidFill>
          <a:latin typeface="+mn-lt"/>
          <a:ea typeface="+mn-ea"/>
          <a:cs typeface="+mn-cs"/>
        </a:defRPr>
      </a:lvl1pPr>
      <a:lvl2pPr marL="556895" indent="-214630" algn="l" rtl="0" eaLnBrk="0" fontAlgn="base" hangingPunct="0">
        <a:spcBef>
          <a:spcPts val="70"/>
        </a:spcBef>
        <a:spcAft>
          <a:spcPct val="0"/>
        </a:spcAft>
        <a:buChar char="–"/>
        <a:defRPr sz="2100">
          <a:solidFill>
            <a:schemeClr val="tx1"/>
          </a:solidFill>
          <a:latin typeface="+mn-lt"/>
        </a:defRPr>
      </a:lvl2pPr>
      <a:lvl3pPr marL="857250" indent="-171450" algn="l" rtl="0" eaLnBrk="0" fontAlgn="base" hangingPunct="0">
        <a:spcBef>
          <a:spcPts val="70"/>
        </a:spcBef>
        <a:spcAft>
          <a:spcPct val="0"/>
        </a:spcAft>
        <a:buChar char="•"/>
        <a:defRPr sz="1800">
          <a:solidFill>
            <a:schemeClr val="tx1"/>
          </a:solidFill>
          <a:latin typeface="+mn-lt"/>
        </a:defRPr>
      </a:lvl3pPr>
      <a:lvl4pPr marL="1200150" indent="-171450" algn="l" rtl="0" eaLnBrk="0" fontAlgn="base" hangingPunct="0">
        <a:spcBef>
          <a:spcPts val="70"/>
        </a:spcBef>
        <a:spcAft>
          <a:spcPct val="0"/>
        </a:spcAft>
        <a:buChar char="–"/>
        <a:defRPr sz="1500">
          <a:solidFill>
            <a:schemeClr val="tx1"/>
          </a:solidFill>
          <a:latin typeface="+mn-lt"/>
        </a:defRPr>
      </a:lvl4pPr>
      <a:lvl5pPr marL="1543050" indent="-171450" algn="l" rtl="0" eaLnBrk="0" fontAlgn="base" hangingPunct="0">
        <a:spcBef>
          <a:spcPts val="70"/>
        </a:spcBef>
        <a:spcAft>
          <a:spcPct val="0"/>
        </a:spcAft>
        <a:buChar char="»"/>
        <a:defRPr sz="1500">
          <a:solidFill>
            <a:schemeClr val="tx1"/>
          </a:solidFill>
          <a:latin typeface="+mn-lt"/>
        </a:defRPr>
      </a:lvl5pPr>
      <a:lvl6pPr marL="1885950" indent="-171450" algn="l" rtl="0" eaLnBrk="1" fontAlgn="base" hangingPunct="1">
        <a:spcBef>
          <a:spcPts val="70"/>
        </a:spcBef>
        <a:spcAft>
          <a:spcPct val="0"/>
        </a:spcAft>
        <a:buChar char="»"/>
        <a:defRPr sz="1500">
          <a:solidFill>
            <a:schemeClr val="tx1"/>
          </a:solidFill>
          <a:latin typeface="+mn-lt"/>
        </a:defRPr>
      </a:lvl6pPr>
      <a:lvl7pPr marL="2228850" indent="-171450" algn="l" rtl="0" eaLnBrk="1" fontAlgn="base" hangingPunct="1">
        <a:spcBef>
          <a:spcPts val="70"/>
        </a:spcBef>
        <a:spcAft>
          <a:spcPct val="0"/>
        </a:spcAft>
        <a:buChar char="»"/>
        <a:defRPr sz="1500">
          <a:solidFill>
            <a:schemeClr val="tx1"/>
          </a:solidFill>
          <a:latin typeface="+mn-lt"/>
        </a:defRPr>
      </a:lvl7pPr>
      <a:lvl8pPr marL="2571750" indent="-171450" algn="l" rtl="0" eaLnBrk="1" fontAlgn="base" hangingPunct="1">
        <a:spcBef>
          <a:spcPts val="70"/>
        </a:spcBef>
        <a:spcAft>
          <a:spcPct val="0"/>
        </a:spcAft>
        <a:buChar char="»"/>
        <a:defRPr sz="1500">
          <a:solidFill>
            <a:schemeClr val="tx1"/>
          </a:solidFill>
          <a:latin typeface="+mn-lt"/>
        </a:defRPr>
      </a:lvl8pPr>
      <a:lvl9pPr marL="2914650" indent="-171450" algn="l" rtl="0" eaLnBrk="1" fontAlgn="base" hangingPunct="1">
        <a:spcBef>
          <a:spcPts val="70"/>
        </a:spcBef>
        <a:spcAft>
          <a:spcPct val="0"/>
        </a:spcAft>
        <a:buChar char="»"/>
        <a:defRPr sz="1500">
          <a:solidFill>
            <a:schemeClr val="tx1"/>
          </a:solidFill>
          <a:latin typeface="+mn-lt"/>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44" y="274672"/>
            <a:ext cx="10973577" cy="1143142"/>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44" y="1600398"/>
            <a:ext cx="10973577" cy="4526521"/>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44" y="6245996"/>
            <a:ext cx="2845002" cy="476309"/>
          </a:xfrm>
          <a:prstGeom prst="rect">
            <a:avLst/>
          </a:prstGeom>
          <a:noFill/>
          <a:ln>
            <a:noFill/>
          </a:ln>
          <a:effectLst/>
        </p:spPr>
        <p:txBody>
          <a:bodyPr vert="horz" wrap="square" lIns="91440" tIns="45720" rIns="91440" bIns="45720" numCol="1" anchor="t" anchorCtr="0" compatLnSpc="1"/>
          <a:lstStyle>
            <a:lvl1pP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895" y="6245996"/>
            <a:ext cx="3861074" cy="476309"/>
          </a:xfrm>
          <a:prstGeom prst="rect">
            <a:avLst/>
          </a:prstGeom>
          <a:noFill/>
          <a:ln>
            <a:noFill/>
          </a:ln>
          <a:effectLst/>
        </p:spPr>
        <p:txBody>
          <a:bodyPr vert="horz" wrap="square" lIns="91440" tIns="45720" rIns="91440" bIns="45720" numCol="1" anchor="t" anchorCtr="0" compatLnSpc="1"/>
          <a:lstStyle>
            <a:lvl1pPr algn="ct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8220" y="6245996"/>
            <a:ext cx="2845002" cy="476309"/>
          </a:xfrm>
          <a:prstGeom prst="rect">
            <a:avLst/>
          </a:prstGeom>
          <a:noFill/>
          <a:ln>
            <a:noFill/>
          </a:ln>
          <a:effectLst/>
        </p:spPr>
        <p:txBody>
          <a:bodyPr vert="horz" wrap="square" lIns="91440" tIns="45720" rIns="91440" bIns="45720" numCol="1" anchor="t" anchorCtr="0" compatLnSpc="1"/>
          <a:lstStyle>
            <a:lvl1pPr algn="r" eaLnBrk="1" hangingPunct="1">
              <a:defRPr sz="1375"/>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ransition spd="med">
    <p:fade/>
  </p:transition>
  <p:txStyles>
    <p:title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35915" indent="-335915" algn="l" rtl="0" eaLnBrk="0" fontAlgn="base" hangingPunct="0">
        <a:spcBef>
          <a:spcPct val="19000"/>
        </a:spcBef>
        <a:spcAft>
          <a:spcPct val="0"/>
        </a:spcAft>
        <a:buChar char="•"/>
        <a:defRPr sz="3140">
          <a:solidFill>
            <a:schemeClr val="tx1"/>
          </a:solidFill>
          <a:latin typeface="+mn-lt"/>
          <a:ea typeface="+mn-ea"/>
          <a:cs typeface="+mn-cs"/>
        </a:defRPr>
      </a:lvl1pPr>
      <a:lvl2pPr marL="727710" indent="-280035" algn="l" rtl="0" eaLnBrk="0" fontAlgn="base" hangingPunct="0">
        <a:spcBef>
          <a:spcPct val="19000"/>
        </a:spcBef>
        <a:spcAft>
          <a:spcPct val="0"/>
        </a:spcAft>
        <a:buChar char="–"/>
        <a:defRPr sz="2745">
          <a:solidFill>
            <a:schemeClr val="tx1"/>
          </a:solidFill>
          <a:latin typeface="+mn-lt"/>
        </a:defRPr>
      </a:lvl2pPr>
      <a:lvl3pPr marL="1120775" indent="-224155" algn="l" rtl="0" eaLnBrk="0" fontAlgn="base" hangingPunct="0">
        <a:spcBef>
          <a:spcPct val="19000"/>
        </a:spcBef>
        <a:spcAft>
          <a:spcPct val="0"/>
        </a:spcAft>
        <a:buChar char="•"/>
        <a:defRPr sz="2355">
          <a:solidFill>
            <a:schemeClr val="tx1"/>
          </a:solidFill>
          <a:latin typeface="+mn-lt"/>
        </a:defRPr>
      </a:lvl3pPr>
      <a:lvl4pPr marL="1568450" indent="-224155" algn="l" rtl="0" eaLnBrk="0" fontAlgn="base" hangingPunct="0">
        <a:spcBef>
          <a:spcPct val="19000"/>
        </a:spcBef>
        <a:spcAft>
          <a:spcPct val="0"/>
        </a:spcAft>
        <a:buChar char="–"/>
        <a:defRPr sz="1960">
          <a:solidFill>
            <a:schemeClr val="tx1"/>
          </a:solidFill>
          <a:latin typeface="+mn-lt"/>
        </a:defRPr>
      </a:lvl4pPr>
      <a:lvl5pPr marL="2016125" indent="-224155" algn="l" rtl="0" eaLnBrk="0" fontAlgn="base" hangingPunct="0">
        <a:spcBef>
          <a:spcPct val="19000"/>
        </a:spcBef>
        <a:spcAft>
          <a:spcPct val="0"/>
        </a:spcAft>
        <a:buChar char="»"/>
        <a:defRPr sz="1960">
          <a:solidFill>
            <a:schemeClr val="tx1"/>
          </a:solidFill>
          <a:latin typeface="+mn-lt"/>
        </a:defRPr>
      </a:lvl5pPr>
      <a:lvl6pPr marL="2465070" indent="-224155" algn="l" rtl="0" eaLnBrk="1" fontAlgn="base" hangingPunct="1">
        <a:spcBef>
          <a:spcPct val="19000"/>
        </a:spcBef>
        <a:spcAft>
          <a:spcPct val="0"/>
        </a:spcAft>
        <a:buChar char="»"/>
        <a:defRPr sz="1960">
          <a:solidFill>
            <a:schemeClr val="tx1"/>
          </a:solidFill>
          <a:latin typeface="+mn-lt"/>
        </a:defRPr>
      </a:lvl6pPr>
      <a:lvl7pPr marL="2912745" indent="-224155" algn="l" rtl="0" eaLnBrk="1" fontAlgn="base" hangingPunct="1">
        <a:spcBef>
          <a:spcPct val="19000"/>
        </a:spcBef>
        <a:spcAft>
          <a:spcPct val="0"/>
        </a:spcAft>
        <a:buChar char="»"/>
        <a:defRPr sz="1960">
          <a:solidFill>
            <a:schemeClr val="tx1"/>
          </a:solidFill>
          <a:latin typeface="+mn-lt"/>
        </a:defRPr>
      </a:lvl7pPr>
      <a:lvl8pPr marL="3361055" indent="-224155" algn="l" rtl="0" eaLnBrk="1" fontAlgn="base" hangingPunct="1">
        <a:spcBef>
          <a:spcPct val="19000"/>
        </a:spcBef>
        <a:spcAft>
          <a:spcPct val="0"/>
        </a:spcAft>
        <a:buChar char="»"/>
        <a:defRPr sz="1960">
          <a:solidFill>
            <a:schemeClr val="tx1"/>
          </a:solidFill>
          <a:latin typeface="+mn-lt"/>
        </a:defRPr>
      </a:lvl8pPr>
      <a:lvl9pPr marL="3809365" indent="-224155" algn="l" rtl="0" eaLnBrk="1" fontAlgn="base" hangingPunct="1">
        <a:spcBef>
          <a:spcPct val="19000"/>
        </a:spcBef>
        <a:spcAft>
          <a:spcPct val="0"/>
        </a:spcAft>
        <a:buChar char="»"/>
        <a:defRPr sz="1960">
          <a:solidFill>
            <a:schemeClr val="tx1"/>
          </a:solidFill>
          <a:latin typeface="+mn-lt"/>
        </a:defRPr>
      </a:lvl9pPr>
    </p:bodyStyle>
    <p:otherStyle>
      <a:defPPr>
        <a:defRPr lang="zh-CN"/>
      </a:defPPr>
      <a:lvl1pPr marL="0" algn="l" defTabSz="896620" rtl="0" eaLnBrk="1" latinLnBrk="0" hangingPunct="1">
        <a:defRPr sz="1765" kern="1200">
          <a:solidFill>
            <a:schemeClr val="tx1"/>
          </a:solidFill>
          <a:latin typeface="+mn-lt"/>
          <a:ea typeface="+mn-ea"/>
          <a:cs typeface="+mn-cs"/>
        </a:defRPr>
      </a:lvl1pPr>
      <a:lvl2pPr marL="447675" algn="l" defTabSz="896620" rtl="0" eaLnBrk="1" latinLnBrk="0" hangingPunct="1">
        <a:defRPr sz="1765" kern="1200">
          <a:solidFill>
            <a:schemeClr val="tx1"/>
          </a:solidFill>
          <a:latin typeface="+mn-lt"/>
          <a:ea typeface="+mn-ea"/>
          <a:cs typeface="+mn-cs"/>
        </a:defRPr>
      </a:lvl2pPr>
      <a:lvl3pPr marL="896620" algn="l" defTabSz="896620" rtl="0" eaLnBrk="1" latinLnBrk="0" hangingPunct="1">
        <a:defRPr sz="1765" kern="1200">
          <a:solidFill>
            <a:schemeClr val="tx1"/>
          </a:solidFill>
          <a:latin typeface="+mn-lt"/>
          <a:ea typeface="+mn-ea"/>
          <a:cs typeface="+mn-cs"/>
        </a:defRPr>
      </a:lvl3pPr>
      <a:lvl4pPr marL="1344295" algn="l" defTabSz="896620" rtl="0" eaLnBrk="1" latinLnBrk="0" hangingPunct="1">
        <a:defRPr sz="1765" kern="1200">
          <a:solidFill>
            <a:schemeClr val="tx1"/>
          </a:solidFill>
          <a:latin typeface="+mn-lt"/>
          <a:ea typeface="+mn-ea"/>
          <a:cs typeface="+mn-cs"/>
        </a:defRPr>
      </a:lvl4pPr>
      <a:lvl5pPr marL="1792605" algn="l" defTabSz="896620" rtl="0" eaLnBrk="1" latinLnBrk="0" hangingPunct="1">
        <a:defRPr sz="1765" kern="1200">
          <a:solidFill>
            <a:schemeClr val="tx1"/>
          </a:solidFill>
          <a:latin typeface="+mn-lt"/>
          <a:ea typeface="+mn-ea"/>
          <a:cs typeface="+mn-cs"/>
        </a:defRPr>
      </a:lvl5pPr>
      <a:lvl6pPr marL="2240280" algn="l" defTabSz="896620" rtl="0" eaLnBrk="1" latinLnBrk="0" hangingPunct="1">
        <a:defRPr sz="1765" kern="1200">
          <a:solidFill>
            <a:schemeClr val="tx1"/>
          </a:solidFill>
          <a:latin typeface="+mn-lt"/>
          <a:ea typeface="+mn-ea"/>
          <a:cs typeface="+mn-cs"/>
        </a:defRPr>
      </a:lvl6pPr>
      <a:lvl7pPr marL="2689225" algn="l" defTabSz="896620" rtl="0" eaLnBrk="1" latinLnBrk="0" hangingPunct="1">
        <a:defRPr sz="1765" kern="1200">
          <a:solidFill>
            <a:schemeClr val="tx1"/>
          </a:solidFill>
          <a:latin typeface="+mn-lt"/>
          <a:ea typeface="+mn-ea"/>
          <a:cs typeface="+mn-cs"/>
        </a:defRPr>
      </a:lvl7pPr>
      <a:lvl8pPr marL="3136900" algn="l" defTabSz="896620" rtl="0" eaLnBrk="1" latinLnBrk="0" hangingPunct="1">
        <a:defRPr sz="1765" kern="1200">
          <a:solidFill>
            <a:schemeClr val="tx1"/>
          </a:solidFill>
          <a:latin typeface="+mn-lt"/>
          <a:ea typeface="+mn-ea"/>
          <a:cs typeface="+mn-cs"/>
        </a:defRPr>
      </a:lvl8pPr>
      <a:lvl9pPr marL="3584575" algn="l" defTabSz="896620" rtl="0" eaLnBrk="1" latinLnBrk="0" hangingPunct="1">
        <a:defRPr sz="176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jpeg"/><Relationship Id="rId1" Type="http://schemas.openxmlformats.org/officeDocument/2006/relationships/tags" Target="../tags/tag16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7.xml"/><Relationship Id="rId1" Type="http://schemas.openxmlformats.org/officeDocument/2006/relationships/tags" Target="../tags/tag19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7.xml"/><Relationship Id="rId1" Type="http://schemas.openxmlformats.org/officeDocument/2006/relationships/tags" Target="../tags/tag19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7.xml"/><Relationship Id="rId1" Type="http://schemas.openxmlformats.org/officeDocument/2006/relationships/tags" Target="../tags/tag19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7.xml"/><Relationship Id="rId1" Type="http://schemas.openxmlformats.org/officeDocument/2006/relationships/tags" Target="../tags/tag19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7.xml"/><Relationship Id="rId1" Type="http://schemas.openxmlformats.org/officeDocument/2006/relationships/tags" Target="../tags/tag19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7.xml"/><Relationship Id="rId1" Type="http://schemas.openxmlformats.org/officeDocument/2006/relationships/tags" Target="../tags/tag19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3" Type="http://schemas.openxmlformats.org/officeDocument/2006/relationships/slideLayout" Target="../slideLayouts/slideLayout7.xml"/><Relationship Id="rId22" Type="http://schemas.openxmlformats.org/officeDocument/2006/relationships/tags" Target="../tags/tag182.xml"/><Relationship Id="rId21" Type="http://schemas.openxmlformats.org/officeDocument/2006/relationships/tags" Target="../tags/tag181.xml"/><Relationship Id="rId20" Type="http://schemas.openxmlformats.org/officeDocument/2006/relationships/image" Target="../media/image18.svg"/><Relationship Id="rId2" Type="http://schemas.openxmlformats.org/officeDocument/2006/relationships/tags" Target="../tags/tag166.xml"/><Relationship Id="rId19" Type="http://schemas.openxmlformats.org/officeDocument/2006/relationships/image" Target="../media/image17.png"/><Relationship Id="rId18" Type="http://schemas.openxmlformats.org/officeDocument/2006/relationships/tags" Target="../tags/tag180.xml"/><Relationship Id="rId17" Type="http://schemas.openxmlformats.org/officeDocument/2006/relationships/image" Target="../media/image16.svg"/><Relationship Id="rId16" Type="http://schemas.openxmlformats.org/officeDocument/2006/relationships/image" Target="../media/image15.png"/><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tags" Target="../tags/tag16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7.xml"/><Relationship Id="rId1" Type="http://schemas.openxmlformats.org/officeDocument/2006/relationships/tags" Target="../tags/tag19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7.xml"/><Relationship Id="rId1" Type="http://schemas.openxmlformats.org/officeDocument/2006/relationships/tags" Target="../tags/tag19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199.xml"/><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0.xml"/><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1.xml"/><Relationship Id="rId1"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2.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3.xml"/><Relationship Id="rId1"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4.xml"/><Relationship Id="rId1" Type="http://schemas.openxmlformats.org/officeDocument/2006/relationships/image" Target="../media/image2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65.xml"/><Relationship Id="rId1"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5.xml"/><Relationship Id="rId1"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6.xml"/><Relationship Id="rId1"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7.xml"/><Relationship Id="rId1"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8.xml"/><Relationship Id="rId1" Type="http://schemas.openxmlformats.org/officeDocument/2006/relationships/image" Target="../media/image2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09.xml"/><Relationship Id="rId1"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10.xml"/><Relationship Id="rId1"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11.xml"/><Relationship Id="rId1" Type="http://schemas.openxmlformats.org/officeDocument/2006/relationships/image" Target="../media/image20.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65.xml"/><Relationship Id="rId2" Type="http://schemas.openxmlformats.org/officeDocument/2006/relationships/tags" Target="../tags/tag212.xml"/><Relationship Id="rId1" Type="http://schemas.openxmlformats.org/officeDocument/2006/relationships/image" Target="../media/image2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lstStyle/>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custDataLst>
              <p:tags r:id="rId1"/>
            </p:custDataLst>
          </p:nvPr>
        </p:nvPicPr>
        <p:blipFill>
          <a:blip r:embed="rId2"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164590" y="1612900"/>
            <a:ext cx="10224770" cy="21837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defRPr/>
            </a:pP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项目五</a:t>
            </a:r>
            <a:r>
              <a:rPr lang="en-US" altLang="zh-CN"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借贷记账法在产品制造企业会计中的运用</a:t>
            </a:r>
            <a:endPar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a:p>
            <a:pPr algn="ctr" fontAlgn="auto">
              <a:lnSpc>
                <a:spcPct val="200000"/>
              </a:lnSpc>
              <a:defRPr/>
            </a:pP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任务五</a:t>
            </a:r>
            <a:r>
              <a:rPr lang="en-US" altLang="zh-CN"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财务成果形成与分配业务的核算</a:t>
            </a:r>
            <a:endPar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152083"/>
            <a:ext cx="10972800" cy="1143000"/>
          </a:xfrm>
        </p:spPr>
        <p:txBody>
          <a:bodyPr>
            <a:normAutofit/>
          </a:bodyPr>
          <a:lstStyle/>
          <a:p>
            <a:r>
              <a:rPr lang="zh-CN" altLang="en-US" sz="2800" dirty="0">
                <a:sym typeface="+mn-ea"/>
              </a:rPr>
              <a:t>三、财务成果的表达（利润表的编制方法）</a:t>
            </a:r>
            <a:endParaRPr lang="zh-CN" altLang="en-US" sz="2800" dirty="0">
              <a:sym typeface="+mn-ea"/>
            </a:endParaRPr>
          </a:p>
        </p:txBody>
      </p:sp>
      <p:sp>
        <p:nvSpPr>
          <p:cNvPr id="3" name="内容占位符 2"/>
          <p:cNvSpPr>
            <a:spLocks noGrp="1"/>
          </p:cNvSpPr>
          <p:nvPr>
            <p:ph idx="1"/>
          </p:nvPr>
        </p:nvSpPr>
        <p:spPr>
          <a:xfrm>
            <a:off x="1461135" y="1124585"/>
            <a:ext cx="9161780" cy="511302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a:lstStyle/>
          <a:p>
            <a:pPr>
              <a:lnSpc>
                <a:spcPct val="150000"/>
              </a:lnSpc>
            </a:pPr>
            <a:r>
              <a:rPr lang="zh-CN" altLang="zh-CN" sz="2600" b="1" dirty="0">
                <a:solidFill>
                  <a:srgbClr val="FF0000"/>
                </a:solidFill>
                <a:latin typeface="方正粗黑宋简体" panose="02000000000000000000" charset="-122"/>
                <a:ea typeface="方正大黑体_GBK" panose="02010600010101010101" charset="-122"/>
                <a:sym typeface="宋体" panose="02010600030101010101" pitchFamily="2" charset="-122"/>
              </a:rPr>
              <a:t>1、月度</a:t>
            </a:r>
            <a:endParaRPr lang="zh-CN" altLang="zh-CN" sz="2600" b="1" dirty="0">
              <a:solidFill>
                <a:srgbClr val="FF0000"/>
              </a:solidFill>
              <a:latin typeface="方正粗黑宋简体" panose="02000000000000000000" charset="-122"/>
              <a:ea typeface="方正大黑体_GBK" panose="02010600010101010101" charset="-122"/>
              <a:sym typeface="宋体" panose="02010600030101010101" pitchFamily="2" charset="-122"/>
            </a:endParaRPr>
          </a:p>
          <a:p>
            <a:pPr>
              <a:lnSpc>
                <a:spcPct val="150000"/>
              </a:lnSpc>
            </a:pPr>
            <a:r>
              <a:rPr lang="zh-CN" altLang="zh-CN" sz="2600" b="1" dirty="0">
                <a:latin typeface="方正粗黑宋简体" panose="02000000000000000000" charset="-122"/>
                <a:ea typeface="方正大黑体_GBK" panose="02010600010101010101" charset="-122"/>
                <a:sym typeface="宋体" panose="02010600030101010101" pitchFamily="2" charset="-122"/>
              </a:rPr>
              <a:t>  1)本月数：根据本月的损益类发生额进行填列。</a:t>
            </a:r>
            <a:endParaRPr lang="zh-CN" altLang="zh-CN" sz="2600" b="1" dirty="0">
              <a:latin typeface="方正粗黑宋简体" panose="02000000000000000000" charset="-122"/>
              <a:ea typeface="方正大黑体_GBK" panose="02010600010101010101" charset="-122"/>
              <a:sym typeface="宋体" panose="02010600030101010101" pitchFamily="2" charset="-122"/>
            </a:endParaRPr>
          </a:p>
          <a:p>
            <a:pPr>
              <a:lnSpc>
                <a:spcPct val="150000"/>
              </a:lnSpc>
            </a:pPr>
            <a:r>
              <a:rPr lang="zh-CN" altLang="zh-CN" sz="2600" b="1" dirty="0">
                <a:latin typeface="方正粗黑宋简体" panose="02000000000000000000" charset="-122"/>
                <a:ea typeface="方正大黑体_GBK" panose="02010600010101010101" charset="-122"/>
                <a:sym typeface="宋体" panose="02010600030101010101" pitchFamily="2" charset="-122"/>
              </a:rPr>
              <a:t>  2)本年累计数：根据年初1月到本月的累计数（如当月是9月，那么这栏的金额填列1-9月的金额）</a:t>
            </a:r>
            <a:r>
              <a:rPr lang="en-US" altLang="zh-CN" sz="2600" b="1" dirty="0">
                <a:latin typeface="方正粗黑宋简体" panose="02000000000000000000" charset="-122"/>
                <a:ea typeface="方正大黑体_GBK" panose="02010600010101010101" charset="-122"/>
                <a:sym typeface="宋体" panose="02010600030101010101" pitchFamily="2" charset="-122"/>
              </a:rPr>
              <a:t>                                                                                                                                                                             </a:t>
            </a:r>
            <a:endParaRPr lang="zh-CN" altLang="zh-CN" sz="2600" b="1" dirty="0">
              <a:latin typeface="方正粗黑宋简体" panose="02000000000000000000" charset="-122"/>
              <a:ea typeface="方正大黑体_GBK" panose="02010600010101010101" charset="-122"/>
              <a:sym typeface="宋体" panose="02010600030101010101" pitchFamily="2" charset="-122"/>
            </a:endParaRPr>
          </a:p>
          <a:p>
            <a:pPr>
              <a:lnSpc>
                <a:spcPct val="150000"/>
              </a:lnSpc>
            </a:pPr>
            <a:r>
              <a:rPr lang="zh-CN" altLang="zh-CN" sz="2600" b="1" dirty="0">
                <a:solidFill>
                  <a:srgbClr val="FF0000"/>
                </a:solidFill>
                <a:latin typeface="方正粗黑宋简体" panose="02000000000000000000" charset="-122"/>
                <a:ea typeface="方正大黑体_GBK" panose="02010600010101010101" charset="-122"/>
                <a:sym typeface="宋体" panose="02010600030101010101" pitchFamily="2" charset="-122"/>
              </a:rPr>
              <a:t>2、年度</a:t>
            </a:r>
            <a:endParaRPr lang="zh-CN" altLang="zh-CN" sz="2600" b="1" dirty="0">
              <a:solidFill>
                <a:srgbClr val="FF0000"/>
              </a:solidFill>
              <a:latin typeface="方正粗黑宋简体" panose="02000000000000000000" charset="-122"/>
              <a:ea typeface="方正大黑体_GBK" panose="02010600010101010101" charset="-122"/>
              <a:sym typeface="宋体" panose="02010600030101010101" pitchFamily="2" charset="-122"/>
            </a:endParaRPr>
          </a:p>
          <a:p>
            <a:pPr>
              <a:lnSpc>
                <a:spcPct val="150000"/>
              </a:lnSpc>
            </a:pPr>
            <a:r>
              <a:rPr lang="zh-CN" altLang="zh-CN" sz="2600" b="1" dirty="0">
                <a:latin typeface="方正粗黑宋简体" panose="02000000000000000000" charset="-122"/>
                <a:ea typeface="方正大黑体_GBK" panose="02010600010101010101" charset="-122"/>
                <a:sym typeface="宋体" panose="02010600030101010101" pitchFamily="2" charset="-122"/>
              </a:rPr>
              <a:t>  1）本期金额：根据本年的损益类发生额进行分析计算填列</a:t>
            </a:r>
            <a:endParaRPr lang="zh-CN" altLang="zh-CN" sz="2600" b="1" dirty="0">
              <a:latin typeface="方正粗黑宋简体" panose="02000000000000000000" charset="-122"/>
              <a:ea typeface="方正大黑体_GBK" panose="02010600010101010101" charset="-122"/>
              <a:sym typeface="宋体" panose="02010600030101010101" pitchFamily="2" charset="-122"/>
            </a:endParaRPr>
          </a:p>
          <a:p>
            <a:pPr>
              <a:lnSpc>
                <a:spcPct val="150000"/>
              </a:lnSpc>
            </a:pPr>
            <a:r>
              <a:rPr lang="zh-CN" altLang="zh-CN" sz="2600" b="1" dirty="0">
                <a:latin typeface="方正粗黑宋简体" panose="02000000000000000000" charset="-122"/>
                <a:ea typeface="方正大黑体_GBK" panose="02010600010101010101" charset="-122"/>
                <a:sym typeface="宋体" panose="02010600030101010101" pitchFamily="2" charset="-122"/>
              </a:rPr>
              <a:t>  2）上期金额：根据上年实际发生额分析计算填列</a:t>
            </a:r>
            <a:endParaRPr lang="zh-CN" altLang="zh-CN" sz="2600" dirty="0">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oup 2"/>
          <p:cNvGraphicFramePr>
            <a:graphicFrameLocks noGrp="1"/>
          </p:cNvGraphicFramePr>
          <p:nvPr/>
        </p:nvGraphicFramePr>
        <p:xfrm>
          <a:off x="2882563" y="-161"/>
          <a:ext cx="8491855" cy="6498249"/>
        </p:xfrm>
        <a:graphic>
          <a:graphicData uri="http://schemas.openxmlformats.org/drawingml/2006/table">
            <a:tbl>
              <a:tblPr/>
              <a:tblGrid>
                <a:gridCol w="4584065"/>
                <a:gridCol w="1708785"/>
                <a:gridCol w="2199005"/>
              </a:tblGrid>
              <a:tr h="378254">
                <a:tc gridSpan="3">
                  <a:txBody>
                    <a:bodyPr/>
                    <a:lstStyle/>
                    <a:p>
                      <a:pPr marL="0" marR="0" lvl="0" indent="0" algn="ctr" defTabSz="0" rtl="0" eaLnBrk="0" fontAlgn="b" latinLnBrk="0" hangingPunct="0">
                        <a:lnSpc>
                          <a:spcPct val="100000"/>
                        </a:lnSpc>
                        <a:spcBef>
                          <a:spcPct val="0"/>
                        </a:spcBef>
                        <a:spcAft>
                          <a:spcPct val="0"/>
                        </a:spcAft>
                        <a:buClrTx/>
                        <a:buSzTx/>
                        <a:buFontTx/>
                        <a:buNone/>
                      </a:pP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rPr>
                        <a:t>利润表</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cap="flat">
                      <a:noFill/>
                    </a:lnL>
                    <a:lnR cap="flat">
                      <a:noFill/>
                    </a:lnR>
                    <a:lnT cap="flat">
                      <a:noFill/>
                    </a:lnT>
                    <a:lnB>
                      <a:noFill/>
                    </a:lnB>
                    <a:lnTlToBr>
                      <a:noFill/>
                    </a:lnTlToBr>
                    <a:lnBlToTr>
                      <a:noFill/>
                    </a:lnBlToTr>
                    <a:noFill/>
                  </a:tcPr>
                </a:tc>
                <a:tc hMerge="1">
                  <a:tcPr/>
                </a:tc>
                <a:tc hMerge="1">
                  <a:tcPr/>
                </a:tc>
              </a:tr>
              <a:tr h="411798">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rPr>
                        <a:t>公司名称：</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0" rtl="0" eaLnBrk="0" fontAlgn="base" latinLnBrk="0" hangingPunct="0">
                        <a:lnSpc>
                          <a:spcPct val="100000"/>
                        </a:lnSpc>
                        <a:spcBef>
                          <a:spcPct val="20000"/>
                        </a:spcBef>
                        <a:spcAft>
                          <a:spcPct val="0"/>
                        </a:spcAft>
                        <a:buClrTx/>
                        <a:buSzTx/>
                        <a:buFont typeface="Arial" panose="020B0604020202020204" pitchFamily="34" charset="0"/>
                        <a:buNone/>
                      </a:pPr>
                      <a:r>
                        <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2022</a:t>
                      </a: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年</a:t>
                      </a:r>
                      <a:r>
                        <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12</a:t>
                      </a: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月</a:t>
                      </a:r>
                      <a:endPar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0" rtl="0" eaLnBrk="0" fontAlgn="b" latinLnBrk="0" hangingPunct="0">
                        <a:lnSpc>
                          <a:spcPct val="100000"/>
                        </a:lnSpc>
                        <a:spcBef>
                          <a:spcPct val="0"/>
                        </a:spcBef>
                        <a:spcAft>
                          <a:spcPct val="0"/>
                        </a:spcAft>
                        <a:buClrTx/>
                        <a:buSzTx/>
                        <a:buFontTx/>
                        <a:buNone/>
                      </a:pPr>
                      <a:r>
                        <a:rPr kumimoji="0" lang="zh-CN" altLang="en-US" sz="1800" b="1" i="0" u="none" strike="noStrike" cap="none" normalizeH="0" baseline="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rPr>
                        <a:t>单位：元</a:t>
                      </a:r>
                      <a:endParaRPr kumimoji="0" lang="zh-CN" altLang="en-US" sz="1800" b="1" i="0" u="none" strike="noStrike" cap="none" normalizeH="0" baseline="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项    目</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rPr>
                        <a:t>本月数</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rPr>
                        <a:t>本年累计数</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2641">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rPr>
                        <a:t>一、营业收入</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defRPr/>
                      </a:pPr>
                      <a:endParaRPr kumimoji="0" lang="zh-CN" altLang="zh-CN" sz="2000" b="1" kern="1200" dirty="0">
                        <a:solidFill>
                          <a:schemeClr val="tx1"/>
                        </a:solidFill>
                        <a:latin typeface="方正大黑简体" panose="02000000000000000000" charset="-122"/>
                        <a:ea typeface="方正大黑简体" panose="02000000000000000000" charset="-122"/>
                        <a:cs typeface="+mn-cs"/>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减：营业成本</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en-US"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税金及附加</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en-US"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销售费用</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en-US"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en-US"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管理费用</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en-US"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财务费用</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加：投资收益（损失以“</a:t>
                      </a:r>
                      <a:r>
                        <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a:t>
                      </a: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号填列）</a:t>
                      </a:r>
                      <a:endPar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二、营业利润（亏损以“</a:t>
                      </a:r>
                      <a:r>
                        <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a:t>
                      </a: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号填列）</a:t>
                      </a:r>
                      <a:endPar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加：营业外收入</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减：营业外支出</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三、利润总额（亏损总额以“</a:t>
                      </a:r>
                      <a:r>
                        <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a:t>
                      </a: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号填列）</a:t>
                      </a:r>
                      <a:endPar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    </a:t>
                      </a:r>
                      <a:r>
                        <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减：所得税费用</a:t>
                      </a:r>
                      <a:endParaRPr kumimoji="0" lang="zh-CN"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8254">
                <a:tc>
                  <a:txBody>
                    <a:bodyPr/>
                    <a:lstStyle/>
                    <a:p>
                      <a:pPr marL="0" marR="0" lvl="0" indent="0" algn="l" defTabSz="0" rtl="0" eaLnBrk="0" fontAlgn="b" latinLnBrk="0" hangingPunct="0">
                        <a:lnSpc>
                          <a:spcPct val="100000"/>
                        </a:lnSpc>
                        <a:spcBef>
                          <a:spcPct val="0"/>
                        </a:spcBef>
                        <a:spcAft>
                          <a:spcPct val="0"/>
                        </a:spcAft>
                        <a:buClrTx/>
                        <a:buSzTx/>
                        <a:buFontTx/>
                        <a:buNone/>
                      </a:pP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四、净利润（净亏损以“</a:t>
                      </a:r>
                      <a:r>
                        <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a:t>
                      </a:r>
                      <a:r>
                        <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rPr>
                        <a:t>号填列）</a:t>
                      </a:r>
                      <a:endParaRPr kumimoji="0" lang="zh-CN" alt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cs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c>
                  <a:txBody>
                    <a:bodyPr/>
                    <a:lstStyle/>
                    <a:p>
                      <a:pPr marL="0" marR="0" lvl="0" indent="0" algn="r" defTabSz="0" rtl="0" eaLnBrk="0" fontAlgn="b" latinLnBrk="0" hangingPunct="0">
                        <a:lnSpc>
                          <a:spcPct val="100000"/>
                        </a:lnSpc>
                        <a:spcBef>
                          <a:spcPct val="0"/>
                        </a:spcBef>
                        <a:spcAft>
                          <a:spcPct val="0"/>
                        </a:spcAft>
                        <a:buClrTx/>
                        <a:buSzTx/>
                        <a:buFontTx/>
                        <a:buNone/>
                      </a:pPr>
                      <a:endParaRPr kumimoji="0" lang="en-US" sz="1800" b="1" i="0" u="none" strike="noStrike" cap="none" normalizeH="0" baseline="0" dirty="0">
                        <a:ln>
                          <a:noFill/>
                        </a:ln>
                        <a:solidFill>
                          <a:schemeClr val="tx1"/>
                        </a:solidFill>
                        <a:effectLst/>
                        <a:latin typeface="方正大黑简体" panose="02000000000000000000" charset="-122"/>
                        <a:ea typeface="方正大黑简体" panose="02000000000000000000" charset="-122"/>
                        <a:sym typeface="Verdana" panose="020B060403050404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FF"/>
                    </a:solidFill>
                  </a:tcPr>
                </a:tc>
              </a:tr>
            </a:tbl>
          </a:graphicData>
        </a:graphic>
      </p:graphicFrame>
      <p:sp>
        <p:nvSpPr>
          <p:cNvPr id="15" name="左大括号 14"/>
          <p:cNvSpPr/>
          <p:nvPr/>
        </p:nvSpPr>
        <p:spPr>
          <a:xfrm>
            <a:off x="2477231" y="1752906"/>
            <a:ext cx="432000" cy="2520000"/>
          </a:xfrm>
          <a:prstGeom prst="leftBrace">
            <a:avLst>
              <a:gd name="adj1" fmla="val 8333"/>
              <a:gd name="adj2" fmla="val 49374"/>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a:p>
        </p:txBody>
      </p:sp>
      <p:sp>
        <p:nvSpPr>
          <p:cNvPr id="16" name="TextBox 15"/>
          <p:cNvSpPr txBox="1"/>
          <p:nvPr/>
        </p:nvSpPr>
        <p:spPr>
          <a:xfrm>
            <a:off x="1787500" y="2571744"/>
            <a:ext cx="736600" cy="928694"/>
          </a:xfrm>
          <a:prstGeom prst="rect">
            <a:avLst/>
          </a:prstGeom>
          <a:noFill/>
        </p:spPr>
        <p:txBody>
          <a:bodyPr vert="eaVert" wrap="square" rtlCol="0">
            <a:spAutoFit/>
          </a:bodyPr>
          <a:lstStyle/>
          <a:p>
            <a:r>
              <a:rPr lang="zh-CN" altLang="en-US" dirty="0"/>
              <a:t>营业利</a:t>
            </a:r>
            <a:endParaRPr lang="en-US" altLang="zh-CN" dirty="0"/>
          </a:p>
          <a:p>
            <a:r>
              <a:rPr lang="zh-CN" altLang="en-US" dirty="0"/>
              <a:t>润构成</a:t>
            </a:r>
            <a:endParaRPr lang="zh-CN" altLang="en-US" dirty="0"/>
          </a:p>
        </p:txBody>
      </p:sp>
      <p:sp>
        <p:nvSpPr>
          <p:cNvPr id="17" name="左大括号 16"/>
          <p:cNvSpPr/>
          <p:nvPr/>
        </p:nvSpPr>
        <p:spPr>
          <a:xfrm>
            <a:off x="2438496" y="4428815"/>
            <a:ext cx="432000" cy="1000132"/>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a:p>
        </p:txBody>
      </p:sp>
      <p:sp>
        <p:nvSpPr>
          <p:cNvPr id="18" name="TextBox 17"/>
          <p:cNvSpPr txBox="1"/>
          <p:nvPr/>
        </p:nvSpPr>
        <p:spPr>
          <a:xfrm>
            <a:off x="1716062" y="4572008"/>
            <a:ext cx="736600" cy="857256"/>
          </a:xfrm>
          <a:prstGeom prst="rect">
            <a:avLst/>
          </a:prstGeom>
          <a:noFill/>
        </p:spPr>
        <p:txBody>
          <a:bodyPr vert="eaVert" wrap="square" rtlCol="0">
            <a:spAutoFit/>
          </a:bodyPr>
          <a:lstStyle/>
          <a:p>
            <a:r>
              <a:rPr lang="zh-CN" altLang="en-US" dirty="0"/>
              <a:t>利润总</a:t>
            </a:r>
            <a:endParaRPr lang="en-US" altLang="zh-CN" dirty="0"/>
          </a:p>
          <a:p>
            <a:r>
              <a:rPr lang="zh-CN" altLang="en-US" dirty="0"/>
              <a:t>额构成</a:t>
            </a:r>
            <a:endParaRPr lang="en-US" altLang="zh-CN" dirty="0"/>
          </a:p>
        </p:txBody>
      </p:sp>
      <p:sp>
        <p:nvSpPr>
          <p:cNvPr id="19" name="左大括号 18"/>
          <p:cNvSpPr/>
          <p:nvPr/>
        </p:nvSpPr>
        <p:spPr>
          <a:xfrm>
            <a:off x="2438496" y="5786454"/>
            <a:ext cx="432000" cy="61200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a:p>
        </p:txBody>
      </p:sp>
      <p:sp>
        <p:nvSpPr>
          <p:cNvPr id="20" name="TextBox 19"/>
          <p:cNvSpPr txBox="1"/>
          <p:nvPr/>
        </p:nvSpPr>
        <p:spPr>
          <a:xfrm>
            <a:off x="1740346" y="5715016"/>
            <a:ext cx="736600" cy="785818"/>
          </a:xfrm>
          <a:prstGeom prst="rect">
            <a:avLst/>
          </a:prstGeom>
          <a:noFill/>
        </p:spPr>
        <p:txBody>
          <a:bodyPr vert="eaVert" wrap="square" rtlCol="0">
            <a:spAutoFit/>
          </a:bodyPr>
          <a:lstStyle/>
          <a:p>
            <a:r>
              <a:rPr lang="zh-CN" altLang="en-US" dirty="0"/>
              <a:t>净利润构成</a:t>
            </a:r>
            <a:endParaRPr lang="zh-CN" altLang="en-US" dirty="0"/>
          </a:p>
        </p:txBody>
      </p:sp>
      <p:sp>
        <p:nvSpPr>
          <p:cNvPr id="9" name="TextBox 8"/>
          <p:cNvSpPr txBox="1"/>
          <p:nvPr/>
        </p:nvSpPr>
        <p:spPr>
          <a:xfrm>
            <a:off x="7467843" y="1244587"/>
            <a:ext cx="1636804" cy="368300"/>
          </a:xfrm>
          <a:prstGeom prst="rect">
            <a:avLst/>
          </a:prstGeom>
          <a:noFill/>
        </p:spPr>
        <p:txBody>
          <a:bodyPr wrap="square" rtlCol="0">
            <a:spAutoFit/>
          </a:bodyPr>
          <a:lstStyle/>
          <a:p>
            <a:pPr algn="r"/>
            <a:r>
              <a:rPr lang="en-US" altLang="zh-CN" dirty="0"/>
              <a:t>29 000.00</a:t>
            </a:r>
            <a:endParaRPr lang="zh-CN" altLang="en-US" dirty="0"/>
          </a:p>
        </p:txBody>
      </p:sp>
      <p:sp>
        <p:nvSpPr>
          <p:cNvPr id="11" name="TextBox 10"/>
          <p:cNvSpPr txBox="1"/>
          <p:nvPr/>
        </p:nvSpPr>
        <p:spPr>
          <a:xfrm>
            <a:off x="7467843" y="1617893"/>
            <a:ext cx="1636804" cy="368300"/>
          </a:xfrm>
          <a:prstGeom prst="rect">
            <a:avLst/>
          </a:prstGeom>
          <a:noFill/>
        </p:spPr>
        <p:txBody>
          <a:bodyPr wrap="square" rtlCol="0">
            <a:spAutoFit/>
          </a:bodyPr>
          <a:lstStyle/>
          <a:p>
            <a:pPr algn="r"/>
            <a:r>
              <a:rPr lang="en-US" altLang="zh-CN" dirty="0"/>
              <a:t>11 400.00</a:t>
            </a:r>
            <a:endParaRPr lang="zh-CN" altLang="en-US" dirty="0"/>
          </a:p>
        </p:txBody>
      </p:sp>
      <p:sp>
        <p:nvSpPr>
          <p:cNvPr id="12" name="TextBox 11"/>
          <p:cNvSpPr txBox="1"/>
          <p:nvPr/>
        </p:nvSpPr>
        <p:spPr>
          <a:xfrm>
            <a:off x="7692247" y="1991670"/>
            <a:ext cx="1260000" cy="368300"/>
          </a:xfrm>
          <a:prstGeom prst="rect">
            <a:avLst/>
          </a:prstGeom>
          <a:noFill/>
        </p:spPr>
        <p:txBody>
          <a:bodyPr wrap="square" rtlCol="0">
            <a:spAutoFit/>
          </a:bodyPr>
          <a:lstStyle/>
          <a:p>
            <a:pPr algn="r"/>
            <a:r>
              <a:rPr lang="en-US" altLang="zh-CN" dirty="0"/>
              <a:t>500.00</a:t>
            </a:r>
            <a:endParaRPr lang="zh-CN" altLang="en-US" dirty="0"/>
          </a:p>
        </p:txBody>
      </p:sp>
      <p:sp>
        <p:nvSpPr>
          <p:cNvPr id="14" name="TextBox 13"/>
          <p:cNvSpPr txBox="1"/>
          <p:nvPr/>
        </p:nvSpPr>
        <p:spPr>
          <a:xfrm>
            <a:off x="7848457" y="2364735"/>
            <a:ext cx="1260000" cy="368300"/>
          </a:xfrm>
          <a:prstGeom prst="rect">
            <a:avLst/>
          </a:prstGeom>
          <a:noFill/>
        </p:spPr>
        <p:txBody>
          <a:bodyPr wrap="square" rtlCol="0">
            <a:spAutoFit/>
          </a:bodyPr>
          <a:lstStyle/>
          <a:p>
            <a:pPr algn="r"/>
            <a:r>
              <a:rPr lang="en-US" altLang="zh-CN" dirty="0"/>
              <a:t>1 000.00</a:t>
            </a:r>
            <a:endParaRPr lang="zh-CN" altLang="en-US" dirty="0"/>
          </a:p>
        </p:txBody>
      </p:sp>
      <p:sp>
        <p:nvSpPr>
          <p:cNvPr id="21" name="TextBox 20"/>
          <p:cNvSpPr txBox="1"/>
          <p:nvPr/>
        </p:nvSpPr>
        <p:spPr>
          <a:xfrm>
            <a:off x="7772257" y="2756456"/>
            <a:ext cx="1260000" cy="368300"/>
          </a:xfrm>
          <a:prstGeom prst="rect">
            <a:avLst/>
          </a:prstGeom>
          <a:noFill/>
        </p:spPr>
        <p:txBody>
          <a:bodyPr wrap="square" rtlCol="0">
            <a:spAutoFit/>
          </a:bodyPr>
          <a:lstStyle/>
          <a:p>
            <a:pPr algn="r"/>
            <a:r>
              <a:rPr lang="en-US" altLang="zh-CN" dirty="0"/>
              <a:t>2 100.00</a:t>
            </a:r>
            <a:endParaRPr lang="zh-CN" altLang="en-US" dirty="0"/>
          </a:p>
        </p:txBody>
      </p:sp>
      <p:sp>
        <p:nvSpPr>
          <p:cNvPr id="22" name="TextBox 21"/>
          <p:cNvSpPr txBox="1"/>
          <p:nvPr/>
        </p:nvSpPr>
        <p:spPr>
          <a:xfrm>
            <a:off x="7844647" y="3148571"/>
            <a:ext cx="1260000" cy="368300"/>
          </a:xfrm>
          <a:prstGeom prst="rect">
            <a:avLst/>
          </a:prstGeom>
          <a:noFill/>
        </p:spPr>
        <p:txBody>
          <a:bodyPr wrap="square" rtlCol="0">
            <a:spAutoFit/>
          </a:bodyPr>
          <a:lstStyle/>
          <a:p>
            <a:pPr algn="r"/>
            <a:r>
              <a:rPr lang="en-US" altLang="zh-CN" dirty="0"/>
              <a:t>1 000.00</a:t>
            </a:r>
            <a:endParaRPr lang="zh-CN" altLang="en-US" dirty="0"/>
          </a:p>
        </p:txBody>
      </p:sp>
      <p:sp>
        <p:nvSpPr>
          <p:cNvPr id="23" name="TextBox 22"/>
          <p:cNvSpPr txBox="1"/>
          <p:nvPr/>
        </p:nvSpPr>
        <p:spPr>
          <a:xfrm>
            <a:off x="7647162" y="3857725"/>
            <a:ext cx="1260000" cy="368300"/>
          </a:xfrm>
          <a:prstGeom prst="rect">
            <a:avLst/>
          </a:prstGeom>
          <a:noFill/>
        </p:spPr>
        <p:txBody>
          <a:bodyPr wrap="square" rtlCol="0">
            <a:spAutoFit/>
          </a:bodyPr>
          <a:lstStyle/>
          <a:p>
            <a:pPr algn="r"/>
            <a:r>
              <a:rPr lang="en-US" altLang="zh-CN" dirty="0"/>
              <a:t>4 500.00</a:t>
            </a:r>
            <a:endParaRPr lang="zh-CN" altLang="en-US" dirty="0"/>
          </a:p>
        </p:txBody>
      </p:sp>
      <p:sp>
        <p:nvSpPr>
          <p:cNvPr id="24" name="TextBox 23"/>
          <p:cNvSpPr txBox="1"/>
          <p:nvPr/>
        </p:nvSpPr>
        <p:spPr>
          <a:xfrm>
            <a:off x="6933966" y="4239122"/>
            <a:ext cx="2140860" cy="368300"/>
          </a:xfrm>
          <a:prstGeom prst="rect">
            <a:avLst/>
          </a:prstGeom>
          <a:noFill/>
        </p:spPr>
        <p:txBody>
          <a:bodyPr wrap="square" rtlCol="0">
            <a:spAutoFit/>
          </a:bodyPr>
          <a:lstStyle/>
          <a:p>
            <a:pPr algn="r"/>
            <a:r>
              <a:rPr lang="en-US" altLang="zh-CN" dirty="0"/>
              <a:t>17 500.00</a:t>
            </a:r>
            <a:endParaRPr lang="zh-CN" altLang="en-US" dirty="0"/>
          </a:p>
        </p:txBody>
      </p:sp>
      <p:sp>
        <p:nvSpPr>
          <p:cNvPr id="26" name="TextBox 25"/>
          <p:cNvSpPr txBox="1"/>
          <p:nvPr/>
        </p:nvSpPr>
        <p:spPr>
          <a:xfrm>
            <a:off x="7647533" y="4617774"/>
            <a:ext cx="1260000" cy="368300"/>
          </a:xfrm>
          <a:prstGeom prst="rect">
            <a:avLst/>
          </a:prstGeom>
          <a:noFill/>
        </p:spPr>
        <p:txBody>
          <a:bodyPr wrap="square" rtlCol="0">
            <a:spAutoFit/>
          </a:bodyPr>
          <a:lstStyle/>
          <a:p>
            <a:pPr algn="r"/>
            <a:r>
              <a:rPr lang="en-US" altLang="zh-CN" dirty="0"/>
              <a:t>2 000.00</a:t>
            </a:r>
            <a:endParaRPr lang="zh-CN" altLang="en-US" dirty="0"/>
          </a:p>
        </p:txBody>
      </p:sp>
      <p:sp>
        <p:nvSpPr>
          <p:cNvPr id="27" name="TextBox 26"/>
          <p:cNvSpPr txBox="1"/>
          <p:nvPr/>
        </p:nvSpPr>
        <p:spPr>
          <a:xfrm>
            <a:off x="7647821" y="5006791"/>
            <a:ext cx="1260000" cy="368300"/>
          </a:xfrm>
          <a:prstGeom prst="rect">
            <a:avLst/>
          </a:prstGeom>
          <a:noFill/>
        </p:spPr>
        <p:txBody>
          <a:bodyPr wrap="square" rtlCol="0">
            <a:spAutoFit/>
          </a:bodyPr>
          <a:lstStyle/>
          <a:p>
            <a:pPr algn="r"/>
            <a:r>
              <a:rPr lang="en-US" altLang="zh-CN" dirty="0"/>
              <a:t>1 600.00</a:t>
            </a:r>
            <a:endParaRPr lang="zh-CN" altLang="en-US" dirty="0"/>
          </a:p>
        </p:txBody>
      </p:sp>
      <p:sp>
        <p:nvSpPr>
          <p:cNvPr id="28" name="TextBox 27"/>
          <p:cNvSpPr txBox="1"/>
          <p:nvPr/>
        </p:nvSpPr>
        <p:spPr>
          <a:xfrm>
            <a:off x="7238737" y="5376321"/>
            <a:ext cx="1780820" cy="368300"/>
          </a:xfrm>
          <a:prstGeom prst="rect">
            <a:avLst/>
          </a:prstGeom>
          <a:noFill/>
        </p:spPr>
        <p:txBody>
          <a:bodyPr wrap="square" rtlCol="0">
            <a:spAutoFit/>
          </a:bodyPr>
          <a:lstStyle/>
          <a:p>
            <a:pPr algn="r"/>
            <a:r>
              <a:rPr lang="en-US" altLang="zh-CN" dirty="0"/>
              <a:t>17 900.00</a:t>
            </a:r>
            <a:endParaRPr lang="zh-CN" altLang="en-US" dirty="0"/>
          </a:p>
        </p:txBody>
      </p:sp>
      <p:sp>
        <p:nvSpPr>
          <p:cNvPr id="30" name="TextBox 29"/>
          <p:cNvSpPr txBox="1"/>
          <p:nvPr/>
        </p:nvSpPr>
        <p:spPr>
          <a:xfrm>
            <a:off x="7086337" y="5790194"/>
            <a:ext cx="1780820" cy="368300"/>
          </a:xfrm>
          <a:prstGeom prst="rect">
            <a:avLst/>
          </a:prstGeom>
          <a:noFill/>
        </p:spPr>
        <p:txBody>
          <a:bodyPr wrap="square" rtlCol="0">
            <a:spAutoFit/>
          </a:bodyPr>
          <a:lstStyle/>
          <a:p>
            <a:pPr algn="r"/>
            <a:r>
              <a:rPr lang="en-US" altLang="zh-CN" dirty="0"/>
              <a:t>4 475.00</a:t>
            </a:r>
            <a:endParaRPr lang="zh-CN" altLang="en-US" dirty="0"/>
          </a:p>
        </p:txBody>
      </p:sp>
      <p:sp>
        <p:nvSpPr>
          <p:cNvPr id="31" name="TextBox 30"/>
          <p:cNvSpPr txBox="1"/>
          <p:nvPr/>
        </p:nvSpPr>
        <p:spPr>
          <a:xfrm>
            <a:off x="7171427" y="6171981"/>
            <a:ext cx="1780820" cy="368300"/>
          </a:xfrm>
          <a:prstGeom prst="rect">
            <a:avLst/>
          </a:prstGeom>
          <a:noFill/>
        </p:spPr>
        <p:txBody>
          <a:bodyPr wrap="square" rtlCol="0">
            <a:spAutoFit/>
          </a:bodyPr>
          <a:lstStyle/>
          <a:p>
            <a:pPr algn="r"/>
            <a:r>
              <a:rPr lang="en-US" altLang="zh-CN" dirty="0"/>
              <a:t>13 425.00</a:t>
            </a:r>
            <a:endParaRPr lang="zh-CN" altLang="en-US" dirty="0"/>
          </a:p>
        </p:txBody>
      </p:sp>
      <p:sp>
        <p:nvSpPr>
          <p:cNvPr id="32" name="TextBox 31"/>
          <p:cNvSpPr txBox="1"/>
          <p:nvPr/>
        </p:nvSpPr>
        <p:spPr>
          <a:xfrm>
            <a:off x="9601092" y="1179182"/>
            <a:ext cx="1440000" cy="368300"/>
          </a:xfrm>
          <a:prstGeom prst="rect">
            <a:avLst/>
          </a:prstGeom>
          <a:noFill/>
        </p:spPr>
        <p:txBody>
          <a:bodyPr wrap="square" rtlCol="0">
            <a:spAutoFit/>
          </a:bodyPr>
          <a:lstStyle/>
          <a:p>
            <a:pPr algn="r"/>
            <a:r>
              <a:rPr lang="en-US" altLang="zh-CN" dirty="0"/>
              <a:t>422 800.00</a:t>
            </a:r>
            <a:endParaRPr lang="zh-CN" altLang="en-US" dirty="0"/>
          </a:p>
        </p:txBody>
      </p:sp>
      <p:sp>
        <p:nvSpPr>
          <p:cNvPr id="33" name="TextBox 32"/>
          <p:cNvSpPr txBox="1"/>
          <p:nvPr/>
        </p:nvSpPr>
        <p:spPr>
          <a:xfrm>
            <a:off x="9601092" y="1616623"/>
            <a:ext cx="1440000" cy="368300"/>
          </a:xfrm>
          <a:prstGeom prst="rect">
            <a:avLst/>
          </a:prstGeom>
          <a:noFill/>
        </p:spPr>
        <p:txBody>
          <a:bodyPr wrap="square" rtlCol="0">
            <a:spAutoFit/>
          </a:bodyPr>
          <a:lstStyle/>
          <a:p>
            <a:pPr algn="r"/>
            <a:r>
              <a:rPr lang="en-US" altLang="zh-CN" dirty="0"/>
              <a:t>131 300.00</a:t>
            </a:r>
            <a:endParaRPr lang="zh-CN" altLang="en-US" dirty="0"/>
          </a:p>
        </p:txBody>
      </p:sp>
      <p:sp>
        <p:nvSpPr>
          <p:cNvPr id="34" name="TextBox 33"/>
          <p:cNvSpPr txBox="1"/>
          <p:nvPr/>
        </p:nvSpPr>
        <p:spPr>
          <a:xfrm>
            <a:off x="9524892" y="1952858"/>
            <a:ext cx="1440000" cy="368300"/>
          </a:xfrm>
          <a:prstGeom prst="rect">
            <a:avLst/>
          </a:prstGeom>
          <a:noFill/>
        </p:spPr>
        <p:txBody>
          <a:bodyPr wrap="square" rtlCol="0">
            <a:spAutoFit/>
          </a:bodyPr>
          <a:lstStyle/>
          <a:p>
            <a:pPr algn="r"/>
            <a:r>
              <a:rPr lang="en-US" altLang="zh-CN" dirty="0"/>
              <a:t>4 000.00</a:t>
            </a:r>
            <a:endParaRPr lang="zh-CN" altLang="en-US" dirty="0"/>
          </a:p>
        </p:txBody>
      </p:sp>
      <p:sp>
        <p:nvSpPr>
          <p:cNvPr id="35" name="TextBox 34"/>
          <p:cNvSpPr txBox="1"/>
          <p:nvPr/>
        </p:nvSpPr>
        <p:spPr>
          <a:xfrm>
            <a:off x="9601092" y="2305045"/>
            <a:ext cx="1440000" cy="368300"/>
          </a:xfrm>
          <a:prstGeom prst="rect">
            <a:avLst/>
          </a:prstGeom>
          <a:noFill/>
        </p:spPr>
        <p:txBody>
          <a:bodyPr wrap="square" rtlCol="0">
            <a:spAutoFit/>
          </a:bodyPr>
          <a:lstStyle/>
          <a:p>
            <a:pPr algn="r"/>
            <a:r>
              <a:rPr lang="en-US" altLang="zh-CN" dirty="0"/>
              <a:t>15 000.00</a:t>
            </a:r>
            <a:endParaRPr lang="zh-CN" altLang="en-US" dirty="0"/>
          </a:p>
        </p:txBody>
      </p:sp>
      <p:sp>
        <p:nvSpPr>
          <p:cNvPr id="36" name="TextBox 35"/>
          <p:cNvSpPr txBox="1"/>
          <p:nvPr/>
        </p:nvSpPr>
        <p:spPr>
          <a:xfrm>
            <a:off x="9524892" y="2757091"/>
            <a:ext cx="1440000" cy="368300"/>
          </a:xfrm>
          <a:prstGeom prst="rect">
            <a:avLst/>
          </a:prstGeom>
          <a:noFill/>
        </p:spPr>
        <p:txBody>
          <a:bodyPr wrap="square" rtlCol="0">
            <a:spAutoFit/>
          </a:bodyPr>
          <a:lstStyle/>
          <a:p>
            <a:pPr algn="r"/>
            <a:r>
              <a:rPr lang="en-US" altLang="zh-CN" dirty="0"/>
              <a:t>17 100.00</a:t>
            </a:r>
            <a:endParaRPr lang="zh-CN" altLang="en-US" dirty="0"/>
          </a:p>
        </p:txBody>
      </p:sp>
      <p:sp>
        <p:nvSpPr>
          <p:cNvPr id="37" name="TextBox 36"/>
          <p:cNvSpPr txBox="1"/>
          <p:nvPr/>
        </p:nvSpPr>
        <p:spPr>
          <a:xfrm>
            <a:off x="9448692" y="3064751"/>
            <a:ext cx="1440000" cy="368300"/>
          </a:xfrm>
          <a:prstGeom prst="rect">
            <a:avLst/>
          </a:prstGeom>
          <a:noFill/>
        </p:spPr>
        <p:txBody>
          <a:bodyPr wrap="square" rtlCol="0">
            <a:spAutoFit/>
          </a:bodyPr>
          <a:lstStyle/>
          <a:p>
            <a:pPr algn="r"/>
            <a:r>
              <a:rPr lang="en-US" altLang="zh-CN" dirty="0"/>
              <a:t>9 000.00</a:t>
            </a:r>
            <a:endParaRPr lang="en-US" altLang="zh-CN" dirty="0"/>
          </a:p>
        </p:txBody>
      </p:sp>
      <p:sp>
        <p:nvSpPr>
          <p:cNvPr id="38" name="TextBox 37"/>
          <p:cNvSpPr txBox="1"/>
          <p:nvPr/>
        </p:nvSpPr>
        <p:spPr>
          <a:xfrm>
            <a:off x="9372588" y="3856120"/>
            <a:ext cx="1440000" cy="368300"/>
          </a:xfrm>
          <a:prstGeom prst="rect">
            <a:avLst/>
          </a:prstGeom>
          <a:noFill/>
        </p:spPr>
        <p:txBody>
          <a:bodyPr wrap="square" rtlCol="0">
            <a:spAutoFit/>
          </a:bodyPr>
          <a:lstStyle/>
          <a:p>
            <a:pPr algn="r"/>
            <a:r>
              <a:rPr lang="en-US" altLang="zh-CN" dirty="0"/>
              <a:t>10 000.00</a:t>
            </a:r>
            <a:endParaRPr lang="zh-CN" altLang="en-US" dirty="0"/>
          </a:p>
        </p:txBody>
      </p:sp>
      <p:sp>
        <p:nvSpPr>
          <p:cNvPr id="39" name="TextBox 38"/>
          <p:cNvSpPr txBox="1"/>
          <p:nvPr/>
        </p:nvSpPr>
        <p:spPr>
          <a:xfrm>
            <a:off x="9525015" y="4266814"/>
            <a:ext cx="1440000" cy="368300"/>
          </a:xfrm>
          <a:prstGeom prst="rect">
            <a:avLst/>
          </a:prstGeom>
          <a:noFill/>
        </p:spPr>
        <p:txBody>
          <a:bodyPr wrap="square" rtlCol="0">
            <a:spAutoFit/>
          </a:bodyPr>
          <a:lstStyle/>
          <a:p>
            <a:pPr algn="r"/>
            <a:r>
              <a:rPr lang="en-US" altLang="zh-CN" dirty="0"/>
              <a:t>256 400.00</a:t>
            </a:r>
            <a:endParaRPr lang="zh-CN" altLang="en-US" dirty="0"/>
          </a:p>
        </p:txBody>
      </p:sp>
      <p:sp>
        <p:nvSpPr>
          <p:cNvPr id="40" name="TextBox 39"/>
          <p:cNvSpPr txBox="1"/>
          <p:nvPr/>
        </p:nvSpPr>
        <p:spPr>
          <a:xfrm>
            <a:off x="9448502" y="4233794"/>
            <a:ext cx="1440000" cy="368300"/>
          </a:xfrm>
          <a:prstGeom prst="rect">
            <a:avLst/>
          </a:prstGeom>
          <a:noFill/>
        </p:spPr>
        <p:txBody>
          <a:bodyPr wrap="square" rtlCol="0">
            <a:spAutoFit/>
          </a:bodyPr>
          <a:lstStyle/>
          <a:p>
            <a:endParaRPr lang="zh-CN" altLang="en-US" dirty="0"/>
          </a:p>
        </p:txBody>
      </p:sp>
      <p:sp>
        <p:nvSpPr>
          <p:cNvPr id="41" name="TextBox 40"/>
          <p:cNvSpPr txBox="1"/>
          <p:nvPr/>
        </p:nvSpPr>
        <p:spPr>
          <a:xfrm>
            <a:off x="8882082" y="5000636"/>
            <a:ext cx="1440000" cy="368300"/>
          </a:xfrm>
          <a:prstGeom prst="rect">
            <a:avLst/>
          </a:prstGeom>
          <a:noFill/>
        </p:spPr>
        <p:txBody>
          <a:bodyPr wrap="square" rtlCol="0">
            <a:spAutoFit/>
          </a:bodyPr>
          <a:lstStyle/>
          <a:p>
            <a:endParaRPr lang="zh-CN" altLang="en-US" dirty="0"/>
          </a:p>
        </p:txBody>
      </p:sp>
      <p:sp>
        <p:nvSpPr>
          <p:cNvPr id="42" name="TextBox 41"/>
          <p:cNvSpPr txBox="1"/>
          <p:nvPr/>
        </p:nvSpPr>
        <p:spPr>
          <a:xfrm>
            <a:off x="8882082" y="5357826"/>
            <a:ext cx="1440000" cy="368300"/>
          </a:xfrm>
          <a:prstGeom prst="rect">
            <a:avLst/>
          </a:prstGeom>
          <a:noFill/>
        </p:spPr>
        <p:txBody>
          <a:bodyPr wrap="square" rtlCol="0">
            <a:spAutoFit/>
          </a:bodyPr>
          <a:lstStyle/>
          <a:p>
            <a:endParaRPr lang="zh-CN" altLang="en-US" dirty="0"/>
          </a:p>
        </p:txBody>
      </p:sp>
      <p:sp>
        <p:nvSpPr>
          <p:cNvPr id="43" name="TextBox 42"/>
          <p:cNvSpPr txBox="1"/>
          <p:nvPr/>
        </p:nvSpPr>
        <p:spPr>
          <a:xfrm>
            <a:off x="8882082" y="5774312"/>
            <a:ext cx="1440000" cy="368300"/>
          </a:xfrm>
          <a:prstGeom prst="rect">
            <a:avLst/>
          </a:prstGeom>
          <a:noFill/>
        </p:spPr>
        <p:txBody>
          <a:bodyPr wrap="square" rtlCol="0">
            <a:spAutoFit/>
          </a:bodyPr>
          <a:lstStyle/>
          <a:p>
            <a:endParaRPr lang="zh-CN" altLang="en-US" dirty="0"/>
          </a:p>
        </p:txBody>
      </p:sp>
      <p:sp>
        <p:nvSpPr>
          <p:cNvPr id="44" name="TextBox 43"/>
          <p:cNvSpPr txBox="1"/>
          <p:nvPr/>
        </p:nvSpPr>
        <p:spPr>
          <a:xfrm>
            <a:off x="8882082" y="6131502"/>
            <a:ext cx="1440000" cy="368300"/>
          </a:xfrm>
          <a:prstGeom prst="rect">
            <a:avLst/>
          </a:prstGeom>
          <a:noFill/>
        </p:spPr>
        <p:txBody>
          <a:bodyPr wrap="square" rtlCol="0">
            <a:spAutoFit/>
          </a:bodyPr>
          <a:lstStyle/>
          <a:p>
            <a:endParaRPr lang="zh-CN" altLang="en-US" dirty="0"/>
          </a:p>
        </p:txBody>
      </p:sp>
      <p:sp>
        <p:nvSpPr>
          <p:cNvPr id="46" name="TextBox 45"/>
          <p:cNvSpPr txBox="1"/>
          <p:nvPr/>
        </p:nvSpPr>
        <p:spPr>
          <a:xfrm>
            <a:off x="9372535" y="5016327"/>
            <a:ext cx="1440000" cy="368300"/>
          </a:xfrm>
          <a:prstGeom prst="rect">
            <a:avLst/>
          </a:prstGeom>
          <a:noFill/>
        </p:spPr>
        <p:txBody>
          <a:bodyPr wrap="square" rtlCol="0">
            <a:spAutoFit/>
          </a:bodyPr>
          <a:lstStyle/>
          <a:p>
            <a:pPr algn="r"/>
            <a:r>
              <a:rPr lang="en-US" altLang="zh-CN" dirty="0"/>
              <a:t>8 600.00</a:t>
            </a:r>
            <a:endParaRPr lang="zh-CN" altLang="en-US" dirty="0"/>
          </a:p>
        </p:txBody>
      </p:sp>
      <p:sp>
        <p:nvSpPr>
          <p:cNvPr id="47" name="TextBox 46"/>
          <p:cNvSpPr txBox="1"/>
          <p:nvPr/>
        </p:nvSpPr>
        <p:spPr>
          <a:xfrm>
            <a:off x="9525015" y="5348381"/>
            <a:ext cx="1571636" cy="368300"/>
          </a:xfrm>
          <a:prstGeom prst="rect">
            <a:avLst/>
          </a:prstGeom>
          <a:noFill/>
        </p:spPr>
        <p:txBody>
          <a:bodyPr wrap="square" rtlCol="0">
            <a:spAutoFit/>
          </a:bodyPr>
          <a:lstStyle/>
          <a:p>
            <a:r>
              <a:rPr lang="en-US" altLang="zh-CN" dirty="0"/>
              <a:t>249 800.00</a:t>
            </a:r>
            <a:endParaRPr lang="zh-CN" altLang="en-US" dirty="0"/>
          </a:p>
        </p:txBody>
      </p:sp>
      <p:sp>
        <p:nvSpPr>
          <p:cNvPr id="48" name="TextBox 47"/>
          <p:cNvSpPr txBox="1"/>
          <p:nvPr/>
        </p:nvSpPr>
        <p:spPr>
          <a:xfrm>
            <a:off x="9388133" y="5734794"/>
            <a:ext cx="1500198" cy="368300"/>
          </a:xfrm>
          <a:prstGeom prst="rect">
            <a:avLst/>
          </a:prstGeom>
          <a:noFill/>
        </p:spPr>
        <p:txBody>
          <a:bodyPr wrap="square" rtlCol="0">
            <a:spAutoFit/>
          </a:bodyPr>
          <a:lstStyle/>
          <a:p>
            <a:pPr algn="r"/>
            <a:r>
              <a:rPr lang="en-US" altLang="zh-CN" dirty="0"/>
              <a:t>62 450.00</a:t>
            </a:r>
            <a:endParaRPr lang="zh-CN" altLang="en-US" dirty="0"/>
          </a:p>
        </p:txBody>
      </p:sp>
      <p:sp>
        <p:nvSpPr>
          <p:cNvPr id="50" name="TextBox 49"/>
          <p:cNvSpPr txBox="1"/>
          <p:nvPr/>
        </p:nvSpPr>
        <p:spPr>
          <a:xfrm>
            <a:off x="9372588" y="4648024"/>
            <a:ext cx="1440000" cy="368300"/>
          </a:xfrm>
          <a:prstGeom prst="rect">
            <a:avLst/>
          </a:prstGeom>
          <a:noFill/>
        </p:spPr>
        <p:txBody>
          <a:bodyPr wrap="square" rtlCol="0">
            <a:spAutoFit/>
          </a:bodyPr>
          <a:lstStyle/>
          <a:p>
            <a:pPr algn="r"/>
            <a:r>
              <a:rPr lang="en-US" altLang="zh-CN" dirty="0"/>
              <a:t>2 000.00</a:t>
            </a:r>
            <a:endParaRPr lang="zh-CN" altLang="en-US" dirty="0"/>
          </a:p>
        </p:txBody>
      </p:sp>
      <p:sp>
        <p:nvSpPr>
          <p:cNvPr id="51" name="TextBox 50"/>
          <p:cNvSpPr txBox="1"/>
          <p:nvPr/>
        </p:nvSpPr>
        <p:spPr>
          <a:xfrm>
            <a:off x="9525166" y="6095788"/>
            <a:ext cx="1440000" cy="368300"/>
          </a:xfrm>
          <a:prstGeom prst="rect">
            <a:avLst/>
          </a:prstGeom>
          <a:noFill/>
        </p:spPr>
        <p:txBody>
          <a:bodyPr wrap="square" rtlCol="0">
            <a:spAutoFit/>
          </a:bodyPr>
          <a:lstStyle/>
          <a:p>
            <a:pPr algn="r"/>
            <a:r>
              <a:rPr lang="en-US" altLang="zh-CN" dirty="0"/>
              <a:t>187 350.00</a:t>
            </a:r>
            <a:endParaRPr lang="zh-CN" alt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blinds(horizontal)">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linds(horizontal)">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blinds(horizontal)">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blinds(horizontal)">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blinds(horizontal)">
                                      <p:cBhvr>
                                        <p:cTn id="52" dur="5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blinds(horizontal)">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blinds(horizontal)">
                                      <p:cBhvr>
                                        <p:cTn id="62" dur="5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blinds(horizontal)">
                                      <p:cBhvr>
                                        <p:cTn id="67" dur="500"/>
                                        <p:tgtEl>
                                          <p:spTgt spid="31"/>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blinds(horizontal)">
                                      <p:cBhvr>
                                        <p:cTn id="72" dur="500"/>
                                        <p:tgtEl>
                                          <p:spTgt spid="32"/>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blinds(horizontal)">
                                      <p:cBhvr>
                                        <p:cTn id="77" dur="500"/>
                                        <p:tgtEl>
                                          <p:spTgt spid="33"/>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blinds(horizontal)">
                                      <p:cBhvr>
                                        <p:cTn id="82" dur="500"/>
                                        <p:tgtEl>
                                          <p:spTgt spid="34"/>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blinds(horizontal)">
                                      <p:cBhvr>
                                        <p:cTn id="87" dur="500"/>
                                        <p:tgtEl>
                                          <p:spTgt spid="35"/>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blinds(horizontal)">
                                      <p:cBhvr>
                                        <p:cTn id="92" dur="500"/>
                                        <p:tgtEl>
                                          <p:spTgt spid="36"/>
                                        </p:tgtEl>
                                      </p:cBhvr>
                                    </p:animEffect>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blinds(horizontal)">
                                      <p:cBhvr>
                                        <p:cTn id="97" dur="500"/>
                                        <p:tgtEl>
                                          <p:spTgt spid="37"/>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blinds(horizontal)">
                                      <p:cBhvr>
                                        <p:cTn id="102" dur="500"/>
                                        <p:tgtEl>
                                          <p:spTgt spid="38"/>
                                        </p:tgtEl>
                                      </p:cBhvr>
                                    </p:animEffect>
                                  </p:childTnLst>
                                </p:cTn>
                              </p:par>
                            </p:childTnLst>
                          </p:cTn>
                        </p:par>
                      </p:childTnLst>
                    </p:cTn>
                  </p:par>
                  <p:par>
                    <p:cTn id="103" fill="hold">
                      <p:stCondLst>
                        <p:cond delay="indefinite"/>
                      </p:stCondLst>
                      <p:childTnLst>
                        <p:par>
                          <p:cTn id="104" fill="hold">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blinds(horizontal)">
                                      <p:cBhvr>
                                        <p:cTn id="107" dur="500"/>
                                        <p:tgtEl>
                                          <p:spTgt spid="39"/>
                                        </p:tgtEl>
                                      </p:cBhvr>
                                    </p:animEffect>
                                  </p:childTnLst>
                                </p:cTn>
                              </p:par>
                            </p:childTnLst>
                          </p:cTn>
                        </p:par>
                      </p:childTnLst>
                    </p:cTn>
                  </p:par>
                  <p:par>
                    <p:cTn id="108" fill="hold">
                      <p:stCondLst>
                        <p:cond delay="indefinite"/>
                      </p:stCondLst>
                      <p:childTnLst>
                        <p:par>
                          <p:cTn id="109" fill="hold">
                            <p:stCondLst>
                              <p:cond delay="0"/>
                            </p:stCondLst>
                            <p:childTnLst>
                              <p:par>
                                <p:cTn id="110" presetID="2" presetClass="entr" presetSubtype="4" fill="hold" grpId="0" nodeType="click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additive="base">
                                        <p:cTn id="112" dur="500" fill="hold"/>
                                        <p:tgtEl>
                                          <p:spTgt spid="50"/>
                                        </p:tgtEl>
                                        <p:attrNameLst>
                                          <p:attrName>ppt_x</p:attrName>
                                        </p:attrNameLst>
                                      </p:cBhvr>
                                      <p:tavLst>
                                        <p:tav tm="0">
                                          <p:val>
                                            <p:strVal val="#ppt_x"/>
                                          </p:val>
                                        </p:tav>
                                        <p:tav tm="100000">
                                          <p:val>
                                            <p:strVal val="#ppt_x"/>
                                          </p:val>
                                        </p:tav>
                                      </p:tavLst>
                                    </p:anim>
                                    <p:anim calcmode="lin" valueType="num">
                                      <p:cBhvr additive="base">
                                        <p:cTn id="113"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8" presetClass="entr" presetSubtype="16" fill="hold" grpId="0" nodeType="clickEffect">
                                  <p:stCondLst>
                                    <p:cond delay="0"/>
                                  </p:stCondLst>
                                  <p:childTnLst>
                                    <p:set>
                                      <p:cBhvr>
                                        <p:cTn id="117" dur="1" fill="hold">
                                          <p:stCondLst>
                                            <p:cond delay="0"/>
                                          </p:stCondLst>
                                        </p:cTn>
                                        <p:tgtEl>
                                          <p:spTgt spid="46"/>
                                        </p:tgtEl>
                                        <p:attrNameLst>
                                          <p:attrName>style.visibility</p:attrName>
                                        </p:attrNameLst>
                                      </p:cBhvr>
                                      <p:to>
                                        <p:strVal val="visible"/>
                                      </p:to>
                                    </p:set>
                                    <p:animEffect transition="in" filter="diamond(in)">
                                      <p:cBhvr>
                                        <p:cTn id="118" dur="2000"/>
                                        <p:tgtEl>
                                          <p:spTgt spid="46"/>
                                        </p:tgtEl>
                                      </p:cBhvr>
                                    </p:animEffect>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grpId="0" nodeType="click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checkerboard(across)">
                                      <p:cBhvr>
                                        <p:cTn id="123" dur="500"/>
                                        <p:tgtEl>
                                          <p:spTgt spid="47"/>
                                        </p:tgtEl>
                                      </p:cBhvr>
                                    </p:animEffect>
                                  </p:childTnLst>
                                </p:cTn>
                              </p:par>
                            </p:childTnLst>
                          </p:cTn>
                        </p:par>
                      </p:childTnLst>
                    </p:cTn>
                  </p:par>
                  <p:par>
                    <p:cTn id="124" fill="hold">
                      <p:stCondLst>
                        <p:cond delay="indefinite"/>
                      </p:stCondLst>
                      <p:childTnLst>
                        <p:par>
                          <p:cTn id="125" fill="hold">
                            <p:stCondLst>
                              <p:cond delay="0"/>
                            </p:stCondLst>
                            <p:childTnLst>
                              <p:par>
                                <p:cTn id="126" presetID="4" presetClass="entr" presetSubtype="16" fill="hold" grpId="0" nodeType="clickEffect">
                                  <p:stCondLst>
                                    <p:cond delay="0"/>
                                  </p:stCondLst>
                                  <p:childTnLst>
                                    <p:set>
                                      <p:cBhvr>
                                        <p:cTn id="127" dur="1" fill="hold">
                                          <p:stCondLst>
                                            <p:cond delay="0"/>
                                          </p:stCondLst>
                                        </p:cTn>
                                        <p:tgtEl>
                                          <p:spTgt spid="48"/>
                                        </p:tgtEl>
                                        <p:attrNameLst>
                                          <p:attrName>style.visibility</p:attrName>
                                        </p:attrNameLst>
                                      </p:cBhvr>
                                      <p:to>
                                        <p:strVal val="visible"/>
                                      </p:to>
                                    </p:set>
                                    <p:animEffect transition="in" filter="box(in)">
                                      <p:cBhvr>
                                        <p:cTn id="128" dur="500"/>
                                        <p:tgtEl>
                                          <p:spTgt spid="48"/>
                                        </p:tgtEl>
                                      </p:cBhvr>
                                    </p:animEffect>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51"/>
                                        </p:tgtEl>
                                        <p:attrNameLst>
                                          <p:attrName>style.visibility</p:attrName>
                                        </p:attrNameLst>
                                      </p:cBhvr>
                                      <p:to>
                                        <p:strVal val="visible"/>
                                      </p:to>
                                    </p:set>
                                    <p:anim calcmode="lin" valueType="num">
                                      <p:cBhvr additive="base">
                                        <p:cTn id="133" dur="500" fill="hold"/>
                                        <p:tgtEl>
                                          <p:spTgt spid="51"/>
                                        </p:tgtEl>
                                        <p:attrNameLst>
                                          <p:attrName>ppt_x</p:attrName>
                                        </p:attrNameLst>
                                      </p:cBhvr>
                                      <p:tavLst>
                                        <p:tav tm="0">
                                          <p:val>
                                            <p:strVal val="#ppt_x"/>
                                          </p:val>
                                        </p:tav>
                                        <p:tav tm="100000">
                                          <p:val>
                                            <p:strVal val="#ppt_x"/>
                                          </p:val>
                                        </p:tav>
                                      </p:tavLst>
                                    </p:anim>
                                    <p:anim calcmode="lin" valueType="num">
                                      <p:cBhvr additive="base">
                                        <p:cTn id="134"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4" grpId="0"/>
      <p:bldP spid="21" grpId="0"/>
      <p:bldP spid="22" grpId="0"/>
      <p:bldP spid="23" grpId="0"/>
      <p:bldP spid="24" grpId="0"/>
      <p:bldP spid="26" grpId="0"/>
      <p:bldP spid="27" grpId="0"/>
      <p:bldP spid="28" grpId="0"/>
      <p:bldP spid="30" grpId="0"/>
      <p:bldP spid="31" grpId="0"/>
      <p:bldP spid="32" grpId="0"/>
      <p:bldP spid="33" grpId="0"/>
      <p:bldP spid="34" grpId="0"/>
      <p:bldP spid="35" grpId="0"/>
      <p:bldP spid="36" grpId="0"/>
      <p:bldP spid="37" grpId="0"/>
      <p:bldP spid="38" grpId="0"/>
      <p:bldP spid="39" grpId="0"/>
      <p:bldP spid="46" grpId="0"/>
      <p:bldP spid="47" grpId="0"/>
      <p:bldP spid="48" grpId="0"/>
      <p:bldP spid="50"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账户设置</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2600" b="1" dirty="0">
                <a:solidFill>
                  <a:schemeClr val="accent1"/>
                </a:solidFill>
                <a:latin typeface="方正粗黑宋简体" panose="02000000000000000000" charset="-122"/>
                <a:ea typeface="方正大黑体_GBK" panose="02010600010101010101" charset="-122"/>
                <a:cs typeface="汉仪粗简黑简" panose="00020600040101010101" charset="-122"/>
              </a:rPr>
              <a:t>02</a:t>
            </a:r>
            <a:endParaRPr lang="en-US" altLang="zh-CN" sz="26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algn="l" defTabSz="914400" rtl="0" eaLnBrk="1" hangingPunct="1">
              <a:lnSpc>
                <a:spcPct val="100000"/>
              </a:lnSpc>
              <a:buClrTx/>
              <a:buSzTx/>
              <a:buFontTx/>
              <a:defRPr/>
            </a:pPr>
            <a:r>
              <a:rPr lang="zh-CN" altLang="zh-CN" sz="2600" kern="100" noProof="0" dirty="0">
                <a:solidFill>
                  <a:srgbClr val="000000"/>
                </a:solidFill>
                <a:latin typeface="方正粗黑宋简体" panose="02000000000000000000" charset="-122"/>
                <a:ea typeface="方正大黑体_GBK" panose="02010600010101010101" charset="-122"/>
                <a:sym typeface="+mn-ea"/>
              </a:rPr>
              <a:t>所有者权益类账户，用来核算企业当期实现的利润或发生的亏损。</a:t>
            </a:r>
            <a:endParaRPr lang="zh-CN" altLang="zh-CN" sz="2600" kern="100" noProof="0" dirty="0">
              <a:solidFill>
                <a:srgbClr val="000000"/>
              </a:solidFill>
              <a:latin typeface="方正粗黑宋简体" panose="02000000000000000000" charset="-122"/>
              <a:ea typeface="方正大黑体_GBK" panose="02010600010101010101" charset="-122"/>
              <a:sym typeface="+mn-ea"/>
            </a:endParaRPr>
          </a:p>
        </p:txBody>
      </p:sp>
      <p:sp>
        <p:nvSpPr>
          <p:cNvPr id="4" name="TextBox 3"/>
          <p:cNvSpPr txBox="1"/>
          <p:nvPr/>
        </p:nvSpPr>
        <p:spPr>
          <a:xfrm>
            <a:off x="1517056" y="1575356"/>
            <a:ext cx="8563455"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本年利润</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213361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76123" y="2198165"/>
            <a:ext cx="15240" cy="3821430"/>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908050" y="2334895"/>
            <a:ext cx="4775200" cy="2506980"/>
          </a:xfrm>
          <a:prstGeom prst="rect">
            <a:avLst/>
          </a:prstGeom>
          <a:noFill/>
        </p:spPr>
        <p:txBody>
          <a:bodyPr wrap="square" lIns="107470" tIns="53734" rIns="107470" bIns="53734">
            <a:spAutoFit/>
          </a:bodyPr>
          <a:lstStyle/>
          <a:p>
            <a:pPr marR="0" defTabSz="914400">
              <a:lnSpc>
                <a:spcPct val="100000"/>
              </a:lnSpc>
              <a:buClrTx/>
              <a:buSzTx/>
              <a:buFontTx/>
              <a:defRPr/>
            </a:pPr>
            <a:r>
              <a:rPr kumimoji="0" lang="zh-CN" altLang="zh-CN" sz="2600" kern="100" cap="none" spc="0" normalizeH="0" baseline="0" noProof="0" dirty="0">
                <a:solidFill>
                  <a:srgbClr val="002060"/>
                </a:solidFill>
                <a:latin typeface="方正粗黑宋简体" panose="02000000000000000000" charset="-122"/>
                <a:ea typeface="方正大黑体_GBK" panose="02010600010101010101" charset="-122"/>
                <a:cs typeface="+mn-cs"/>
              </a:rPr>
              <a:t>期末从各损益类账户转入的主营业务成本、其他业务成本、管理费用、财务费用、销售费用、营业外支出、税金及附加、资产减值损失、公允价值变动损益等数额</a:t>
            </a:r>
            <a:endParaRPr kumimoji="0" lang="zh-CN" altLang="zh-CN" sz="26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943600" y="2362200"/>
            <a:ext cx="4855210" cy="1306830"/>
          </a:xfrm>
          <a:prstGeom prst="rect">
            <a:avLst/>
          </a:prstGeom>
          <a:noFill/>
        </p:spPr>
        <p:txBody>
          <a:bodyPr wrap="square" lIns="107470" tIns="53734" rIns="107470" bIns="53734">
            <a:spAutoFit/>
          </a:bodyPr>
          <a:lstStyle/>
          <a:p>
            <a:pPr marR="0" defTabSz="914400">
              <a:lnSpc>
                <a:spcPct val="100000"/>
              </a:lnSpc>
              <a:buClrTx/>
              <a:buSzTx/>
              <a:buFontTx/>
              <a:defRPr/>
            </a:pPr>
            <a:r>
              <a:rPr kumimoji="0" lang="zh-CN" altLang="zh-CN" sz="2600" kern="100" cap="none" spc="0" normalizeH="0" baseline="0" noProof="0" dirty="0">
                <a:solidFill>
                  <a:srgbClr val="002060"/>
                </a:solidFill>
                <a:latin typeface="方正粗黑宋简体" panose="02000000000000000000" charset="-122"/>
                <a:ea typeface="方正大黑体_GBK" panose="02010600010101010101" charset="-122"/>
                <a:cs typeface="+mn-cs"/>
              </a:rPr>
              <a:t>期末从各损益类账户转入的主营业务收入、其他业务收入、营业外收入、投资收益等收益数额</a:t>
            </a:r>
            <a:endParaRPr kumimoji="0" lang="zh-CN" altLang="zh-CN" sz="26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flipV="1">
            <a:off x="1143154" y="4896848"/>
            <a:ext cx="9592945" cy="5588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296400" y="150622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16002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32" name="文本框 31"/>
          <p:cNvSpPr txBox="1"/>
          <p:nvPr/>
        </p:nvSpPr>
        <p:spPr>
          <a:xfrm>
            <a:off x="3943350" y="144780"/>
            <a:ext cx="475742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a:t>
            </a:r>
            <a:r>
              <a:rPr lang="en-US" altLang="zh-CN"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财务成果的形成和分配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533400" y="5920740"/>
            <a:ext cx="11261725" cy="691515"/>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sz="26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年末将本账户的余额转入“利润分配—未分配利润”账户后，本账户无余额。</a:t>
            </a:r>
            <a:endParaRPr sz="26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10" name="文本框 9"/>
          <p:cNvSpPr txBox="1"/>
          <p:nvPr/>
        </p:nvSpPr>
        <p:spPr>
          <a:xfrm>
            <a:off x="6096000" y="5029200"/>
            <a:ext cx="4940300" cy="891540"/>
          </a:xfrm>
          <a:prstGeom prst="rect">
            <a:avLst/>
          </a:prstGeom>
          <a:noFill/>
        </p:spPr>
        <p:txBody>
          <a:bodyPr wrap="square" rtlCol="0" anchor="t">
            <a:spAutoFit/>
          </a:bodyPr>
          <a:lstStyle/>
          <a:p>
            <a:pPr algn="l">
              <a:buClrTx/>
              <a:buSzTx/>
              <a:buFontTx/>
              <a:defRPr/>
            </a:pPr>
            <a:r>
              <a:rPr lang="zh-CN" altLang="zh-CN" sz="2600" kern="100" noProof="0" dirty="0">
                <a:solidFill>
                  <a:srgbClr val="000000"/>
                </a:solidFill>
                <a:latin typeface="方正粗黑宋简体" panose="02000000000000000000" charset="-122"/>
                <a:ea typeface="方正大黑体_GBK" panose="02010600010101010101" charset="-122"/>
                <a:sym typeface="+mn-ea"/>
              </a:rPr>
              <a:t>贷方余额表示企业到当期止累计实现的利润</a:t>
            </a:r>
            <a:endParaRPr lang="zh-CN" altLang="zh-CN" sz="2600" kern="100" noProof="0" dirty="0">
              <a:solidFill>
                <a:srgbClr val="000000"/>
              </a:solidFill>
              <a:latin typeface="方正粗黑宋简体" panose="02000000000000000000" charset="-122"/>
              <a:ea typeface="方正大黑体_GBK" panose="02010600010101010101" charset="-122"/>
              <a:sym typeface="+mn-ea"/>
            </a:endParaRPr>
          </a:p>
        </p:txBody>
      </p:sp>
      <p:sp>
        <p:nvSpPr>
          <p:cNvPr id="13" name="文本框 12"/>
          <p:cNvSpPr txBox="1"/>
          <p:nvPr/>
        </p:nvSpPr>
        <p:spPr>
          <a:xfrm>
            <a:off x="762000" y="5040630"/>
            <a:ext cx="4810125" cy="891540"/>
          </a:xfrm>
          <a:prstGeom prst="rect">
            <a:avLst/>
          </a:prstGeom>
          <a:noFill/>
        </p:spPr>
        <p:txBody>
          <a:bodyPr wrap="square" rtlCol="0" anchor="t">
            <a:spAutoFit/>
          </a:bodyPr>
          <a:lstStyle/>
          <a:p>
            <a:pPr algn="l">
              <a:buClrTx/>
              <a:buSzTx/>
              <a:buFontTx/>
              <a:defRPr/>
            </a:pPr>
            <a:r>
              <a:rPr lang="zh-CN" altLang="zh-CN" sz="2600" kern="100" noProof="0" dirty="0">
                <a:solidFill>
                  <a:srgbClr val="000000"/>
                </a:solidFill>
                <a:latin typeface="方正粗黑宋简体" panose="02000000000000000000" charset="-122"/>
                <a:ea typeface="方正大黑体_GBK" panose="02010600010101010101" charset="-122"/>
                <a:sym typeface="+mn-ea"/>
              </a:rPr>
              <a:t>借方余额表示企业到当期止累计发生的亏损</a:t>
            </a:r>
            <a:endParaRPr lang="zh-CN" altLang="zh-CN" sz="2600" kern="100" noProof="0" dirty="0">
              <a:solidFill>
                <a:srgbClr val="000000"/>
              </a:solidFill>
              <a:latin typeface="方正粗黑宋简体" panose="02000000000000000000" charset="-122"/>
              <a:ea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9" grpId="0"/>
      <p:bldP spid="10"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689610"/>
            <a:ext cx="11529695" cy="5715635"/>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损益类账户，用来核算企业按照规定从当期损益中扣除的所得税。</a:t>
            </a:r>
            <a:endPar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所得税费用</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3118485"/>
            <a:ext cx="5154295" cy="1306830"/>
          </a:xfrm>
          <a:prstGeom prst="rect">
            <a:avLst/>
          </a:prstGeom>
          <a:noFill/>
        </p:spPr>
        <p:txBody>
          <a:bodyPr wrap="square" lIns="107470" tIns="53734" rIns="107470" bIns="53734">
            <a:spAutoFit/>
          </a:bodyPr>
          <a:lstStyle/>
          <a:p>
            <a:pPr marR="0" algn="l"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贷方登记企业期末转入“本年利润”的数额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219200" y="3100705"/>
            <a:ext cx="4601210" cy="1306830"/>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企业按照税法规定从当期损益中扣除的所得税费用</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488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084705"/>
            <a:ext cx="1595120" cy="86550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456946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 财务成果的形成与分配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240905" y="1990725"/>
            <a:ext cx="1756410" cy="94170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账户右方登记减少</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20360"/>
            <a:ext cx="10064750" cy="1291590"/>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本科目可按“当期所得税费用”、“递延所得税费用”两个项目进行明细分类核算。</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667125" y="4719955"/>
            <a:ext cx="4029075" cy="4445"/>
          </a:xfrm>
          <a:prstGeom prst="line">
            <a:avLst/>
          </a:prstGeom>
          <a:solidFill>
            <a:schemeClr val="accent1"/>
          </a:solidFill>
          <a:ln w="9525" cap="flat" cmpd="sng" algn="ctr">
            <a:solidFill>
              <a:schemeClr val="tx1"/>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损益类账户，用来核算企业发生的与企业的生产经营活动无直接关系的各项收入。</a:t>
            </a:r>
            <a:endPar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营业外收入</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639570" y="3118485"/>
            <a:ext cx="4029075" cy="1306830"/>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末转入“本年利润”的数额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943600" y="3276600"/>
            <a:ext cx="4601210" cy="646430"/>
          </a:xfrm>
          <a:prstGeom prst="rect">
            <a:avLst/>
          </a:prstGeom>
          <a:noFill/>
        </p:spPr>
        <p:txBody>
          <a:bodyPr wrap="square" lIns="107470" tIns="53734" rIns="107470" bIns="53734">
            <a:spAutoFit/>
          </a:bodyPr>
          <a:lstStyle/>
          <a:p>
            <a:pPr marR="0" defTabSz="914400">
              <a:lnSpc>
                <a:spcPct val="135000"/>
              </a:lnSpc>
              <a:spcBef>
                <a:spcPts val="0"/>
              </a:spcBef>
              <a:spcAft>
                <a:spcPts val="0"/>
              </a:spcAft>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各项营业外收入的发生</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7954" y="469682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24200" y="2077720"/>
            <a:ext cx="1661160" cy="854710"/>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943350" y="144780"/>
            <a:ext cx="442722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a:t>
            </a:r>
            <a:r>
              <a:rPr lang="en-US" altLang="zh-CN"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产品销售业务的核算</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348220" y="2036445"/>
            <a:ext cx="1649095" cy="8959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91515"/>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sz="26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本账户可按营业外收入项目设置明细分类账户，进行明细分类核算。</a:t>
            </a:r>
            <a:endParaRPr sz="26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581400" y="4876800"/>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损益类账户，用来核算企业发生的与企业的生产经营活动无直接关系的各项支出。</a:t>
            </a:r>
            <a:endPar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营业外支出</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7620" cy="2543810"/>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268345"/>
            <a:ext cx="4029075" cy="1186180"/>
          </a:xfrm>
          <a:prstGeom prst="rect">
            <a:avLst/>
          </a:prstGeom>
          <a:noFill/>
        </p:spPr>
        <p:txBody>
          <a:bodyPr wrap="square" lIns="107470" tIns="53734" rIns="107470" bIns="53734">
            <a:spAutoFit/>
          </a:bodyPr>
          <a:lstStyle/>
          <a:p>
            <a:pPr marR="0" defTabSz="914400">
              <a:lnSpc>
                <a:spcPct val="135000"/>
              </a:lnSpc>
              <a:spcBef>
                <a:spcPts val="0"/>
              </a:spcBef>
              <a:spcAft>
                <a:spcPts val="0"/>
              </a:spcAft>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期末转入“本年利润”的数额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219200" y="3352800"/>
            <a:ext cx="4601210" cy="70675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企业发生的各项营业外支出</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7954" y="487652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012950"/>
            <a:ext cx="1705610" cy="937260"/>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456946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 财务成果的形成与分配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071995" y="2004060"/>
            <a:ext cx="1925320" cy="928370"/>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5" name="文本框 4" descr="7b0a2020202022776f7264617274223a20227b5c2269645c223a32353030343539362c5c227469645c223a5c2231333532335c227d220a7d0a"/>
          <p:cNvSpPr txBox="1"/>
          <p:nvPr/>
        </p:nvSpPr>
        <p:spPr>
          <a:xfrm>
            <a:off x="1063625" y="5420360"/>
            <a:ext cx="10064750" cy="69151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期末结转后无余额，本账户可按营业外支出项目设置明细分类账户</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9" name="直接连接符 8"/>
          <p:cNvCxnSpPr/>
          <p:nvPr/>
        </p:nvCxnSpPr>
        <p:spPr>
          <a:xfrm>
            <a:off x="3429000" y="5257800"/>
            <a:ext cx="4419600" cy="0"/>
          </a:xfrm>
          <a:prstGeom prst="line">
            <a:avLst/>
          </a:prstGeom>
          <a:solidFill>
            <a:schemeClr val="accent1"/>
          </a:solidFill>
          <a:ln w="9525" cap="flat" cmpd="sng" algn="ctr">
            <a:solidFill>
              <a:schemeClr val="tx1"/>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to="" calcmode="lin" valueType="num">
                                      <p:cBhvr>
                                        <p:cTn id="33"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677545"/>
            <a:ext cx="11529695" cy="57277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损益类账户，用来核算企业根据长期股权投资准则确认的投资收益或投资损失。</a:t>
            </a:r>
            <a:endPar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投资收益</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2971800"/>
            <a:ext cx="4029075" cy="1906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企业实现的投资收益额及期末转入“本年利润”的投资损失</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041400" y="3048000"/>
            <a:ext cx="4665980" cy="1306830"/>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企业发生的投资损失及期末转入“本年利润”的投资收益额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72412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2999740" y="2040890"/>
            <a:ext cx="1981200" cy="909320"/>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账户左方损失费用增加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456946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 财务成果的形成与分配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1997710"/>
            <a:ext cx="1595120" cy="934720"/>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账户右方收益增加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69151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本账户可按投资项目设置明细分类账户，进行明细分类核算</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810000" y="4839335"/>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所有者权益类账户，用来核算企业利润的分配（或亏损的弥补）和历年分配（或弥补）后的余额情况。</a:t>
            </a:r>
            <a:endPar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利润分配</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7620" cy="2543810"/>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3088005"/>
            <a:ext cx="5080635" cy="2266315"/>
          </a:xfrm>
          <a:prstGeom prst="rect">
            <a:avLst/>
          </a:prstGeom>
          <a:noFill/>
        </p:spPr>
        <p:txBody>
          <a:bodyPr wrap="square" lIns="107470" tIns="53734" rIns="107470" bIns="53734">
            <a:spAutoFit/>
          </a:bodyPr>
          <a:lstStyle/>
          <a:p>
            <a:pPr marR="0" defTabSz="914400">
              <a:lnSpc>
                <a:spcPct val="135000"/>
              </a:lnSpc>
              <a:spcBef>
                <a:spcPts val="0"/>
              </a:spcBef>
              <a:spcAft>
                <a:spcPts val="0"/>
              </a:spcAft>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贷方平时一般无发生额，年末贷方登记从“本年利润”账户转入的全年实现的净利润额以及用盈余公积补亏的数额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219200" y="3352800"/>
            <a:ext cx="4601210" cy="1906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借方登记实际分配的利润额以及年末从“本年利润”账户转入的全年累计亏损额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7954" y="533880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456946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 财务成果的形成与分配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071995" y="2004060"/>
            <a:ext cx="1925320" cy="928370"/>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可供分配利润增加数</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5" name="文本框 4" descr="7b0a2020202022776f7264617274223a20227b5c2269645c223a32353030343539362c5c227469645c223a5c2231333532335c227d220a7d0a"/>
          <p:cNvSpPr txBox="1"/>
          <p:nvPr/>
        </p:nvSpPr>
        <p:spPr>
          <a:xfrm>
            <a:off x="6172200" y="5420995"/>
            <a:ext cx="3150235" cy="69151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年末未分配的利润</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
        <p:nvSpPr>
          <p:cNvPr id="10" name="文本框 9" descr="7b0a2020202022776f7264617274223a20227b5c2269645c223a32353030343539362c5c227469645c223a5c2231333532335c227d220a7d0a"/>
          <p:cNvSpPr txBox="1"/>
          <p:nvPr/>
        </p:nvSpPr>
        <p:spPr>
          <a:xfrm>
            <a:off x="1676400" y="5418455"/>
            <a:ext cx="3150235" cy="69151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年末未弥补的亏损</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to="" calcmode="lin" valueType="num">
                                      <p:cBhvr>
                                        <p:cTn id="31" dur="1" fill="hold"/>
                                        <p:tgtEl>
                                          <p:spTgt spid="5"/>
                                        </p:tgtEl>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to="" calcmode="lin" valueType="num">
                                      <p:cBhvr>
                                        <p:cTn id="36" dur="1" fill="hold"/>
                                        <p:tgtEl>
                                          <p:spTgt spid="1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33" grpId="0" bldLvl="0" animBg="1"/>
      <p:bldP spid="5"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descr="7b0a2020202022776f7264617274223a2022220a7d0a"/>
          <p:cNvSpPr>
            <a:spLocks noGrp="1"/>
          </p:cNvSpPr>
          <p:nvPr>
            <p:ph idx="1"/>
          </p:nvPr>
        </p:nvSpPr>
        <p:spPr/>
        <p:txBody>
          <a:bodyPr/>
          <a:lstStyle/>
          <a:p>
            <a:pPr>
              <a:lnSpc>
                <a:spcPct val="150000"/>
              </a:lnSpc>
            </a:pPr>
            <a:r>
              <a:rPr lang="zh-CN" altLang="en-US" sz="2800" b="1">
                <a:ln w="12446">
                  <a:solidFill>
                    <a:schemeClr val="bg1"/>
                  </a:solidFill>
                </a:ln>
                <a:solidFill>
                  <a:srgbClr val="3794FB"/>
                </a:solidFill>
                <a:effectLst>
                  <a:outerShdw blurRad="14224" dist="38100" dir="5400000" algn="t" rotWithShape="0">
                    <a:prstClr val="black">
                      <a:alpha val="40000"/>
                    </a:prstClr>
                  </a:outerShdw>
                </a:effectLst>
                <a:latin typeface="汉仪力量黑简" panose="00020600040101010101" charset="-122"/>
                <a:ea typeface="汉仪力量黑简" panose="00020600040101010101" charset="-122"/>
                <a:cs typeface="汉仪力量黑简" panose="00020600040101010101" charset="-122"/>
              </a:rPr>
              <a:t>本账户应设置“提取法定盈余公积”、“提取任意盈余公积”、“应付现金股利或利润”、“转作股本的股利”、“盈余公积补亏”、“未分配利润”等明细分类账户，进行明细分类核算。</a:t>
            </a:r>
            <a:endParaRPr lang="zh-CN" altLang="en-US" sz="2800" b="1">
              <a:ln w="12446">
                <a:solidFill>
                  <a:schemeClr val="bg1"/>
                </a:solidFill>
              </a:ln>
              <a:solidFill>
                <a:srgbClr val="3794FB"/>
              </a:solidFill>
              <a:effectLst>
                <a:outerShdw blurRad="14224" dist="38100" dir="5400000" algn="t" rotWithShape="0">
                  <a:prstClr val="black">
                    <a:alpha val="40000"/>
                  </a:prstClr>
                </a:outerShdw>
              </a:effectLst>
              <a:latin typeface="汉仪力量黑简" panose="00020600040101010101" charset="-122"/>
              <a:ea typeface="汉仪力量黑简" panose="00020600040101010101" charset="-122"/>
              <a:cs typeface="汉仪力量黑简" panose="00020600040101010101" charset="-122"/>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35718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任务五</a:t>
            </a:r>
            <a:r>
              <a:rPr lang="en-US" altLang="zh-CN"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财务成果的形成与分配业务的核算</a:t>
            </a:r>
            <a:b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886478" y="1673234"/>
            <a:ext cx="1530070" cy="1530070"/>
          </a:xfrm>
          <a:prstGeom prst="blockArc">
            <a:avLst>
              <a:gd name="adj1" fmla="val 16102233"/>
              <a:gd name="adj2" fmla="val 656203"/>
              <a:gd name="adj3" fmla="val 101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dirty="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3" name="空心弧 2"/>
          <p:cNvSpPr/>
          <p:nvPr>
            <p:custDataLst>
              <p:tags r:id="rId2"/>
            </p:custDataLst>
          </p:nvPr>
        </p:nvSpPr>
        <p:spPr>
          <a:xfrm flipH="1" flipV="1">
            <a:off x="2245053" y="1915493"/>
            <a:ext cx="1530070" cy="1530070"/>
          </a:xfrm>
          <a:prstGeom prst="blockArc">
            <a:avLst>
              <a:gd name="adj1" fmla="val 11661999"/>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4" name="空心弧 3"/>
          <p:cNvSpPr/>
          <p:nvPr>
            <p:custDataLst>
              <p:tags r:id="rId3"/>
            </p:custDataLst>
          </p:nvPr>
        </p:nvSpPr>
        <p:spPr>
          <a:xfrm rot="2700000">
            <a:off x="3578788" y="2260238"/>
            <a:ext cx="1530070" cy="1530070"/>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3" name="空心弧 12"/>
          <p:cNvSpPr/>
          <p:nvPr>
            <p:custDataLst>
              <p:tags r:id="rId4"/>
            </p:custDataLst>
          </p:nvPr>
        </p:nvSpPr>
        <p:spPr>
          <a:xfrm rot="3120378" flipV="1">
            <a:off x="4329988" y="3411166"/>
            <a:ext cx="1530070" cy="1530070"/>
          </a:xfrm>
          <a:prstGeom prst="blockArc">
            <a:avLst>
              <a:gd name="adj1" fmla="val 10426104"/>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4" name="空心弧 13"/>
          <p:cNvSpPr/>
          <p:nvPr>
            <p:custDataLst>
              <p:tags r:id="rId5"/>
            </p:custDataLst>
          </p:nvPr>
        </p:nvSpPr>
        <p:spPr>
          <a:xfrm rot="3023909" flipH="1">
            <a:off x="5349888" y="4334845"/>
            <a:ext cx="1530070" cy="1530070"/>
          </a:xfrm>
          <a:prstGeom prst="blockArc">
            <a:avLst>
              <a:gd name="adj1" fmla="val 13833344"/>
              <a:gd name="adj2" fmla="val 569579"/>
              <a:gd name="adj3" fmla="val 101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5" name="椭圆 14"/>
          <p:cNvSpPr/>
          <p:nvPr>
            <p:custDataLst>
              <p:tags r:id="rId6"/>
            </p:custDataLst>
          </p:nvPr>
        </p:nvSpPr>
        <p:spPr>
          <a:xfrm>
            <a:off x="2547131" y="2176444"/>
            <a:ext cx="925913" cy="925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6" name="椭圆 15"/>
          <p:cNvSpPr/>
          <p:nvPr>
            <p:custDataLst>
              <p:tags r:id="rId7"/>
            </p:custDataLst>
          </p:nvPr>
        </p:nvSpPr>
        <p:spPr>
          <a:xfrm>
            <a:off x="3880745" y="2558909"/>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7" name="椭圆 16"/>
          <p:cNvSpPr/>
          <p:nvPr>
            <p:custDataLst>
              <p:tags r:id="rId8"/>
            </p:custDataLst>
          </p:nvPr>
        </p:nvSpPr>
        <p:spPr>
          <a:xfrm>
            <a:off x="4628659" y="3713911"/>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8" name="Freeform 10"/>
          <p:cNvSpPr>
            <a:spLocks noEditPoints="1"/>
          </p:cNvSpPr>
          <p:nvPr>
            <p:custDataLst>
              <p:tags r:id="rId9"/>
            </p:custDataLst>
          </p:nvPr>
        </p:nvSpPr>
        <p:spPr bwMode="auto">
          <a:xfrm>
            <a:off x="4762687" y="3930142"/>
            <a:ext cx="664672" cy="500264"/>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1" name="圆角矩形 35"/>
          <p:cNvSpPr/>
          <p:nvPr>
            <p:custDataLst>
              <p:tags r:id="rId10"/>
            </p:custDataLst>
          </p:nvPr>
        </p:nvSpPr>
        <p:spPr>
          <a:xfrm>
            <a:off x="6789394" y="3414430"/>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3</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sp>
        <p:nvSpPr>
          <p:cNvPr id="20" name="文本框 19"/>
          <p:cNvSpPr txBox="1"/>
          <p:nvPr>
            <p:custDataLst>
              <p:tags r:id="rId11"/>
            </p:custDataLst>
          </p:nvPr>
        </p:nvSpPr>
        <p:spPr>
          <a:xfrm>
            <a:off x="6786936" y="252914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账户设置</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
        <p:nvSpPr>
          <p:cNvPr id="21" name="圆角矩形 34"/>
          <p:cNvSpPr/>
          <p:nvPr>
            <p:custDataLst>
              <p:tags r:id="rId12"/>
            </p:custDataLst>
          </p:nvPr>
        </p:nvSpPr>
        <p:spPr>
          <a:xfrm>
            <a:off x="6045364" y="2529149"/>
            <a:ext cx="599452" cy="59896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rPr>
              <a:t>2</a:t>
            </a:r>
            <a:endPar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endParaRPr>
          </a:p>
        </p:txBody>
      </p:sp>
      <p:sp>
        <p:nvSpPr>
          <p:cNvPr id="22" name="文本框 21"/>
          <p:cNvSpPr txBox="1"/>
          <p:nvPr>
            <p:custDataLst>
              <p:tags r:id="rId13"/>
            </p:custDataLst>
          </p:nvPr>
        </p:nvSpPr>
        <p:spPr>
          <a:xfrm>
            <a:off x="6185023" y="1643868"/>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rPr>
              <a:t>核算内容</a:t>
            </a:r>
            <a:endPar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4" name="圆角矩形 30"/>
          <p:cNvSpPr/>
          <p:nvPr>
            <p:custDataLst>
              <p:tags r:id="rId14"/>
            </p:custDataLst>
          </p:nvPr>
        </p:nvSpPr>
        <p:spPr>
          <a:xfrm>
            <a:off x="5443453" y="1643868"/>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1</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pic>
        <p:nvPicPr>
          <p:cNvPr id="25" name="图形 34"/>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2847807" y="2384916"/>
            <a:ext cx="324560" cy="508970"/>
          </a:xfrm>
          <a:prstGeom prst="rect">
            <a:avLst/>
          </a:prstGeom>
        </p:spPr>
      </p:pic>
      <p:pic>
        <p:nvPicPr>
          <p:cNvPr id="26" name="图形 35"/>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4125817" y="2818734"/>
            <a:ext cx="442582" cy="413077"/>
          </a:xfrm>
          <a:prstGeom prst="rect">
            <a:avLst/>
          </a:prstGeom>
        </p:spPr>
      </p:pic>
      <p:sp>
        <p:nvSpPr>
          <p:cNvPr id="5" name="文本框 4"/>
          <p:cNvSpPr txBox="1"/>
          <p:nvPr>
            <p:custDataLst>
              <p:tags r:id="rId21"/>
            </p:custDataLst>
          </p:nvPr>
        </p:nvSpPr>
        <p:spPr>
          <a:xfrm>
            <a:off x="7481626" y="344100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核算举例</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Tree>
    <p:custDataLst>
      <p:tags r:id="rId22"/>
    </p:custDataLst>
  </p:cSld>
  <p:clrMapOvr>
    <a:masterClrMapping/>
  </p:clrMapOvr>
  <p:transition spd="med">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677545"/>
            <a:ext cx="11529695" cy="57277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所有者权益类账户，用来核算企业从净利润中提取的盈余公积情况。</a:t>
            </a:r>
            <a:endParaRPr kumimoji="0"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盈余公积</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2971800"/>
            <a:ext cx="4029075" cy="1906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登记企业从净利润中提取的盈余公积数额，即盈余公积的增加数额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782955" y="3048000"/>
            <a:ext cx="4924425" cy="1306830"/>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借方登记用盈余公积弥补亏损或用盈余公积转增资本等的数额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72412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2999740" y="2040890"/>
            <a:ext cx="1981200" cy="909320"/>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账户左方转出</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456946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 财务成果的形成与分配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1997710"/>
            <a:ext cx="1595120" cy="934720"/>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1291590"/>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本账户应设置法定盈余公积、任意盈余公积等明细分类账户，进行明细分类核算。</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
        <p:nvSpPr>
          <p:cNvPr id="10" name="TextBox 13"/>
          <p:cNvSpPr txBox="1"/>
          <p:nvPr/>
        </p:nvSpPr>
        <p:spPr>
          <a:xfrm>
            <a:off x="5943600" y="4887595"/>
            <a:ext cx="4924425" cy="70675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表示企业盈余公积的结存数额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6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负债类账户，用来核算企业按照董事会或股东大会决议分配给投资人现金股利或利润。</a:t>
            </a:r>
            <a:endParaRPr kumimoji="0" lang="zh-CN" altLang="zh-CN" sz="26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067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应付股利</a:t>
            </a:r>
            <a:endParaRPr kumimoji="0" lang="zh-CN" altLang="en-US" sz="26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7620" cy="2543810"/>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268345"/>
            <a:ext cx="4029075" cy="1186180"/>
          </a:xfrm>
          <a:prstGeom prst="rect">
            <a:avLst/>
          </a:prstGeom>
          <a:noFill/>
        </p:spPr>
        <p:txBody>
          <a:bodyPr wrap="square" lIns="107470" tIns="53734" rIns="107470" bIns="53734">
            <a:spAutoFit/>
          </a:bodyPr>
          <a:lstStyle/>
          <a:p>
            <a:pPr marR="0" defTabSz="914400">
              <a:lnSpc>
                <a:spcPct val="135000"/>
              </a:lnSpc>
              <a:spcBef>
                <a:spcPts val="0"/>
              </a:spcBef>
              <a:spcAft>
                <a:spcPts val="0"/>
              </a:spcAft>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应付给投资人现金股利或利润的增加数额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219200" y="3352800"/>
            <a:ext cx="4601210" cy="1306830"/>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rPr>
              <a:t>实际支付的现金股利或利润数额</a:t>
            </a:r>
            <a:endParaRPr kumimoji="0" lang="zh-CN" altLang="zh-CN" sz="26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7954" y="487652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贷（右方）</a:t>
            </a:r>
            <a:endParaRPr lang="zh-CN" altLang="en-US" sz="26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06730"/>
          </a:xfrm>
          <a:prstGeom prst="rect">
            <a:avLst/>
          </a:prstGeom>
          <a:noFill/>
          <a:ln w="9525">
            <a:noFill/>
          </a:ln>
        </p:spPr>
        <p:txBody>
          <a:bodyPr wrap="square" lIns="107470" tIns="53734" rIns="107470" bIns="53734">
            <a:spAutoFit/>
          </a:bodyPr>
          <a:lstStyle/>
          <a:p>
            <a:r>
              <a:rPr lang="zh-CN" altLang="en-US" sz="2600" dirty="0">
                <a:latin typeface="方正粗黑宋简体" panose="02000000000000000000" charset="-122"/>
                <a:ea typeface="方正大黑体_GBK" panose="02010600010101010101" charset="-122"/>
              </a:rPr>
              <a:t>借（左方）</a:t>
            </a:r>
            <a:endParaRPr lang="zh-CN" altLang="en-US" sz="26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012950"/>
            <a:ext cx="1705610" cy="937260"/>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账户左方负债减少</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4569460" cy="69151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任务五 财务成果的形成与分配</a:t>
            </a:r>
            <a:endParaRPr lang="zh-CN" altLang="en-US" sz="26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071995" y="2004060"/>
            <a:ext cx="1925320" cy="928370"/>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账户右方贷方登记增加</a:t>
            </a:r>
            <a:endParaRPr kumimoji="0" lang="zh-CN" altLang="en-US" sz="26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5" name="文本框 4" descr="7b0a2020202022776f7264617274223a20227b5c2269645c223a32353030343539362c5c227469645c223a5c2231333532335c227d220a7d0a"/>
          <p:cNvSpPr txBox="1"/>
          <p:nvPr/>
        </p:nvSpPr>
        <p:spPr>
          <a:xfrm>
            <a:off x="1063625" y="5420360"/>
            <a:ext cx="10064750" cy="69151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本账户应按各投资人设置明细分类账户，进行明细分类核算。 </a:t>
            </a:r>
            <a:endParaRPr lang="zh-CN" altLang="en-US" sz="26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
        <p:nvSpPr>
          <p:cNvPr id="10" name="文本框 9"/>
          <p:cNvSpPr txBox="1"/>
          <p:nvPr/>
        </p:nvSpPr>
        <p:spPr>
          <a:xfrm>
            <a:off x="5867400" y="5031423"/>
            <a:ext cx="5080000" cy="460375"/>
          </a:xfrm>
          <a:prstGeom prst="rect">
            <a:avLst/>
          </a:prstGeom>
        </p:spPr>
        <p:txBody>
          <a:bodyPr>
            <a:spAutoFit/>
            <a:scene3d>
              <a:camera prst="orthographicFront"/>
              <a:lightRig rig="threePt" dir="t"/>
            </a:scene3d>
          </a:bodyPr>
          <a:lstStyle/>
          <a:p>
            <a:pPr marL="0" indent="0" algn="just" defTabSz="266700">
              <a:spcBef>
                <a:spcPct val="0"/>
              </a:spcBef>
              <a:spcAft>
                <a:spcPct val="0"/>
              </a:spcAft>
            </a:pPr>
            <a:r>
              <a:rPr lang="zh-CN" altLang="en-US" sz="2400">
                <a:solidFill>
                  <a:srgbClr val="002060"/>
                </a:solidFill>
                <a:effectLst>
                  <a:outerShdw blurRad="38100" dist="19050" dir="2700000" algn="tl" rotWithShape="0">
                    <a:schemeClr val="dk1">
                      <a:alpha val="40000"/>
                    </a:schemeClr>
                  </a:outerShdw>
                </a:effectLst>
                <a:latin typeface="华文琥珀" panose="02010800040101010101" charset="-122"/>
                <a:ea typeface="华文琥珀" panose="02010800040101010101" charset="-122"/>
              </a:rPr>
              <a:t>表示企业尚未支付的现金股利或利润</a:t>
            </a:r>
            <a:endParaRPr lang="zh-CN" altLang="en-US" sz="2400">
              <a:solidFill>
                <a:srgbClr val="002060"/>
              </a:solidFill>
              <a:effectLst>
                <a:outerShdw blurRad="38100" dist="19050" dir="2700000" algn="tl" rotWithShape="0">
                  <a:schemeClr val="dk1">
                    <a:alpha val="40000"/>
                  </a:schemeClr>
                </a:outerShdw>
              </a:effectLst>
              <a:latin typeface="华文琥珀" panose="02010800040101010101" charset="-122"/>
              <a:ea typeface="华文琥珀" panose="0201080004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to="" calcmode="lin" valueType="num">
                                      <p:cBhvr>
                                        <p:cTn id="37"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5"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868437" y="1899501"/>
            <a:ext cx="8553450" cy="369570"/>
          </a:xfrm>
          <a:prstGeom prst="rect">
            <a:avLst/>
          </a:prstGeom>
        </p:spPr>
        <p:txBody>
          <a:bodyPr vert="horz" wrap="square" lIns="114300" tIns="57150" rIns="114300" bIns="57150" rtlCol="0" anchor="ctr" anchorCtr="0">
            <a:spAutoFit/>
          </a:bodyPr>
          <a:lstStyle/>
          <a:p>
            <a:pPr algn="ctr">
              <a:lnSpc>
                <a:spcPct val="64000"/>
              </a:lnSpc>
              <a:spcBef>
                <a:spcPts val="450"/>
              </a:spcBef>
            </a:pPr>
            <a:r>
              <a:rPr lang="en-US" sz="2600" b="1">
                <a:solidFill>
                  <a:srgbClr val="4F5088">
                    <a:alpha val="100000"/>
                  </a:srgbClr>
                </a:solidFill>
                <a:latin typeface="方正粗黑宋简体" panose="02000000000000000000" charset="-122"/>
                <a:ea typeface="方正大黑体_GBK" panose="02010600010101010101" charset="-122"/>
                <a:cs typeface="微软雅黑" panose="020B0503020204020204" charset="-122"/>
              </a:rPr>
              <a:t>03</a:t>
            </a:r>
            <a:endParaRPr lang="en-US" sz="2600" b="1">
              <a:solidFill>
                <a:srgbClr val="4F5088">
                  <a:alpha val="100000"/>
                </a:srgbClr>
              </a:solidFill>
              <a:latin typeface="方正粗黑宋简体" panose="02000000000000000000" charset="-122"/>
              <a:ea typeface="方正大黑体_GBK" panose="02010600010101010101" charset="-122"/>
              <a:cs typeface="微软雅黑" panose="020B0503020204020204" charset="-122"/>
            </a:endParaRPr>
          </a:p>
        </p:txBody>
      </p:sp>
      <p:sp>
        <p:nvSpPr>
          <p:cNvPr id="3" name="TextBox 3"/>
          <p:cNvSpPr txBox="1"/>
          <p:nvPr/>
        </p:nvSpPr>
        <p:spPr>
          <a:xfrm>
            <a:off x="2216099" y="3124200"/>
            <a:ext cx="7858125" cy="593725"/>
          </a:xfrm>
          <a:prstGeom prst="rect">
            <a:avLst/>
          </a:prstGeom>
        </p:spPr>
        <p:txBody>
          <a:bodyPr vert="horz" wrap="square" lIns="114300" tIns="57150" rIns="114300" bIns="57150" rtlCol="0" anchor="t" anchorCtr="0">
            <a:spAutoFit/>
          </a:bodyPr>
          <a:lstStyle/>
          <a:p>
            <a:pPr algn="ctr">
              <a:lnSpc>
                <a:spcPct val="120000"/>
              </a:lnSpc>
              <a:spcBef>
                <a:spcPts val="450"/>
              </a:spcBef>
            </a:pPr>
            <a:r>
              <a:rPr lang="en-US" sz="2600" b="1">
                <a:solidFill>
                  <a:srgbClr val="1F1F1F">
                    <a:alpha val="100000"/>
                  </a:srgbClr>
                </a:solidFill>
                <a:latin typeface="方正粗黑宋简体" panose="02000000000000000000" charset="-122"/>
                <a:ea typeface="方正大黑体_GBK" panose="02010600010101010101" charset="-122"/>
                <a:cs typeface="微软雅黑" panose="020B0503020204020204" charset="-122"/>
              </a:rPr>
              <a:t>核算举例</a:t>
            </a:r>
            <a:endParaRPr lang="en-US" sz="2600" b="1">
              <a:solidFill>
                <a:srgbClr val="1F1F1F">
                  <a:alpha val="100000"/>
                </a:srgbClr>
              </a:solidFill>
              <a:latin typeface="方正粗黑宋简体" panose="02000000000000000000" charset="-122"/>
              <a:ea typeface="方正大黑体_GBK" panose="02010600010101010101" charset="-122"/>
              <a:cs typeface="微软雅黑" panose="020B050302020402020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765935" y="3657600"/>
            <a:ext cx="8359140" cy="638175"/>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借：管理费用—差旅费     800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库存现金             200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贷：其他应收款—李林      1 000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1219200" y="762000"/>
            <a:ext cx="10064750" cy="1234890"/>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[应用举例5-3</a:t>
            </a:r>
            <a:r>
              <a:rPr lang="en-US" altLang="zh-CN" sz="2600" dirty="0">
                <a:ea typeface="方正大黑体_GBK" panose="02010600010101010101" charset="-122"/>
              </a:rPr>
              <a:t>1</a:t>
            </a:r>
            <a:r>
              <a:rPr lang="zh-CN" altLang="en-US" sz="2600" dirty="0">
                <a:ea typeface="方正大黑体_GBK" panose="02010600010101010101" charset="-122"/>
              </a:rPr>
              <a:t>]智瑞公司财务科李林出差归来，报销差旅费用800元（原借款1 000元）。</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295400" y="2646045"/>
            <a:ext cx="9090660" cy="1192530"/>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借：管理费用—印花税      2 000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贷：银行存款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2 000</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982345" y="762000"/>
            <a:ext cx="10701655" cy="634726"/>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[应用举例5-3</a:t>
            </a:r>
            <a:r>
              <a:rPr lang="en-US" altLang="zh-CN" sz="2600" dirty="0">
                <a:ea typeface="方正大黑体_GBK" panose="02010600010101010101" charset="-122"/>
              </a:rPr>
              <a:t>2</a:t>
            </a:r>
            <a:r>
              <a:rPr lang="zh-CN" altLang="en-US" sz="2600" dirty="0">
                <a:ea typeface="方正大黑体_GBK" panose="02010600010101010101" charset="-122"/>
              </a:rPr>
              <a:t>]智瑞公司用银行存款支付印花税2 000元。</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600200" y="2514600"/>
            <a:ext cx="9090660" cy="638175"/>
          </a:xfrm>
          <a:prstGeom prst="rect">
            <a:avLst/>
          </a:prstGeom>
        </p:spPr>
        <p:txBody>
          <a:bodyPr vert="horz" wrap="square" lIns="123825" tIns="123825" rIns="57150" bIns="123825" rtlCol="0" anchor="ctr" anchorCtr="0">
            <a:noAutofit/>
          </a:bodyPr>
          <a:lstStyle/>
          <a:p>
            <a:pPr>
              <a:lnSpc>
                <a:spcPct val="20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借：银行存款          1 000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20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贷：营业外收入—罚款利得   1 000</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762000"/>
            <a:ext cx="10701655" cy="1234890"/>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[应用举例5-3</a:t>
            </a:r>
            <a:r>
              <a:rPr lang="en-US" altLang="zh-CN" sz="2600" dirty="0">
                <a:ea typeface="方正大黑体_GBK" panose="02010600010101010101" charset="-122"/>
              </a:rPr>
              <a:t>3</a:t>
            </a:r>
            <a:r>
              <a:rPr lang="zh-CN" altLang="en-US" sz="2600" dirty="0">
                <a:ea typeface="方正大黑体_GBK" panose="02010600010101010101" charset="-122"/>
              </a:rPr>
              <a:t>]智瑞公司收到某单位违约而交来的罚款收入1 000元，存入银行。</a:t>
            </a:r>
            <a:endParaRPr lang="zh-CN" altLang="en-US" sz="2600" dirty="0">
              <a:ea typeface="方正大黑体_GBK" panose="02010600010101010101"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447800" y="2562225"/>
            <a:ext cx="10116820" cy="638175"/>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借：银行存款          3 000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贷：营业外收入—政府补助利得   3 000</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634726"/>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[应用举例5-3</a:t>
            </a:r>
            <a:r>
              <a:rPr lang="en-US" altLang="zh-CN" sz="2600" dirty="0">
                <a:ea typeface="方正大黑体_GBK" panose="02010600010101010101" charset="-122"/>
              </a:rPr>
              <a:t>4</a:t>
            </a:r>
            <a:r>
              <a:rPr lang="zh-CN" altLang="en-US" sz="2600" dirty="0">
                <a:ea typeface="方正大黑体_GBK" panose="02010600010101010101" charset="-122"/>
              </a:rPr>
              <a:t>]智瑞公司收到政府补助款3 000元，存入银行。</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905000" y="2362200"/>
            <a:ext cx="9090660" cy="638175"/>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借：营业外支出—捐赠支出       10 000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贷：银行存款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10 000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634726"/>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[应用举例5-3</a:t>
            </a:r>
            <a:r>
              <a:rPr lang="en-US" altLang="zh-CN" sz="2600" dirty="0">
                <a:ea typeface="方正大黑体_GBK" panose="02010600010101010101" charset="-122"/>
              </a:rPr>
              <a:t>5</a:t>
            </a:r>
            <a:r>
              <a:rPr lang="zh-CN" altLang="en-US" sz="2600" dirty="0">
                <a:ea typeface="方正大黑体_GBK" panose="02010600010101010101" charset="-122"/>
              </a:rPr>
              <a:t>]智瑞公司以银行存款捐赠希望工程10 000元。</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676400" y="2333625"/>
            <a:ext cx="9090660" cy="638175"/>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借：营业外支出—罚款支出       2 000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贷：银行存款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2000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634726"/>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[应用举例5-3</a:t>
            </a:r>
            <a:r>
              <a:rPr lang="en-US" altLang="zh-CN" sz="2600" dirty="0">
                <a:ea typeface="方正大黑体_GBK" panose="02010600010101010101" charset="-122"/>
              </a:rPr>
              <a:t>6</a:t>
            </a:r>
            <a:r>
              <a:rPr lang="zh-CN" altLang="en-US" sz="2600" dirty="0">
                <a:ea typeface="方正大黑体_GBK" panose="02010600010101010101" charset="-122"/>
              </a:rPr>
              <a:t>]智瑞公司以银行存款支付罚款支出2 000元。</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20" name="TextBox 20"/>
          <p:cNvSpPr txBox="1"/>
          <p:nvPr/>
        </p:nvSpPr>
        <p:spPr>
          <a:xfrm>
            <a:off x="456973" y="761898"/>
            <a:ext cx="11239500" cy="914400"/>
          </a:xfrm>
          <a:prstGeom prst="rect">
            <a:avLst/>
          </a:prstGeom>
        </p:spPr>
        <p:txBody>
          <a:bodyPr vert="horz" wrap="square" lIns="123825" tIns="123825" rIns="57150" bIns="123825" rtlCol="0" anchor="t" anchorCtr="0">
            <a:noAutofit/>
          </a:bodyPr>
          <a:lstStyle/>
          <a:p>
            <a:pPr>
              <a:lnSpc>
                <a:spcPct val="140000"/>
              </a:lnSpc>
            </a:pPr>
            <a:r>
              <a:rPr lang="en-US" sz="2600" b="1" dirty="0">
                <a:solidFill>
                  <a:schemeClr val="dk2">
                    <a:alpha val="100000"/>
                  </a:schemeClr>
                </a:solidFill>
                <a:latin typeface="方正粗黑宋简体" panose="02000000000000000000" charset="-122"/>
                <a:ea typeface="方正大黑体_GBK" panose="02010600010101010101" charset="-122"/>
                <a:cs typeface="微软雅黑" panose="020B0503020204020204" charset="-122"/>
              </a:rPr>
              <a:t>[应用举例5-37]智瑞公司持有长海公司的股票作为长期投资，长海公司宣告分配现金股利，本公司应得8 000元。</a:t>
            </a:r>
            <a:endParaRPr lang="en-US" sz="2600" b="1" dirty="0">
              <a:solidFill>
                <a:schemeClr val="dk2">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1" name="文本框 20"/>
          <p:cNvSpPr txBox="1"/>
          <p:nvPr/>
        </p:nvSpPr>
        <p:spPr>
          <a:xfrm>
            <a:off x="2242820" y="3077210"/>
            <a:ext cx="7402830" cy="1291590"/>
          </a:xfrm>
          <a:prstGeom prst="rect">
            <a:avLst/>
          </a:prstGeom>
          <a:noFill/>
        </p:spPr>
        <p:txBody>
          <a:bodyPr wrap="square" rtlCol="0">
            <a:spAutoFit/>
          </a:bodyPr>
          <a:lstStyle/>
          <a:p>
            <a:pPr>
              <a:lnSpc>
                <a:spcPct val="150000"/>
              </a:lnSpc>
            </a:pPr>
            <a:r>
              <a:rPr lang="zh-CN" altLang="en-US" sz="2600">
                <a:solidFill>
                  <a:srgbClr val="002060"/>
                </a:solidFill>
                <a:ea typeface="方正大黑体_GBK" panose="02010600010101010101" charset="-122"/>
              </a:rPr>
              <a:t>借：应收股利—长海公司     8 000</a:t>
            </a:r>
            <a:endParaRPr lang="zh-CN" altLang="en-US" sz="2600">
              <a:solidFill>
                <a:srgbClr val="002060"/>
              </a:solidFill>
              <a:ea typeface="方正大黑体_GBK" panose="02010600010101010101" charset="-122"/>
            </a:endParaRPr>
          </a:p>
          <a:p>
            <a:pPr>
              <a:lnSpc>
                <a:spcPct val="150000"/>
              </a:lnSpc>
            </a:pPr>
            <a:r>
              <a:rPr lang="zh-CN" altLang="en-US" sz="2600">
                <a:solidFill>
                  <a:srgbClr val="002060"/>
                </a:solidFill>
                <a:ea typeface="方正大黑体_GBK" panose="02010600010101010101" charset="-122"/>
              </a:rPr>
              <a:t>  </a:t>
            </a:r>
            <a:r>
              <a:rPr lang="en-US" altLang="zh-CN" sz="2600">
                <a:solidFill>
                  <a:srgbClr val="002060"/>
                </a:solidFill>
                <a:ea typeface="方正大黑体_GBK" panose="02010600010101010101" charset="-122"/>
              </a:rPr>
              <a:t>    </a:t>
            </a:r>
            <a:r>
              <a:rPr lang="zh-CN" altLang="en-US" sz="2600">
                <a:solidFill>
                  <a:srgbClr val="002060"/>
                </a:solidFill>
                <a:ea typeface="方正大黑体_GBK" panose="02010600010101010101" charset="-122"/>
              </a:rPr>
              <a:t>贷：投资收益    </a:t>
            </a:r>
            <a:r>
              <a:rPr lang="en-US" altLang="zh-CN" sz="2600">
                <a:solidFill>
                  <a:srgbClr val="002060"/>
                </a:solidFill>
                <a:ea typeface="方正大黑体_GBK" panose="02010600010101010101" charset="-122"/>
              </a:rPr>
              <a:t>         </a:t>
            </a:r>
            <a:r>
              <a:rPr lang="zh-CN" altLang="en-US" sz="2600">
                <a:solidFill>
                  <a:srgbClr val="002060"/>
                </a:solidFill>
                <a:ea typeface="方正大黑体_GBK" panose="02010600010101010101" charset="-122"/>
              </a:rPr>
              <a:t>            8 000</a:t>
            </a:r>
            <a:endParaRPr lang="zh-CN" altLang="en-US" sz="2600">
              <a:solidFill>
                <a:srgbClr val="002060"/>
              </a:solidFill>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核算内容</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2600" b="1" dirty="0">
                <a:solidFill>
                  <a:schemeClr val="accent1"/>
                </a:solidFill>
                <a:latin typeface="方正粗黑宋简体" panose="02000000000000000000" charset="-122"/>
                <a:ea typeface="方正大黑体_GBK" panose="02010600010101010101" charset="-122"/>
                <a:cs typeface="汉仪粗简黑简" panose="00020600040101010101" charset="-122"/>
              </a:rPr>
              <a:t>01</a:t>
            </a:r>
            <a:endParaRPr lang="en-US" altLang="zh-CN" sz="26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12" name="TextBox 12"/>
          <p:cNvSpPr txBox="1"/>
          <p:nvPr/>
        </p:nvSpPr>
        <p:spPr>
          <a:xfrm>
            <a:off x="476023" y="265328"/>
            <a:ext cx="11239500" cy="1926590"/>
          </a:xfrm>
          <a:prstGeom prst="rect">
            <a:avLst/>
          </a:prstGeom>
        </p:spPr>
        <p:txBody>
          <a:bodyPr vert="horz" wrap="square" lIns="123825" tIns="123825" rIns="57150" bIns="123825" rtlCol="0" anchor="t" anchorCtr="0">
            <a:spAutoFit/>
          </a:bodyPr>
          <a:lstStyle/>
          <a:p>
            <a:pPr>
              <a:lnSpc>
                <a:spcPct val="140000"/>
              </a:lnSpc>
            </a:pPr>
            <a:r>
              <a:rPr lang="en-US" sz="2600" b="1" dirty="0">
                <a:solidFill>
                  <a:schemeClr val="dk2">
                    <a:alpha val="100000"/>
                  </a:schemeClr>
                </a:solidFill>
                <a:latin typeface="方正粗黑宋简体" panose="02000000000000000000" charset="-122"/>
                <a:ea typeface="方正大黑体_GBK" panose="02010600010101010101" charset="-122"/>
                <a:cs typeface="微软雅黑" panose="020B0503020204020204" charset="-122"/>
              </a:rPr>
              <a:t>[应用举例5-38]</a:t>
            </a:r>
            <a:r>
              <a:rPr lang="en-US" sz="2600" b="1" dirty="0" err="1">
                <a:solidFill>
                  <a:schemeClr val="dk2">
                    <a:alpha val="100000"/>
                  </a:schemeClr>
                </a:solidFill>
                <a:latin typeface="方正粗黑宋简体" panose="02000000000000000000" charset="-122"/>
                <a:ea typeface="方正大黑体_GBK" panose="02010600010101010101" charset="-122"/>
                <a:cs typeface="微软雅黑" panose="020B0503020204020204" charset="-122"/>
              </a:rPr>
              <a:t>智瑞公司期末结转当期的收入、收益、费用、税金等损益类账户（假设本章前面所述的经济业务均为同一会计期间发生的</a:t>
            </a:r>
            <a:r>
              <a:rPr lang="en-US" sz="2600" b="1" dirty="0">
                <a:solidFill>
                  <a:schemeClr val="dk2">
                    <a:alpha val="100000"/>
                  </a:schemeClr>
                </a:solidFill>
                <a:latin typeface="方正粗黑宋简体" panose="02000000000000000000" charset="-122"/>
                <a:ea typeface="方正大黑体_GBK" panose="02010600010101010101" charset="-122"/>
                <a:cs typeface="微软雅黑" panose="020B0503020204020204" charset="-122"/>
              </a:rPr>
              <a:t>），</a:t>
            </a:r>
            <a:r>
              <a:rPr lang="en-US" sz="2600" b="1" dirty="0" err="1">
                <a:solidFill>
                  <a:schemeClr val="dk2">
                    <a:alpha val="100000"/>
                  </a:schemeClr>
                </a:solidFill>
                <a:latin typeface="方正粗黑宋简体" panose="02000000000000000000" charset="-122"/>
                <a:ea typeface="方正大黑体_GBK" panose="02010600010101010101" charset="-122"/>
                <a:cs typeface="微软雅黑" panose="020B0503020204020204" charset="-122"/>
              </a:rPr>
              <a:t>并计算当期实现的利润总额</a:t>
            </a:r>
            <a:r>
              <a:rPr lang="en-US" sz="2600" b="1" dirty="0">
                <a:solidFill>
                  <a:schemeClr val="dk2">
                    <a:alpha val="100000"/>
                  </a:schemeClr>
                </a:solidFill>
                <a:latin typeface="方正粗黑宋简体" panose="02000000000000000000" charset="-122"/>
                <a:ea typeface="方正大黑体_GBK" panose="02010600010101010101" charset="-122"/>
                <a:cs typeface="微软雅黑" panose="020B0503020204020204" charset="-122"/>
              </a:rPr>
              <a:t>。</a:t>
            </a:r>
            <a:endParaRPr lang="en-US" sz="2600" b="1" dirty="0">
              <a:solidFill>
                <a:schemeClr val="dk2">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3200400" y="1981200"/>
            <a:ext cx="5567045" cy="4876800"/>
          </a:xfrm>
          <a:prstGeom prst="rect">
            <a:avLst/>
          </a:prstGeom>
          <a:solidFill>
            <a:schemeClr val="bg1"/>
          </a:solidFill>
        </p:spPr>
        <p:txBody>
          <a:bodyPr wrap="square" rtlCol="0" anchor="t">
            <a:noAutofit/>
          </a:bodyPr>
          <a:lstStyle/>
          <a:p>
            <a:pPr>
              <a:lnSpc>
                <a:spcPct val="120000"/>
              </a:lnSpc>
              <a:spcBef>
                <a:spcPts val="0"/>
              </a:spcBef>
              <a:spcAft>
                <a:spcPts val="0"/>
              </a:spcAft>
            </a:pPr>
            <a:r>
              <a:rPr lang="zh-CN" altLang="en-US" sz="2000" dirty="0"/>
              <a:t>表5-4       损益类账户期末结转前余额表</a:t>
            </a:r>
            <a:endParaRPr lang="zh-CN" altLang="en-US" sz="2000" dirty="0"/>
          </a:p>
          <a:p>
            <a:pPr>
              <a:lnSpc>
                <a:spcPct val="120000"/>
              </a:lnSpc>
              <a:spcBef>
                <a:spcPts val="0"/>
              </a:spcBef>
              <a:spcAft>
                <a:spcPts val="0"/>
              </a:spcAft>
            </a:pPr>
            <a:r>
              <a:rPr lang="zh-CN" altLang="en-US" sz="2000" dirty="0"/>
              <a:t>序号	账户名称	结转前余额（元）</a:t>
            </a:r>
            <a:endParaRPr lang="zh-CN" altLang="en-US" sz="2000" dirty="0"/>
          </a:p>
          <a:p>
            <a:pPr>
              <a:lnSpc>
                <a:spcPct val="120000"/>
              </a:lnSpc>
              <a:spcBef>
                <a:spcPts val="0"/>
              </a:spcBef>
              <a:spcAft>
                <a:spcPts val="0"/>
              </a:spcAft>
            </a:pPr>
            <a:r>
              <a:rPr lang="zh-CN" altLang="en-US" sz="2000" dirty="0"/>
              <a:t>1	主营业务收入	贷方余额440 000</a:t>
            </a:r>
            <a:endParaRPr lang="zh-CN" altLang="en-US" sz="2000" dirty="0"/>
          </a:p>
          <a:p>
            <a:pPr>
              <a:lnSpc>
                <a:spcPct val="120000"/>
              </a:lnSpc>
              <a:spcBef>
                <a:spcPts val="0"/>
              </a:spcBef>
              <a:spcAft>
                <a:spcPts val="0"/>
              </a:spcAft>
            </a:pPr>
            <a:r>
              <a:rPr lang="zh-CN" altLang="en-US" sz="2000" dirty="0"/>
              <a:t>2	主营业务成本	借方余额308 000</a:t>
            </a:r>
            <a:endParaRPr lang="zh-CN" altLang="en-US" sz="2000" dirty="0"/>
          </a:p>
          <a:p>
            <a:pPr>
              <a:lnSpc>
                <a:spcPct val="120000"/>
              </a:lnSpc>
              <a:spcBef>
                <a:spcPts val="0"/>
              </a:spcBef>
              <a:spcAft>
                <a:spcPts val="0"/>
              </a:spcAft>
            </a:pPr>
            <a:r>
              <a:rPr lang="zh-CN" altLang="en-US" sz="2000" dirty="0"/>
              <a:t>3	税金及附加	借方余额</a:t>
            </a:r>
            <a:r>
              <a:rPr lang="en-US" altLang="zh-CN" sz="2000" dirty="0"/>
              <a:t>3</a:t>
            </a:r>
            <a:r>
              <a:rPr lang="zh-CN" altLang="en-US" sz="2000" dirty="0"/>
              <a:t> 582.56</a:t>
            </a:r>
            <a:endParaRPr lang="zh-CN" altLang="en-US" sz="2000" dirty="0"/>
          </a:p>
          <a:p>
            <a:pPr>
              <a:lnSpc>
                <a:spcPct val="120000"/>
              </a:lnSpc>
              <a:spcBef>
                <a:spcPts val="0"/>
              </a:spcBef>
              <a:spcAft>
                <a:spcPts val="0"/>
              </a:spcAft>
            </a:pPr>
            <a:r>
              <a:rPr lang="zh-CN" altLang="en-US" sz="2000" dirty="0"/>
              <a:t>4	其他业务收入	贷方余额2 400</a:t>
            </a:r>
            <a:endParaRPr lang="zh-CN" altLang="en-US" sz="2000" dirty="0"/>
          </a:p>
          <a:p>
            <a:pPr>
              <a:lnSpc>
                <a:spcPct val="120000"/>
              </a:lnSpc>
              <a:spcBef>
                <a:spcPts val="0"/>
              </a:spcBef>
              <a:spcAft>
                <a:spcPts val="0"/>
              </a:spcAft>
            </a:pPr>
            <a:r>
              <a:rPr lang="zh-CN" altLang="en-US" sz="2000" dirty="0"/>
              <a:t>5	其他业务成本	借方余额2 080</a:t>
            </a:r>
            <a:endParaRPr lang="zh-CN" altLang="en-US" sz="2000" dirty="0"/>
          </a:p>
          <a:p>
            <a:pPr>
              <a:lnSpc>
                <a:spcPct val="120000"/>
              </a:lnSpc>
              <a:spcBef>
                <a:spcPts val="0"/>
              </a:spcBef>
              <a:spcAft>
                <a:spcPts val="0"/>
              </a:spcAft>
            </a:pPr>
            <a:r>
              <a:rPr lang="zh-CN" altLang="en-US" sz="2000" dirty="0"/>
              <a:t>6	销售费用	借方余额4 000</a:t>
            </a:r>
            <a:endParaRPr lang="zh-CN" altLang="en-US" sz="2000" dirty="0"/>
          </a:p>
          <a:p>
            <a:pPr>
              <a:lnSpc>
                <a:spcPct val="120000"/>
              </a:lnSpc>
              <a:spcBef>
                <a:spcPts val="0"/>
              </a:spcBef>
              <a:spcAft>
                <a:spcPts val="0"/>
              </a:spcAft>
            </a:pPr>
            <a:r>
              <a:rPr lang="zh-CN" altLang="en-US" sz="2000" dirty="0"/>
              <a:t>7	管理费用	借方余额25 100</a:t>
            </a:r>
            <a:endParaRPr lang="zh-CN" altLang="en-US" sz="2000" dirty="0"/>
          </a:p>
          <a:p>
            <a:pPr>
              <a:lnSpc>
                <a:spcPct val="120000"/>
              </a:lnSpc>
              <a:spcBef>
                <a:spcPts val="0"/>
              </a:spcBef>
              <a:spcAft>
                <a:spcPts val="0"/>
              </a:spcAft>
            </a:pPr>
            <a:r>
              <a:rPr lang="zh-CN" altLang="en-US" sz="2000" dirty="0"/>
              <a:t>8	财务费用	借方余额5 500</a:t>
            </a:r>
            <a:endParaRPr lang="zh-CN" altLang="en-US" sz="2000" dirty="0"/>
          </a:p>
          <a:p>
            <a:pPr>
              <a:lnSpc>
                <a:spcPct val="120000"/>
              </a:lnSpc>
              <a:spcBef>
                <a:spcPts val="0"/>
              </a:spcBef>
              <a:spcAft>
                <a:spcPts val="0"/>
              </a:spcAft>
            </a:pPr>
            <a:r>
              <a:rPr lang="zh-CN" altLang="en-US" sz="2000" dirty="0"/>
              <a:t>9	投资收益	贷方余额8 000</a:t>
            </a:r>
            <a:endParaRPr lang="zh-CN" altLang="en-US" sz="2000" dirty="0"/>
          </a:p>
          <a:p>
            <a:pPr>
              <a:lnSpc>
                <a:spcPct val="120000"/>
              </a:lnSpc>
              <a:spcBef>
                <a:spcPts val="0"/>
              </a:spcBef>
              <a:spcAft>
                <a:spcPts val="0"/>
              </a:spcAft>
            </a:pPr>
            <a:r>
              <a:rPr lang="zh-CN" altLang="en-US" sz="2000" dirty="0"/>
              <a:t>10	营业外收入	贷方余额4 000</a:t>
            </a:r>
            <a:endParaRPr lang="zh-CN" altLang="en-US" sz="2000" dirty="0"/>
          </a:p>
          <a:p>
            <a:pPr>
              <a:lnSpc>
                <a:spcPct val="120000"/>
              </a:lnSpc>
              <a:spcBef>
                <a:spcPts val="0"/>
              </a:spcBef>
              <a:spcAft>
                <a:spcPts val="0"/>
              </a:spcAft>
            </a:pPr>
            <a:r>
              <a:rPr lang="zh-CN" altLang="en-US" sz="2000" dirty="0"/>
              <a:t>11	营业外支出	借方余额12 000</a:t>
            </a:r>
            <a:endParaRPr lang="zh-CN" altLang="en-US" sz="2000" dirty="0"/>
          </a:p>
          <a:p>
            <a:endParaRPr lang="zh-CN" altLang="en-US"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981200" y="2514600"/>
            <a:ext cx="9090660" cy="638175"/>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借：主营业务收入        440 000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其他业务收入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2 400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投资收益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8 000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营业外收入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4 000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贷：本年利润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454 400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691515"/>
          </a:xfrm>
          <a:prstGeom prst="rect">
            <a:avLst/>
          </a:prstGeom>
          <a:noFill/>
        </p:spPr>
        <p:txBody>
          <a:bodyPr wrap="square" rtlCol="0" anchor="t">
            <a:spAutoFit/>
          </a:bodyPr>
          <a:lstStyle/>
          <a:p>
            <a:pPr>
              <a:lnSpc>
                <a:spcPct val="150000"/>
              </a:lnSpc>
            </a:pPr>
            <a:r>
              <a:rPr lang="zh-CN" altLang="en-US" sz="2600">
                <a:ea typeface="方正大黑体_GBK" panose="02010600010101010101" charset="-122"/>
              </a:rPr>
              <a:t>（1）结转各收入、收益等损益类账户。</a:t>
            </a:r>
            <a:endParaRPr lang="zh-CN" altLang="en-US" sz="260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981200" y="2209800"/>
            <a:ext cx="9090660" cy="3053715"/>
          </a:xfrm>
          <a:prstGeom prst="rect">
            <a:avLst/>
          </a:prstGeom>
        </p:spPr>
        <p:txBody>
          <a:bodyPr vert="horz" wrap="square" lIns="123825" tIns="123825" rIns="57150" bIns="123825" rtlCol="0" anchor="ctr" anchorCtr="0">
            <a:no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借：本年利润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361 262.56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贷：主营业务成本</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308</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000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税金及附加</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3</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582.56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其他业务成本</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2080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销售费用</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4000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管理费用</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25100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财务费用</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5500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营业外支出</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12 000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691515"/>
          </a:xfrm>
          <a:prstGeom prst="rect">
            <a:avLst/>
          </a:prstGeom>
          <a:noFill/>
        </p:spPr>
        <p:txBody>
          <a:bodyPr wrap="square" rtlCol="0" anchor="t">
            <a:spAutoFit/>
          </a:bodyPr>
          <a:lstStyle/>
          <a:p>
            <a:pPr>
              <a:lnSpc>
                <a:spcPct val="150000"/>
              </a:lnSpc>
            </a:pPr>
            <a:r>
              <a:rPr lang="zh-CN" altLang="en-US" sz="2600">
                <a:ea typeface="方正大黑体_GBK" panose="02010600010101010101" charset="-122"/>
              </a:rPr>
              <a:t>（2）结转各成本、费用、支出、税金等损益类账户</a:t>
            </a:r>
            <a:endParaRPr lang="zh-CN" altLang="en-US" sz="2600">
              <a:ea typeface="方正大黑体_GBK" panose="02010600010101010101" charset="-122"/>
            </a:endParaRPr>
          </a:p>
        </p:txBody>
      </p:sp>
      <p:sp>
        <p:nvSpPr>
          <p:cNvPr id="3" name="文本框 2" descr="7b0a2020202022776f7264617274223a2022220a7d0a"/>
          <p:cNvSpPr txBox="1"/>
          <p:nvPr/>
        </p:nvSpPr>
        <p:spPr>
          <a:xfrm>
            <a:off x="1600200" y="6400800"/>
            <a:ext cx="9892665" cy="290592"/>
          </a:xfrm>
          <a:prstGeom prst="rect">
            <a:avLst/>
          </a:prstGeom>
        </p:spPr>
        <p:txBody>
          <a:bodyPr wrap="square">
            <a:spAutoFit/>
          </a:bodyPr>
          <a:lstStyle/>
          <a:p>
            <a:pPr indent="276225" algn="just" defTabSz="266700">
              <a:lnSpc>
                <a:spcPts val="1300"/>
              </a:lnSpc>
              <a:spcBef>
                <a:spcPct val="0"/>
              </a:spcBef>
              <a:spcAft>
                <a:spcPct val="0"/>
              </a:spcAft>
            </a:pPr>
            <a:r>
              <a:rPr lang="zh-CN" altLang="en-US" sz="2400" b="1" dirty="0">
                <a:ln w="7112">
                  <a:solidFill>
                    <a:schemeClr val="bg1"/>
                  </a:solidFill>
                </a:ln>
                <a:solidFill>
                  <a:srgbClr val="3794FB"/>
                </a:solidFill>
                <a:effectLst>
                  <a:outerShdw blurRad="8128" dist="38100" dir="5400000" algn="t" rotWithShape="0">
                    <a:prstClr val="black">
                      <a:alpha val="40000"/>
                    </a:prstClr>
                  </a:outerShdw>
                </a:effectLst>
                <a:latin typeface="汉仪力量黑简" panose="00020600040101010101" charset="-122"/>
                <a:ea typeface="汉仪力量黑简" panose="00020600040101010101" charset="-122"/>
                <a:cs typeface="汉仪力量黑简" panose="00020600040101010101" charset="-122"/>
              </a:rPr>
              <a:t>当期实现的利润总额</a:t>
            </a:r>
            <a:r>
              <a:rPr lang="en-US" altLang="zh-CN" sz="2400" b="1" dirty="0">
                <a:ln w="7112">
                  <a:solidFill>
                    <a:schemeClr val="bg1"/>
                  </a:solidFill>
                </a:ln>
                <a:solidFill>
                  <a:srgbClr val="3794FB"/>
                </a:solidFill>
                <a:effectLst>
                  <a:outerShdw blurRad="8128" dist="38100" dir="5400000" algn="t" rotWithShape="0">
                    <a:prstClr val="black">
                      <a:alpha val="40000"/>
                    </a:prstClr>
                  </a:outerShdw>
                </a:effectLst>
                <a:latin typeface="汉仪力量黑简" panose="00020600040101010101" charset="-122"/>
                <a:ea typeface="汉仪力量黑简" panose="00020600040101010101" charset="-122"/>
                <a:cs typeface="汉仪力量黑简" panose="00020600040101010101" charset="-122"/>
              </a:rPr>
              <a:t>=454 400-361 262.56=93 137. 44</a:t>
            </a:r>
            <a:r>
              <a:rPr lang="zh-CN" altLang="en-US" sz="2400" b="1" dirty="0">
                <a:ln w="7112">
                  <a:solidFill>
                    <a:schemeClr val="bg1"/>
                  </a:solidFill>
                </a:ln>
                <a:solidFill>
                  <a:srgbClr val="3794FB"/>
                </a:solidFill>
                <a:effectLst>
                  <a:outerShdw blurRad="8128" dist="38100" dir="5400000" algn="t" rotWithShape="0">
                    <a:prstClr val="black">
                      <a:alpha val="40000"/>
                    </a:prstClr>
                  </a:outerShdw>
                </a:effectLst>
                <a:latin typeface="汉仪力量黑简" panose="00020600040101010101" charset="-122"/>
                <a:ea typeface="汉仪力量黑简" panose="00020600040101010101" charset="-122"/>
                <a:cs typeface="汉仪力量黑简" panose="00020600040101010101" charset="-122"/>
              </a:rPr>
              <a:t>（元）</a:t>
            </a:r>
            <a:endParaRPr lang="zh-CN" altLang="en-US" sz="2400" b="1" dirty="0">
              <a:ln w="7112">
                <a:solidFill>
                  <a:schemeClr val="bg1"/>
                </a:solidFill>
              </a:ln>
              <a:solidFill>
                <a:srgbClr val="3794FB"/>
              </a:solidFill>
              <a:effectLst>
                <a:outerShdw blurRad="8128" dist="38100" dir="5400000" algn="t" rotWithShape="0">
                  <a:prstClr val="black">
                    <a:alpha val="40000"/>
                  </a:prstClr>
                </a:outerShdw>
              </a:effectLst>
              <a:latin typeface="汉仪力量黑简" panose="00020600040101010101" charset="-122"/>
              <a:ea typeface="汉仪力量黑简" panose="00020600040101010101" charset="-122"/>
              <a:cs typeface="汉仪力量黑简" panose="0002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294130" y="3505200"/>
            <a:ext cx="9090660" cy="638175"/>
          </a:xfrm>
          <a:prstGeom prst="rect">
            <a:avLst/>
          </a:prstGeom>
        </p:spPr>
        <p:txBody>
          <a:bodyPr vert="horz" wrap="square" lIns="123825" tIns="123825" rIns="57150" bIns="123825" rtlCol="0" anchor="ctr" anchorCtr="0">
            <a:no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借：所得税费用</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23 284. 36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贷：应交税费</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应交所得税</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23 284. 36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2491740"/>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a:t>
            </a:r>
            <a:r>
              <a:rPr lang="en-US" altLang="zh-CN" sz="2600" dirty="0">
                <a:ea typeface="方正大黑体_GBK" panose="02010600010101010101" charset="-122"/>
              </a:rPr>
              <a:t>39</a:t>
            </a:r>
            <a:r>
              <a:rPr lang="zh-CN" altLang="en-US" sz="2600" dirty="0">
                <a:ea typeface="方正大黑体_GBK" panose="02010600010101010101" charset="-122"/>
              </a:rPr>
              <a:t>]根据智瑞公司当期实现的利润总额计算当期的应交所得税额（所得税率为25%），作有关所得税计算与结转的会计处理，并计算当期实现的净利润。</a:t>
            </a:r>
            <a:endParaRPr lang="zh-CN" altLang="en-US" sz="2600" dirty="0">
              <a:ea typeface="方正大黑体_GBK" panose="02010600010101010101" charset="-122"/>
            </a:endParaRPr>
          </a:p>
          <a:p>
            <a:pPr>
              <a:lnSpc>
                <a:spcPct val="150000"/>
              </a:lnSpc>
            </a:pPr>
            <a:r>
              <a:rPr lang="zh-CN" altLang="en-US" sz="2600" dirty="0">
                <a:ea typeface="方正大黑体_GBK" panose="02010600010101010101" charset="-122"/>
              </a:rPr>
              <a:t>（1）计算当期应交的所得税费用</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524000" y="3657600"/>
            <a:ext cx="10134600" cy="638175"/>
          </a:xfrm>
          <a:prstGeom prst="rect">
            <a:avLst/>
          </a:prstGeom>
        </p:spPr>
        <p:txBody>
          <a:bodyPr vert="horz" wrap="square" lIns="123825" tIns="123825" rIns="57150" bIns="123825" rtlCol="0" anchor="ctr" anchorCtr="0">
            <a:no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借：本年利润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23 284. 36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贷：所得税费用</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23 284. 36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当期企业实现的净利润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=9</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3</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137.44-</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23 284. 36</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69 853. 08</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（元）</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2491740"/>
          </a:xfrm>
          <a:prstGeom prst="rect">
            <a:avLst/>
          </a:prstGeom>
          <a:noFill/>
        </p:spPr>
        <p:txBody>
          <a:bodyPr wrap="square" rtlCol="0" anchor="t">
            <a:spAutoFit/>
          </a:bodyPr>
          <a:lstStyle/>
          <a:p>
            <a:pPr>
              <a:lnSpc>
                <a:spcPct val="150000"/>
              </a:lnSpc>
            </a:pPr>
            <a:r>
              <a:rPr lang="zh-CN" altLang="en-US" sz="2600">
                <a:ea typeface="方正大黑体_GBK" panose="02010600010101010101" charset="-122"/>
              </a:rPr>
              <a:t>[应用举例5-40]根据智瑞公司当期实现的利润总额计算当期的应交所得税额（所得税率为25%），作有关所得税计算与结转的会计处理，并计算当期实现的净利润。</a:t>
            </a:r>
            <a:endParaRPr lang="zh-CN" altLang="en-US" sz="2600">
              <a:ea typeface="方正大黑体_GBK" panose="02010600010101010101" charset="-122"/>
            </a:endParaRPr>
          </a:p>
          <a:p>
            <a:pPr>
              <a:lnSpc>
                <a:spcPct val="150000"/>
              </a:lnSpc>
            </a:pPr>
            <a:r>
              <a:rPr lang="zh-CN" altLang="en-US" sz="2600">
                <a:ea typeface="方正大黑体_GBK" panose="02010600010101010101" charset="-122"/>
              </a:rPr>
              <a:t>（2）结转当期的所得税费用</a:t>
            </a:r>
            <a:endParaRPr lang="zh-CN" altLang="en-US" sz="260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762000"/>
            <a:ext cx="10972800" cy="4525963"/>
          </a:xfrm>
        </p:spPr>
        <p:txBody>
          <a:bodyPr>
            <a:noAutofit/>
          </a:bodyPr>
          <a:lstStyle/>
          <a:p>
            <a:pPr>
              <a:lnSpc>
                <a:spcPct val="150000"/>
              </a:lnSpc>
            </a:pPr>
            <a:r>
              <a:rPr lang="zh-CN" altLang="en-US" sz="2800" dirty="0"/>
              <a:t>二、财务成果分配业务的核算</a:t>
            </a:r>
            <a:endParaRPr lang="zh-CN" altLang="en-US" sz="2800" dirty="0"/>
          </a:p>
          <a:p>
            <a:pPr>
              <a:lnSpc>
                <a:spcPct val="150000"/>
              </a:lnSpc>
            </a:pPr>
            <a:r>
              <a:rPr lang="zh-CN" altLang="en-US" sz="2800" dirty="0"/>
              <a:t>（一）核算内容</a:t>
            </a:r>
            <a:endParaRPr lang="zh-CN" altLang="en-US" sz="2800" dirty="0"/>
          </a:p>
          <a:p>
            <a:pPr>
              <a:lnSpc>
                <a:spcPct val="150000"/>
              </a:lnSpc>
            </a:pPr>
            <a:r>
              <a:rPr lang="zh-CN" altLang="en-US" sz="2800" dirty="0"/>
              <a:t>财务成果分配即利润分配，是企业根据法律、董事会或类似权力机构提请股东大会或类似机构批准的、对企业可供分配利润指定其特定用途和分配给投资者的行为，主要是净利润的分配。</a:t>
            </a:r>
            <a:endParaRPr lang="zh-CN" altLang="en-US" sz="2800" dirty="0"/>
          </a:p>
          <a:p>
            <a:pPr>
              <a:lnSpc>
                <a:spcPct val="150000"/>
              </a:lnSpc>
            </a:pPr>
            <a:r>
              <a:rPr lang="zh-CN" altLang="en-US" sz="2800" dirty="0"/>
              <a:t>根据《中华人民共和国公司法》等有关法规的规定，企业当期实现的净利润首先要弥补以前年度尚未弥补的亏损，对剩余的净利润要按照下列法定程序进行分配：</a:t>
            </a:r>
            <a:endParaRPr lang="zh-CN" altLang="en-US" sz="2800" dirty="0"/>
          </a:p>
          <a:p>
            <a:pPr>
              <a:lnSpc>
                <a:spcPct val="150000"/>
              </a:lnSpc>
            </a:pPr>
            <a:endParaRPr lang="zh-CN" altLang="en-US" sz="2800" dirty="0"/>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792163" y="228600"/>
            <a:ext cx="11399837" cy="4525963"/>
          </a:xfrm>
        </p:spPr>
        <p:txBody>
          <a:bodyPr>
            <a:noAutofit/>
          </a:bodyPr>
          <a:lstStyle/>
          <a:p>
            <a:pPr>
              <a:lnSpc>
                <a:spcPct val="150000"/>
              </a:lnSpc>
            </a:pPr>
            <a:r>
              <a:rPr lang="zh-CN" altLang="en-US" sz="2800"/>
              <a:t>二、财务成果分配业务的核算</a:t>
            </a:r>
            <a:endParaRPr lang="zh-CN" altLang="en-US" sz="2800"/>
          </a:p>
          <a:p>
            <a:pPr>
              <a:lnSpc>
                <a:spcPct val="150000"/>
              </a:lnSpc>
            </a:pPr>
            <a:r>
              <a:rPr lang="zh-CN" altLang="en-US" sz="2800"/>
              <a:t>1、提取法定盈余公积。法定盈余公积应按本年实现净利润的一定比例提取，公司法规定公司制企业应按净利润的10%提取；其他企业可根据需要提取，但不得低于10%。企业提取的法定盈余公积金累计额超过注册资本50%以上的，暂可不再提取。</a:t>
            </a:r>
            <a:endParaRPr lang="zh-CN" altLang="en-US" sz="2800"/>
          </a:p>
          <a:p>
            <a:pPr>
              <a:lnSpc>
                <a:spcPct val="150000"/>
              </a:lnSpc>
            </a:pPr>
            <a:r>
              <a:rPr lang="zh-CN" altLang="en-US" sz="2800"/>
              <a:t>2、提取任意盈余公积。企业可根据当年实现净利润的情况提取一定比例的任意盈余公积金，用于对各年净利润分配的调剂。是否提取任意盈余公积由企业股东大会或类似权利机构决定。</a:t>
            </a:r>
            <a:endParaRPr lang="zh-CN" altLang="en-US" sz="2800"/>
          </a:p>
          <a:p>
            <a:pPr>
              <a:lnSpc>
                <a:spcPct val="150000"/>
              </a:lnSpc>
            </a:pPr>
            <a:endParaRPr lang="zh-CN" altLang="en-US" sz="2800"/>
          </a:p>
        </p:txBody>
      </p:sp>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792163" y="228600"/>
            <a:ext cx="11399837" cy="4525963"/>
          </a:xfrm>
        </p:spPr>
        <p:txBody>
          <a:bodyPr>
            <a:noAutofit/>
          </a:bodyPr>
          <a:lstStyle/>
          <a:p>
            <a:pPr>
              <a:lnSpc>
                <a:spcPct val="150000"/>
              </a:lnSpc>
            </a:pPr>
            <a:r>
              <a:rPr lang="zh-CN" altLang="en-US" sz="2800" dirty="0"/>
              <a:t>二、财务成果分配业务的核算</a:t>
            </a:r>
            <a:endParaRPr lang="zh-CN" altLang="en-US" sz="2800" dirty="0"/>
          </a:p>
          <a:p>
            <a:pPr>
              <a:lnSpc>
                <a:spcPct val="150000"/>
              </a:lnSpc>
            </a:pPr>
            <a:r>
              <a:rPr lang="zh-CN" altLang="en-US" sz="2800" dirty="0"/>
              <a:t>3、向投资者分配利润。企业实现的净利润在扣除了上述项目后，加上年初未分配利润，形成可供投资人分配的利润来源。股份制企业可按下列顺序进行：（1）支付优先股股利；（2）支付普通股股利：（3）转作资本（股本）的普通股股利。</a:t>
            </a:r>
            <a:endParaRPr lang="zh-CN" altLang="en-US" sz="2800" dirty="0"/>
          </a:p>
          <a:p>
            <a:pPr>
              <a:lnSpc>
                <a:spcPct val="150000"/>
              </a:lnSpc>
            </a:pPr>
            <a:r>
              <a:rPr lang="zh-CN" altLang="en-US" sz="2800" dirty="0"/>
              <a:t>4、未分配利润。是企业留待以后年度进行分配的利润或等待分配的利润，它是所有者权益的重要组成部分。相对于所有者权益的其他部分来说，企业对于未分配利润使用有较大的自主权，应当在资产负债表的所有者权益项目中单独反映。企业如果发生亏损，可以按规定由以后年度利润进行弥补。</a:t>
            </a:r>
            <a:endParaRPr lang="zh-CN" altLang="en-US" sz="2800" dirty="0"/>
          </a:p>
        </p:txBody>
      </p:sp>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524000" y="2590800"/>
            <a:ext cx="9735820" cy="2712085"/>
          </a:xfrm>
          <a:prstGeom prst="rect">
            <a:avLst/>
          </a:prstGeom>
        </p:spPr>
        <p:txBody>
          <a:bodyPr vert="horz" wrap="square" lIns="123825" tIns="123825" rIns="57150" bIns="123825" rtlCol="0" anchor="ctr" anchorCtr="0">
            <a:no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借：利润分配</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提取法定盈余公积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6985. 31</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提取任意盈余公积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3492. 65</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法定盈余公积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6985. 31</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任意盈余公积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3492. 65</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1234890"/>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     [应用举例5-4</a:t>
            </a:r>
            <a:r>
              <a:rPr lang="en-US" altLang="zh-CN" sz="2600" dirty="0">
                <a:ea typeface="方正大黑体_GBK" panose="02010600010101010101" charset="-122"/>
              </a:rPr>
              <a:t>0</a:t>
            </a:r>
            <a:r>
              <a:rPr lang="zh-CN" altLang="en-US" sz="2600" dirty="0">
                <a:ea typeface="方正大黑体_GBK" panose="02010600010101010101" charset="-122"/>
              </a:rPr>
              <a:t>]根据上述资料，智瑞公司按照当期实现净利润的10%提取法定盈余公积金，按净利润的5%提取任意盈余公积金。</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524000" y="2133600"/>
            <a:ext cx="9735820" cy="2712085"/>
          </a:xfrm>
          <a:prstGeom prst="rect">
            <a:avLst/>
          </a:prstGeom>
        </p:spPr>
        <p:txBody>
          <a:bodyPr vert="horz" wrap="square" lIns="123825" tIns="123825" rIns="57150" bIns="123825" rtlCol="0" anchor="ctr" anchorCtr="0">
            <a:no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借：利润分配—应付现金股利或利润    8 000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贷：应付股利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8 000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1891665"/>
          </a:xfrm>
          <a:prstGeom prst="rect">
            <a:avLst/>
          </a:prstGeom>
          <a:noFill/>
        </p:spPr>
        <p:txBody>
          <a:bodyPr wrap="square" rtlCol="0" anchor="t">
            <a:spAutoFit/>
          </a:bodyPr>
          <a:lstStyle/>
          <a:p>
            <a:pPr algn="l">
              <a:lnSpc>
                <a:spcPct val="150000"/>
              </a:lnSpc>
            </a:pPr>
            <a:r>
              <a:rPr lang="zh-CN" altLang="en-US" sz="2600" dirty="0">
                <a:ea typeface="方正大黑体_GBK" panose="02010600010101010101" charset="-122"/>
              </a:rPr>
              <a:t>    [应用举例5-4</a:t>
            </a:r>
            <a:r>
              <a:rPr lang="en-US" altLang="zh-CN" sz="2600" dirty="0">
                <a:ea typeface="方正大黑体_GBK" panose="02010600010101010101" charset="-122"/>
              </a:rPr>
              <a:t>1</a:t>
            </a:r>
            <a:r>
              <a:rPr lang="zh-CN" altLang="en-US" sz="2600" dirty="0">
                <a:ea typeface="方正大黑体_GBK" panose="02010600010101010101" charset="-122"/>
              </a:rPr>
              <a:t>]智瑞公司按照董事会及股东大会决议，决定分配给股东现金股利8 000元，股票股利10 000元。</a:t>
            </a:r>
            <a:endParaRPr lang="zh-CN" altLang="en-US" sz="2600" dirty="0">
              <a:ea typeface="方正大黑体_GBK" panose="02010600010101010101" charset="-122"/>
            </a:endParaRPr>
          </a:p>
          <a:p>
            <a:pPr algn="l">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（1）分配现金股利</a:t>
            </a:r>
            <a:endParaRPr lang="zh-CN" altLang="en-US" sz="2600" dirty="0">
              <a:ea typeface="方正大黑体_GBK" panose="02010600010101010101" charset="-122"/>
            </a:endParaRPr>
          </a:p>
        </p:txBody>
      </p:sp>
      <p:sp>
        <p:nvSpPr>
          <p:cNvPr id="3" name="文本框 2"/>
          <p:cNvSpPr txBox="1"/>
          <p:nvPr/>
        </p:nvSpPr>
        <p:spPr>
          <a:xfrm>
            <a:off x="1371600" y="4800600"/>
            <a:ext cx="8877300" cy="1291590"/>
          </a:xfrm>
          <a:prstGeom prst="rect">
            <a:avLst/>
          </a:prstGeom>
          <a:noFill/>
        </p:spPr>
        <p:txBody>
          <a:bodyPr wrap="square" rtlCol="0" anchor="t">
            <a:spAutoFit/>
          </a:bodyPr>
          <a:lstStyle/>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借：利润分配—转作资本（股本）的股票股利    10000</a:t>
            </a:r>
            <a:endPar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贷：实收资本（股本）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                 </a:t>
            </a:r>
            <a:r>
              <a:rPr 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  </a:t>
            </a: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  10 000</a:t>
            </a:r>
            <a:endParaRPr lang="zh-CN" alt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endParaRPr>
          </a:p>
        </p:txBody>
      </p:sp>
      <p:sp>
        <p:nvSpPr>
          <p:cNvPr id="4" name="文本框 3"/>
          <p:cNvSpPr txBox="1"/>
          <p:nvPr/>
        </p:nvSpPr>
        <p:spPr>
          <a:xfrm>
            <a:off x="762000" y="3886200"/>
            <a:ext cx="6096000" cy="691515"/>
          </a:xfrm>
          <a:prstGeom prst="rect">
            <a:avLst/>
          </a:prstGeom>
          <a:noFill/>
        </p:spPr>
        <p:txBody>
          <a:bodyPr wrap="square" rtlCol="0" anchor="t">
            <a:spAutoFit/>
          </a:bodyPr>
          <a:lstStyle/>
          <a:p>
            <a:pPr algn="l">
              <a:lnSpc>
                <a:spcPct val="150000"/>
              </a:lnSpc>
            </a:pPr>
            <a:r>
              <a:rPr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（2）分配股票股利</a:t>
            </a:r>
            <a:endParaRPr lang="zh-CN" altLang="en-US" sz="2600" b="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55297"/>
          <p:cNvSpPr>
            <a:spLocks noGrp="1"/>
          </p:cNvSpPr>
          <p:nvPr>
            <p:ph type="title"/>
          </p:nvPr>
        </p:nvSpPr>
        <p:spPr>
          <a:xfrm>
            <a:off x="1992313" y="188913"/>
            <a:ext cx="8229600" cy="1143000"/>
          </a:xfrm>
        </p:spPr>
        <p:txBody>
          <a:bodyPr anchor="ctr" anchorCtr="0"/>
          <a:lstStyle/>
          <a:p>
            <a:r>
              <a:rPr lang="zh-CN" altLang="en-US" sz="3600" b="1" dirty="0"/>
              <a:t>制造业企业生产经营过程</a:t>
            </a:r>
            <a:endParaRPr lang="zh-CN" altLang="en-US" sz="3600" b="1" dirty="0"/>
          </a:p>
        </p:txBody>
      </p:sp>
      <p:sp>
        <p:nvSpPr>
          <p:cNvPr id="55299" name="流程图: 可选过程 55298"/>
          <p:cNvSpPr/>
          <p:nvPr/>
        </p:nvSpPr>
        <p:spPr>
          <a:xfrm>
            <a:off x="1847850" y="2060575"/>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资金投入</a:t>
            </a:r>
            <a:endParaRPr lang="zh-CN" altLang="en-US" sz="2600" b="1" dirty="0">
              <a:latin typeface="方正粗黑宋简体" panose="02000000000000000000" charset="-122"/>
              <a:ea typeface="方正大黑体_GBK" panose="02010600010101010101" charset="-122"/>
            </a:endParaRPr>
          </a:p>
        </p:txBody>
      </p:sp>
      <p:sp>
        <p:nvSpPr>
          <p:cNvPr id="55300" name="流程图: 可选过程 55299"/>
          <p:cNvSpPr/>
          <p:nvPr/>
        </p:nvSpPr>
        <p:spPr>
          <a:xfrm>
            <a:off x="3000375"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供应过程</a:t>
            </a:r>
            <a:endParaRPr lang="zh-CN" altLang="en-US" sz="2600" b="1" dirty="0">
              <a:latin typeface="方正粗黑宋简体" panose="02000000000000000000" charset="-122"/>
              <a:ea typeface="方正大黑体_GBK" panose="02010600010101010101" charset="-122"/>
            </a:endParaRPr>
          </a:p>
        </p:txBody>
      </p:sp>
      <p:sp>
        <p:nvSpPr>
          <p:cNvPr id="55301" name="流程图: 可选过程 55300"/>
          <p:cNvSpPr/>
          <p:nvPr/>
        </p:nvSpPr>
        <p:spPr>
          <a:xfrm>
            <a:off x="5448300"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生产过程</a:t>
            </a:r>
            <a:endParaRPr lang="zh-CN" altLang="en-US" sz="2600" b="1" dirty="0">
              <a:latin typeface="方正粗黑宋简体" panose="02000000000000000000" charset="-122"/>
              <a:ea typeface="方正大黑体_GBK" panose="02010600010101010101" charset="-122"/>
            </a:endParaRPr>
          </a:p>
        </p:txBody>
      </p:sp>
      <p:sp>
        <p:nvSpPr>
          <p:cNvPr id="55302" name="流程图: 可选过程 55301"/>
          <p:cNvSpPr/>
          <p:nvPr/>
        </p:nvSpPr>
        <p:spPr>
          <a:xfrm>
            <a:off x="7753350"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销售过程</a:t>
            </a:r>
            <a:endParaRPr lang="zh-CN" altLang="en-US" sz="2600" b="1" dirty="0">
              <a:latin typeface="方正粗黑宋简体" panose="02000000000000000000" charset="-122"/>
              <a:ea typeface="方正大黑体_GBK" panose="02010600010101010101" charset="-122"/>
            </a:endParaRPr>
          </a:p>
        </p:txBody>
      </p:sp>
      <p:sp>
        <p:nvSpPr>
          <p:cNvPr id="55303" name="流程图: 可选过程 55302"/>
          <p:cNvSpPr/>
          <p:nvPr/>
        </p:nvSpPr>
        <p:spPr>
          <a:xfrm>
            <a:off x="8759825" y="1987550"/>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资金退出</a:t>
            </a:r>
            <a:endParaRPr lang="zh-CN" altLang="en-US" sz="2600" b="1" dirty="0">
              <a:latin typeface="方正粗黑宋简体" panose="02000000000000000000" charset="-122"/>
              <a:ea typeface="方正大黑体_GBK" panose="02010600010101010101" charset="-122"/>
            </a:endParaRPr>
          </a:p>
        </p:txBody>
      </p:sp>
      <p:sp>
        <p:nvSpPr>
          <p:cNvPr id="55304" name="矩形 55303"/>
          <p:cNvSpPr/>
          <p:nvPr/>
        </p:nvSpPr>
        <p:spPr>
          <a:xfrm>
            <a:off x="2711450" y="3355975"/>
            <a:ext cx="6985000" cy="2089150"/>
          </a:xfrm>
          <a:prstGeom prst="rect">
            <a:avLst/>
          </a:prstGeom>
          <a:noFill/>
          <a:ln w="38100" cap="flat" cmpd="sng">
            <a:solidFill>
              <a:schemeClr val="tx1"/>
            </a:solidFill>
            <a:prstDash val="dash"/>
            <a:miter/>
            <a:headEnd type="none" w="med" len="med"/>
            <a:tailEnd type="none" w="med" len="med"/>
          </a:ln>
        </p:spPr>
        <p:txBody>
          <a:bodyPr/>
          <a:lstStyle/>
          <a:p>
            <a:endParaRPr lang="zh-CN" altLang="en-US" sz="2600">
              <a:ea typeface="方正大黑体_GBK" panose="02010600010101010101" charset="-122"/>
            </a:endParaRPr>
          </a:p>
        </p:txBody>
      </p:sp>
      <p:sp>
        <p:nvSpPr>
          <p:cNvPr id="55305" name="文本框 55304"/>
          <p:cNvSpPr txBox="1"/>
          <p:nvPr/>
        </p:nvSpPr>
        <p:spPr>
          <a:xfrm>
            <a:off x="3719513" y="3571875"/>
            <a:ext cx="5184775" cy="491490"/>
          </a:xfrm>
          <a:prstGeom prst="rect">
            <a:avLst/>
          </a:prstGeom>
          <a:noFill/>
          <a:ln w="9525">
            <a:noFill/>
          </a:ln>
        </p:spPr>
        <p:txBody>
          <a:bodyPr>
            <a:spAutoFit/>
          </a:bodyPr>
          <a:lstStyle/>
          <a:p>
            <a:pPr algn="ctr">
              <a:spcBef>
                <a:spcPct val="50000"/>
              </a:spcBef>
            </a:pPr>
            <a:r>
              <a:rPr lang="zh-CN" altLang="en-US" sz="2600" b="1" dirty="0">
                <a:latin typeface="方正粗黑宋简体" panose="02000000000000000000" charset="-122"/>
                <a:ea typeface="方正大黑体_GBK" panose="02010600010101010101" charset="-122"/>
              </a:rPr>
              <a:t>资金的使用（资金的循环与周转）</a:t>
            </a:r>
            <a:endParaRPr lang="zh-CN" altLang="en-US" sz="2600" b="1" dirty="0">
              <a:latin typeface="方正粗黑宋简体" panose="02000000000000000000" charset="-122"/>
              <a:ea typeface="方正大黑体_GBK" panose="02010600010101010101" charset="-122"/>
            </a:endParaRPr>
          </a:p>
        </p:txBody>
      </p:sp>
      <p:sp>
        <p:nvSpPr>
          <p:cNvPr id="55306" name="直接连接符 55305"/>
          <p:cNvSpPr/>
          <p:nvPr/>
        </p:nvSpPr>
        <p:spPr>
          <a:xfrm>
            <a:off x="2136775" y="2563813"/>
            <a:ext cx="0" cy="2160587"/>
          </a:xfrm>
          <a:prstGeom prst="line">
            <a:avLst/>
          </a:prstGeom>
          <a:ln w="38100" cap="flat" cmpd="sng">
            <a:solidFill>
              <a:srgbClr val="CC3300"/>
            </a:solidFill>
            <a:prstDash val="solid"/>
            <a:headEnd type="none" w="med" len="med"/>
            <a:tailEnd type="none" w="med" len="med"/>
          </a:ln>
        </p:spPr>
      </p:sp>
      <p:sp>
        <p:nvSpPr>
          <p:cNvPr id="55307" name="直接连接符 55306"/>
          <p:cNvSpPr/>
          <p:nvPr/>
        </p:nvSpPr>
        <p:spPr>
          <a:xfrm>
            <a:off x="2136775" y="4724400"/>
            <a:ext cx="863600" cy="0"/>
          </a:xfrm>
          <a:prstGeom prst="line">
            <a:avLst/>
          </a:prstGeom>
          <a:ln w="38100" cap="flat" cmpd="sng">
            <a:solidFill>
              <a:srgbClr val="CC3300"/>
            </a:solidFill>
            <a:prstDash val="solid"/>
            <a:headEnd type="none" w="med" len="med"/>
            <a:tailEnd type="triangle" w="med" len="med"/>
          </a:ln>
        </p:spPr>
      </p:sp>
      <p:sp>
        <p:nvSpPr>
          <p:cNvPr id="55308" name="直接连接符 55307"/>
          <p:cNvSpPr/>
          <p:nvPr/>
        </p:nvSpPr>
        <p:spPr>
          <a:xfrm>
            <a:off x="4584700" y="4724400"/>
            <a:ext cx="863600" cy="0"/>
          </a:xfrm>
          <a:prstGeom prst="line">
            <a:avLst/>
          </a:prstGeom>
          <a:ln w="38100" cap="flat" cmpd="sng">
            <a:solidFill>
              <a:srgbClr val="CC3300"/>
            </a:solidFill>
            <a:prstDash val="solid"/>
            <a:headEnd type="none" w="med" len="med"/>
            <a:tailEnd type="triangle" w="med" len="med"/>
          </a:ln>
        </p:spPr>
      </p:sp>
      <p:sp>
        <p:nvSpPr>
          <p:cNvPr id="55309" name="直接连接符 55308"/>
          <p:cNvSpPr/>
          <p:nvPr/>
        </p:nvSpPr>
        <p:spPr>
          <a:xfrm>
            <a:off x="7032625" y="4724400"/>
            <a:ext cx="720725" cy="0"/>
          </a:xfrm>
          <a:prstGeom prst="line">
            <a:avLst/>
          </a:prstGeom>
          <a:ln w="38100" cap="flat" cmpd="sng">
            <a:solidFill>
              <a:srgbClr val="CC3300"/>
            </a:solidFill>
            <a:prstDash val="solid"/>
            <a:headEnd type="none" w="med" len="med"/>
            <a:tailEnd type="triangle" w="med" len="med"/>
          </a:ln>
        </p:spPr>
      </p:sp>
      <p:sp>
        <p:nvSpPr>
          <p:cNvPr id="55310" name="直接连接符 55309"/>
          <p:cNvSpPr/>
          <p:nvPr/>
        </p:nvSpPr>
        <p:spPr>
          <a:xfrm>
            <a:off x="9336088" y="4724400"/>
            <a:ext cx="649287" cy="0"/>
          </a:xfrm>
          <a:prstGeom prst="line">
            <a:avLst/>
          </a:prstGeom>
          <a:ln w="38100" cap="flat" cmpd="sng">
            <a:solidFill>
              <a:srgbClr val="CC3300"/>
            </a:solidFill>
            <a:prstDash val="solid"/>
            <a:headEnd type="none" w="med" len="med"/>
            <a:tailEnd type="none" w="med" len="med"/>
          </a:ln>
        </p:spPr>
      </p:sp>
      <p:sp>
        <p:nvSpPr>
          <p:cNvPr id="55311" name="直接连接符 55310"/>
          <p:cNvSpPr/>
          <p:nvPr/>
        </p:nvSpPr>
        <p:spPr>
          <a:xfrm flipV="1">
            <a:off x="9985375" y="2492375"/>
            <a:ext cx="0" cy="2232025"/>
          </a:xfrm>
          <a:prstGeom prst="line">
            <a:avLst/>
          </a:prstGeom>
          <a:ln w="38100" cap="flat" cmpd="sng">
            <a:solidFill>
              <a:srgbClr val="CC3300"/>
            </a:solidFill>
            <a:prstDash val="solid"/>
            <a:headEnd type="none" w="med" len="med"/>
            <a:tailEnd type="triangle" w="med" len="med"/>
          </a:ln>
        </p:spPr>
      </p:sp>
      <p:sp>
        <p:nvSpPr>
          <p:cNvPr id="55313" name="文本框 55312"/>
          <p:cNvSpPr txBox="1"/>
          <p:nvPr/>
        </p:nvSpPr>
        <p:spPr>
          <a:xfrm>
            <a:off x="3719830" y="1628775"/>
            <a:ext cx="4101465" cy="1491615"/>
          </a:xfrm>
          <a:prstGeom prst="rect">
            <a:avLst/>
          </a:prstGeom>
          <a:solidFill>
            <a:srgbClr val="DAFD77"/>
          </a:solidFill>
          <a:ln w="9525" cap="flat" cmpd="sng">
            <a:solidFill>
              <a:schemeClr val="tx1"/>
            </a:solidFill>
            <a:prstDash val="solid"/>
            <a:miter/>
            <a:headEnd type="none" w="med" len="med"/>
            <a:tailEnd type="none" w="med" len="med"/>
          </a:ln>
          <a:effectLst>
            <a:outerShdw dist="107763" dir="8100000" algn="ctr" rotWithShape="0">
              <a:schemeClr val="bg2">
                <a:alpha val="50000"/>
              </a:schemeClr>
            </a:outerShdw>
          </a:effectLst>
        </p:spPr>
        <p:txBody>
          <a:bodyPr wrap="square">
            <a:spAutoFit/>
          </a:bodyPr>
          <a:lstStyle/>
          <a:p>
            <a:pPr>
              <a:lnSpc>
                <a:spcPct val="150000"/>
              </a:lnSpc>
              <a:spcBef>
                <a:spcPct val="50000"/>
              </a:spcBef>
            </a:pPr>
            <a:r>
              <a:rPr lang="en-US" altLang="zh-CN" sz="2600" b="1">
                <a:latin typeface="方正粗黑宋简体" panose="02000000000000000000" charset="-122"/>
                <a:ea typeface="方正大黑体_GBK" panose="02010600010101010101" charset="-122"/>
              </a:rPr>
              <a:t>1</a:t>
            </a:r>
            <a:r>
              <a:rPr lang="zh-CN" altLang="en-US" sz="2600" b="1" dirty="0">
                <a:latin typeface="方正粗黑宋简体" panose="02000000000000000000" charset="-122"/>
                <a:ea typeface="方正大黑体_GBK" panose="02010600010101010101" charset="-122"/>
              </a:rPr>
              <a:t>、向债权人借入资金</a:t>
            </a:r>
            <a:endParaRPr lang="zh-CN" altLang="en-US" sz="2600" b="1" dirty="0">
              <a:latin typeface="方正粗黑宋简体" panose="02000000000000000000" charset="-122"/>
              <a:ea typeface="方正大黑体_GBK" panose="02010600010101010101" charset="-122"/>
            </a:endParaRPr>
          </a:p>
          <a:p>
            <a:pPr>
              <a:lnSpc>
                <a:spcPct val="150000"/>
              </a:lnSpc>
              <a:spcBef>
                <a:spcPct val="50000"/>
              </a:spcBef>
            </a:pPr>
            <a:r>
              <a:rPr lang="en-US" altLang="zh-CN" sz="2600" b="1">
                <a:latin typeface="方正粗黑宋简体" panose="02000000000000000000" charset="-122"/>
                <a:ea typeface="方正大黑体_GBK" panose="02010600010101010101" charset="-122"/>
              </a:rPr>
              <a:t>2</a:t>
            </a:r>
            <a:r>
              <a:rPr lang="zh-CN" altLang="en-US" sz="2600" b="1" dirty="0">
                <a:latin typeface="方正粗黑宋简体" panose="02000000000000000000" charset="-122"/>
                <a:ea typeface="方正大黑体_GBK" panose="02010600010101010101" charset="-122"/>
              </a:rPr>
              <a:t>、投资者投入资金</a:t>
            </a:r>
            <a:endParaRPr lang="zh-CN" altLang="en-US" sz="2600" b="1" dirty="0">
              <a:latin typeface="方正粗黑宋简体" panose="02000000000000000000" charset="-122"/>
              <a:ea typeface="方正大黑体_GBK" panose="02010600010101010101" charset="-122"/>
            </a:endParaRPr>
          </a:p>
        </p:txBody>
      </p:sp>
      <p:sp>
        <p:nvSpPr>
          <p:cNvPr id="55314" name="直接连接符 55313"/>
          <p:cNvSpPr/>
          <p:nvPr/>
        </p:nvSpPr>
        <p:spPr>
          <a:xfrm flipV="1">
            <a:off x="8688388" y="4221163"/>
            <a:ext cx="0" cy="287337"/>
          </a:xfrm>
          <a:prstGeom prst="line">
            <a:avLst/>
          </a:prstGeom>
          <a:ln w="38100" cap="flat" cmpd="sng">
            <a:solidFill>
              <a:srgbClr val="CC0000"/>
            </a:solidFill>
            <a:prstDash val="solid"/>
            <a:headEnd type="none" w="med" len="med"/>
            <a:tailEnd type="none" w="med" len="med"/>
          </a:ln>
        </p:spPr>
      </p:sp>
      <p:sp>
        <p:nvSpPr>
          <p:cNvPr id="55315" name="直接连接符 55314"/>
          <p:cNvSpPr/>
          <p:nvPr/>
        </p:nvSpPr>
        <p:spPr>
          <a:xfrm flipH="1">
            <a:off x="3648075" y="4221163"/>
            <a:ext cx="5040313" cy="0"/>
          </a:xfrm>
          <a:prstGeom prst="line">
            <a:avLst/>
          </a:prstGeom>
          <a:ln w="38100" cap="flat" cmpd="sng">
            <a:solidFill>
              <a:srgbClr val="CC0000"/>
            </a:solidFill>
            <a:prstDash val="solid"/>
            <a:headEnd type="none" w="med" len="med"/>
            <a:tailEnd type="none" w="med" len="med"/>
          </a:ln>
        </p:spPr>
      </p:sp>
      <p:sp>
        <p:nvSpPr>
          <p:cNvPr id="55316" name="直接连接符 55315"/>
          <p:cNvSpPr/>
          <p:nvPr/>
        </p:nvSpPr>
        <p:spPr>
          <a:xfrm>
            <a:off x="3648075" y="4221163"/>
            <a:ext cx="0" cy="287337"/>
          </a:xfrm>
          <a:prstGeom prst="line">
            <a:avLst/>
          </a:prstGeom>
          <a:ln w="38100" cap="flat" cmpd="sng">
            <a:solidFill>
              <a:srgbClr val="CC0000"/>
            </a:solidFill>
            <a:prstDash val="solid"/>
            <a:headEnd type="none" w="med" len="med"/>
            <a:tailEnd type="triangle" w="med" len="med"/>
          </a:ln>
        </p:spPr>
      </p:sp>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524000" y="2133600"/>
            <a:ext cx="9735820" cy="2712085"/>
          </a:xfrm>
          <a:prstGeom prst="rect">
            <a:avLst/>
          </a:prstGeom>
        </p:spPr>
        <p:txBody>
          <a:bodyPr vert="horz" wrap="square" lIns="123825" tIns="123825" rIns="57150" bIns="123825" rtlCol="0" anchor="ctr" anchorCtr="0">
            <a:no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借：本年利润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69 853. 08</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贷：利润分配</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未分配利润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69 853. 08</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1234890"/>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[应用举例5-4</a:t>
            </a:r>
            <a:r>
              <a:rPr lang="en-US" altLang="zh-CN" sz="2600" dirty="0">
                <a:ea typeface="方正大黑体_GBK" panose="02010600010101010101" charset="-122"/>
              </a:rPr>
              <a:t>2</a:t>
            </a:r>
            <a:r>
              <a:rPr lang="zh-CN" altLang="en-US" sz="2600" dirty="0">
                <a:ea typeface="方正大黑体_GBK" panose="02010600010101010101" charset="-122"/>
              </a:rPr>
              <a:t>]智瑞公司将本年实现的净利润由“本年利润”账户转入“利润分配”账户。</a:t>
            </a:r>
            <a:endParaRPr lang="zh-CN" altLang="en-US" sz="2600" dirty="0">
              <a:ea typeface="方正大黑体_GBK" panose="0201060001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447800" y="2286000"/>
            <a:ext cx="9735820" cy="2712085"/>
          </a:xfrm>
          <a:prstGeom prst="rect">
            <a:avLst/>
          </a:prstGeom>
        </p:spPr>
        <p:txBody>
          <a:bodyPr vert="horz" wrap="square" lIns="123825" tIns="123825" rIns="57150" bIns="123825" rtlCol="0" anchor="ctr" anchorCtr="0">
            <a:no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借：利润分配</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未分配利润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28 477. 96</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贷：利润分配</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提取法定盈余公积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6 985.31</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提取任意盈余公积</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3 492. 65</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应付现金股利或利润</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8 000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转作资本（股本）的股票股利</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rPr>
              <a:t>    10 000</a:t>
            </a: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a:p>
            <a:pPr>
              <a:lnSpc>
                <a:spcPct val="150000"/>
              </a:lnSpc>
            </a:pPr>
            <a:endPar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endParaRPr>
          </a:p>
        </p:txBody>
      </p:sp>
      <p:sp>
        <p:nvSpPr>
          <p:cNvPr id="2" name="文本框 1"/>
          <p:cNvSpPr txBox="1"/>
          <p:nvPr/>
        </p:nvSpPr>
        <p:spPr>
          <a:xfrm>
            <a:off x="685800" y="457200"/>
            <a:ext cx="10701655" cy="1234890"/>
          </a:xfrm>
          <a:prstGeom prst="rect">
            <a:avLst/>
          </a:prstGeom>
          <a:noFill/>
        </p:spPr>
        <p:txBody>
          <a:bodyPr wrap="square" rtlCol="0" anchor="t">
            <a:spAutoFit/>
          </a:bodyPr>
          <a:lstStyle/>
          <a:p>
            <a:pPr>
              <a:lnSpc>
                <a:spcPct val="150000"/>
              </a:lnSpc>
            </a:pPr>
            <a:r>
              <a:rPr lang="zh-CN" altLang="en-US" sz="2600" dirty="0">
                <a:ea typeface="方正大黑体_GBK" panose="02010600010101010101" charset="-122"/>
              </a:rPr>
              <a:t>[应用举例5-4</a:t>
            </a:r>
            <a:r>
              <a:rPr lang="en-US" altLang="zh-CN" sz="2600">
                <a:ea typeface="方正大黑体_GBK" panose="02010600010101010101" charset="-122"/>
              </a:rPr>
              <a:t>3</a:t>
            </a:r>
            <a:r>
              <a:rPr lang="zh-CN" altLang="en-US" sz="2600">
                <a:ea typeface="方正大黑体_GBK" panose="02010600010101010101" charset="-122"/>
              </a:rPr>
              <a:t>]智瑞公司年末将“利润分配”的有关明细账户的余额转入“未分配利润”明细账户。</a:t>
            </a:r>
            <a:endParaRPr lang="zh-CN" altLang="en-US" sz="2600">
              <a:ea typeface="方正大黑体_GBK" panose="02010600010101010101" charset="-122"/>
            </a:endParaRPr>
          </a:p>
        </p:txBody>
      </p:sp>
      <p:sp>
        <p:nvSpPr>
          <p:cNvPr id="3" name="文本框 2"/>
          <p:cNvSpPr txBox="1"/>
          <p:nvPr/>
        </p:nvSpPr>
        <p:spPr>
          <a:xfrm>
            <a:off x="609600" y="5334000"/>
            <a:ext cx="10896600" cy="1838965"/>
          </a:xfrm>
          <a:prstGeom prst="rect">
            <a:avLst/>
          </a:prstGeom>
          <a:noFill/>
        </p:spPr>
        <p:txBody>
          <a:bodyPr wrap="square" rtlCol="0" anchor="t">
            <a:spAutoFit/>
          </a:bodyPr>
          <a:lstStyle/>
          <a:p>
            <a:pPr>
              <a:lnSpc>
                <a:spcPct val="150000"/>
              </a:lnSpc>
            </a:pP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经上述处理后</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a:t>
            </a:r>
            <a:r>
              <a:rPr sz="26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利润分配</a:t>
            </a:r>
            <a:r>
              <a:rPr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—未分配利润”明细账户的期末余额为</a:t>
            </a:r>
            <a:r>
              <a:rPr lang="en-US" altLang="zh-CN"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41 375. 12(69 853. 08—28 477. 96)</a:t>
            </a:r>
            <a:r>
              <a:rPr lang="zh-CN" alt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rPr>
              <a:t>元。</a:t>
            </a:r>
            <a:endParaRPr lang="zh-CN" alt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endParaRPr>
          </a:p>
          <a:p>
            <a:pPr algn="l">
              <a:lnSpc>
                <a:spcPct val="150000"/>
              </a:lnSpc>
            </a:pPr>
            <a:endParaRPr lang="zh-CN" altLang="en-US" sz="26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一、核算内容</a:t>
            </a:r>
            <a:endParaRPr lang="zh-CN" altLang="en-US" sz="2800" dirty="0"/>
          </a:p>
        </p:txBody>
      </p:sp>
      <p:sp>
        <p:nvSpPr>
          <p:cNvPr id="3" name="内容占位符 2"/>
          <p:cNvSpPr>
            <a:spLocks noGrp="1"/>
          </p:cNvSpPr>
          <p:nvPr>
            <p:ph idx="1"/>
          </p:nvPr>
        </p:nvSpPr>
        <p:spPr>
          <a:xfrm>
            <a:off x="609600" y="1132840"/>
            <a:ext cx="10972800" cy="4993640"/>
          </a:xfrm>
        </p:spPr>
        <p:txBody>
          <a:bodyPr/>
          <a:lstStyle/>
          <a:p>
            <a:pPr marL="0" indent="0">
              <a:lnSpc>
                <a:spcPct val="150000"/>
              </a:lnSpc>
              <a:buNone/>
            </a:pPr>
            <a:r>
              <a:rPr sz="2800" dirty="0">
                <a:latin typeface="方正粗黑宋简体" panose="02000000000000000000" charset="-122"/>
                <a:ea typeface="方正大黑体_GBK" panose="02010600010101010101" charset="-122"/>
              </a:rPr>
              <a:t>财务成果是指企业在一定的会计期间所实现的</a:t>
            </a:r>
            <a:r>
              <a:rPr sz="2800" dirty="0">
                <a:solidFill>
                  <a:srgbClr val="FF0000"/>
                </a:solidFill>
                <a:latin typeface="方正粗黑宋简体" panose="02000000000000000000" charset="-122"/>
                <a:ea typeface="方正大黑体_GBK" panose="02010600010101010101" charset="-122"/>
              </a:rPr>
              <a:t>最终经营成果</a:t>
            </a:r>
            <a:r>
              <a:rPr sz="2800" dirty="0">
                <a:latin typeface="方正粗黑宋简体" panose="02000000000000000000" charset="-122"/>
                <a:ea typeface="方正大黑体_GBK" panose="02010600010101010101" charset="-122"/>
              </a:rPr>
              <a:t>，即企业所实现的利润或发生的亏损。利润包括收入减去费用后的净额、直接计入当期利润的利得和损失等。根据利润的形成过程，利润包括营业利润、利润总额、净利润三个层次。</a:t>
            </a:r>
            <a:r>
              <a:rPr lang="en-US" altLang="zh-CN" sz="2800" b="1" dirty="0">
                <a:latin typeface="方正粗黑宋简体" panose="02000000000000000000" charset="-122"/>
                <a:ea typeface="方正大黑体_GBK" panose="02010600010101010101" charset="-122"/>
              </a:rPr>
              <a:t>                                       </a:t>
            </a:r>
            <a:endParaRPr lang="en-US" altLang="zh-CN" sz="2800" b="1" dirty="0">
              <a:latin typeface="方正粗黑宋简体" panose="02000000000000000000" charset="-122"/>
              <a:ea typeface="方正大黑体_GBK" panose="02010600010101010101" charset="-122"/>
            </a:endParaRPr>
          </a:p>
          <a:p>
            <a:pPr>
              <a:lnSpc>
                <a:spcPct val="150000"/>
              </a:lnSpc>
              <a:buNone/>
            </a:pPr>
            <a:r>
              <a:rPr lang="en-US" altLang="zh-CN" sz="2800" b="1" dirty="0">
                <a:latin typeface="方正粗黑宋简体" panose="02000000000000000000" charset="-122"/>
                <a:ea typeface="方正大黑体_GBK" panose="02010600010101010101" charset="-122"/>
              </a:rPr>
              <a:t>      </a:t>
            </a:r>
            <a:r>
              <a:rPr lang="en-US" altLang="zh-CN" sz="2800" b="1" dirty="0">
                <a:solidFill>
                  <a:srgbClr val="002060"/>
                </a:solidFill>
                <a:latin typeface="方正粗黑宋简体" panose="02000000000000000000" charset="-122"/>
                <a:ea typeface="方正大黑体_GBK" panose="02010600010101010101" charset="-122"/>
              </a:rPr>
              <a:t>                   </a:t>
            </a:r>
            <a:r>
              <a:rPr lang="zh-CN" altLang="zh-CN" sz="2800" b="1" dirty="0">
                <a:solidFill>
                  <a:srgbClr val="002060"/>
                </a:solidFill>
                <a:latin typeface="方正粗黑宋简体" panose="02000000000000000000" charset="-122"/>
                <a:ea typeface="方正大黑体_GBK" panose="02010600010101010101" charset="-122"/>
              </a:rPr>
              <a:t>利润</a:t>
            </a:r>
            <a:r>
              <a:rPr lang="en-US" altLang="zh-CN" sz="2800" b="1" dirty="0">
                <a:solidFill>
                  <a:srgbClr val="002060"/>
                </a:solidFill>
                <a:latin typeface="方正粗黑宋简体" panose="02000000000000000000" charset="-122"/>
                <a:ea typeface="方正大黑体_GBK" panose="02010600010101010101" charset="-122"/>
              </a:rPr>
              <a:t>=</a:t>
            </a:r>
            <a:r>
              <a:rPr lang="zh-CN" altLang="zh-CN" sz="2800" b="1" dirty="0">
                <a:solidFill>
                  <a:srgbClr val="002060"/>
                </a:solidFill>
                <a:latin typeface="方正粗黑宋简体" panose="02000000000000000000" charset="-122"/>
                <a:ea typeface="方正大黑体_GBK" panose="02010600010101010101" charset="-122"/>
              </a:rPr>
              <a:t>收入</a:t>
            </a:r>
            <a:r>
              <a:rPr lang="en-US" altLang="zh-CN" sz="2800" b="1" dirty="0">
                <a:solidFill>
                  <a:srgbClr val="002060"/>
                </a:solidFill>
                <a:latin typeface="方正粗黑宋简体" panose="02000000000000000000" charset="-122"/>
                <a:ea typeface="方正大黑体_GBK" panose="02010600010101010101" charset="-122"/>
              </a:rPr>
              <a:t>-</a:t>
            </a:r>
            <a:r>
              <a:rPr lang="zh-CN" altLang="zh-CN" sz="2800" b="1" dirty="0">
                <a:solidFill>
                  <a:srgbClr val="002060"/>
                </a:solidFill>
                <a:latin typeface="方正粗黑宋简体" panose="02000000000000000000" charset="-122"/>
                <a:ea typeface="方正大黑体_GBK" panose="02010600010101010101" charset="-122"/>
              </a:rPr>
              <a:t>费用</a:t>
            </a:r>
            <a:r>
              <a:rPr lang="en-US" altLang="zh-CN" sz="2800" b="1" dirty="0">
                <a:solidFill>
                  <a:srgbClr val="002060"/>
                </a:solidFill>
                <a:latin typeface="方正粗黑宋简体" panose="02000000000000000000" charset="-122"/>
                <a:ea typeface="方正大黑体_GBK" panose="02010600010101010101" charset="-122"/>
              </a:rPr>
              <a:t>+</a:t>
            </a:r>
            <a:r>
              <a:rPr lang="zh-CN" altLang="zh-CN" sz="2800" b="1" dirty="0">
                <a:solidFill>
                  <a:srgbClr val="002060"/>
                </a:solidFill>
                <a:latin typeface="方正粗黑宋简体" panose="02000000000000000000" charset="-122"/>
                <a:ea typeface="方正大黑体_GBK" panose="02010600010101010101" charset="-122"/>
              </a:rPr>
              <a:t>利得</a:t>
            </a:r>
            <a:r>
              <a:rPr lang="en-US" altLang="zh-CN" sz="2800" b="1" dirty="0">
                <a:solidFill>
                  <a:srgbClr val="002060"/>
                </a:solidFill>
                <a:latin typeface="方正粗黑宋简体" panose="02000000000000000000" charset="-122"/>
                <a:ea typeface="方正大黑体_GBK" panose="02010600010101010101" charset="-122"/>
              </a:rPr>
              <a:t>-</a:t>
            </a:r>
            <a:r>
              <a:rPr lang="zh-CN" altLang="zh-CN" sz="2800" b="1" dirty="0">
                <a:solidFill>
                  <a:srgbClr val="002060"/>
                </a:solidFill>
                <a:latin typeface="方正粗黑宋简体" panose="02000000000000000000" charset="-122"/>
                <a:ea typeface="方正大黑体_GBK" panose="02010600010101010101" charset="-122"/>
              </a:rPr>
              <a:t>损失</a:t>
            </a:r>
            <a:endParaRPr lang="zh-CN" altLang="zh-CN" sz="2800" b="1" dirty="0">
              <a:solidFill>
                <a:srgbClr val="002060"/>
              </a:solidFill>
              <a:latin typeface="方正粗黑宋简体" panose="02000000000000000000" charset="-122"/>
              <a:ea typeface="方正大黑体_GBK" panose="02010600010101010101" charset="-122"/>
            </a:endParaRPr>
          </a:p>
        </p:txBody>
      </p:sp>
      <p:cxnSp>
        <p:nvCxnSpPr>
          <p:cNvPr id="9" name="直接连接符 8"/>
          <p:cNvCxnSpPr/>
          <p:nvPr/>
        </p:nvCxnSpPr>
        <p:spPr>
          <a:xfrm>
            <a:off x="7696200" y="1752750"/>
            <a:ext cx="2440272" cy="0"/>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ox(in)">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sz="2800" dirty="0"/>
              <a:t>二、财务成果的内容</a:t>
            </a:r>
            <a:endParaRPr lang="zh-CN" altLang="en-US" sz="2800" dirty="0"/>
          </a:p>
        </p:txBody>
      </p:sp>
      <p:sp>
        <p:nvSpPr>
          <p:cNvPr id="6" name="内容占位符 5"/>
          <p:cNvSpPr txBox="1">
            <a:spLocks noGrp="1"/>
          </p:cNvSpPr>
          <p:nvPr>
            <p:ph idx="1"/>
          </p:nvPr>
        </p:nvSpPr>
        <p:spPr>
          <a:xfrm>
            <a:off x="1115060" y="2785745"/>
            <a:ext cx="3172460" cy="491490"/>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2600" dirty="0">
                <a:ln w="18415" cmpd="sng">
                  <a:solidFill>
                    <a:srgbClr val="FFFFFF"/>
                  </a:solidFill>
                  <a:prstDash val="solid"/>
                </a:ln>
                <a:solidFill>
                  <a:srgbClr val="FF0000"/>
                </a:solidFill>
                <a:effectLst>
                  <a:outerShdw blurRad="63500" dir="3600000" algn="tl" rotWithShape="0">
                    <a:srgbClr val="000000">
                      <a:alpha val="70000"/>
                    </a:srgbClr>
                  </a:outerShdw>
                </a:effectLst>
                <a:ea typeface="方正大黑体_GBK" panose="02010600010101010101" charset="-122"/>
              </a:rPr>
              <a:t>财务成果的内容</a:t>
            </a:r>
            <a:endParaRPr lang="zh-CN" altLang="en-US" sz="2600" dirty="0">
              <a:ln w="18415" cmpd="sng">
                <a:solidFill>
                  <a:srgbClr val="FFFFFF"/>
                </a:solidFill>
                <a:prstDash val="solid"/>
              </a:ln>
              <a:solidFill>
                <a:srgbClr val="FF0000"/>
              </a:solidFill>
              <a:effectLst>
                <a:outerShdw blurRad="63500" dir="3600000" algn="tl" rotWithShape="0">
                  <a:srgbClr val="000000">
                    <a:alpha val="70000"/>
                  </a:srgbClr>
                </a:outerShdw>
              </a:effectLst>
              <a:ea typeface="方正大黑体_GBK" panose="02010600010101010101" charset="-122"/>
            </a:endParaRPr>
          </a:p>
        </p:txBody>
      </p:sp>
      <p:sp>
        <p:nvSpPr>
          <p:cNvPr id="7" name="TextBox 6"/>
          <p:cNvSpPr txBox="1"/>
          <p:nvPr/>
        </p:nvSpPr>
        <p:spPr>
          <a:xfrm>
            <a:off x="5590600" y="1412776"/>
            <a:ext cx="3045880" cy="491490"/>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2600" dirty="0">
                <a:solidFill>
                  <a:schemeClr val="tx1"/>
                </a:solidFill>
                <a:effectLst>
                  <a:outerShdw blurRad="38100" dist="19050" dir="2700000" algn="tl" rotWithShape="0">
                    <a:schemeClr val="dk1">
                      <a:alpha val="40000"/>
                    </a:schemeClr>
                  </a:outerShdw>
                </a:effectLst>
                <a:ea typeface="方正大黑体_GBK" panose="02010600010101010101" charset="-122"/>
              </a:rPr>
              <a:t>营业利润构成要素</a:t>
            </a:r>
            <a:endParaRPr lang="zh-CN" altLang="en-US" sz="2600" dirty="0">
              <a:solidFill>
                <a:schemeClr val="tx1"/>
              </a:solidFill>
              <a:effectLst>
                <a:outerShdw blurRad="38100" dist="19050" dir="2700000" algn="tl" rotWithShape="0">
                  <a:schemeClr val="dk1">
                    <a:alpha val="40000"/>
                  </a:schemeClr>
                </a:outerShdw>
              </a:effectLst>
              <a:ea typeface="方正大黑体_GBK" panose="02010600010101010101" charset="-122"/>
            </a:endParaRPr>
          </a:p>
        </p:txBody>
      </p:sp>
      <p:sp>
        <p:nvSpPr>
          <p:cNvPr id="8" name="TextBox 7"/>
          <p:cNvSpPr txBox="1"/>
          <p:nvPr/>
        </p:nvSpPr>
        <p:spPr>
          <a:xfrm>
            <a:off x="5532120" y="2819400"/>
            <a:ext cx="5100320" cy="491490"/>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2600" dirty="0">
                <a:solidFill>
                  <a:schemeClr val="tx1"/>
                </a:solidFill>
                <a:effectLst>
                  <a:outerShdw blurRad="38100" dist="19050" dir="2700000" algn="tl" rotWithShape="0">
                    <a:schemeClr val="dk1">
                      <a:alpha val="40000"/>
                    </a:schemeClr>
                  </a:outerShdw>
                </a:effectLst>
                <a:ea typeface="方正大黑体_GBK" panose="02010600010101010101" charset="-122"/>
              </a:rPr>
              <a:t>利润总额（亏损总额）构成要素</a:t>
            </a:r>
            <a:endParaRPr lang="zh-CN" altLang="en-US" sz="2600" dirty="0">
              <a:solidFill>
                <a:schemeClr val="tx1"/>
              </a:solidFill>
              <a:effectLst>
                <a:outerShdw blurRad="38100" dist="19050" dir="2700000" algn="tl" rotWithShape="0">
                  <a:schemeClr val="dk1">
                    <a:alpha val="40000"/>
                  </a:schemeClr>
                </a:outerShdw>
              </a:effectLst>
              <a:ea typeface="方正大黑体_GBK" panose="02010600010101010101" charset="-122"/>
            </a:endParaRPr>
          </a:p>
        </p:txBody>
      </p:sp>
      <p:sp>
        <p:nvSpPr>
          <p:cNvPr id="9" name="TextBox 8"/>
          <p:cNvSpPr txBox="1"/>
          <p:nvPr/>
        </p:nvSpPr>
        <p:spPr>
          <a:xfrm>
            <a:off x="5595934" y="5000636"/>
            <a:ext cx="4572032" cy="491490"/>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2600" dirty="0">
                <a:solidFill>
                  <a:schemeClr val="tx1"/>
                </a:solidFill>
                <a:effectLst>
                  <a:outerShdw blurRad="38100" dist="19050" dir="2700000" algn="tl" rotWithShape="0">
                    <a:schemeClr val="dk1">
                      <a:alpha val="40000"/>
                    </a:schemeClr>
                  </a:outerShdw>
                </a:effectLst>
                <a:ea typeface="方正大黑体_GBK" panose="02010600010101010101" charset="-122"/>
              </a:rPr>
              <a:t>净利润（净亏损）的构成要素</a:t>
            </a:r>
            <a:endParaRPr lang="zh-CN" altLang="en-US" sz="2600" dirty="0">
              <a:solidFill>
                <a:schemeClr val="tx1"/>
              </a:solidFill>
              <a:effectLst>
                <a:outerShdw blurRad="38100" dist="19050" dir="2700000" algn="tl" rotWithShape="0">
                  <a:schemeClr val="dk1">
                    <a:alpha val="40000"/>
                  </a:schemeClr>
                </a:outerShdw>
              </a:effectLst>
              <a:ea typeface="方正大黑体_GBK" panose="02010600010101010101" charset="-122"/>
            </a:endParaRPr>
          </a:p>
        </p:txBody>
      </p:sp>
      <p:cxnSp>
        <p:nvCxnSpPr>
          <p:cNvPr id="11" name="直接连接符 10"/>
          <p:cNvCxnSpPr>
            <a:stCxn id="6" idx="3"/>
          </p:cNvCxnSpPr>
          <p:nvPr/>
        </p:nvCxnSpPr>
        <p:spPr>
          <a:xfrm flipV="1">
            <a:off x="4287309" y="3024099"/>
            <a:ext cx="1285884" cy="7694"/>
          </a:xfrm>
          <a:prstGeom prst="line">
            <a:avLst/>
          </a:prstGeom>
        </p:spPr>
        <p:style>
          <a:lnRef idx="3">
            <a:schemeClr val="accent4"/>
          </a:lnRef>
          <a:fillRef idx="0">
            <a:schemeClr val="accent4"/>
          </a:fillRef>
          <a:effectRef idx="2">
            <a:schemeClr val="accent4"/>
          </a:effectRef>
          <a:fontRef idx="minor">
            <a:schemeClr val="tx1"/>
          </a:fontRef>
        </p:style>
      </p:cxnSp>
      <p:cxnSp>
        <p:nvCxnSpPr>
          <p:cNvPr id="14" name="直接连接符 13"/>
          <p:cNvCxnSpPr/>
          <p:nvPr/>
        </p:nvCxnSpPr>
        <p:spPr>
          <a:xfrm>
            <a:off x="4907164" y="1556792"/>
            <a:ext cx="45828" cy="3872472"/>
          </a:xfrm>
          <a:prstGeom prst="line">
            <a:avLst/>
          </a:prstGeom>
        </p:spPr>
        <p:style>
          <a:lnRef idx="3">
            <a:schemeClr val="accent4"/>
          </a:lnRef>
          <a:fillRef idx="0">
            <a:schemeClr val="accent4"/>
          </a:fillRef>
          <a:effectRef idx="2">
            <a:schemeClr val="accent4"/>
          </a:effectRef>
          <a:fontRef idx="minor">
            <a:schemeClr val="tx1"/>
          </a:fontRef>
        </p:style>
      </p:cxnSp>
      <p:cxnSp>
        <p:nvCxnSpPr>
          <p:cNvPr id="16" name="直接连接符 15"/>
          <p:cNvCxnSpPr/>
          <p:nvPr/>
        </p:nvCxnSpPr>
        <p:spPr>
          <a:xfrm>
            <a:off x="4907164" y="1556792"/>
            <a:ext cx="630000"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8" name="直接连接符 17"/>
          <p:cNvCxnSpPr/>
          <p:nvPr/>
        </p:nvCxnSpPr>
        <p:spPr>
          <a:xfrm flipV="1">
            <a:off x="4952992" y="5410380"/>
            <a:ext cx="642942" cy="0"/>
          </a:xfrm>
          <a:prstGeom prst="line">
            <a:avLst/>
          </a:prstGeom>
        </p:spPr>
        <p:style>
          <a:lnRef idx="3">
            <a:schemeClr val="accent4"/>
          </a:lnRef>
          <a:fillRef idx="0">
            <a:schemeClr val="accent4"/>
          </a:fillRef>
          <a:effectRef idx="2">
            <a:schemeClr val="accent4"/>
          </a:effectRef>
          <a:fontRef idx="minor">
            <a:schemeClr val="tx1"/>
          </a:fontRef>
        </p:style>
      </p:cxn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600" dirty="0">
                <a:ln w="18415" cmpd="sng">
                  <a:solidFill>
                    <a:srgbClr val="FFFFFF"/>
                  </a:solidFill>
                  <a:prstDash val="solid"/>
                </a:ln>
                <a:solidFill>
                  <a:srgbClr val="FF0000"/>
                </a:solidFill>
                <a:effectLst>
                  <a:outerShdw blurRad="63500" dir="3600000" algn="tl" rotWithShape="0">
                    <a:srgbClr val="000000">
                      <a:alpha val="70000"/>
                    </a:srgbClr>
                  </a:outerShdw>
                </a:effectLst>
                <a:latin typeface="方正粗黑宋简体" panose="02000000000000000000" charset="-122"/>
                <a:ea typeface="方正大黑体_GBK" panose="02010600010101010101" charset="-122"/>
              </a:rPr>
              <a:t>第一步：营业利润构成要素</a:t>
            </a:r>
            <a:endParaRPr lang="zh-CN" altLang="en-US" sz="3600" dirty="0">
              <a:ln w="18415" cmpd="sng">
                <a:solidFill>
                  <a:srgbClr val="FFFFFF"/>
                </a:solidFill>
                <a:prstDash val="solid"/>
              </a:ln>
              <a:solidFill>
                <a:srgbClr val="FF0000"/>
              </a:solidFill>
              <a:effectLst>
                <a:outerShdw blurRad="63500" dir="3600000" algn="tl" rotWithShape="0">
                  <a:srgbClr val="000000">
                    <a:alpha val="70000"/>
                  </a:srgbClr>
                </a:outerShdw>
              </a:effectLst>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09600" y="1219200"/>
            <a:ext cx="10972800" cy="4831080"/>
          </a:xfrm>
          <a:solidFill>
            <a:schemeClr val="bg1"/>
          </a:solidFill>
        </p:spPr>
        <p:txBody>
          <a:bodyPr/>
          <a:lstStyle/>
          <a:p>
            <a:pPr lvl="0">
              <a:lnSpc>
                <a:spcPct val="150000"/>
              </a:lnSpc>
              <a:buClr>
                <a:srgbClr val="D16349"/>
              </a:buClr>
            </a:pPr>
            <a:r>
              <a:rPr lang="zh-CN" altLang="en-US" sz="2800" dirty="0">
                <a:latin typeface="方正粗黑宋简体" panose="02000000000000000000" charset="-122"/>
                <a:ea typeface="方正大黑体_GBK" panose="02010600010101010101" charset="-122"/>
              </a:rPr>
              <a:t>营业利润</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营业收入</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营业成本</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税金及附加</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销售费用</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管理费用</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研发费用</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财务费用</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资产减值损失</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其他收益</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投资收益（</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损失）</a:t>
            </a:r>
            <a:r>
              <a:rPr lang="en-US" altLang="zh-CN" sz="2800" dirty="0">
                <a:solidFill>
                  <a:prstClr val="black"/>
                </a:solidFill>
                <a:latin typeface="方正粗黑宋简体" panose="02000000000000000000" charset="-122"/>
                <a:ea typeface="方正大黑体_GBK" panose="02010600010101010101" charset="-122"/>
              </a:rPr>
              <a:t> +</a:t>
            </a:r>
            <a:r>
              <a:rPr lang="zh-CN" altLang="en-US" sz="2800" dirty="0">
                <a:solidFill>
                  <a:prstClr val="black"/>
                </a:solidFill>
                <a:latin typeface="方正粗黑宋简体" panose="02000000000000000000" charset="-122"/>
                <a:ea typeface="方正大黑体_GBK" panose="02010600010101010101" charset="-122"/>
              </a:rPr>
              <a:t>公允价值变动收益（</a:t>
            </a:r>
            <a:r>
              <a:rPr lang="en-US" altLang="zh-CN" sz="2800" dirty="0">
                <a:solidFill>
                  <a:prstClr val="black"/>
                </a:solidFill>
                <a:latin typeface="方正粗黑宋简体" panose="02000000000000000000" charset="-122"/>
                <a:ea typeface="方正大黑体_GBK" panose="02010600010101010101" charset="-122"/>
              </a:rPr>
              <a:t>-</a:t>
            </a:r>
            <a:r>
              <a:rPr lang="zh-CN" altLang="en-US" sz="2800" dirty="0">
                <a:solidFill>
                  <a:prstClr val="black"/>
                </a:solidFill>
                <a:latin typeface="方正粗黑宋简体" panose="02000000000000000000" charset="-122"/>
                <a:ea typeface="方正大黑体_GBK" panose="02010600010101010101" charset="-122"/>
              </a:rPr>
              <a:t>损失）</a:t>
            </a:r>
            <a:r>
              <a:rPr lang="en-US" altLang="zh-CN" sz="2800" dirty="0">
                <a:solidFill>
                  <a:prstClr val="black"/>
                </a:solidFill>
                <a:latin typeface="方正粗黑宋简体" panose="02000000000000000000" charset="-122"/>
                <a:ea typeface="方正大黑体_GBK" panose="02010600010101010101" charset="-122"/>
              </a:rPr>
              <a:t>+</a:t>
            </a:r>
            <a:r>
              <a:rPr lang="zh-CN" altLang="en-US" sz="2800" dirty="0">
                <a:solidFill>
                  <a:prstClr val="black"/>
                </a:solidFill>
                <a:latin typeface="方正粗黑宋简体" panose="02000000000000000000" charset="-122"/>
                <a:ea typeface="方正大黑体_GBK" panose="02010600010101010101" charset="-122"/>
              </a:rPr>
              <a:t>公允价值变动收益（</a:t>
            </a:r>
            <a:r>
              <a:rPr lang="en-US" altLang="zh-CN" sz="2800" dirty="0">
                <a:solidFill>
                  <a:prstClr val="black"/>
                </a:solidFill>
                <a:latin typeface="方正粗黑宋简体" panose="02000000000000000000" charset="-122"/>
                <a:ea typeface="方正大黑体_GBK" panose="02010600010101010101" charset="-122"/>
              </a:rPr>
              <a:t>-</a:t>
            </a:r>
            <a:r>
              <a:rPr lang="zh-CN" altLang="en-US" sz="2800" dirty="0">
                <a:solidFill>
                  <a:prstClr val="black"/>
                </a:solidFill>
                <a:latin typeface="方正粗黑宋简体" panose="02000000000000000000" charset="-122"/>
                <a:ea typeface="方正大黑体_GBK" panose="02010600010101010101" charset="-122"/>
              </a:rPr>
              <a:t>损失）</a:t>
            </a:r>
            <a:r>
              <a:rPr lang="en-US" altLang="zh-CN" sz="2800" dirty="0">
                <a:solidFill>
                  <a:prstClr val="black"/>
                </a:solidFill>
                <a:latin typeface="方正粗黑宋简体" panose="02000000000000000000" charset="-122"/>
                <a:ea typeface="方正大黑体_GBK" panose="02010600010101010101" charset="-122"/>
              </a:rPr>
              <a:t>+</a:t>
            </a:r>
            <a:r>
              <a:rPr lang="zh-CN" altLang="zh-CN" sz="2800" dirty="0">
                <a:solidFill>
                  <a:prstClr val="black"/>
                </a:solidFill>
                <a:latin typeface="方正粗黑宋简体" panose="02000000000000000000" charset="-122"/>
                <a:ea typeface="方正大黑体_GBK" panose="02010600010101010101" charset="-122"/>
              </a:rPr>
              <a:t>资产处置收益（</a:t>
            </a:r>
            <a:r>
              <a:rPr lang="en-US" altLang="zh-CN" sz="2800" dirty="0">
                <a:solidFill>
                  <a:prstClr val="black"/>
                </a:solidFill>
                <a:latin typeface="方正粗黑宋简体" panose="02000000000000000000" charset="-122"/>
                <a:ea typeface="方正大黑体_GBK" panose="02010600010101010101" charset="-122"/>
              </a:rPr>
              <a:t>-</a:t>
            </a:r>
            <a:r>
              <a:rPr lang="zh-CN" altLang="en-US" sz="2800" dirty="0">
                <a:solidFill>
                  <a:prstClr val="black"/>
                </a:solidFill>
                <a:latin typeface="方正粗黑宋简体" panose="02000000000000000000" charset="-122"/>
                <a:ea typeface="方正大黑体_GBK" panose="02010600010101010101" charset="-122"/>
              </a:rPr>
              <a:t>资产处置损失）</a:t>
            </a:r>
            <a:endParaRPr lang="en-US" altLang="zh-CN" sz="2800" dirty="0">
              <a:solidFill>
                <a:prstClr val="black"/>
              </a:solidFill>
              <a:latin typeface="方正粗黑宋简体" panose="02000000000000000000" charset="-122"/>
              <a:ea typeface="方正大黑体_GBK" panose="02010600010101010101" charset="-122"/>
            </a:endParaRPr>
          </a:p>
          <a:p>
            <a:pPr>
              <a:lnSpc>
                <a:spcPct val="150000"/>
              </a:lnSpc>
            </a:pPr>
            <a:r>
              <a:rPr lang="zh-CN" altLang="en-US" sz="2800" dirty="0">
                <a:solidFill>
                  <a:srgbClr val="FF0000"/>
                </a:solidFill>
                <a:latin typeface="方正粗黑宋简体" panose="02000000000000000000" charset="-122"/>
                <a:ea typeface="方正大黑体_GBK" panose="02010600010101010101" charset="-122"/>
              </a:rPr>
              <a:t>其中：</a:t>
            </a:r>
            <a:r>
              <a:rPr lang="en-US" altLang="zh-CN" sz="2800" dirty="0">
                <a:solidFill>
                  <a:srgbClr val="FF0000"/>
                </a:solidFill>
                <a:latin typeface="方正粗黑宋简体" panose="02000000000000000000" charset="-122"/>
                <a:ea typeface="方正大黑体_GBK" panose="02010600010101010101" charset="-122"/>
              </a:rPr>
              <a:t>  </a:t>
            </a:r>
            <a:r>
              <a:rPr lang="zh-CN" altLang="en-US" sz="2800" dirty="0">
                <a:solidFill>
                  <a:srgbClr val="FF0000"/>
                </a:solidFill>
                <a:latin typeface="方正粗黑宋简体" panose="02000000000000000000" charset="-122"/>
                <a:ea typeface="方正大黑体_GBK" panose="02010600010101010101" charset="-122"/>
              </a:rPr>
              <a:t>营业收入</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主营业务收入</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其他业务收入</a:t>
            </a:r>
            <a:endParaRPr lang="en-US" altLang="zh-CN" sz="2800" dirty="0">
              <a:solidFill>
                <a:srgbClr val="FF0000"/>
              </a:solidFill>
              <a:latin typeface="方正粗黑宋简体" panose="02000000000000000000" charset="-122"/>
              <a:ea typeface="方正大黑体_GBK" panose="02010600010101010101" charset="-122"/>
            </a:endParaRPr>
          </a:p>
          <a:p>
            <a:pPr>
              <a:lnSpc>
                <a:spcPct val="150000"/>
              </a:lnSpc>
            </a:pPr>
            <a:r>
              <a:rPr lang="en-US" altLang="zh-CN" sz="2800" dirty="0">
                <a:solidFill>
                  <a:srgbClr val="FF0000"/>
                </a:solidFill>
                <a:latin typeface="方正粗黑宋简体" panose="02000000000000000000" charset="-122"/>
                <a:ea typeface="方正大黑体_GBK" panose="02010600010101010101" charset="-122"/>
              </a:rPr>
              <a:t>             </a:t>
            </a:r>
            <a:r>
              <a:rPr lang="zh-CN" altLang="en-US" sz="2800" dirty="0">
                <a:solidFill>
                  <a:srgbClr val="FF0000"/>
                </a:solidFill>
                <a:latin typeface="方正粗黑宋简体" panose="02000000000000000000" charset="-122"/>
                <a:ea typeface="方正大黑体_GBK" panose="02010600010101010101" charset="-122"/>
              </a:rPr>
              <a:t>营业成本</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主营业务成本</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其他业务成本</a:t>
            </a:r>
            <a:endParaRPr lang="en-US" altLang="zh-CN" sz="2800" dirty="0">
              <a:solidFill>
                <a:srgbClr val="FF0000"/>
              </a:solidFill>
              <a:latin typeface="方正粗黑宋简体" panose="02000000000000000000" charset="-122"/>
              <a:ea typeface="方正大黑体_GBK" panose="02010600010101010101" charset="-122"/>
            </a:endParaRPr>
          </a:p>
          <a:p>
            <a:pPr>
              <a:lnSpc>
                <a:spcPct val="150000"/>
              </a:lnSpc>
            </a:pPr>
            <a:r>
              <a:rPr lang="en-US" altLang="zh-CN" sz="2800" dirty="0">
                <a:solidFill>
                  <a:srgbClr val="FF0000"/>
                </a:solidFill>
                <a:latin typeface="方正粗黑宋简体" panose="02000000000000000000" charset="-122"/>
                <a:ea typeface="方正大黑体_GBK" panose="02010600010101010101" charset="-122"/>
              </a:rPr>
              <a:t>             </a:t>
            </a:r>
            <a:r>
              <a:rPr lang="zh-CN" altLang="en-US" sz="2800" dirty="0">
                <a:solidFill>
                  <a:srgbClr val="FF0000"/>
                </a:solidFill>
                <a:latin typeface="方正粗黑宋简体" panose="02000000000000000000" charset="-122"/>
                <a:ea typeface="方正大黑体_GBK" panose="02010600010101010101" charset="-122"/>
              </a:rPr>
              <a:t>期间费用</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管理费用</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销售费用</a:t>
            </a:r>
            <a:r>
              <a:rPr lang="en-US" altLang="zh-CN" sz="2800" dirty="0">
                <a:solidFill>
                  <a:srgbClr val="FF0000"/>
                </a:solidFill>
                <a:latin typeface="方正粗黑宋简体" panose="02000000000000000000" charset="-122"/>
                <a:ea typeface="方正大黑体_GBK" panose="02010600010101010101" charset="-122"/>
              </a:rPr>
              <a:t>+</a:t>
            </a:r>
            <a:r>
              <a:rPr lang="zh-CN" altLang="en-US" sz="2800" dirty="0">
                <a:solidFill>
                  <a:srgbClr val="FF0000"/>
                </a:solidFill>
                <a:latin typeface="方正粗黑宋简体" panose="02000000000000000000" charset="-122"/>
                <a:ea typeface="方正大黑体_GBK" panose="02010600010101010101" charset="-122"/>
              </a:rPr>
              <a:t>财务费用</a:t>
            </a:r>
            <a:endParaRPr lang="en-US" altLang="zh-CN" sz="2800" dirty="0">
              <a:latin typeface="方正粗黑宋简体" panose="02000000000000000000" charset="-122"/>
              <a:ea typeface="方正大黑体_GBK" panose="02010600010101010101" charset="-122"/>
            </a:endParaRPr>
          </a:p>
          <a:p>
            <a:pPr>
              <a:lnSpc>
                <a:spcPct val="150000"/>
              </a:lnSpc>
            </a:pPr>
            <a:r>
              <a:rPr lang="zh-CN" altLang="en-US" sz="2800" dirty="0">
                <a:latin typeface="方正粗黑宋简体" panose="02000000000000000000" charset="-122"/>
                <a:ea typeface="方正大黑体_GBK" panose="02010600010101010101" charset="-122"/>
              </a:rPr>
              <a:t>注：营业利润在日常活动中形成，构成要素为狭义上的收入和费用</a:t>
            </a:r>
            <a:endParaRPr lang="zh-CN" altLang="en-US" sz="2800" dirty="0">
              <a:latin typeface="方正粗黑宋简体" panose="02000000000000000000" charset="-122"/>
              <a:ea typeface="方正大黑体_GBK" panose="02010600010101010101"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ox(in)">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600" dirty="0">
                <a:ln w="18415" cmpd="sng">
                  <a:solidFill>
                    <a:srgbClr val="FFFFFF"/>
                  </a:solidFill>
                  <a:prstDash val="solid"/>
                </a:ln>
                <a:solidFill>
                  <a:srgbClr val="FF0000"/>
                </a:solidFill>
                <a:effectLst>
                  <a:outerShdw blurRad="63500" dir="3600000" algn="tl" rotWithShape="0">
                    <a:srgbClr val="000000">
                      <a:alpha val="70000"/>
                    </a:srgbClr>
                  </a:outerShdw>
                </a:effectLst>
              </a:rPr>
              <a:t>第二步：利润总额（亏损总额）构成要素</a:t>
            </a:r>
            <a:endParaRPr lang="zh-CN" altLang="en-US" dirty="0">
              <a:solidFill>
                <a:srgbClr val="FF0000"/>
              </a:solidFill>
            </a:endParaRPr>
          </a:p>
        </p:txBody>
      </p:sp>
      <p:sp>
        <p:nvSpPr>
          <p:cNvPr id="3" name="内容占位符 2"/>
          <p:cNvSpPr>
            <a:spLocks noGrp="1"/>
          </p:cNvSpPr>
          <p:nvPr>
            <p:ph idx="1"/>
          </p:nvPr>
        </p:nvSpPr>
        <p:spPr/>
        <p:txBody>
          <a:bodyPr/>
          <a:lstStyle/>
          <a:p>
            <a:endParaRPr lang="en-US" altLang="zh-CN" sz="2800" dirty="0">
              <a:latin typeface="方正粗黑宋简体" panose="02000000000000000000" charset="-122"/>
              <a:ea typeface="方正大黑体_GBK" panose="02010600010101010101" charset="-122"/>
            </a:endParaRPr>
          </a:p>
          <a:p>
            <a:endParaRPr lang="en-US" altLang="zh-CN" sz="2800" dirty="0">
              <a:latin typeface="方正粗黑宋简体" panose="02000000000000000000" charset="-122"/>
              <a:ea typeface="方正大黑体_GBK" panose="02010600010101010101" charset="-122"/>
            </a:endParaRPr>
          </a:p>
          <a:p>
            <a:r>
              <a:rPr lang="zh-CN" altLang="en-US" sz="2800" dirty="0">
                <a:latin typeface="方正粗黑宋简体" panose="02000000000000000000" charset="-122"/>
                <a:ea typeface="方正大黑体_GBK" panose="02010600010101010101" charset="-122"/>
              </a:rPr>
              <a:t>利润总额</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营业收入</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营业外收入</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营业外支出</a:t>
            </a:r>
            <a:endParaRPr lang="zh-CN" altLang="en-US" sz="2800" dirty="0">
              <a:latin typeface="方正粗黑宋简体" panose="02000000000000000000" charset="-122"/>
              <a:ea typeface="方正大黑体_GBK" panose="02010600010101010101" charset="-122"/>
            </a:endParaRPr>
          </a:p>
          <a:p>
            <a:pPr>
              <a:buNone/>
            </a:pPr>
            <a:endParaRPr lang="zh-CN" altLang="en-US" sz="2800" dirty="0">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600" dirty="0">
                <a:ln w="18415" cmpd="sng">
                  <a:solidFill>
                    <a:srgbClr val="FFFFFF"/>
                  </a:solidFill>
                  <a:prstDash val="solid"/>
                </a:ln>
                <a:solidFill>
                  <a:srgbClr val="FF0000"/>
                </a:solidFill>
                <a:effectLst>
                  <a:outerShdw blurRad="63500" dir="3600000" algn="tl" rotWithShape="0">
                    <a:srgbClr val="000000">
                      <a:alpha val="70000"/>
                    </a:srgbClr>
                  </a:outerShdw>
                </a:effectLst>
              </a:rPr>
              <a:t>第三步：净利润（净亏损）的构成要素</a:t>
            </a:r>
            <a:endParaRPr lang="zh-CN" altLang="en-US" dirty="0">
              <a:solidFill>
                <a:srgbClr val="FF0000"/>
              </a:solidFill>
            </a:endParaRPr>
          </a:p>
        </p:txBody>
      </p:sp>
      <p:sp>
        <p:nvSpPr>
          <p:cNvPr id="3" name="内容占位符 2"/>
          <p:cNvSpPr>
            <a:spLocks noGrp="1"/>
          </p:cNvSpPr>
          <p:nvPr>
            <p:ph idx="1"/>
          </p:nvPr>
        </p:nvSpPr>
        <p:spPr/>
        <p:txBody>
          <a:bodyPr/>
          <a:lstStyle/>
          <a:p>
            <a:endParaRPr lang="en-US" altLang="zh-CN" sz="2600" dirty="0">
              <a:latin typeface="方正粗黑宋简体" panose="02000000000000000000" charset="-122"/>
              <a:ea typeface="方正大黑体_GBK" panose="02010600010101010101" charset="-122"/>
            </a:endParaRPr>
          </a:p>
          <a:p>
            <a:endParaRPr lang="en-US" altLang="zh-CN" sz="2600" dirty="0">
              <a:latin typeface="方正粗黑宋简体" panose="02000000000000000000" charset="-122"/>
              <a:ea typeface="方正大黑体_GBK" panose="02010600010101010101" charset="-122"/>
            </a:endParaRPr>
          </a:p>
          <a:p>
            <a:pPr algn="l"/>
            <a:r>
              <a:rPr lang="zh-CN" altLang="en-US" sz="2800" dirty="0">
                <a:solidFill>
                  <a:srgbClr val="002060"/>
                </a:solidFill>
                <a:latin typeface="方正粗黑宋简体" panose="02000000000000000000" charset="-122"/>
                <a:ea typeface="方正大黑体_GBK" panose="02010600010101010101" charset="-122"/>
              </a:rPr>
              <a:t>净利润</a:t>
            </a:r>
            <a:r>
              <a:rPr lang="en-US" altLang="zh-CN" sz="2800" dirty="0">
                <a:solidFill>
                  <a:srgbClr val="002060"/>
                </a:solidFill>
                <a:latin typeface="方正粗黑宋简体" panose="02000000000000000000" charset="-122"/>
                <a:ea typeface="方正大黑体_GBK" panose="02010600010101010101" charset="-122"/>
              </a:rPr>
              <a:t>=</a:t>
            </a:r>
            <a:r>
              <a:rPr lang="zh-CN" altLang="en-US" sz="2800" dirty="0">
                <a:solidFill>
                  <a:srgbClr val="002060"/>
                </a:solidFill>
                <a:latin typeface="方正粗黑宋简体" panose="02000000000000000000" charset="-122"/>
                <a:ea typeface="方正大黑体_GBK" panose="02010600010101010101" charset="-122"/>
              </a:rPr>
              <a:t>利润总额</a:t>
            </a:r>
            <a:r>
              <a:rPr lang="en-US" altLang="zh-CN" sz="2800" dirty="0">
                <a:solidFill>
                  <a:srgbClr val="002060"/>
                </a:solidFill>
                <a:latin typeface="方正粗黑宋简体" panose="02000000000000000000" charset="-122"/>
                <a:ea typeface="方正大黑体_GBK" panose="02010600010101010101" charset="-122"/>
              </a:rPr>
              <a:t>-</a:t>
            </a:r>
            <a:r>
              <a:rPr lang="zh-CN" altLang="en-US" sz="2800" dirty="0">
                <a:solidFill>
                  <a:srgbClr val="002060"/>
                </a:solidFill>
                <a:latin typeface="方正粗黑宋简体" panose="02000000000000000000" charset="-122"/>
                <a:ea typeface="方正大黑体_GBK" panose="02010600010101010101" charset="-122"/>
              </a:rPr>
              <a:t>所得税费用</a:t>
            </a:r>
            <a:endParaRPr lang="zh-CN" altLang="en-US" sz="2800" dirty="0">
              <a:solidFill>
                <a:srgbClr val="002060"/>
              </a:solidFill>
              <a:latin typeface="方正粗黑宋简体" panose="02000000000000000000" charset="-122"/>
              <a:ea typeface="方正大黑体_GBK" panose="02010600010101010101" charset="-122"/>
            </a:endParaRPr>
          </a:p>
          <a:p>
            <a:endParaRPr lang="en-US" altLang="zh-CN" sz="2600" dirty="0">
              <a:latin typeface="方正粗黑宋简体" panose="02000000000000000000" charset="-122"/>
              <a:ea typeface="方正大黑体_GBK" panose="02010600010101010101" charset="-122"/>
            </a:endParaRPr>
          </a:p>
          <a:p>
            <a:endParaRPr lang="en-US" altLang="zh-CN" sz="2600" dirty="0">
              <a:latin typeface="方正粗黑宋简体" panose="02000000000000000000" charset="-122"/>
              <a:ea typeface="方正大黑体_GBK" panose="02010600010101010101" charset="-122"/>
            </a:endParaRPr>
          </a:p>
          <a:p>
            <a:r>
              <a:rPr lang="zh-CN" altLang="en-US" sz="2600" dirty="0">
                <a:latin typeface="方正粗黑宋简体" panose="02000000000000000000" charset="-122"/>
                <a:ea typeface="方正大黑体_GBK" panose="02010600010101010101" charset="-122"/>
              </a:rPr>
              <a:t>注：所得税费用按照当期应纳税所得额计算得出</a:t>
            </a:r>
            <a:endParaRPr lang="zh-CN" altLang="en-US" sz="2600" dirty="0">
              <a:latin typeface="方正粗黑宋简体" panose="02000000000000000000" charset="-122"/>
              <a:ea typeface="方正大黑体_GBK" panose="02010600010101010101" charset="-122"/>
            </a:endParaRPr>
          </a:p>
          <a:p>
            <a:endParaRPr lang="zh-CN" altLang="en-US" sz="2600" dirty="0">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tags/tag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1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3.0"/>
  <p:tag name="KSO_WM_UNIT_TYPE" val="i"/>
  <p:tag name="KSO_WM_UNIT_INDEX" val="29"/>
</p:tagLst>
</file>

<file path=ppt/tags/tag10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3.0"/>
  <p:tag name="KSO_WM_UNIT_TYPE" val="i"/>
  <p:tag name="KSO_WM_UNIT_INDEX" val="30"/>
</p:tagLst>
</file>

<file path=ppt/tags/tag10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3.0"/>
  <p:tag name="KSO_WM_UNIT_TYPE" val="i"/>
  <p:tag name="KSO_WM_UNIT_INDEX" val="31"/>
</p:tagLst>
</file>

<file path=ppt/tags/tag10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3.0"/>
  <p:tag name="KSO_WM_UNIT_TYPE" val="i"/>
  <p:tag name="KSO_WM_UNIT_INDEX" val="32"/>
</p:tagLst>
</file>

<file path=ppt/tags/tag10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3.0"/>
  <p:tag name="KSO_WM_UNIT_TYPE" val="i"/>
  <p:tag name="KSO_WM_UNIT_INDEX" val="33"/>
</p:tagLst>
</file>

<file path=ppt/tags/tag10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3.0"/>
  <p:tag name="KSO_WM_UNIT_TYPE" val="i"/>
  <p:tag name="KSO_WM_UNIT_INDEX" val="34"/>
</p:tagLst>
</file>

<file path=ppt/tags/tag10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3.0"/>
  <p:tag name="KSO_WM_UNIT_TYPE" val="i"/>
  <p:tag name="KSO_WM_UNIT_INDEX" val="35"/>
</p:tagLst>
</file>

<file path=ppt/tags/tag10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3.0"/>
  <p:tag name="KSO_WM_UNIT_TYPE" val="i"/>
  <p:tag name="KSO_WM_UNIT_INDEX" val="36"/>
</p:tagLst>
</file>

<file path=ppt/tags/tag10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3.0"/>
  <p:tag name="KSO_WM_UNIT_TYPE" val="i"/>
  <p:tag name="KSO_WM_UNIT_INDEX" val="37"/>
</p:tagLst>
</file>

<file path=ppt/tags/tag10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3.0"/>
  <p:tag name="KSO_WM_UNIT_TYPE" val="i"/>
  <p:tag name="KSO_WM_UNIT_INDEX" val="38"/>
</p:tagLst>
</file>

<file path=ppt/tags/tag1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3.0"/>
  <p:tag name="KSO_WM_UNIT_TYPE" val="i"/>
  <p:tag name="KSO_WM_UNIT_INDEX" val="39"/>
</p:tagLst>
</file>

<file path=ppt/tags/tag1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3.0"/>
  <p:tag name="KSO_WM_UNIT_TYPE" val="i"/>
  <p:tag name="KSO_WM_UNIT_INDEX" val="40"/>
</p:tagLst>
</file>

<file path=ppt/tags/tag1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3.0"/>
  <p:tag name="KSO_WM_UNIT_TYPE" val="i"/>
  <p:tag name="KSO_WM_UNIT_INDEX" val="41"/>
</p:tagLst>
</file>

<file path=ppt/tags/tag1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3.0"/>
  <p:tag name="KSO_WM_UNIT_TYPE" val="i"/>
  <p:tag name="KSO_WM_UNIT_INDEX" val="42"/>
</p:tagLst>
</file>

<file path=ppt/tags/tag1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3.0"/>
  <p:tag name="KSO_WM_UNIT_TYPE" val="i"/>
  <p:tag name="KSO_WM_UNIT_INDEX" val="43"/>
</p:tagLst>
</file>

<file path=ppt/tags/tag1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3.0"/>
  <p:tag name="KSO_WM_UNIT_TYPE" val="i"/>
  <p:tag name="KSO_WM_UNIT_INDEX" val="44"/>
</p:tagLst>
</file>

<file path=ppt/tags/tag1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3.0"/>
  <p:tag name="KSO_WM_UNIT_TYPE" val="i"/>
  <p:tag name="KSO_WM_UNIT_INDEX" val="45"/>
</p:tagLst>
</file>

<file path=ppt/tags/tag1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3.0"/>
  <p:tag name="KSO_WM_UNIT_TYPE" val="i"/>
  <p:tag name="KSO_WM_UNIT_INDEX" val="46"/>
</p:tagLst>
</file>

<file path=ppt/tags/tag1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3.0"/>
  <p:tag name="KSO_WM_UNIT_TYPE" val="i"/>
  <p:tag name="KSO_WM_UNIT_INDEX" val="47"/>
</p:tagLst>
</file>

<file path=ppt/tags/tag1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3.0"/>
  <p:tag name="KSO_WM_UNIT_TYPE" val="i"/>
  <p:tag name="KSO_WM_UNIT_INDEX" val="48"/>
</p:tagLst>
</file>

<file path=ppt/tags/tag1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3.0"/>
  <p:tag name="KSO_WM_UNIT_TYPE" val="i"/>
  <p:tag name="KSO_WM_UNIT_INDEX" val="49"/>
</p:tagLst>
</file>

<file path=ppt/tags/tag1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3.0"/>
  <p:tag name="KSO_WM_UNIT_TYPE" val="i"/>
  <p:tag name="KSO_WM_UNIT_INDEX" val="50"/>
</p:tagLst>
</file>

<file path=ppt/tags/tag1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3.0"/>
  <p:tag name="KSO_WM_UNIT_TYPE" val="i"/>
  <p:tag name="KSO_WM_UNIT_INDEX" val="51"/>
</p:tagLst>
</file>

<file path=ppt/tags/tag1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3.0"/>
  <p:tag name="KSO_WM_UNIT_TYPE" val="i"/>
  <p:tag name="KSO_WM_UNIT_INDEX" val="52"/>
</p:tagLst>
</file>

<file path=ppt/tags/tag1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3.0"/>
  <p:tag name="KSO_WM_UNIT_TYPE" val="i"/>
  <p:tag name="KSO_WM_UNIT_INDEX" val="53"/>
</p:tagLst>
</file>

<file path=ppt/tags/tag1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3.0"/>
  <p:tag name="KSO_WM_UNIT_TYPE" val="i"/>
  <p:tag name="KSO_WM_UNIT_INDEX" val="54"/>
</p:tagLst>
</file>

<file path=ppt/tags/tag1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3.0"/>
  <p:tag name="KSO_WM_UNIT_TYPE" val="i"/>
  <p:tag name="KSO_WM_UNIT_INDEX" val="55"/>
</p:tagLst>
</file>

<file path=ppt/tags/tag1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3.0"/>
  <p:tag name="KSO_WM_UNIT_TYPE" val="i"/>
  <p:tag name="KSO_WM_UNIT_INDEX" val="56"/>
</p:tagLst>
</file>

<file path=ppt/tags/tag1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3.0"/>
  <p:tag name="KSO_WM_UNIT_TYPE" val="i"/>
  <p:tag name="KSO_WM_UNIT_INDEX" val="57"/>
</p:tagLst>
</file>

<file path=ppt/tags/tag1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3.0"/>
  <p:tag name="KSO_WM_UNIT_TYPE" val="i"/>
  <p:tag name="KSO_WM_UNIT_INDEX" val="58"/>
</p:tagLst>
</file>

<file path=ppt/tags/tag1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1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3.0"/>
  <p:tag name="KSO_WM_UNIT_TYPE" val="i"/>
  <p:tag name="KSO_WM_UNIT_INDEX" val="59"/>
</p:tagLst>
</file>

<file path=ppt/tags/tag1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3.0"/>
  <p:tag name="KSO_WM_UNIT_TYPE" val="i"/>
  <p:tag name="KSO_WM_UNIT_INDEX" val="60"/>
</p:tagLst>
</file>

<file path=ppt/tags/tag1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3.0"/>
  <p:tag name="KSO_WM_UNIT_TYPE" val="i"/>
  <p:tag name="KSO_WM_UNIT_INDEX" val="61"/>
</p:tagLst>
</file>

<file path=ppt/tags/tag1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3.0"/>
  <p:tag name="KSO_WM_UNIT_TYPE" val="i"/>
  <p:tag name="KSO_WM_UNIT_INDEX" val="62"/>
</p:tagLst>
</file>

<file path=ppt/tags/tag1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3.0"/>
  <p:tag name="KSO_WM_UNIT_TYPE" val="i"/>
  <p:tag name="KSO_WM_UNIT_INDEX" val="63"/>
</p:tagLst>
</file>

<file path=ppt/tags/tag1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3.0"/>
  <p:tag name="KSO_WM_UNIT_TYPE" val="i"/>
  <p:tag name="KSO_WM_UNIT_INDEX" val="64"/>
</p:tagLst>
</file>

<file path=ppt/tags/tag1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3.0"/>
  <p:tag name="KSO_WM_UNIT_TYPE" val="i"/>
  <p:tag name="KSO_WM_UNIT_INDEX" val="65"/>
</p:tagLst>
</file>

<file path=ppt/tags/tag1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3.0"/>
  <p:tag name="KSO_WM_UNIT_TYPE" val="i"/>
  <p:tag name="KSO_WM_UNIT_INDEX" val="66"/>
</p:tagLst>
</file>

<file path=ppt/tags/tag1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3.0"/>
  <p:tag name="KSO_WM_UNIT_TYPE" val="i"/>
  <p:tag name="KSO_WM_UNIT_INDEX" val="67"/>
</p:tagLst>
</file>

<file path=ppt/tags/tag1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3.0"/>
  <p:tag name="KSO_WM_UNIT_TYPE" val="i"/>
  <p:tag name="KSO_WM_UNIT_INDEX" val="68"/>
</p:tagLst>
</file>

<file path=ppt/tags/tag14.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1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3.0"/>
  <p:tag name="KSO_WM_UNIT_TYPE" val="i"/>
  <p:tag name="KSO_WM_UNIT_INDEX" val="69"/>
</p:tagLst>
</file>

<file path=ppt/tags/tag1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3.0"/>
  <p:tag name="KSO_WM_UNIT_TYPE" val="i"/>
  <p:tag name="KSO_WM_UNIT_INDEX" val="70"/>
</p:tagLst>
</file>

<file path=ppt/tags/tag1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3.0"/>
  <p:tag name="KSO_WM_UNIT_TYPE" val="i"/>
  <p:tag name="KSO_WM_UNIT_INDEX" val="71"/>
</p:tagLst>
</file>

<file path=ppt/tags/tag1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3.0"/>
  <p:tag name="KSO_WM_UNIT_TYPE" val="i"/>
  <p:tag name="KSO_WM_UNIT_INDEX" val="72"/>
</p:tagLst>
</file>

<file path=ppt/tags/tag1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3.0"/>
  <p:tag name="KSO_WM_UNIT_TYPE" val="i"/>
  <p:tag name="KSO_WM_UNIT_INDEX" val="73"/>
</p:tagLst>
</file>

<file path=ppt/tags/tag1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3.0"/>
  <p:tag name="KSO_WM_UNIT_TYPE" val="i"/>
  <p:tag name="KSO_WM_UNIT_INDEX" val="74"/>
</p:tagLst>
</file>

<file path=ppt/tags/tag1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3.0"/>
  <p:tag name="KSO_WM_UNIT_TYPE" val="i"/>
  <p:tag name="KSO_WM_UNIT_INDEX" val="75"/>
</p:tagLst>
</file>

<file path=ppt/tags/tag1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3.0"/>
  <p:tag name="KSO_WM_UNIT_TYPE" val="i"/>
  <p:tag name="KSO_WM_UNIT_INDEX" val="76"/>
</p:tagLst>
</file>

<file path=ppt/tags/tag1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3.0"/>
  <p:tag name="KSO_WM_UNIT_TYPE" val="i"/>
  <p:tag name="KSO_WM_UNIT_INDEX" val="77"/>
</p:tagLst>
</file>

<file path=ppt/tags/tag1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3.0"/>
  <p:tag name="KSO_WM_UNIT_TYPE" val="i"/>
  <p:tag name="KSO_WM_UNIT_INDEX" val="78"/>
</p:tagLst>
</file>

<file path=ppt/tags/tag15.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1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3.0"/>
  <p:tag name="KSO_WM_UNIT_TYPE" val="i"/>
  <p:tag name="KSO_WM_UNIT_INDEX" val="79"/>
</p:tagLst>
</file>

<file path=ppt/tags/tag1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3.0"/>
  <p:tag name="KSO_WM_UNIT_TYPE" val="i"/>
  <p:tag name="KSO_WM_UNIT_INDEX" val="80"/>
</p:tagLst>
</file>

<file path=ppt/tags/tag1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3.0"/>
  <p:tag name="KSO_WM_UNIT_TYPE" val="i"/>
  <p:tag name="KSO_WM_UNIT_INDEX" val="81"/>
</p:tagLst>
</file>

<file path=ppt/tags/tag1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3.0"/>
  <p:tag name="KSO_WM_UNIT_TYPE" val="i"/>
  <p:tag name="KSO_WM_UNIT_INDEX" val="82"/>
</p:tagLst>
</file>

<file path=ppt/tags/tag1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3.0"/>
  <p:tag name="KSO_WM_UNIT_TYPE" val="i"/>
  <p:tag name="KSO_WM_UNIT_INDEX" val="83"/>
</p:tagLst>
</file>

<file path=ppt/tags/tag1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3.0"/>
  <p:tag name="KSO_WM_UNIT_TYPE" val="i"/>
  <p:tag name="KSO_WM_UNIT_INDEX" val="84"/>
</p:tagLst>
</file>

<file path=ppt/tags/tag1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3.0"/>
  <p:tag name="KSO_WM_UNIT_TYPE" val="i"/>
  <p:tag name="KSO_WM_UNIT_INDEX" val="85"/>
</p:tagLst>
</file>

<file path=ppt/tags/tag157.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3.0"/>
  <p:tag name="KSO_WM_BEAUTIFY_FLAG" val="#wm#"/>
  <p:tag name="KSO_WM_UNIT_CONTENT_GROUP_TYPE" val="contentchip"/>
</p:tagLst>
</file>

<file path=ppt/tags/tag158.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3.0"/>
  <p:tag name="KSO_WM_BEAUTIFY_FLAG" val="#wm#"/>
  <p:tag name="KSO_WM_UNIT_CONTENT_GROUP_TYPE" val="contentchip"/>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3.0"/>
  <p:tag name="KSO_WM_BEAUTIFY_FLAG" val="#wm#"/>
  <p:tag name="KSO_WM_UNIT_CONTENT_GROUP_TYPE" val="contentchip"/>
  <p:tag name="KSO_WM_UNIT_TYPE" val="i"/>
  <p:tag name="KSO_WM_UNIT_INDEX" val="86"/>
</p:tagLst>
</file>

<file path=ppt/tags/tag1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4"/>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164.xml><?xml version="1.0" encoding="utf-8"?>
<p:tagLst xmlns:p="http://schemas.openxmlformats.org/presentationml/2006/main">
  <p:tag name="KSO_WM_UNIT_PLACING_PICTURE_USER_VIEWPORT" val="{&quot;height&quot;:10800,&quot;width&quot;:19200}"/>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xml><?xml version="1.0" encoding="utf-8"?>
<p:tagLst xmlns:p="http://schemas.openxmlformats.org/presentationml/2006/main">
  <p:tag name="KSO_WM_SLIDE_BACKGROUND_TYPE" val="general"/>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3.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7.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9.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8.xml><?xml version="1.0" encoding="utf-8"?>
<p:tagLst xmlns:p="http://schemas.openxmlformats.org/presentationml/2006/main">
  <p:tag name="KSO_WM_SLIDE_BACKGROUND_TYPE" val="general"/>
</p:tagLst>
</file>

<file path=ppt/tags/tag180.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81.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82.xml><?xml version="1.0" encoding="utf-8"?>
<p:tagLst xmlns:p="http://schemas.openxmlformats.org/presentationml/2006/main">
  <p:tag name="KSO_WM_SLIDE_ITEM_CNT" val="3"/>
  <p:tag name="KSO_WM_SPECIAL_SOURCE" val="bdnull"/>
</p:tagLst>
</file>

<file path=ppt/tags/tag183.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8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86.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87.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8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9.xml><?xml version="1.0" encoding="utf-8"?>
<p:tagLst xmlns:p="http://schemas.openxmlformats.org/presentationml/2006/main">
  <p:tag name="KSO_WM_SLIDE_BACKGROUND_TYPE" val="general"/>
</p:tagLst>
</file>

<file path=ppt/tags/tag190.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91.xml><?xml version="1.0" encoding="utf-8"?>
<p:tagLst xmlns:p="http://schemas.openxmlformats.org/presentationml/2006/main">
  <p:tag name="KSO_WM_SPECIAL_SOURCE" val="bdnull"/>
</p:tagLst>
</file>

<file path=ppt/tags/tag192.xml><?xml version="1.0" encoding="utf-8"?>
<p:tagLst xmlns:p="http://schemas.openxmlformats.org/presentationml/2006/main">
  <p:tag name="KSO_WM_SPECIAL_SOURCE" val="bdnull"/>
</p:tagLst>
</file>

<file path=ppt/tags/tag193.xml><?xml version="1.0" encoding="utf-8"?>
<p:tagLst xmlns:p="http://schemas.openxmlformats.org/presentationml/2006/main">
  <p:tag name="KSO_WM_SPECIAL_SOURCE" val="bdnull"/>
</p:tagLst>
</file>

<file path=ppt/tags/tag194.xml><?xml version="1.0" encoding="utf-8"?>
<p:tagLst xmlns:p="http://schemas.openxmlformats.org/presentationml/2006/main">
  <p:tag name="KSO_WM_SPECIAL_SOURCE" val="bdnull"/>
</p:tagLst>
</file>

<file path=ppt/tags/tag195.xml><?xml version="1.0" encoding="utf-8"?>
<p:tagLst xmlns:p="http://schemas.openxmlformats.org/presentationml/2006/main">
  <p:tag name="KSO_WM_SPECIAL_SOURCE" val="bdnull"/>
</p:tagLst>
</file>

<file path=ppt/tags/tag196.xml><?xml version="1.0" encoding="utf-8"?>
<p:tagLst xmlns:p="http://schemas.openxmlformats.org/presentationml/2006/main">
  <p:tag name="KSO_WM_SPECIAL_SOURCE" val="bdnull"/>
</p:tagLst>
</file>

<file path=ppt/tags/tag197.xml><?xml version="1.0" encoding="utf-8"?>
<p:tagLst xmlns:p="http://schemas.openxmlformats.org/presentationml/2006/main">
  <p:tag name="KSO_WM_SPECIAL_SOURCE" val="bdnull"/>
</p:tagLst>
</file>

<file path=ppt/tags/tag198.xml><?xml version="1.0" encoding="utf-8"?>
<p:tagLst xmlns:p="http://schemas.openxmlformats.org/presentationml/2006/main">
  <p:tag name="KSO_WM_SPECIAL_SOURCE" val="bdnull"/>
</p:tagLst>
</file>

<file path=ppt/tags/tag199.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20.xml><?xml version="1.0" encoding="utf-8"?>
<p:tagLst xmlns:p="http://schemas.openxmlformats.org/presentationml/2006/main">
  <p:tag name="KSO_WM_SLIDE_BACKGROUND_TYPE" val="general"/>
</p:tagLst>
</file>

<file path=ppt/tags/tag200.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1.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2.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3.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4.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5.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6.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7.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8.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9.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210.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11.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12.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13.xml><?xml version="1.0" encoding="utf-8"?>
<p:tagLst xmlns:p="http://schemas.openxmlformats.org/presentationml/2006/main">
  <p:tag name="COMMONDATA" val="eyJoZGlkIjoiYzY0MTcxNzZlY2MyOTE3NzA5MzdjYTE2ZTEzOTI5ZTkifQ=="/>
  <p:tag name="RESOURCE_RECORD_KEY" val="{&quot;12&quot;:[25001075],&quot;65&quot;:[20220976]}"/>
</p:tagLst>
</file>

<file path=ppt/tags/tag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SLIDE_BACKGROUND_TYPE" val="frame"/>
</p:tagLst>
</file>

<file path=ppt/tags/tag24.xml><?xml version="1.0" encoding="utf-8"?>
<p:tagLst xmlns:p="http://schemas.openxmlformats.org/presentationml/2006/main">
  <p:tag name="KSO_WM_SLIDE_BACKGROUND_TYPE" val="frame"/>
</p:tagLst>
</file>

<file path=ppt/tags/tag25.xml><?xml version="1.0" encoding="utf-8"?>
<p:tagLst xmlns:p="http://schemas.openxmlformats.org/presentationml/2006/main">
  <p:tag name="KSO_WM_SLIDE_BACKGROUND_TYPE" val="frame"/>
</p:tagLst>
</file>

<file path=ppt/tags/tag26.xml><?xml version="1.0" encoding="utf-8"?>
<p:tagLst xmlns:p="http://schemas.openxmlformats.org/presentationml/2006/main">
  <p:tag name="KSO_WM_SLIDE_BACKGROUND_TYPE" val="frame"/>
</p:tagLst>
</file>

<file path=ppt/tags/tag27.xml><?xml version="1.0" encoding="utf-8"?>
<p:tagLst xmlns:p="http://schemas.openxmlformats.org/presentationml/2006/main">
  <p:tag name="KSO_WM_SLIDE_BACKGROUND_TYPE" val="frame"/>
</p:tagLst>
</file>

<file path=ppt/tags/tag2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2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30.xml><?xml version="1.0" encoding="utf-8"?>
<p:tagLst xmlns:p="http://schemas.openxmlformats.org/presentationml/2006/main">
  <p:tag name="KSO_WM_SLIDE_BACKGROUND_TYPE" val="leftRight"/>
</p:tagLst>
</file>

<file path=ppt/tags/tag31.xml><?xml version="1.0" encoding="utf-8"?>
<p:tagLst xmlns:p="http://schemas.openxmlformats.org/presentationml/2006/main">
  <p:tag name="KSO_WM_SLIDE_BACKGROUND_TYPE" val="leftRight"/>
</p:tagLst>
</file>

<file path=ppt/tags/tag32.xml><?xml version="1.0" encoding="utf-8"?>
<p:tagLst xmlns:p="http://schemas.openxmlformats.org/presentationml/2006/main">
  <p:tag name="KSO_WM_SLIDE_BACKGROUND_TYPE" val="leftRight"/>
</p:tagLst>
</file>

<file path=ppt/tags/tag33.xml><?xml version="1.0" encoding="utf-8"?>
<p:tagLst xmlns:p="http://schemas.openxmlformats.org/presentationml/2006/main">
  <p:tag name="KSO_WM_SLIDE_BACKGROUND_TYPE" val="leftRight"/>
</p:tagLst>
</file>

<file path=ppt/tags/tag34.xml><?xml version="1.0" encoding="utf-8"?>
<p:tagLst xmlns:p="http://schemas.openxmlformats.org/presentationml/2006/main">
  <p:tag name="KSO_WM_SLIDE_BACKGROUND_TYPE" val="leftRight"/>
</p:tagLst>
</file>

<file path=ppt/tags/tag35.xml><?xml version="1.0" encoding="utf-8"?>
<p:tagLst xmlns:p="http://schemas.openxmlformats.org/presentationml/2006/main">
  <p:tag name="KSO_WM_SLIDE_BACKGROUND_TYPE" val="leftRight"/>
</p:tagLst>
</file>

<file path=ppt/tags/tag3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SLIDE_BACKGROUND_TYPE" val="topBottom"/>
</p:tagLst>
</file>

<file path=ppt/tags/tag39.xml><?xml version="1.0" encoding="utf-8"?>
<p:tagLst xmlns:p="http://schemas.openxmlformats.org/presentationml/2006/main">
  <p:tag name="KSO_WM_SLIDE_BACKGROUND_TYPE" val="topBottom"/>
</p:tagLst>
</file>

<file path=ppt/tags/tag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0.xml><?xml version="1.0" encoding="utf-8"?>
<p:tagLst xmlns:p="http://schemas.openxmlformats.org/presentationml/2006/main">
  <p:tag name="KSO_WM_SLIDE_BACKGROUND_TYPE" val="topBottom"/>
</p:tagLst>
</file>

<file path=ppt/tags/tag41.xml><?xml version="1.0" encoding="utf-8"?>
<p:tagLst xmlns:p="http://schemas.openxmlformats.org/presentationml/2006/main">
  <p:tag name="KSO_WM_SLIDE_BACKGROUND_TYPE" val="topBottom"/>
</p:tagLst>
</file>

<file path=ppt/tags/tag42.xml><?xml version="1.0" encoding="utf-8"?>
<p:tagLst xmlns:p="http://schemas.openxmlformats.org/presentationml/2006/main">
  <p:tag name="KSO_WM_SLIDE_BACKGROUND_TYPE" val="topBottom"/>
</p:tagLst>
</file>

<file path=ppt/tags/tag43.xml><?xml version="1.0" encoding="utf-8"?>
<p:tagLst xmlns:p="http://schemas.openxmlformats.org/presentationml/2006/main">
  <p:tag name="KSO_WM_SLIDE_BACKGROUND_TYPE" val="topBottom"/>
</p:tagLst>
</file>

<file path=ppt/tags/tag4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4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SLIDE_BACKGROUND_TYPE" val="bottomTop"/>
</p:tagLst>
</file>

<file path=ppt/tags/tag47.xml><?xml version="1.0" encoding="utf-8"?>
<p:tagLst xmlns:p="http://schemas.openxmlformats.org/presentationml/2006/main">
  <p:tag name="KSO_WM_SLIDE_BACKGROUND_TYPE" val="bottomTop"/>
</p:tagLst>
</file>

<file path=ppt/tags/tag48.xml><?xml version="1.0" encoding="utf-8"?>
<p:tagLst xmlns:p="http://schemas.openxmlformats.org/presentationml/2006/main">
  <p:tag name="KSO_WM_SLIDE_BACKGROUND_TYPE" val="bottomTop"/>
</p:tagLst>
</file>

<file path=ppt/tags/tag49.xml><?xml version="1.0" encoding="utf-8"?>
<p:tagLst xmlns:p="http://schemas.openxmlformats.org/presentationml/2006/main">
  <p:tag name="KSO_WM_SLIDE_BACKGROUND_TYPE" val="bottomTop"/>
</p:tagLst>
</file>

<file path=ppt/tags/tag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50.xml><?xml version="1.0" encoding="utf-8"?>
<p:tagLst xmlns:p="http://schemas.openxmlformats.org/presentationml/2006/main">
  <p:tag name="KSO_WM_SLIDE_BACKGROUND_TYPE" val="bottomTop"/>
</p:tagLst>
</file>

<file path=ppt/tags/tag51.xml><?xml version="1.0" encoding="utf-8"?>
<p:tagLst xmlns:p="http://schemas.openxmlformats.org/presentationml/2006/main">
  <p:tag name="KSO_WM_SLIDE_BACKGROUND_TYPE" val="bottomTop"/>
</p:tagLst>
</file>

<file path=ppt/tags/tag5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5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SLIDE_BACKGROUND_TYPE" val="navigation"/>
</p:tagLst>
</file>

<file path=ppt/tags/tag55.xml><?xml version="1.0" encoding="utf-8"?>
<p:tagLst xmlns:p="http://schemas.openxmlformats.org/presentationml/2006/main">
  <p:tag name="KSO_WM_SLIDE_BACKGROUND_TYPE" val="navigation"/>
</p:tagLst>
</file>

<file path=ppt/tags/tag56.xml><?xml version="1.0" encoding="utf-8"?>
<p:tagLst xmlns:p="http://schemas.openxmlformats.org/presentationml/2006/main">
  <p:tag name="KSO_WM_SLIDE_BACKGROUND_TYPE" val="navigation"/>
</p:tagLst>
</file>

<file path=ppt/tags/tag57.xml><?xml version="1.0" encoding="utf-8"?>
<p:tagLst xmlns:p="http://schemas.openxmlformats.org/presentationml/2006/main">
  <p:tag name="KSO_WM_SLIDE_BACKGROUND_TYPE" val="navigation"/>
</p:tagLst>
</file>

<file path=ppt/tags/tag58.xml><?xml version="1.0" encoding="utf-8"?>
<p:tagLst xmlns:p="http://schemas.openxmlformats.org/presentationml/2006/main">
  <p:tag name="KSO_WM_SLIDE_BACKGROUND_TYPE" val="navigation"/>
</p:tagLst>
</file>

<file path=ppt/tags/tag59.xml><?xml version="1.0" encoding="utf-8"?>
<p:tagLst xmlns:p="http://schemas.openxmlformats.org/presentationml/2006/main">
  <p:tag name="KSO_WM_SLIDE_BACKGROUND_TYPE" val="navigation"/>
</p:tagLst>
</file>

<file path=ppt/tags/tag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60.xml><?xml version="1.0" encoding="utf-8"?>
<p:tagLst xmlns:p="http://schemas.openxmlformats.org/presentationml/2006/main">
  <p:tag name="KSO_WM_SLIDE_BACKGROUND_TYPE" val="navigation"/>
</p:tagLst>
</file>

<file path=ppt/tags/tag61.xml><?xml version="1.0" encoding="utf-8"?>
<p:tagLst xmlns:p="http://schemas.openxmlformats.org/presentationml/2006/main">
  <p:tag name="KSO_WM_SLIDE_BACKGROUND_TYPE" val="navigation"/>
</p:tagLst>
</file>

<file path=ppt/tags/tag6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6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SLIDE_BACKGROUND_TYPE" val="belt"/>
</p:tagLst>
</file>

<file path=ppt/tags/tag65.xml><?xml version="1.0" encoding="utf-8"?>
<p:tagLst xmlns:p="http://schemas.openxmlformats.org/presentationml/2006/main">
  <p:tag name="KSO_WM_SLIDE_BACKGROUND_TYPE" val="belt"/>
</p:tagLst>
</file>

<file path=ppt/tags/tag66.xml><?xml version="1.0" encoding="utf-8"?>
<p:tagLst xmlns:p="http://schemas.openxmlformats.org/presentationml/2006/main">
  <p:tag name="KSO_WM_SLIDE_BACKGROUND_TYPE" val="belt"/>
</p:tagLst>
</file>

<file path=ppt/tags/tag67.xml><?xml version="1.0" encoding="utf-8"?>
<p:tagLst xmlns:p="http://schemas.openxmlformats.org/presentationml/2006/main">
  <p:tag name="KSO_WM_SLIDE_BACKGROUND_TYPE" val="belt"/>
</p:tagLst>
</file>

<file path=ppt/tags/tag68.xml><?xml version="1.0" encoding="utf-8"?>
<p:tagLst xmlns:p="http://schemas.openxmlformats.org/presentationml/2006/main">
  <p:tag name="KSO_WM_SLIDE_BACKGROUND_TYPE" val="belt"/>
</p:tagLst>
</file>

<file path=ppt/tags/tag69.xml><?xml version="1.0" encoding="utf-8"?>
<p:tagLst xmlns:p="http://schemas.openxmlformats.org/presentationml/2006/main">
  <p:tag name="KSO_WM_TEMPLATE_CATEGORY" val="custom"/>
  <p:tag name="KSO_WM_TEMPLATE_INDEX" val="20220976"/>
</p:tagLst>
</file>

<file path=ppt/tags/tag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0.xml><?xml version="1.0" encoding="utf-8"?>
<p:tagLst xmlns:p="http://schemas.openxmlformats.org/presentationml/2006/main">
  <p:tag name="KSO_WM_TEMPLATE_CATEGORY" val="custom"/>
  <p:tag name="KSO_WM_TEMPLATE_INDEX" val="20220976"/>
</p:tagLst>
</file>

<file path=ppt/tags/tag71.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72.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UNIT_TYPE" val="i"/>
  <p:tag name="KSO_WM_UNIT_INDEX" val="1"/>
</p:tagLst>
</file>

<file path=ppt/tags/tag7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3.0"/>
  <p:tag name="KSO_WM_UNIT_TYPE" val="i"/>
  <p:tag name="KSO_WM_UNIT_INDEX" val="2"/>
</p:tagLst>
</file>

<file path=ppt/tags/tag7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3.0"/>
  <p:tag name="KSO_WM_UNIT_TYPE" val="i"/>
  <p:tag name="KSO_WM_UNIT_INDEX" val="3"/>
</p:tagLst>
</file>

<file path=ppt/tags/tag7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3.0"/>
  <p:tag name="KSO_WM_UNIT_TYPE" val="i"/>
  <p:tag name="KSO_WM_UNIT_INDEX" val="4"/>
</p:tagLst>
</file>

<file path=ppt/tags/tag7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3.0"/>
  <p:tag name="KSO_WM_UNIT_TYPE" val="i"/>
  <p:tag name="KSO_WM_UNIT_INDEX" val="5"/>
</p:tagLst>
</file>

<file path=ppt/tags/tag7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3.0"/>
  <p:tag name="KSO_WM_UNIT_TYPE" val="i"/>
  <p:tag name="KSO_WM_UNIT_INDEX" val="6"/>
</p:tagLst>
</file>

<file path=ppt/tags/tag7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3.0"/>
  <p:tag name="KSO_WM_UNIT_TYPE" val="i"/>
  <p:tag name="KSO_WM_UNIT_INDEX" val="7"/>
</p:tagLst>
</file>

<file path=ppt/tags/tag7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3.0"/>
  <p:tag name="KSO_WM_UNIT_TYPE" val="i"/>
  <p:tag name="KSO_WM_UNIT_INDEX" val="8"/>
</p:tagLst>
</file>

<file path=ppt/tags/tag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8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3.0"/>
  <p:tag name="KSO_WM_UNIT_TYPE" val="i"/>
  <p:tag name="KSO_WM_UNIT_INDEX" val="9"/>
</p:tagLst>
</file>

<file path=ppt/tags/tag8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3.0"/>
  <p:tag name="KSO_WM_UNIT_TYPE" val="i"/>
  <p:tag name="KSO_WM_UNIT_INDEX" val="10"/>
</p:tagLst>
</file>

<file path=ppt/tags/tag8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3.0"/>
  <p:tag name="KSO_WM_UNIT_TYPE" val="i"/>
  <p:tag name="KSO_WM_UNIT_INDEX" val="11"/>
</p:tagLst>
</file>

<file path=ppt/tags/tag8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3.0"/>
  <p:tag name="KSO_WM_UNIT_TYPE" val="i"/>
  <p:tag name="KSO_WM_UNIT_INDEX" val="12"/>
</p:tagLst>
</file>

<file path=ppt/tags/tag8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3.0"/>
  <p:tag name="KSO_WM_UNIT_TYPE" val="i"/>
  <p:tag name="KSO_WM_UNIT_INDEX" val="13"/>
</p:tagLst>
</file>

<file path=ppt/tags/tag8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3.0"/>
  <p:tag name="KSO_WM_UNIT_TYPE" val="i"/>
  <p:tag name="KSO_WM_UNIT_INDEX" val="14"/>
</p:tagLst>
</file>

<file path=ppt/tags/tag8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3.0"/>
  <p:tag name="KSO_WM_UNIT_TYPE" val="i"/>
  <p:tag name="KSO_WM_UNIT_INDEX" val="15"/>
</p:tagLst>
</file>

<file path=ppt/tags/tag8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3.0"/>
  <p:tag name="KSO_WM_UNIT_TYPE" val="i"/>
  <p:tag name="KSO_WM_UNIT_INDEX" val="16"/>
</p:tagLst>
</file>

<file path=ppt/tags/tag8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3.0"/>
  <p:tag name="KSO_WM_UNIT_TYPE" val="i"/>
  <p:tag name="KSO_WM_UNIT_INDEX" val="17"/>
</p:tagLst>
</file>

<file path=ppt/tags/tag8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3.0"/>
  <p:tag name="KSO_WM_UNIT_TYPE" val="i"/>
  <p:tag name="KSO_WM_UNIT_INDEX" val="18"/>
</p:tagLst>
</file>

<file path=ppt/tags/tag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3.0"/>
  <p:tag name="KSO_WM_UNIT_TYPE" val="i"/>
  <p:tag name="KSO_WM_UNIT_INDEX" val="19"/>
</p:tagLst>
</file>

<file path=ppt/tags/tag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3.0"/>
  <p:tag name="KSO_WM_UNIT_TYPE" val="i"/>
  <p:tag name="KSO_WM_UNIT_INDEX" val="20"/>
</p:tagLst>
</file>

<file path=ppt/tags/tag9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3.0"/>
  <p:tag name="KSO_WM_UNIT_TYPE" val="i"/>
  <p:tag name="KSO_WM_UNIT_INDEX" val="21"/>
</p:tagLst>
</file>

<file path=ppt/tags/tag9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3.0"/>
  <p:tag name="KSO_WM_UNIT_TYPE" val="i"/>
  <p:tag name="KSO_WM_UNIT_INDEX" val="22"/>
</p:tagLst>
</file>

<file path=ppt/tags/tag9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3.0"/>
  <p:tag name="KSO_WM_UNIT_TYPE" val="i"/>
  <p:tag name="KSO_WM_UNIT_INDEX" val="23"/>
</p:tagLst>
</file>

<file path=ppt/tags/tag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3.0"/>
  <p:tag name="KSO_WM_UNIT_TYPE" val="i"/>
  <p:tag name="KSO_WM_UNIT_INDEX" val="24"/>
</p:tagLst>
</file>

<file path=ppt/tags/tag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3.0"/>
  <p:tag name="KSO_WM_UNIT_TYPE" val="i"/>
  <p:tag name="KSO_WM_UNIT_INDEX" val="25"/>
</p:tagLst>
</file>

<file path=ppt/tags/tag9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3.0"/>
  <p:tag name="KSO_WM_UNIT_TYPE" val="i"/>
  <p:tag name="KSO_WM_UNIT_INDEX" val="26"/>
</p:tagLst>
</file>

<file path=ppt/tags/tag9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3.0"/>
  <p:tag name="KSO_WM_UNIT_TYPE" val="i"/>
  <p:tag name="KSO_WM_UNIT_INDEX" val="27"/>
</p:tagLst>
</file>

<file path=ppt/tags/tag9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3.0"/>
  <p:tag name="KSO_WM_UNIT_TYPE" val="i"/>
  <p:tag name="KSO_WM_UNIT_INDEX" val="28"/>
</p:tagLst>
</file>

<file path=ppt/theme/theme1.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rgbClr val="1F1F1F"/>
      </a:dk1>
      <a:lt1>
        <a:srgbClr val="FFFFFF"/>
      </a:lt1>
      <a:dk2>
        <a:srgbClr val="1F1F1F"/>
      </a:dk2>
      <a:lt2>
        <a:srgbClr val="CFCEEE"/>
      </a:lt2>
      <a:accent1>
        <a:srgbClr val="4F5088"/>
      </a:accent1>
      <a:accent2>
        <a:srgbClr val="4F5088"/>
      </a:accent2>
      <a:accent3>
        <a:srgbClr val="7173B7"/>
      </a:accent3>
      <a:accent4>
        <a:srgbClr val="8587C1"/>
      </a:accent4>
      <a:accent5>
        <a:srgbClr val="92B9E5"/>
      </a:accent5>
      <a:accent6>
        <a:srgbClr val="7CAEE8"/>
      </a:accent6>
      <a:hlink>
        <a:srgbClr val="0000FF"/>
      </a:hlink>
      <a:folHlink>
        <a:srgbClr val="80008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6554</Words>
  <Application>WPS 演示</Application>
  <PresentationFormat>宽屏</PresentationFormat>
  <Paragraphs>526</Paragraphs>
  <Slides>42</Slides>
  <Notes>9</Notes>
  <HiddenSlides>0</HiddenSlides>
  <MMClips>0</MMClips>
  <ScaleCrop>false</ScaleCrop>
  <HeadingPairs>
    <vt:vector size="6" baseType="variant">
      <vt:variant>
        <vt:lpstr>已用的字体</vt:lpstr>
      </vt:variant>
      <vt:variant>
        <vt:i4>18</vt:i4>
      </vt:variant>
      <vt:variant>
        <vt:lpstr>主题</vt:lpstr>
      </vt:variant>
      <vt:variant>
        <vt:i4>6</vt:i4>
      </vt:variant>
      <vt:variant>
        <vt:lpstr>幻灯片标题</vt:lpstr>
      </vt:variant>
      <vt:variant>
        <vt:i4>42</vt:i4>
      </vt:variant>
    </vt:vector>
  </HeadingPairs>
  <TitlesOfParts>
    <vt:vector size="66" baseType="lpstr">
      <vt:lpstr>Arial</vt:lpstr>
      <vt:lpstr>宋体</vt:lpstr>
      <vt:lpstr>Wingdings</vt:lpstr>
      <vt:lpstr>汉仪粗简黑简</vt:lpstr>
      <vt:lpstr>汉仪粗黑 简</vt:lpstr>
      <vt:lpstr>微软雅黑</vt:lpstr>
      <vt:lpstr>黑体</vt:lpstr>
      <vt:lpstr>Times New Roman</vt:lpstr>
      <vt:lpstr>方正大黑体_GBK</vt:lpstr>
      <vt:lpstr>方正粗黑宋简体</vt:lpstr>
      <vt:lpstr>Arial Unicode MS</vt:lpstr>
      <vt:lpstr>Calibri</vt:lpstr>
      <vt:lpstr>方正大黑简体</vt:lpstr>
      <vt:lpstr>Verdana</vt:lpstr>
      <vt:lpstr>汉仪综艺体简</vt:lpstr>
      <vt:lpstr>汉仪力量黑简</vt:lpstr>
      <vt:lpstr>华文琥珀</vt:lpstr>
      <vt:lpstr>汉仪雅酷黑简</vt:lpstr>
      <vt:lpstr>3_Office 主题​​</vt:lpstr>
      <vt:lpstr>4_Office 主题​​</vt:lpstr>
      <vt:lpstr>5_Office 主题​​</vt:lpstr>
      <vt:lpstr>2_Office 主题​​</vt:lpstr>
      <vt:lpstr>Office Theme</vt:lpstr>
      <vt:lpstr>1_Office 主题​​</vt:lpstr>
      <vt:lpstr>PowerPoint 演示文稿</vt:lpstr>
      <vt:lpstr>任务五   财务成果的形成与分配业务的核算  </vt:lpstr>
      <vt:lpstr>核算内容</vt:lpstr>
      <vt:lpstr>制造业企业生产经营过程</vt:lpstr>
      <vt:lpstr>一、核算内容</vt:lpstr>
      <vt:lpstr>二、财务成果的内容</vt:lpstr>
      <vt:lpstr>第一步：营业利润构成要素</vt:lpstr>
      <vt:lpstr>第二步：利润总额（亏损总额）构成要素</vt:lpstr>
      <vt:lpstr>第三步：净利润（净亏损）的构成要素</vt:lpstr>
      <vt:lpstr>三、财务成果的表达（利润表的编制方法）</vt:lpstr>
      <vt:lpstr>PowerPoint 演示文稿</vt:lpstr>
      <vt:lpstr>账户设置</vt:lpstr>
      <vt:lpstr> </vt:lpstr>
      <vt:lpstr> </vt:lpstr>
      <vt:lpstr> </vt:lpstr>
      <vt:lpstr> </vt:lpstr>
      <vt:lpstr> </vt:lpstr>
      <vt:lpstr> </vt:lpstr>
      <vt:lpstr>PowerPoint 演示文稿</vt:lpstr>
      <vt:lpstr> </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Alice</cp:lastModifiedBy>
  <cp:revision>22</cp:revision>
  <dcterms:created xsi:type="dcterms:W3CDTF">2006-08-16T00:00:00Z</dcterms:created>
  <dcterms:modified xsi:type="dcterms:W3CDTF">2025-06-09T13:59:35Z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2057D5E191D84996B29073734B00E7E3_13</vt:lpwstr>
  </property>
  <property fmtid="{D5CDD505-2E9C-101B-9397-08002B2CF9AE}" pid="3" name="KSOProductBuildVer">
    <vt:lpwstr>2052-12.1.0.21171</vt:lpwstr>
  </property>
</Properties>
</file>