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1.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 id="2147483677" r:id="rId4"/>
    <p:sldMasterId id="2147483696" r:id="rId5"/>
    <p:sldMasterId id="2147483710" r:id="rId6"/>
  </p:sldMasterIdLst>
  <p:notesMasterIdLst>
    <p:notesMasterId r:id="rId14"/>
  </p:notesMasterIdLst>
  <p:sldIdLst>
    <p:sldId id="434" r:id="rId7"/>
    <p:sldId id="522" r:id="rId8"/>
    <p:sldId id="436" r:id="rId9"/>
    <p:sldId id="591" r:id="rId10"/>
    <p:sldId id="590" r:id="rId11"/>
    <p:sldId id="526" r:id="rId12"/>
    <p:sldId id="537" r:id="rId13"/>
    <p:sldId id="527" r:id="rId15"/>
    <p:sldId id="531" r:id="rId16"/>
    <p:sldId id="532" r:id="rId17"/>
    <p:sldId id="534" r:id="rId18"/>
    <p:sldId id="535" r:id="rId19"/>
    <p:sldId id="538" r:id="rId20"/>
    <p:sldId id="451" r:id="rId21"/>
    <p:sldId id="568" r:id="rId22"/>
    <p:sldId id="569" r:id="rId23"/>
    <p:sldId id="570" r:id="rId24"/>
    <p:sldId id="571" r:id="rId25"/>
    <p:sldId id="572" r:id="rId26"/>
    <p:sldId id="573" r:id="rId27"/>
    <p:sldId id="574" r:id="rId28"/>
    <p:sldId id="575" r:id="rId29"/>
    <p:sldId id="576" r:id="rId30"/>
    <p:sldId id="589" r:id="rId31"/>
    <p:sldId id="588" r:id="rId32"/>
    <p:sldId id="577" r:id="rId33"/>
    <p:sldId id="578" r:id="rId34"/>
    <p:sldId id="579" r:id="rId35"/>
    <p:sldId id="580" r:id="rId36"/>
    <p:sldId id="582" r:id="rId37"/>
    <p:sldId id="583" r:id="rId38"/>
    <p:sldId id="584" r:id="rId39"/>
    <p:sldId id="585" r:id="rId40"/>
    <p:sldId id="586" r:id="rId41"/>
    <p:sldId id="587" r:id="rId42"/>
    <p:sldId id="592" r:id="rId43"/>
  </p:sldIdLst>
  <p:sldSz cx="12192000" cy="6858000"/>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9" userDrawn="1">
          <p15:clr>
            <a:srgbClr val="A4A3A4"/>
          </p15:clr>
        </p15:guide>
        <p15:guide id="2" pos="378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999宝藏网" initials="9" lastIdx="3"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showGuides="1">
      <p:cViewPr varScale="1">
        <p:scale>
          <a:sx n="63" d="100"/>
          <a:sy n="63" d="100"/>
        </p:scale>
        <p:origin x="780" y="48"/>
      </p:cViewPr>
      <p:guideLst>
        <p:guide orient="horz" pos="2189"/>
        <p:guide pos="378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8" Type="http://schemas.openxmlformats.org/officeDocument/2006/relationships/tags" Target="tags/tag113.xml"/><Relationship Id="rId47" Type="http://schemas.openxmlformats.org/officeDocument/2006/relationships/commentAuthors" Target="commentAuthors.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notesMaster" Target="notesMasters/notesMaster1.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2.jpeg"/><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4.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image" Target="../media/image4.jpeg"/><Relationship Id="rId2" Type="http://schemas.openxmlformats.org/officeDocument/2006/relationships/tags" Target="../tags/tag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7.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8.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9.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10.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11.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12.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image" Target="../media/image6.jpeg"/><Relationship Id="rId2" Type="http://schemas.openxmlformats.org/officeDocument/2006/relationships/tags" Target="../tags/tag13.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3.jpeg"/><Relationship Id="rId2" Type="http://schemas.openxmlformats.org/officeDocument/2006/relationships/tags" Target="../tags/tag16.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image" Target="../media/image3.jpeg"/><Relationship Id="rId2" Type="http://schemas.openxmlformats.org/officeDocument/2006/relationships/tags" Target="../tags/tag21.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image" Target="../media/image3.jpeg"/><Relationship Id="rId2" Type="http://schemas.openxmlformats.org/officeDocument/2006/relationships/tags" Target="../tags/tag28.xml"/><Relationship Id="rId10" Type="http://schemas.openxmlformats.org/officeDocument/2006/relationships/tags" Target="../tags/tag35.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image" Target="../media/image3.jpeg"/><Relationship Id="rId2" Type="http://schemas.openxmlformats.org/officeDocument/2006/relationships/tags" Target="../tags/tag36.xml"/><Relationship Id="rId10" Type="http://schemas.openxmlformats.org/officeDocument/2006/relationships/tags" Target="../tags/tag43.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image" Target="../media/image3.jpeg"/><Relationship Id="rId2" Type="http://schemas.openxmlformats.org/officeDocument/2006/relationships/tags" Target="../tags/tag44.xml"/><Relationship Id="rId10" Type="http://schemas.openxmlformats.org/officeDocument/2006/relationships/tags" Target="../tags/tag51.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58.xml"/><Relationship Id="rId8" Type="http://schemas.openxmlformats.org/officeDocument/2006/relationships/tags" Target="../tags/tag57.xml"/><Relationship Id="rId7" Type="http://schemas.openxmlformats.org/officeDocument/2006/relationships/tags" Target="../tags/tag56.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image" Target="../media/image3.jpeg"/><Relationship Id="rId2" Type="http://schemas.openxmlformats.org/officeDocument/2006/relationships/tags" Target="../tags/tag52.xml"/><Relationship Id="rId12" Type="http://schemas.openxmlformats.org/officeDocument/2006/relationships/tags" Target="../tags/tag61.xml"/><Relationship Id="rId11" Type="http://schemas.openxmlformats.org/officeDocument/2006/relationships/tags" Target="../tags/tag60.xml"/><Relationship Id="rId10" Type="http://schemas.openxmlformats.org/officeDocument/2006/relationships/tags" Target="../tags/tag59.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3.jpeg"/><Relationship Id="rId2" Type="http://schemas.openxmlformats.org/officeDocument/2006/relationships/tags" Target="../tags/tag62.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日期占位符 5"/>
          <p:cNvSpPr>
            <a:spLocks noGrp="1"/>
          </p:cNvSpPr>
          <p:nvPr>
            <p:ph type="dt" sz="half" idx="10"/>
          </p:nvPr>
        </p:nvSpPr>
        <p:spPr/>
        <p:txBody>
          <a:bodyPr/>
          <a:lstStyle/>
          <a:p>
            <a:pPr lvl="0"/>
            <a:endParaRPr lang="en-US">
              <a:latin typeface="Arial" panose="020B0604020202020204" pitchFamily="34" charset="0"/>
            </a:endParaRPr>
          </a:p>
        </p:txBody>
      </p:sp>
      <p:sp>
        <p:nvSpPr>
          <p:cNvPr id="7" name="页脚占位符 6"/>
          <p:cNvSpPr>
            <a:spLocks noGrp="1"/>
          </p:cNvSpPr>
          <p:nvPr>
            <p:ph type="ftr" sz="quarter" idx="11"/>
          </p:nvPr>
        </p:nvSpPr>
        <p:spPr/>
        <p:txBody>
          <a:bodyPr/>
          <a:lstStyle/>
          <a:p>
            <a:pPr lvl="0"/>
            <a:endParaRPr lang="en-US" dirty="0">
              <a:latin typeface="Arial" panose="020B0604020202020204" pitchFamily="34" charset="0"/>
            </a:endParaRPr>
          </a:p>
        </p:txBody>
      </p:sp>
      <p:sp>
        <p:nvSpPr>
          <p:cNvPr id="8" name="灯片编号占位符 7"/>
          <p:cNvSpPr>
            <a:spLocks noGrp="1"/>
          </p:cNvSpPr>
          <p:nvPr>
            <p:ph type="sldNum" sz="quarter" idx="12"/>
          </p:nvPr>
        </p:nvSpPr>
        <p:spPr/>
        <p:txBody>
          <a:bodyPr/>
          <a:lstStyle/>
          <a:p>
            <a:pPr lvl="0"/>
            <a:fld id="{9A0DB2DC-4C9A-4742-B13C-FB6460FD3503}" type="slidenum">
              <a:rPr lang="en-US" dirty="0">
                <a:latin typeface="Arial" panose="020B0604020202020204" pitchFamily="34" charset="0"/>
              </a:rPr>
            </a:fld>
            <a:endParaRPr lang="en-US" dirty="0">
              <a:latin typeface="Arial" panose="020B0604020202020204" pitchFamily="34" charset="0"/>
            </a:endParaRPr>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lvl="0"/>
            <a:endParaRPr 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en-US" dirty="0">
                <a:latin typeface="Arial" panose="020B0604020202020204" pitchFamily="34" charset="0"/>
              </a:rPr>
            </a:fld>
            <a:endParaRPr lang="en-US" dirty="0">
              <a:latin typeface="Arial" panose="020B0604020202020204" pitchFamily="34" charset="0"/>
            </a:endParaRPr>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1" y="3886201"/>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1" cy="1362076"/>
          </a:xfrm>
        </p:spPr>
        <p:txBody>
          <a:bodyPr anchor="t"/>
          <a:lstStyle>
            <a:lvl1pPr algn="l">
              <a:defRPr sz="3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1"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1" y="1600201"/>
            <a:ext cx="5384800" cy="452596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1" y="1535113"/>
            <a:ext cx="5386916"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1" y="2174874"/>
            <a:ext cx="5386916" cy="395128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2"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4"/>
            <a:ext cx="5389032" cy="395128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5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2" y="273051"/>
            <a:ext cx="6815667" cy="585311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0"/>
            <a:ext cx="4011084"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1"/>
            <a:ext cx="7315200" cy="566738"/>
          </a:xfrm>
        </p:spPr>
        <p:txBody>
          <a:bodyPr anchor="b"/>
          <a:lstStyle>
            <a:lvl1pPr algn="l">
              <a:defRPr sz="15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4"/>
            <a:ext cx="73152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7"/>
            <a:ext cx="73152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1" y="274640"/>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357166"/>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2" name="标题 2"/>
          <p:cNvSpPr>
            <a:spLocks noGrp="1"/>
          </p:cNvSpPr>
          <p:nvPr>
            <p:ph type="ctr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mj-cs"/>
              </a:defRPr>
            </a:lvl1pPr>
          </a:lstStyle>
          <a:p>
            <a:pPr lvl="0"/>
            <a:r>
              <a:rPr>
                <a:sym typeface="+mn-ea"/>
              </a:rPr>
              <a:t>编辑标题</a:t>
            </a:r>
            <a:endParaRPr>
              <a:sym typeface="+mn-ea"/>
            </a:endParaRPr>
          </a:p>
        </p:txBody>
      </p:sp>
      <p:sp>
        <p:nvSpPr>
          <p:cNvPr id="4" name="副标题 3"/>
          <p:cNvSpPr>
            <a:spLocks noGrp="1"/>
          </p:cNvSpPr>
          <p:nvPr>
            <p:ph type="subTitle"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图形用户界面, 文本, 应用程序, 聊天或短信&#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2" name="标题 1"/>
          <p:cNvSpPr>
            <a:spLocks noGrp="1"/>
          </p:cNvSpPr>
          <p:nvPr>
            <p:ph type="ctrTitle" idx="1" hasCustomPrompt="1"/>
            <p:custDataLst>
              <p:tags r:id="rId4"/>
            </p:custDataLst>
          </p:nvPr>
        </p:nvSpPr>
        <p:spPr>
          <a:xfrm>
            <a:off x="4845585" y="2717106"/>
            <a:ext cx="3898366" cy="836235"/>
          </a:xfrm>
          <a:noFill/>
        </p:spPr>
        <p:txBody>
          <a:bodyPr vert="horz" wrap="square" lIns="101600" tIns="38100" rIns="76200" bIns="38100" rtlCol="0" anchor="b" anchorCtr="0">
            <a:normAutofit/>
          </a:bodyPr>
          <a:lstStyle>
            <a:lvl1pPr marL="0" marR="0" algn="l" defTabSz="914400" rtl="0" eaLnBrk="1" fontAlgn="auto" latinLnBrk="0" hangingPunct="1">
              <a:lnSpc>
                <a:spcPct val="100000"/>
              </a:lnSpc>
              <a:spcBef>
                <a:spcPct val="0"/>
              </a:spcBef>
              <a:buClrTx/>
              <a:buSzTx/>
              <a:buFontTx/>
              <a:buNone/>
              <a:defRPr kumimoji="0" lang="zh-CN" altLang="en-US" sz="4400" b="1" i="0" u="none" strike="noStrike" kern="1200" cap="none" spc="0" normalizeH="0" baseline="0" noProof="1" dirty="0">
                <a:solidFill>
                  <a:schemeClr val="dk1"/>
                </a:solidFill>
                <a:uFillTx/>
                <a:latin typeface="Arial" panose="020B0604020202020204" pitchFamily="34" charset="0"/>
                <a:ea typeface="汉仪粗黑 简" panose="0002060004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粗简黑简" panose="00020600040101010101" charset="-122"/>
              </a:defRPr>
            </a:lvl1pPr>
            <a:lvl2pPr eaLnBrk="1" fontAlgn="auto" latinLnBrk="0" hangingPunct="1">
              <a:defRPr sz="1600">
                <a:solidFill>
                  <a:schemeClr val="tx1"/>
                </a:solidFill>
                <a:latin typeface="Arial" panose="020B0604020202020204" pitchFamily="34" charset="0"/>
                <a:ea typeface="汉仪粗简黑简" panose="00020600040101010101" charset="-122"/>
              </a:defRPr>
            </a:lvl2pPr>
            <a:lvl3pPr eaLnBrk="1" fontAlgn="auto" latinLnBrk="0" hangingPunct="1">
              <a:defRPr sz="1600">
                <a:solidFill>
                  <a:schemeClr val="tx1"/>
                </a:solidFill>
                <a:latin typeface="Arial" panose="020B0604020202020204" pitchFamily="34" charset="0"/>
                <a:ea typeface="汉仪粗简黑简" panose="00020600040101010101" charset="-122"/>
              </a:defRPr>
            </a:lvl3pPr>
            <a:lvl4pPr eaLnBrk="1" fontAlgn="auto" latinLnBrk="0" hangingPunct="1">
              <a:defRPr sz="1600">
                <a:solidFill>
                  <a:schemeClr val="tx1"/>
                </a:solidFill>
                <a:latin typeface="Arial" panose="020B0604020202020204" pitchFamily="34" charset="0"/>
                <a:ea typeface="汉仪粗简黑简" panose="00020600040101010101" charset="-122"/>
              </a:defRPr>
            </a:lvl4pPr>
            <a:lvl5pPr eaLnBrk="1" fontAlgn="auto" latinLnBrk="0" hangingPunct="1">
              <a:defRPr sz="160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粗简黑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descr="图表&#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汉仪粗简黑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粗简黑简" panose="00020600040101010101" charset="-122"/>
              </a:defRPr>
            </a:lvl1pPr>
            <a:lvl2pPr indent="0" eaLnBrk="1" fontAlgn="auto" latinLnBrk="0" hangingPunct="1">
              <a:defRPr>
                <a:solidFill>
                  <a:schemeClr val="tx1"/>
                </a:solidFill>
                <a:latin typeface="Arial" panose="020B0604020202020204" pitchFamily="34" charset="0"/>
                <a:ea typeface="汉仪粗简黑简" panose="00020600040101010101" charset="-122"/>
              </a:defRPr>
            </a:lvl2pPr>
            <a:lvl3pPr indent="0" eaLnBrk="1" fontAlgn="auto" latinLnBrk="0" hangingPunct="1">
              <a:defRPr>
                <a:solidFill>
                  <a:schemeClr val="tx1"/>
                </a:solidFill>
                <a:latin typeface="Arial" panose="020B0604020202020204" pitchFamily="34" charset="0"/>
                <a:ea typeface="汉仪粗简黑简" panose="00020600040101010101" charset="-122"/>
              </a:defRPr>
            </a:lvl3pPr>
            <a:lvl4pPr indent="0" eaLnBrk="1" fontAlgn="auto" latinLnBrk="0" hangingPunct="1">
              <a:defRPr>
                <a:solidFill>
                  <a:schemeClr val="tx1"/>
                </a:solidFill>
                <a:latin typeface="Arial" panose="020B0604020202020204" pitchFamily="34" charset="0"/>
                <a:ea typeface="汉仪粗简黑简" panose="00020600040101010101" charset="-122"/>
              </a:defRPr>
            </a:lvl4pPr>
            <a:lvl5pPr indent="0" eaLnBrk="1" fontAlgn="auto" latinLnBrk="0" hangingPunct="1">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 name="图片 1"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汉仪粗简黑简" panose="00020600040101010101" charset="-122"/>
              </a:defRPr>
            </a:lvl1pPr>
            <a:lvl2pPr>
              <a:defRPr>
                <a:solidFill>
                  <a:schemeClr val="tx1"/>
                </a:solidFill>
                <a:latin typeface="Arial" panose="020B0604020202020204" pitchFamily="34" charset="0"/>
                <a:ea typeface="汉仪粗简黑简" panose="00020600040101010101" charset="-122"/>
              </a:defRPr>
            </a:lvl2pPr>
            <a:lvl3pPr>
              <a:defRPr>
                <a:solidFill>
                  <a:schemeClr val="tx1"/>
                </a:solidFill>
                <a:latin typeface="Arial" panose="020B0604020202020204" pitchFamily="34" charset="0"/>
                <a:ea typeface="汉仪粗简黑简" panose="00020600040101010101" charset="-122"/>
              </a:defRPr>
            </a:lvl3pPr>
            <a:lvl4pPr>
              <a:defRPr>
                <a:solidFill>
                  <a:schemeClr val="tx1"/>
                </a:solidFill>
                <a:latin typeface="Arial" panose="020B0604020202020204" pitchFamily="34" charset="0"/>
                <a:ea typeface="汉仪粗简黑简" panose="00020600040101010101" charset="-122"/>
              </a:defRPr>
            </a:lvl4pPr>
            <a:lvl5pPr>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6" name="标题 2"/>
          <p:cNvSpPr>
            <a:spLocks noGrp="1"/>
          </p:cNvSpPr>
          <p:nvPr>
            <p:ph type="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汉仪粗黑 简" panose="00020600040101010101" charset="-122"/>
              </a:defRPr>
            </a:lvl1pPr>
          </a:lstStyle>
          <a:p>
            <a:pPr lvl="0"/>
            <a:r>
              <a:rPr>
                <a:sym typeface="+mn-ea"/>
              </a:rPr>
              <a:t>编辑标题</a:t>
            </a:r>
            <a:endParaRPr>
              <a:sym typeface="+mn-ea"/>
            </a:endParaRPr>
          </a:p>
        </p:txBody>
      </p:sp>
      <p:sp>
        <p:nvSpPr>
          <p:cNvPr id="7" name="文本占位符 3"/>
          <p:cNvSpPr>
            <a:spLocks noGrp="1"/>
          </p:cNvSpPr>
          <p:nvPr>
            <p:ph type="body"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custDataLst>
              <p:tags r:id="rId4"/>
            </p:custDataLst>
          </p:nvPr>
        </p:nvSpPr>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lt1"/>
              </a:solidFill>
              <a:sym typeface="+mn-ea"/>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hasCustomPrompt="1"/>
            <p:custDataLst>
              <p:tags r:id="rId5"/>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65" y="2130689"/>
            <a:ext cx="10363935" cy="1470206"/>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930" y="3886680"/>
            <a:ext cx="8535005" cy="1752817"/>
          </a:xfrm>
        </p:spPr>
        <p:txBody>
          <a:bodyPr/>
          <a:lstStyle>
            <a:lvl1pPr marL="0" indent="0" algn="ctr">
              <a:buNone/>
              <a:defRPr/>
            </a:lvl1pPr>
            <a:lvl2pPr marL="447675" indent="0" algn="ctr">
              <a:buNone/>
              <a:defRPr/>
            </a:lvl2pPr>
            <a:lvl3pPr marL="896620" indent="0" algn="ctr">
              <a:buNone/>
              <a:defRPr/>
            </a:lvl3pPr>
            <a:lvl4pPr marL="1344295" indent="0" algn="ctr">
              <a:buNone/>
              <a:defRPr/>
            </a:lvl4pPr>
            <a:lvl5pPr marL="1792605" indent="0" algn="ctr">
              <a:buNone/>
              <a:defRPr/>
            </a:lvl5pPr>
            <a:lvl6pPr marL="2240280" indent="0" algn="ctr">
              <a:buNone/>
              <a:defRPr/>
            </a:lvl6pPr>
            <a:lvl7pPr marL="2689225" indent="0" algn="ctr">
              <a:buNone/>
              <a:defRPr/>
            </a:lvl7pPr>
            <a:lvl8pPr marL="3136900" indent="0" algn="ctr">
              <a:buNone/>
              <a:defRPr/>
            </a:lvl8pPr>
            <a:lvl9pPr marL="3584575"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153" y="4407445"/>
            <a:ext cx="10363935" cy="1362244"/>
          </a:xfrm>
        </p:spPr>
        <p:txBody>
          <a:bodyPr anchor="t"/>
          <a:lstStyle>
            <a:lvl1pPr algn="l">
              <a:defRPr sz="392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153" y="2907072"/>
            <a:ext cx="10363935" cy="1500372"/>
          </a:xfrm>
        </p:spPr>
        <p:txBody>
          <a:bodyPr anchor="b"/>
          <a:lstStyle>
            <a:lvl1pPr marL="0" indent="0">
              <a:buNone/>
              <a:defRPr sz="1960"/>
            </a:lvl1pPr>
            <a:lvl2pPr marL="447675" indent="0">
              <a:buNone/>
              <a:defRPr sz="1765"/>
            </a:lvl2pPr>
            <a:lvl3pPr marL="896620" indent="0">
              <a:buNone/>
              <a:defRPr sz="1565"/>
            </a:lvl3pPr>
            <a:lvl4pPr marL="1344295" indent="0">
              <a:buNone/>
              <a:defRPr sz="1375"/>
            </a:lvl4pPr>
            <a:lvl5pPr marL="1792605" indent="0">
              <a:buNone/>
              <a:defRPr sz="1375"/>
            </a:lvl5pPr>
            <a:lvl6pPr marL="2240280" indent="0">
              <a:buNone/>
              <a:defRPr sz="1375"/>
            </a:lvl6pPr>
            <a:lvl7pPr marL="2689225" indent="0">
              <a:buNone/>
              <a:defRPr sz="1375"/>
            </a:lvl7pPr>
            <a:lvl8pPr marL="3136900" indent="0">
              <a:buNone/>
              <a:defRPr sz="1375"/>
            </a:lvl8pPr>
            <a:lvl9pPr marL="3584575" indent="0">
              <a:buNone/>
              <a:defRPr sz="1375"/>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44" y="1600398"/>
            <a:ext cx="5385182" cy="4526521"/>
          </a:xfrm>
        </p:spPr>
        <p:txBody>
          <a:bodyPr/>
          <a:lstStyle>
            <a:lvl1pPr>
              <a:defRPr sz="2745"/>
            </a:lvl1pPr>
            <a:lvl2pPr>
              <a:defRPr sz="2355"/>
            </a:lvl2pPr>
            <a:lvl3pPr>
              <a:defRPr sz="1960"/>
            </a:lvl3pPr>
            <a:lvl4pPr>
              <a:defRPr sz="1765"/>
            </a:lvl4pPr>
            <a:lvl5pPr>
              <a:defRPr sz="1765"/>
            </a:lvl5pPr>
            <a:lvl6pPr>
              <a:defRPr sz="1765"/>
            </a:lvl6pPr>
            <a:lvl7pPr>
              <a:defRPr sz="1765"/>
            </a:lvl7pPr>
            <a:lvl8pPr>
              <a:defRPr sz="1765"/>
            </a:lvl8pPr>
            <a:lvl9pPr>
              <a:defRPr sz="17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8039" y="1600398"/>
            <a:ext cx="5385182" cy="4526521"/>
          </a:xfrm>
        </p:spPr>
        <p:txBody>
          <a:bodyPr/>
          <a:lstStyle>
            <a:lvl1pPr>
              <a:defRPr sz="2745"/>
            </a:lvl1pPr>
            <a:lvl2pPr>
              <a:defRPr sz="2355"/>
            </a:lvl2pPr>
            <a:lvl3pPr>
              <a:defRPr sz="1960"/>
            </a:lvl3pPr>
            <a:lvl4pPr>
              <a:defRPr sz="1765"/>
            </a:lvl4pPr>
            <a:lvl5pPr>
              <a:defRPr sz="1765"/>
            </a:lvl5pPr>
            <a:lvl6pPr>
              <a:defRPr sz="1765"/>
            </a:lvl6pPr>
            <a:lvl7pPr>
              <a:defRPr sz="1765"/>
            </a:lvl7pPr>
            <a:lvl8pPr>
              <a:defRPr sz="1765"/>
            </a:lvl8pPr>
            <a:lvl9pPr>
              <a:defRPr sz="17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44" y="1535302"/>
            <a:ext cx="5387298" cy="639841"/>
          </a:xfrm>
        </p:spPr>
        <p:txBody>
          <a:bodyPr anchor="b"/>
          <a:lstStyle>
            <a:lvl1pPr marL="0" indent="0">
              <a:buNone/>
              <a:defRPr sz="2355" b="1"/>
            </a:lvl1pPr>
            <a:lvl2pPr marL="447675" indent="0">
              <a:buNone/>
              <a:defRPr sz="1960" b="1"/>
            </a:lvl2pPr>
            <a:lvl3pPr marL="896620" indent="0">
              <a:buNone/>
              <a:defRPr sz="1765" b="1"/>
            </a:lvl3pPr>
            <a:lvl4pPr marL="1344295" indent="0">
              <a:buNone/>
              <a:defRPr sz="1565" b="1"/>
            </a:lvl4pPr>
            <a:lvl5pPr marL="1792605" indent="0">
              <a:buNone/>
              <a:defRPr sz="1565" b="1"/>
            </a:lvl5pPr>
            <a:lvl6pPr marL="2240280" indent="0">
              <a:buNone/>
              <a:defRPr sz="1565" b="1"/>
            </a:lvl6pPr>
            <a:lvl7pPr marL="2689225" indent="0">
              <a:buNone/>
              <a:defRPr sz="1565" b="1"/>
            </a:lvl7pPr>
            <a:lvl8pPr marL="3136900" indent="0">
              <a:buNone/>
              <a:defRPr sz="1565" b="1"/>
            </a:lvl8pPr>
            <a:lvl9pPr marL="3584575" indent="0">
              <a:buNone/>
              <a:defRPr sz="1565"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44" y="2175143"/>
            <a:ext cx="5387298" cy="3951776"/>
          </a:xfrm>
        </p:spPr>
        <p:txBody>
          <a:bodyPr/>
          <a:lstStyle>
            <a:lvl1pPr>
              <a:defRPr sz="2355"/>
            </a:lvl1pPr>
            <a:lvl2pPr>
              <a:defRPr sz="1960"/>
            </a:lvl2pPr>
            <a:lvl3pPr>
              <a:defRPr sz="1765"/>
            </a:lvl3pPr>
            <a:lvl4pPr>
              <a:defRPr sz="1565"/>
            </a:lvl4pPr>
            <a:lvl5pPr>
              <a:defRPr sz="1565"/>
            </a:lvl5pPr>
            <a:lvl6pPr>
              <a:defRPr sz="1565"/>
            </a:lvl6pPr>
            <a:lvl7pPr>
              <a:defRPr sz="1565"/>
            </a:lvl7pPr>
            <a:lvl8pPr>
              <a:defRPr sz="1565"/>
            </a:lvl8pPr>
            <a:lvl9pPr>
              <a:defRPr sz="15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807" y="1535302"/>
            <a:ext cx="5389414" cy="639841"/>
          </a:xfrm>
        </p:spPr>
        <p:txBody>
          <a:bodyPr anchor="b"/>
          <a:lstStyle>
            <a:lvl1pPr marL="0" indent="0">
              <a:buNone/>
              <a:defRPr sz="2355" b="1"/>
            </a:lvl1pPr>
            <a:lvl2pPr marL="447675" indent="0">
              <a:buNone/>
              <a:defRPr sz="1960" b="1"/>
            </a:lvl2pPr>
            <a:lvl3pPr marL="896620" indent="0">
              <a:buNone/>
              <a:defRPr sz="1765" b="1"/>
            </a:lvl3pPr>
            <a:lvl4pPr marL="1344295" indent="0">
              <a:buNone/>
              <a:defRPr sz="1565" b="1"/>
            </a:lvl4pPr>
            <a:lvl5pPr marL="1792605" indent="0">
              <a:buNone/>
              <a:defRPr sz="1565" b="1"/>
            </a:lvl5pPr>
            <a:lvl6pPr marL="2240280" indent="0">
              <a:buNone/>
              <a:defRPr sz="1565" b="1"/>
            </a:lvl6pPr>
            <a:lvl7pPr marL="2689225" indent="0">
              <a:buNone/>
              <a:defRPr sz="1565" b="1"/>
            </a:lvl7pPr>
            <a:lvl8pPr marL="3136900" indent="0">
              <a:buNone/>
              <a:defRPr sz="1565" b="1"/>
            </a:lvl8pPr>
            <a:lvl9pPr marL="3584575" indent="0">
              <a:buNone/>
              <a:defRPr sz="1565"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807" y="2175143"/>
            <a:ext cx="5389414" cy="3951776"/>
          </a:xfrm>
        </p:spPr>
        <p:txBody>
          <a:bodyPr/>
          <a:lstStyle>
            <a:lvl1pPr>
              <a:defRPr sz="2355"/>
            </a:lvl1pPr>
            <a:lvl2pPr>
              <a:defRPr sz="1960"/>
            </a:lvl2pPr>
            <a:lvl3pPr>
              <a:defRPr sz="1765"/>
            </a:lvl3pPr>
            <a:lvl4pPr>
              <a:defRPr sz="1565"/>
            </a:lvl4pPr>
            <a:lvl5pPr>
              <a:defRPr sz="1565"/>
            </a:lvl5pPr>
            <a:lvl6pPr>
              <a:defRPr sz="1565"/>
            </a:lvl6pPr>
            <a:lvl7pPr>
              <a:defRPr sz="1565"/>
            </a:lvl7pPr>
            <a:lvl8pPr>
              <a:defRPr sz="1565"/>
            </a:lvl8pPr>
            <a:lvl9pPr>
              <a:defRPr sz="15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44" y="273083"/>
            <a:ext cx="4011368" cy="1162193"/>
          </a:xfrm>
        </p:spPr>
        <p:txBody>
          <a:bodyPr anchor="b"/>
          <a:lstStyle>
            <a:lvl1pPr algn="l">
              <a:defRPr sz="1960" b="1"/>
            </a:lvl1pPr>
          </a:lstStyle>
          <a:p>
            <a:r>
              <a:rPr lang="zh-CN" altLang="en-US"/>
              <a:t>单击此处编辑母版标题样式</a:t>
            </a:r>
            <a:endParaRPr lang="zh-CN" altLang="en-US"/>
          </a:p>
        </p:txBody>
      </p:sp>
      <p:sp>
        <p:nvSpPr>
          <p:cNvPr id="3" name="内容占位符 2"/>
          <p:cNvSpPr>
            <a:spLocks noGrp="1"/>
          </p:cNvSpPr>
          <p:nvPr>
            <p:ph idx="1"/>
          </p:nvPr>
        </p:nvSpPr>
        <p:spPr>
          <a:xfrm>
            <a:off x="4767070" y="273085"/>
            <a:ext cx="6816150" cy="5853836"/>
          </a:xfrm>
        </p:spPr>
        <p:txBody>
          <a:bodyPr/>
          <a:lstStyle>
            <a:lvl1pPr>
              <a:defRPr sz="3140"/>
            </a:lvl1pPr>
            <a:lvl2pPr>
              <a:defRPr sz="2745"/>
            </a:lvl2pPr>
            <a:lvl3pPr>
              <a:defRPr sz="2355"/>
            </a:lvl3pPr>
            <a:lvl4pPr>
              <a:defRPr sz="1960"/>
            </a:lvl4pPr>
            <a:lvl5pPr>
              <a:defRPr sz="1960"/>
            </a:lvl5pPr>
            <a:lvl6pPr>
              <a:defRPr sz="1960"/>
            </a:lvl6pPr>
            <a:lvl7pPr>
              <a:defRPr sz="1960"/>
            </a:lvl7pPr>
            <a:lvl8pPr>
              <a:defRPr sz="1960"/>
            </a:lvl8pPr>
            <a:lvl9pPr>
              <a:defRPr sz="196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44" y="1435278"/>
            <a:ext cx="4011368" cy="4691642"/>
          </a:xfrm>
        </p:spPr>
        <p:txBody>
          <a:bodyPr/>
          <a:lstStyle>
            <a:lvl1pPr marL="0" indent="0">
              <a:buNone/>
              <a:defRPr sz="1375"/>
            </a:lvl1pPr>
            <a:lvl2pPr marL="447675" indent="0">
              <a:buNone/>
              <a:defRPr sz="1175"/>
            </a:lvl2pPr>
            <a:lvl3pPr marL="896620" indent="0">
              <a:buNone/>
              <a:defRPr sz="980"/>
            </a:lvl3pPr>
            <a:lvl4pPr marL="1344295" indent="0">
              <a:buNone/>
              <a:defRPr sz="880"/>
            </a:lvl4pPr>
            <a:lvl5pPr marL="1792605" indent="0">
              <a:buNone/>
              <a:defRPr sz="880"/>
            </a:lvl5pPr>
            <a:lvl6pPr marL="2240280" indent="0">
              <a:buNone/>
              <a:defRPr sz="880"/>
            </a:lvl6pPr>
            <a:lvl7pPr marL="2689225" indent="0">
              <a:buNone/>
              <a:defRPr sz="880"/>
            </a:lvl7pPr>
            <a:lvl8pPr marL="3136900" indent="0">
              <a:buNone/>
              <a:defRPr sz="880"/>
            </a:lvl8pPr>
            <a:lvl9pPr marL="3584575" indent="0">
              <a:buNone/>
              <a:defRPr sz="88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887" y="4801193"/>
            <a:ext cx="7315718" cy="566808"/>
          </a:xfrm>
        </p:spPr>
        <p:txBody>
          <a:bodyPr anchor="b"/>
          <a:lstStyle>
            <a:lvl1pPr algn="l">
              <a:defRPr sz="196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887" y="612850"/>
            <a:ext cx="7315718" cy="4115308"/>
          </a:xfrm>
        </p:spPr>
        <p:txBody>
          <a:bodyPr/>
          <a:lstStyle>
            <a:lvl1pPr marL="0" indent="0">
              <a:buNone/>
              <a:defRPr sz="3140"/>
            </a:lvl1pPr>
            <a:lvl2pPr marL="447675" indent="0">
              <a:buNone/>
              <a:defRPr sz="2745"/>
            </a:lvl2pPr>
            <a:lvl3pPr marL="896620" indent="0">
              <a:buNone/>
              <a:defRPr sz="2355"/>
            </a:lvl3pPr>
            <a:lvl4pPr marL="1344295" indent="0">
              <a:buNone/>
              <a:defRPr sz="1960"/>
            </a:lvl4pPr>
            <a:lvl5pPr marL="1792605" indent="0">
              <a:buNone/>
              <a:defRPr sz="1960"/>
            </a:lvl5pPr>
            <a:lvl6pPr marL="2240280" indent="0">
              <a:buNone/>
              <a:defRPr sz="1960"/>
            </a:lvl6pPr>
            <a:lvl7pPr marL="2689225" indent="0">
              <a:buNone/>
              <a:defRPr sz="1960"/>
            </a:lvl7pPr>
            <a:lvl8pPr marL="3136900" indent="0">
              <a:buNone/>
              <a:defRPr sz="1960"/>
            </a:lvl8pPr>
            <a:lvl9pPr marL="3584575" indent="0">
              <a:buNone/>
              <a:defRPr sz="1960"/>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887" y="5368000"/>
            <a:ext cx="7315718" cy="804961"/>
          </a:xfrm>
        </p:spPr>
        <p:txBody>
          <a:bodyPr/>
          <a:lstStyle>
            <a:lvl1pPr marL="0" indent="0">
              <a:buNone/>
              <a:defRPr sz="1375"/>
            </a:lvl1pPr>
            <a:lvl2pPr marL="447675" indent="0">
              <a:buNone/>
              <a:defRPr sz="1175"/>
            </a:lvl2pPr>
            <a:lvl3pPr marL="896620" indent="0">
              <a:buNone/>
              <a:defRPr sz="980"/>
            </a:lvl3pPr>
            <a:lvl4pPr marL="1344295" indent="0">
              <a:buNone/>
              <a:defRPr sz="880"/>
            </a:lvl4pPr>
            <a:lvl5pPr marL="1792605" indent="0">
              <a:buNone/>
              <a:defRPr sz="880"/>
            </a:lvl5pPr>
            <a:lvl6pPr marL="2240280" indent="0">
              <a:buNone/>
              <a:defRPr sz="880"/>
            </a:lvl6pPr>
            <a:lvl7pPr marL="2689225" indent="0">
              <a:buNone/>
              <a:defRPr sz="880"/>
            </a:lvl7pPr>
            <a:lvl8pPr marL="3136900" indent="0">
              <a:buNone/>
              <a:defRPr sz="880"/>
            </a:lvl8pPr>
            <a:lvl9pPr marL="3584575" indent="0">
              <a:buNone/>
              <a:defRPr sz="88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826" y="274674"/>
            <a:ext cx="2743394" cy="585224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44" y="274674"/>
            <a:ext cx="8026968" cy="585224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44" y="357210"/>
            <a:ext cx="10973577" cy="5650822"/>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8"/>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p>
        </p:txBody>
      </p:sp>
      <p:sp>
        <p:nvSpPr>
          <p:cNvPr id="4" name="页脚占位符 3"/>
          <p:cNvSpPr>
            <a:spLocks noGrp="1"/>
          </p:cNvSpPr>
          <p:nvPr>
            <p:ph type="ftr" sz="quarter" idx="11"/>
          </p:nvPr>
        </p:nvSpPr>
        <p:spPr/>
        <p:txBody>
          <a:bodyPr/>
          <a:lstStyle/>
          <a:p>
            <a:pPr lvl="0" fontAlgn="base"/>
            <a:endParaRPr lang="zh-CN" strike="noStrike" noProof="1"/>
          </a:p>
        </p:txBody>
      </p:sp>
      <p:sp>
        <p:nvSpPr>
          <p:cNvPr id="5" name="灯片编号占位符 4"/>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4" Type="http://schemas.openxmlformats.org/officeDocument/2006/relationships/theme" Target="../theme/theme2.xml"/><Relationship Id="rId13" Type="http://schemas.openxmlformats.org/officeDocument/2006/relationships/image" Target="../media/image1.jpeg"/><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6.xml"/><Relationship Id="rId8" Type="http://schemas.openxmlformats.org/officeDocument/2006/relationships/slideLayout" Target="../slideLayouts/slideLayout35.xml"/><Relationship Id="rId7" Type="http://schemas.openxmlformats.org/officeDocument/2006/relationships/slideLayout" Target="../slideLayouts/slideLayout34.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 Id="rId3" Type="http://schemas.openxmlformats.org/officeDocument/2006/relationships/slideLayout" Target="../slideLayouts/slideLayout30.xml"/><Relationship Id="rId22" Type="http://schemas.openxmlformats.org/officeDocument/2006/relationships/theme" Target="../theme/theme3.xml"/><Relationship Id="rId21" Type="http://schemas.openxmlformats.org/officeDocument/2006/relationships/tags" Target="../tags/tag71.xml"/><Relationship Id="rId20" Type="http://schemas.openxmlformats.org/officeDocument/2006/relationships/tags" Target="../tags/tag70.xml"/><Relationship Id="rId2" Type="http://schemas.openxmlformats.org/officeDocument/2006/relationships/slideLayout" Target="../slideLayouts/slideLayout29.xml"/><Relationship Id="rId19" Type="http://schemas.openxmlformats.org/officeDocument/2006/relationships/tags" Target="../tags/tag69.xml"/><Relationship Id="rId18" Type="http://schemas.openxmlformats.org/officeDocument/2006/relationships/slideLayout" Target="../slideLayouts/slideLayout45.xml"/><Relationship Id="rId17" Type="http://schemas.openxmlformats.org/officeDocument/2006/relationships/slideLayout" Target="../slideLayouts/slideLayout44.xml"/><Relationship Id="rId16" Type="http://schemas.openxmlformats.org/officeDocument/2006/relationships/slideLayout" Target="../slideLayouts/slideLayout43.xml"/><Relationship Id="rId15" Type="http://schemas.openxmlformats.org/officeDocument/2006/relationships/slideLayout" Target="../slideLayouts/slideLayout42.xml"/><Relationship Id="rId14" Type="http://schemas.openxmlformats.org/officeDocument/2006/relationships/slideLayout" Target="../slideLayouts/slideLayout41.xml"/><Relationship Id="rId13" Type="http://schemas.openxmlformats.org/officeDocument/2006/relationships/slideLayout" Target="../slideLayouts/slideLayout40.xml"/><Relationship Id="rId12" Type="http://schemas.openxmlformats.org/officeDocument/2006/relationships/slideLayout" Target="../slideLayouts/slideLayout39.xml"/><Relationship Id="rId11" Type="http://schemas.openxmlformats.org/officeDocument/2006/relationships/slideLayout" Target="../slideLayouts/slideLayout38.xml"/><Relationship Id="rId10" Type="http://schemas.openxmlformats.org/officeDocument/2006/relationships/slideLayout" Target="../slideLayouts/slideLayout37.xml"/><Relationship Id="rId1"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4.xml"/><Relationship Id="rId8" Type="http://schemas.openxmlformats.org/officeDocument/2006/relationships/slideLayout" Target="../slideLayouts/slideLayout53.xml"/><Relationship Id="rId7" Type="http://schemas.openxmlformats.org/officeDocument/2006/relationships/slideLayout" Target="../slideLayouts/slideLayout52.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 Id="rId3" Type="http://schemas.openxmlformats.org/officeDocument/2006/relationships/slideLayout" Target="../slideLayouts/slideLayout48.xml"/><Relationship Id="rId2" Type="http://schemas.openxmlformats.org/officeDocument/2006/relationships/slideLayout" Target="../slideLayouts/slideLayout47.xml"/><Relationship Id="rId15" Type="http://schemas.openxmlformats.org/officeDocument/2006/relationships/theme" Target="../theme/theme4.xml"/><Relationship Id="rId14" Type="http://schemas.openxmlformats.org/officeDocument/2006/relationships/image" Target="../media/image1.jpeg"/><Relationship Id="rId13" Type="http://schemas.openxmlformats.org/officeDocument/2006/relationships/slideLayout" Target="../slideLayouts/slideLayout58.xml"/><Relationship Id="rId12" Type="http://schemas.openxmlformats.org/officeDocument/2006/relationships/slideLayout" Target="../slideLayouts/slideLayout57.xml"/><Relationship Id="rId11" Type="http://schemas.openxmlformats.org/officeDocument/2006/relationships/slideLayout" Target="../slideLayouts/slideLayout56.xml"/><Relationship Id="rId10" Type="http://schemas.openxmlformats.org/officeDocument/2006/relationships/slideLayout" Target="../slideLayouts/slideLayout55.xml"/><Relationship Id="rId1"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67.xml"/><Relationship Id="rId8" Type="http://schemas.openxmlformats.org/officeDocument/2006/relationships/slideLayout" Target="../slideLayouts/slideLayout66.xml"/><Relationship Id="rId7" Type="http://schemas.openxmlformats.org/officeDocument/2006/relationships/slideLayout" Target="../slideLayouts/slideLayout65.xml"/><Relationship Id="rId6" Type="http://schemas.openxmlformats.org/officeDocument/2006/relationships/slideLayout" Target="../slideLayouts/slideLayout64.xml"/><Relationship Id="rId5" Type="http://schemas.openxmlformats.org/officeDocument/2006/relationships/slideLayout" Target="../slideLayouts/slideLayout63.xml"/><Relationship Id="rId4" Type="http://schemas.openxmlformats.org/officeDocument/2006/relationships/slideLayout" Target="../slideLayouts/slideLayout62.xml"/><Relationship Id="rId3" Type="http://schemas.openxmlformats.org/officeDocument/2006/relationships/slideLayout" Target="../slideLayouts/slideLayout61.xml"/><Relationship Id="rId2" Type="http://schemas.openxmlformats.org/officeDocument/2006/relationships/slideLayout" Target="../slideLayouts/slideLayout60.xml"/><Relationship Id="rId15" Type="http://schemas.openxmlformats.org/officeDocument/2006/relationships/theme" Target="../theme/theme5.xml"/><Relationship Id="rId14" Type="http://schemas.openxmlformats.org/officeDocument/2006/relationships/image" Target="../media/image1.jpeg"/><Relationship Id="rId13" Type="http://schemas.openxmlformats.org/officeDocument/2006/relationships/slideLayout" Target="../slideLayouts/slideLayout71.xml"/><Relationship Id="rId12" Type="http://schemas.openxmlformats.org/officeDocument/2006/relationships/slideLayout" Target="../slideLayouts/slideLayout70.xml"/><Relationship Id="rId11" Type="http://schemas.openxmlformats.org/officeDocument/2006/relationships/slideLayout" Target="../slideLayouts/slideLayout69.xml"/><Relationship Id="rId10" Type="http://schemas.openxmlformats.org/officeDocument/2006/relationships/slideLayout" Target="../slideLayouts/slideLayout68.xml"/><Relationship Id="rId1"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1" y="274638"/>
            <a:ext cx="10972800" cy="1143001"/>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1" y="1600201"/>
            <a:ext cx="10972800" cy="4525962"/>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01" y="6245226"/>
            <a:ext cx="2844800" cy="476250"/>
          </a:xfrm>
          <a:prstGeom prst="rect">
            <a:avLst/>
          </a:prstGeom>
          <a:noFill/>
          <a:ln>
            <a:noFill/>
          </a:ln>
          <a:effectLst/>
        </p:spPr>
        <p:txBody>
          <a:bodyPr vert="horz" wrap="square" lIns="91440" tIns="45720" rIns="91440" bIns="45720" numCol="1" anchor="t" anchorCtr="0" compatLnSpc="1"/>
          <a:lstStyle>
            <a:lvl1pPr eaLnBrk="1" hangingPunct="1">
              <a:defRPr sz="105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6"/>
            <a:ext cx="3860801" cy="476250"/>
          </a:xfrm>
          <a:prstGeom prst="rect">
            <a:avLst/>
          </a:prstGeom>
          <a:noFill/>
          <a:ln>
            <a:noFill/>
          </a:ln>
          <a:effectLst/>
        </p:spPr>
        <p:txBody>
          <a:bodyPr vert="horz" wrap="square" lIns="91440" tIns="45720" rIns="91440" bIns="45720" numCol="1" anchor="t" anchorCtr="0" compatLnSpc="1"/>
          <a:lstStyle>
            <a:lvl1pPr algn="ctr" eaLnBrk="1" hangingPunct="1">
              <a:defRPr sz="105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1" y="6245226"/>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105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transition spd="med">
    <p:fade/>
  </p:transition>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257175" indent="-257175" algn="l" rtl="0" eaLnBrk="0" fontAlgn="base" hangingPunct="0">
        <a:spcBef>
          <a:spcPts val="70"/>
        </a:spcBef>
        <a:spcAft>
          <a:spcPct val="0"/>
        </a:spcAft>
        <a:buChar char="•"/>
        <a:defRPr sz="2400">
          <a:solidFill>
            <a:schemeClr val="tx1"/>
          </a:solidFill>
          <a:latin typeface="+mn-lt"/>
          <a:ea typeface="+mn-ea"/>
          <a:cs typeface="+mn-cs"/>
        </a:defRPr>
      </a:lvl1pPr>
      <a:lvl2pPr marL="556895" indent="-214630" algn="l" rtl="0" eaLnBrk="0" fontAlgn="base" hangingPunct="0">
        <a:spcBef>
          <a:spcPts val="70"/>
        </a:spcBef>
        <a:spcAft>
          <a:spcPct val="0"/>
        </a:spcAft>
        <a:buChar char="–"/>
        <a:defRPr sz="2100">
          <a:solidFill>
            <a:schemeClr val="tx1"/>
          </a:solidFill>
          <a:latin typeface="+mn-lt"/>
        </a:defRPr>
      </a:lvl2pPr>
      <a:lvl3pPr marL="857250" indent="-171450" algn="l" rtl="0" eaLnBrk="0" fontAlgn="base" hangingPunct="0">
        <a:spcBef>
          <a:spcPts val="70"/>
        </a:spcBef>
        <a:spcAft>
          <a:spcPct val="0"/>
        </a:spcAft>
        <a:buChar char="•"/>
        <a:defRPr sz="1800">
          <a:solidFill>
            <a:schemeClr val="tx1"/>
          </a:solidFill>
          <a:latin typeface="+mn-lt"/>
        </a:defRPr>
      </a:lvl3pPr>
      <a:lvl4pPr marL="1200150" indent="-171450" algn="l" rtl="0" eaLnBrk="0" fontAlgn="base" hangingPunct="0">
        <a:spcBef>
          <a:spcPts val="70"/>
        </a:spcBef>
        <a:spcAft>
          <a:spcPct val="0"/>
        </a:spcAft>
        <a:buChar char="–"/>
        <a:defRPr sz="1500">
          <a:solidFill>
            <a:schemeClr val="tx1"/>
          </a:solidFill>
          <a:latin typeface="+mn-lt"/>
        </a:defRPr>
      </a:lvl4pPr>
      <a:lvl5pPr marL="1543050" indent="-171450" algn="l" rtl="0" eaLnBrk="0" fontAlgn="base" hangingPunct="0">
        <a:spcBef>
          <a:spcPts val="70"/>
        </a:spcBef>
        <a:spcAft>
          <a:spcPct val="0"/>
        </a:spcAft>
        <a:buChar char="»"/>
        <a:defRPr sz="1500">
          <a:solidFill>
            <a:schemeClr val="tx1"/>
          </a:solidFill>
          <a:latin typeface="+mn-lt"/>
        </a:defRPr>
      </a:lvl5pPr>
      <a:lvl6pPr marL="1885950" indent="-171450" algn="l" rtl="0" eaLnBrk="1" fontAlgn="base" hangingPunct="1">
        <a:spcBef>
          <a:spcPts val="70"/>
        </a:spcBef>
        <a:spcAft>
          <a:spcPct val="0"/>
        </a:spcAft>
        <a:buChar char="»"/>
        <a:defRPr sz="1500">
          <a:solidFill>
            <a:schemeClr val="tx1"/>
          </a:solidFill>
          <a:latin typeface="+mn-lt"/>
        </a:defRPr>
      </a:lvl6pPr>
      <a:lvl7pPr marL="2228850" indent="-171450" algn="l" rtl="0" eaLnBrk="1" fontAlgn="base" hangingPunct="1">
        <a:spcBef>
          <a:spcPts val="70"/>
        </a:spcBef>
        <a:spcAft>
          <a:spcPct val="0"/>
        </a:spcAft>
        <a:buChar char="»"/>
        <a:defRPr sz="1500">
          <a:solidFill>
            <a:schemeClr val="tx1"/>
          </a:solidFill>
          <a:latin typeface="+mn-lt"/>
        </a:defRPr>
      </a:lvl7pPr>
      <a:lvl8pPr marL="2571750" indent="-171450" algn="l" rtl="0" eaLnBrk="1" fontAlgn="base" hangingPunct="1">
        <a:spcBef>
          <a:spcPts val="70"/>
        </a:spcBef>
        <a:spcAft>
          <a:spcPct val="0"/>
        </a:spcAft>
        <a:buChar char="»"/>
        <a:defRPr sz="1500">
          <a:solidFill>
            <a:schemeClr val="tx1"/>
          </a:solidFill>
          <a:latin typeface="+mn-lt"/>
        </a:defRPr>
      </a:lvl8pPr>
      <a:lvl9pPr marL="2914650" indent="-171450" algn="l" rtl="0" eaLnBrk="1" fontAlgn="base" hangingPunct="1">
        <a:spcBef>
          <a:spcPts val="70"/>
        </a:spcBef>
        <a:spcAft>
          <a:spcPct val="0"/>
        </a:spcAft>
        <a:buChar char="»"/>
        <a:defRPr sz="1500">
          <a:solidFill>
            <a:schemeClr val="tx1"/>
          </a:solidFill>
          <a:latin typeface="+mn-lt"/>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粗简黑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44" y="274672"/>
            <a:ext cx="10973577" cy="1143142"/>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44" y="1600398"/>
            <a:ext cx="10973577" cy="4526521"/>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44" y="6245996"/>
            <a:ext cx="2845002" cy="476309"/>
          </a:xfrm>
          <a:prstGeom prst="rect">
            <a:avLst/>
          </a:prstGeom>
          <a:noFill/>
          <a:ln>
            <a:noFill/>
          </a:ln>
          <a:effectLst/>
        </p:spPr>
        <p:txBody>
          <a:bodyPr vert="horz" wrap="square" lIns="91440" tIns="45720" rIns="91440" bIns="45720" numCol="1" anchor="t" anchorCtr="0" compatLnSpc="1"/>
          <a:lstStyle>
            <a:lvl1pPr eaLnBrk="1" hangingPunct="1">
              <a:defRPr sz="1375">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895" y="6245996"/>
            <a:ext cx="3861074" cy="476309"/>
          </a:xfrm>
          <a:prstGeom prst="rect">
            <a:avLst/>
          </a:prstGeom>
          <a:noFill/>
          <a:ln>
            <a:noFill/>
          </a:ln>
          <a:effectLst/>
        </p:spPr>
        <p:txBody>
          <a:bodyPr vert="horz" wrap="square" lIns="91440" tIns="45720" rIns="91440" bIns="45720" numCol="1" anchor="t" anchorCtr="0" compatLnSpc="1"/>
          <a:lstStyle>
            <a:lvl1pPr algn="ctr" eaLnBrk="1" hangingPunct="1">
              <a:defRPr sz="1375">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8220" y="6245996"/>
            <a:ext cx="2845002" cy="476309"/>
          </a:xfrm>
          <a:prstGeom prst="rect">
            <a:avLst/>
          </a:prstGeom>
          <a:noFill/>
          <a:ln>
            <a:noFill/>
          </a:ln>
          <a:effectLst/>
        </p:spPr>
        <p:txBody>
          <a:bodyPr vert="horz" wrap="square" lIns="91440" tIns="45720" rIns="91440" bIns="45720" numCol="1" anchor="t" anchorCtr="0" compatLnSpc="1"/>
          <a:lstStyle>
            <a:lvl1pPr algn="r" eaLnBrk="1" hangingPunct="1">
              <a:defRPr sz="1375"/>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p:transition spd="med">
    <p:fade/>
  </p:transition>
  <p:txStyles>
    <p:titleStyle>
      <a:lvl1pPr algn="ctr" rtl="0" eaLnBrk="0" fontAlgn="base" hangingPunct="0">
        <a:spcBef>
          <a:spcPct val="0"/>
        </a:spcBef>
        <a:spcAft>
          <a:spcPct val="0"/>
        </a:spcAft>
        <a:defRPr sz="431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335915" indent="-335915" algn="l" rtl="0" eaLnBrk="0" fontAlgn="base" hangingPunct="0">
        <a:spcBef>
          <a:spcPct val="19000"/>
        </a:spcBef>
        <a:spcAft>
          <a:spcPct val="0"/>
        </a:spcAft>
        <a:buChar char="•"/>
        <a:defRPr sz="3140">
          <a:solidFill>
            <a:schemeClr val="tx1"/>
          </a:solidFill>
          <a:latin typeface="+mn-lt"/>
          <a:ea typeface="+mn-ea"/>
          <a:cs typeface="+mn-cs"/>
        </a:defRPr>
      </a:lvl1pPr>
      <a:lvl2pPr marL="727710" indent="-280035" algn="l" rtl="0" eaLnBrk="0" fontAlgn="base" hangingPunct="0">
        <a:spcBef>
          <a:spcPct val="19000"/>
        </a:spcBef>
        <a:spcAft>
          <a:spcPct val="0"/>
        </a:spcAft>
        <a:buChar char="–"/>
        <a:defRPr sz="2745">
          <a:solidFill>
            <a:schemeClr val="tx1"/>
          </a:solidFill>
          <a:latin typeface="+mn-lt"/>
        </a:defRPr>
      </a:lvl2pPr>
      <a:lvl3pPr marL="1120775" indent="-224155" algn="l" rtl="0" eaLnBrk="0" fontAlgn="base" hangingPunct="0">
        <a:spcBef>
          <a:spcPct val="19000"/>
        </a:spcBef>
        <a:spcAft>
          <a:spcPct val="0"/>
        </a:spcAft>
        <a:buChar char="•"/>
        <a:defRPr sz="2355">
          <a:solidFill>
            <a:schemeClr val="tx1"/>
          </a:solidFill>
          <a:latin typeface="+mn-lt"/>
        </a:defRPr>
      </a:lvl3pPr>
      <a:lvl4pPr marL="1568450" indent="-224155" algn="l" rtl="0" eaLnBrk="0" fontAlgn="base" hangingPunct="0">
        <a:spcBef>
          <a:spcPct val="19000"/>
        </a:spcBef>
        <a:spcAft>
          <a:spcPct val="0"/>
        </a:spcAft>
        <a:buChar char="–"/>
        <a:defRPr sz="1960">
          <a:solidFill>
            <a:schemeClr val="tx1"/>
          </a:solidFill>
          <a:latin typeface="+mn-lt"/>
        </a:defRPr>
      </a:lvl4pPr>
      <a:lvl5pPr marL="2016125" indent="-224155" algn="l" rtl="0" eaLnBrk="0" fontAlgn="base" hangingPunct="0">
        <a:spcBef>
          <a:spcPct val="19000"/>
        </a:spcBef>
        <a:spcAft>
          <a:spcPct val="0"/>
        </a:spcAft>
        <a:buChar char="»"/>
        <a:defRPr sz="1960">
          <a:solidFill>
            <a:schemeClr val="tx1"/>
          </a:solidFill>
          <a:latin typeface="+mn-lt"/>
        </a:defRPr>
      </a:lvl5pPr>
      <a:lvl6pPr marL="2465070" indent="-224155" algn="l" rtl="0" eaLnBrk="1" fontAlgn="base" hangingPunct="1">
        <a:spcBef>
          <a:spcPct val="19000"/>
        </a:spcBef>
        <a:spcAft>
          <a:spcPct val="0"/>
        </a:spcAft>
        <a:buChar char="»"/>
        <a:defRPr sz="1960">
          <a:solidFill>
            <a:schemeClr val="tx1"/>
          </a:solidFill>
          <a:latin typeface="+mn-lt"/>
        </a:defRPr>
      </a:lvl6pPr>
      <a:lvl7pPr marL="2912745" indent="-224155" algn="l" rtl="0" eaLnBrk="1" fontAlgn="base" hangingPunct="1">
        <a:spcBef>
          <a:spcPct val="19000"/>
        </a:spcBef>
        <a:spcAft>
          <a:spcPct val="0"/>
        </a:spcAft>
        <a:buChar char="»"/>
        <a:defRPr sz="1960">
          <a:solidFill>
            <a:schemeClr val="tx1"/>
          </a:solidFill>
          <a:latin typeface="+mn-lt"/>
        </a:defRPr>
      </a:lvl7pPr>
      <a:lvl8pPr marL="3361055" indent="-224155" algn="l" rtl="0" eaLnBrk="1" fontAlgn="base" hangingPunct="1">
        <a:spcBef>
          <a:spcPct val="19000"/>
        </a:spcBef>
        <a:spcAft>
          <a:spcPct val="0"/>
        </a:spcAft>
        <a:buChar char="»"/>
        <a:defRPr sz="1960">
          <a:solidFill>
            <a:schemeClr val="tx1"/>
          </a:solidFill>
          <a:latin typeface="+mn-lt"/>
        </a:defRPr>
      </a:lvl8pPr>
      <a:lvl9pPr marL="3809365" indent="-224155" algn="l" rtl="0" eaLnBrk="1" fontAlgn="base" hangingPunct="1">
        <a:spcBef>
          <a:spcPct val="19000"/>
        </a:spcBef>
        <a:spcAft>
          <a:spcPct val="0"/>
        </a:spcAft>
        <a:buChar char="»"/>
        <a:defRPr sz="1960">
          <a:solidFill>
            <a:schemeClr val="tx1"/>
          </a:solidFill>
          <a:latin typeface="+mn-lt"/>
        </a:defRPr>
      </a:lvl9pPr>
    </p:bodyStyle>
    <p:otherStyle>
      <a:defPPr>
        <a:defRPr lang="zh-CN"/>
      </a:defPPr>
      <a:lvl1pPr marL="0" algn="l" defTabSz="896620" rtl="0" eaLnBrk="1" latinLnBrk="0" hangingPunct="1">
        <a:defRPr sz="1765" kern="1200">
          <a:solidFill>
            <a:schemeClr val="tx1"/>
          </a:solidFill>
          <a:latin typeface="+mn-lt"/>
          <a:ea typeface="+mn-ea"/>
          <a:cs typeface="+mn-cs"/>
        </a:defRPr>
      </a:lvl1pPr>
      <a:lvl2pPr marL="447675" algn="l" defTabSz="896620" rtl="0" eaLnBrk="1" latinLnBrk="0" hangingPunct="1">
        <a:defRPr sz="1765" kern="1200">
          <a:solidFill>
            <a:schemeClr val="tx1"/>
          </a:solidFill>
          <a:latin typeface="+mn-lt"/>
          <a:ea typeface="+mn-ea"/>
          <a:cs typeface="+mn-cs"/>
        </a:defRPr>
      </a:lvl2pPr>
      <a:lvl3pPr marL="896620" algn="l" defTabSz="896620" rtl="0" eaLnBrk="1" latinLnBrk="0" hangingPunct="1">
        <a:defRPr sz="1765" kern="1200">
          <a:solidFill>
            <a:schemeClr val="tx1"/>
          </a:solidFill>
          <a:latin typeface="+mn-lt"/>
          <a:ea typeface="+mn-ea"/>
          <a:cs typeface="+mn-cs"/>
        </a:defRPr>
      </a:lvl3pPr>
      <a:lvl4pPr marL="1344295" algn="l" defTabSz="896620" rtl="0" eaLnBrk="1" latinLnBrk="0" hangingPunct="1">
        <a:defRPr sz="1765" kern="1200">
          <a:solidFill>
            <a:schemeClr val="tx1"/>
          </a:solidFill>
          <a:latin typeface="+mn-lt"/>
          <a:ea typeface="+mn-ea"/>
          <a:cs typeface="+mn-cs"/>
        </a:defRPr>
      </a:lvl4pPr>
      <a:lvl5pPr marL="1792605" algn="l" defTabSz="896620" rtl="0" eaLnBrk="1" latinLnBrk="0" hangingPunct="1">
        <a:defRPr sz="1765" kern="1200">
          <a:solidFill>
            <a:schemeClr val="tx1"/>
          </a:solidFill>
          <a:latin typeface="+mn-lt"/>
          <a:ea typeface="+mn-ea"/>
          <a:cs typeface="+mn-cs"/>
        </a:defRPr>
      </a:lvl5pPr>
      <a:lvl6pPr marL="2240280" algn="l" defTabSz="896620" rtl="0" eaLnBrk="1" latinLnBrk="0" hangingPunct="1">
        <a:defRPr sz="1765" kern="1200">
          <a:solidFill>
            <a:schemeClr val="tx1"/>
          </a:solidFill>
          <a:latin typeface="+mn-lt"/>
          <a:ea typeface="+mn-ea"/>
          <a:cs typeface="+mn-cs"/>
        </a:defRPr>
      </a:lvl6pPr>
      <a:lvl7pPr marL="2689225" algn="l" defTabSz="896620" rtl="0" eaLnBrk="1" latinLnBrk="0" hangingPunct="1">
        <a:defRPr sz="1765" kern="1200">
          <a:solidFill>
            <a:schemeClr val="tx1"/>
          </a:solidFill>
          <a:latin typeface="+mn-lt"/>
          <a:ea typeface="+mn-ea"/>
          <a:cs typeface="+mn-cs"/>
        </a:defRPr>
      </a:lvl7pPr>
      <a:lvl8pPr marL="3136900" algn="l" defTabSz="896620" rtl="0" eaLnBrk="1" latinLnBrk="0" hangingPunct="1">
        <a:defRPr sz="1765" kern="1200">
          <a:solidFill>
            <a:schemeClr val="tx1"/>
          </a:solidFill>
          <a:latin typeface="+mn-lt"/>
          <a:ea typeface="+mn-ea"/>
          <a:cs typeface="+mn-cs"/>
        </a:defRPr>
      </a:lvl8pPr>
      <a:lvl9pPr marL="3584575" algn="l" defTabSz="896620" rtl="0" eaLnBrk="1" latinLnBrk="0" hangingPunct="1">
        <a:defRPr sz="176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7.jpeg"/><Relationship Id="rId1" Type="http://schemas.openxmlformats.org/officeDocument/2006/relationships/tags" Target="../tags/tag7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7.xml"/><Relationship Id="rId1" Type="http://schemas.openxmlformats.org/officeDocument/2006/relationships/tags" Target="../tags/tag10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7.xml"/><Relationship Id="rId1" Type="http://schemas.openxmlformats.org/officeDocument/2006/relationships/tags" Target="../tags/tag10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7.xml"/><Relationship Id="rId1" Type="http://schemas.openxmlformats.org/officeDocument/2006/relationships/tags" Target="../tags/tag105.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3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tags" Target="../tags/tag10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3" Type="http://schemas.openxmlformats.org/officeDocument/2006/relationships/slideLayout" Target="../slideLayouts/slideLayout7.xml"/><Relationship Id="rId22" Type="http://schemas.openxmlformats.org/officeDocument/2006/relationships/tags" Target="../tags/tag90.xml"/><Relationship Id="rId21" Type="http://schemas.openxmlformats.org/officeDocument/2006/relationships/tags" Target="../tags/tag89.xml"/><Relationship Id="rId20" Type="http://schemas.openxmlformats.org/officeDocument/2006/relationships/image" Target="../media/image11.svg"/><Relationship Id="rId2" Type="http://schemas.openxmlformats.org/officeDocument/2006/relationships/tags" Target="../tags/tag74.xml"/><Relationship Id="rId19" Type="http://schemas.openxmlformats.org/officeDocument/2006/relationships/image" Target="../media/image10.png"/><Relationship Id="rId18" Type="http://schemas.openxmlformats.org/officeDocument/2006/relationships/tags" Target="../tags/tag88.xml"/><Relationship Id="rId17" Type="http://schemas.openxmlformats.org/officeDocument/2006/relationships/image" Target="../media/image9.svg"/><Relationship Id="rId16" Type="http://schemas.openxmlformats.org/officeDocument/2006/relationships/image" Target="../media/image8.png"/><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tags" Target="../tags/tag83.xml"/><Relationship Id="rId10" Type="http://schemas.openxmlformats.org/officeDocument/2006/relationships/tags" Target="../tags/tag82.xml"/><Relationship Id="rId1" Type="http://schemas.openxmlformats.org/officeDocument/2006/relationships/tags" Target="../tags/tag7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30.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4.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9.xml"/><Relationship Id="rId2" Type="http://schemas.openxmlformats.org/officeDocument/2006/relationships/image" Target="../media/image12.png"/><Relationship Id="rId1"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ags" Target="../tags/tag95.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30.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tags" Target="../tags/tag9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7.xml"/><Relationship Id="rId1" Type="http://schemas.openxmlformats.org/officeDocument/2006/relationships/tags" Target="../tags/tag10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7.xml"/><Relationship Id="rId1" Type="http://schemas.openxmlformats.org/officeDocument/2006/relationships/tags" Target="../tags/tag10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7.xml"/><Relationship Id="rId1" Type="http://schemas.openxmlformats.org/officeDocument/2006/relationships/tags" Target="../tags/tag10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sz="2600">
              <a:latin typeface="Times New Roman" panose="02020603050405020304" charset="0"/>
              <a:ea typeface="方正大黑体_GBK" panose="02010600010101010101" charset="-122"/>
            </a:endParaRPr>
          </a:p>
        </p:txBody>
      </p:sp>
      <p:sp>
        <p:nvSpPr>
          <p:cNvPr id="7" name="副标题 6"/>
          <p:cNvSpPr>
            <a:spLocks noGrp="1"/>
          </p:cNvSpPr>
          <p:nvPr>
            <p:ph type="subTitle" idx="1"/>
          </p:nvPr>
        </p:nvSpPr>
        <p:spPr/>
        <p:txBody>
          <a:bodyPr/>
          <a:lstStyle/>
          <a:p>
            <a:endParaRPr lang="zh-CN" altLang="en-US" sz="2600">
              <a:latin typeface="Times New Roman" panose="02020603050405020304" charset="0"/>
              <a:ea typeface="方正大黑体_GBK" panose="02010600010101010101" charset="-122"/>
            </a:endParaRPr>
          </a:p>
        </p:txBody>
      </p:sp>
      <p:pic>
        <p:nvPicPr>
          <p:cNvPr id="6" name="图片 5" descr="871034fed03bb21fc2263f051e81530d.jpg"/>
          <p:cNvPicPr>
            <a:picLocks noChangeAspect="1"/>
          </p:cNvPicPr>
          <p:nvPr>
            <p:custDataLst>
              <p:tags r:id="rId1"/>
            </p:custDataLst>
          </p:nvPr>
        </p:nvPicPr>
        <p:blipFill>
          <a:blip r:embed="rId2"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1534795" y="1612900"/>
            <a:ext cx="10186670" cy="21837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lnSpc>
                <a:spcPct val="200000"/>
              </a:lnSpc>
              <a:defRPr/>
            </a:pPr>
            <a:r>
              <a:rPr lang="zh-CN" altLang="en-US"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项目五</a:t>
            </a:r>
            <a:r>
              <a:rPr lang="en-US" altLang="zh-CN"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借贷记账法在产品制造企业会计中的运用</a:t>
            </a:r>
            <a:r>
              <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任务三</a:t>
            </a:r>
            <a:r>
              <a:rPr lang="en-US" altLang="zh-CN"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产品生产业务的核算</a:t>
            </a:r>
            <a:endPar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是固定资产账户的备抵账户，用来核算固定资产损耗的价值（折旧额）。</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累计折旧</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74080" y="3343275"/>
            <a:ext cx="49942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固定资产累计折旧的增加额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958850" y="3302000"/>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减少固定资产的已提折旧额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24089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5934075" y="4318635"/>
            <a:ext cx="4157345" cy="9683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期末余额表示企业现有固定资产的累计折旧额</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219325"/>
            <a:ext cx="1595120" cy="730885"/>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任务三</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产品生产业务的核算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2201545"/>
            <a:ext cx="1595120"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430520"/>
            <a:ext cx="10064750" cy="73723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按固定资产的类别或项目进行明细分类核算</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负债类账户，用来核算企业根据有关规定应付给职工的各种薪酬。</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应付职工薪酬</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517015" y="3018790"/>
            <a:ext cx="4029075"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实际支付的职工薪酬数额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2988310"/>
            <a:ext cx="4601210"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登记实际发生的计入成本、费用的应付职工薪酬数额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869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5889625" y="4493895"/>
            <a:ext cx="521779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期末企业应付未付的职工薪酬</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1529715"/>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30000"/>
              </a:lnSpc>
              <a:spcBef>
                <a:spcPts val="0"/>
              </a:spcBef>
              <a:spcAft>
                <a:spcPts val="0"/>
              </a:spcAft>
            </a:pP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可设置“工资”、“职工福利”、“社会保险费”、“住房公积金”、“工会经费”、“职工教育经费”、“非货币性福利”、“辞退福利”、“股份支付”等明细分类账户，进行明细分类核算。</a:t>
            </a:r>
            <a:endPar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
        <p:nvSpPr>
          <p:cNvPr id="5" name="文本框 4"/>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任务三</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产品生产业务的核算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10" name="文本框 9"/>
          <p:cNvSpPr txBox="1"/>
          <p:nvPr/>
        </p:nvSpPr>
        <p:spPr>
          <a:xfrm>
            <a:off x="1525270" y="4473575"/>
            <a:ext cx="3857625" cy="521970"/>
          </a:xfrm>
          <a:prstGeom prst="rect">
            <a:avLst/>
          </a:prstGeom>
          <a:noFill/>
        </p:spPr>
        <p:txBody>
          <a:bodyPr wrap="square" rtlCol="0" anchor="t">
            <a:spAutoFit/>
          </a:bodyPr>
          <a:lstStyle/>
          <a:p>
            <a:pPr algn="l" fontAlgn="base">
              <a:buClrTx/>
              <a:buSzTx/>
              <a:buFontTx/>
              <a:defRPr/>
            </a:pPr>
            <a:r>
              <a:rPr lang="zh-CN" altLang="zh-CN" sz="2800" kern="10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sym typeface="+mn-ea"/>
              </a:rPr>
              <a:t>期末多发的职工薪酬</a:t>
            </a:r>
            <a:endParaRPr lang="zh-CN" altLang="zh-CN" sz="2800" kern="10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sym typeface="+mn-ea"/>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4"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 to="" calcmode="lin" valueType="num">
                                      <p:cBhvr>
                                        <p:cTn id="41"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损益类账户，用来核算企业为组织与管理生产经营活动而发生的各项管理费用</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管理费用</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517015" y="3032125"/>
            <a:ext cx="40290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发生的各项管理费用</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2988310"/>
            <a:ext cx="4601210"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期末转入“本年利润”账户的管理费用</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869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119888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管理费用项目进行明细分类核算（筹建期间的开办费、董事会费、办公费、差旅费、工会经费、咨询费、诉讼费、业务招待费等）</a:t>
            </a:r>
            <a:endPar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
        <p:nvSpPr>
          <p:cNvPr id="5" name="文本框 4"/>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任务三</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产品生产业务的核算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cxnSp>
        <p:nvCxnSpPr>
          <p:cNvPr id="10" name="直接连接符 9"/>
          <p:cNvCxnSpPr/>
          <p:nvPr/>
        </p:nvCxnSpPr>
        <p:spPr>
          <a:xfrm flipV="1">
            <a:off x="3818255" y="4764405"/>
            <a:ext cx="3753485" cy="10795"/>
          </a:xfrm>
          <a:prstGeom prst="line">
            <a:avLst/>
          </a:prstGeom>
          <a:ln w="38100" cap="rnd" cmpd="sng">
            <a:solidFill>
              <a:srgbClr val="002060"/>
            </a:solidFill>
            <a:prstDash val="solid"/>
            <a:round/>
            <a:headEnd type="none" w="med" len="med"/>
            <a:tailEnd type="none" w="med" len="med"/>
          </a:ln>
        </p:spPr>
        <p:style>
          <a:lnRef idx="0">
            <a:srgbClr val="FFFFFF"/>
          </a:lnRef>
          <a:fillRef idx="0">
            <a:srgbClr val="FFFFFF"/>
          </a:fillRef>
          <a:effectRef idx="0">
            <a:srgbClr val="FFFFFF"/>
          </a:effectRef>
          <a:fontRef idx="minor">
            <a:schemeClr val="tx1"/>
          </a:fontRef>
        </p:style>
      </p:cxn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1"/>
            </p:custDataLst>
          </p:nvPr>
        </p:nvSpPr>
        <p:spPr>
          <a:xfrm>
            <a:off x="4799965" y="2997200"/>
            <a:ext cx="5927090" cy="836295"/>
          </a:xfrm>
        </p:spPr>
        <p:txBody>
          <a:bodyPr>
            <a:scene3d>
              <a:camera prst="orthographicFront"/>
              <a:lightRig rig="threePt" dir="t"/>
            </a:scene3d>
          </a:bodyPr>
          <a:lstStyle/>
          <a:p>
            <a:r>
              <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核算举例</a:t>
            </a:r>
            <a:endPar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lstStyle/>
          <a:p>
            <a:pPr algn="r"/>
            <a:r>
              <a:rPr lang="en-US" altLang="zh-CN" sz="4000" b="1" dirty="0">
                <a:solidFill>
                  <a:schemeClr val="accent1"/>
                </a:solidFill>
                <a:latin typeface="方正粗黑宋简体" panose="02000000000000000000" charset="-122"/>
                <a:ea typeface="方正大黑体_GBK" panose="02010600010101010101" charset="-122"/>
                <a:cs typeface="汉仪粗简黑简" panose="00020600040101010101" charset="-122"/>
              </a:rPr>
              <a:t>03</a:t>
            </a:r>
            <a:endParaRPr lang="en-US" altLang="zh-CN" sz="40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文本占位符 24578"/>
          <p:cNvSpPr>
            <a:spLocks noGrp="1"/>
          </p:cNvSpPr>
          <p:nvPr>
            <p:ph type="body" idx="1"/>
          </p:nvPr>
        </p:nvSpPr>
        <p:spPr>
          <a:xfrm>
            <a:off x="1008380" y="765810"/>
            <a:ext cx="5329238" cy="863600"/>
          </a:xfrm>
        </p:spPr>
        <p:txBody>
          <a:bodyPr/>
          <a:lstStyle/>
          <a:p>
            <a:pPr marL="0" indent="0">
              <a:lnSpc>
                <a:spcPct val="150000"/>
              </a:lnSpc>
              <a:spcBef>
                <a:spcPct val="50000"/>
              </a:spcBef>
              <a:spcAft>
                <a:spcPct val="50000"/>
              </a:spcAft>
              <a:buNone/>
            </a:pPr>
            <a:r>
              <a:rPr lang="zh-CN" altLang="en-US" sz="2800" b="1" dirty="0">
                <a:latin typeface="方正粗黑宋简体" panose="02000000000000000000" charset="-122"/>
                <a:ea typeface="方正大黑体_GBK" panose="02010600010101010101" charset="-122"/>
              </a:rPr>
              <a:t>一、材料费用的核算</a:t>
            </a:r>
            <a:endParaRPr lang="zh-CN" altLang="en-US" sz="2800" b="1" dirty="0">
              <a:latin typeface="方正粗黑宋简体" panose="02000000000000000000" charset="-122"/>
              <a:ea typeface="方正大黑体_GBK" panose="02010600010101010101" charset="-122"/>
            </a:endParaRPr>
          </a:p>
        </p:txBody>
      </p:sp>
      <p:sp>
        <p:nvSpPr>
          <p:cNvPr id="24581" name="文本框 24580"/>
          <p:cNvSpPr txBox="1"/>
          <p:nvPr/>
        </p:nvSpPr>
        <p:spPr>
          <a:xfrm>
            <a:off x="343535" y="1421130"/>
            <a:ext cx="11235055" cy="1383665"/>
          </a:xfrm>
          <a:prstGeom prst="rect">
            <a:avLst/>
          </a:prstGeom>
          <a:solidFill>
            <a:schemeClr val="bg1"/>
          </a:solidFill>
          <a:ln w="9525">
            <a:noFill/>
          </a:ln>
        </p:spPr>
        <p:txBody>
          <a:bodyPr wrap="square">
            <a:spAutoFit/>
          </a:bodyPr>
          <a:lstStyle/>
          <a:p>
            <a:pPr>
              <a:lnSpc>
                <a:spcPct val="150000"/>
              </a:lnSpc>
              <a:spcBef>
                <a:spcPct val="50000"/>
              </a:spcBef>
              <a:spcAft>
                <a:spcPct val="80000"/>
              </a:spcAft>
            </a:pPr>
            <a:r>
              <a:rPr lang="en-US" altLang="zh-CN" sz="2800" dirty="0">
                <a:latin typeface="方正粗黑宋简体" panose="02000000000000000000" charset="-122"/>
                <a:ea typeface="方正大黑体_GBK" panose="02010600010101010101" charset="-122"/>
              </a:rPr>
              <a:t>       </a:t>
            </a:r>
            <a:r>
              <a:rPr lang="zh-CN" altLang="en-US" sz="2800" dirty="0">
                <a:latin typeface="方正粗黑宋简体" panose="02000000000000000000" charset="-122"/>
                <a:ea typeface="方正大黑体_GBK" panose="02010600010101010101" charset="-122"/>
              </a:rPr>
              <a:t>[应用举例5-12]智瑞公司从仓库领用材料一批，用于产品生产。具体资料见下表：</a:t>
            </a:r>
            <a:endParaRPr lang="zh-CN" altLang="en-US" sz="2800" dirty="0">
              <a:latin typeface="方正粗黑宋简体" panose="02000000000000000000" charset="-122"/>
              <a:ea typeface="方正大黑体_GBK" panose="02010600010101010101" charset="-122"/>
            </a:endParaRPr>
          </a:p>
        </p:txBody>
      </p:sp>
      <p:sp>
        <p:nvSpPr>
          <p:cNvPr id="3" name="标题 1"/>
          <p:cNvSpPr>
            <a:spLocks noGrp="1"/>
          </p:cNvSpPr>
          <p:nvPr/>
        </p:nvSpPr>
        <p:spPr>
          <a:xfrm>
            <a:off x="737279" y="198472"/>
            <a:ext cx="10973577" cy="1143142"/>
          </a:xfrm>
          <a:prstGeom prst="rect">
            <a:avLst/>
          </a:prstGeom>
          <a:noFill/>
          <a:ln w="9525">
            <a:noFill/>
            <a:miter lim="800000"/>
          </a:ln>
        </p:spPr>
        <p:txBody>
          <a:bodyPr vert="horz" wrap="square" lIns="107470" tIns="53734" rIns="107470" bIns="53734" numCol="1" anchor="ctr" anchorCtr="0" compatLnSpc="1"/>
          <a:lstStyle>
            <a:lvl1pPr algn="ctr" rtl="0" eaLnBrk="0" fontAlgn="base" hangingPunct="0">
              <a:spcBef>
                <a:spcPct val="0"/>
              </a:spcBef>
              <a:spcAft>
                <a:spcPct val="0"/>
              </a:spcAft>
              <a:defRPr sz="431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marL="0" marR="0" lvl="0" indent="335915" algn="ctr" defTabSz="914400" rtl="0" eaLnBrk="1" fontAlgn="base" latinLnBrk="0" hangingPunct="1">
              <a:lnSpc>
                <a:spcPct val="150000"/>
              </a:lnSpc>
              <a:spcBef>
                <a:spcPct val="0"/>
              </a:spcBef>
              <a:spcAft>
                <a:spcPts val="0"/>
              </a:spcAft>
              <a:buClrTx/>
              <a:buSzTx/>
              <a:buFontTx/>
              <a:buNone/>
              <a:defRPr/>
            </a:pPr>
            <a:r>
              <a:rPr lang="zh-CN" altLang="zh-CN" sz="3200" kern="100" noProof="0" dirty="0">
                <a:ln>
                  <a:noFill/>
                </a:ln>
                <a:effectLst/>
                <a:uLnTx/>
                <a:uFillTx/>
                <a:latin typeface="方正粗黑宋简体" panose="02000000000000000000" charset="-122"/>
                <a:ea typeface="方正大黑体_GBK" panose="02010600010101010101" charset="-122"/>
                <a:sym typeface="+mn-ea"/>
              </a:rPr>
              <a:t>任务三</a:t>
            </a:r>
            <a:r>
              <a:rPr lang="en-US" altLang="zh-CN" sz="3200" kern="100" noProof="0" dirty="0">
                <a:ln>
                  <a:noFill/>
                </a:ln>
                <a:effectLst/>
                <a:uLnTx/>
                <a:uFillTx/>
                <a:latin typeface="方正粗黑宋简体" panose="02000000000000000000" charset="-122"/>
                <a:ea typeface="方正大黑体_GBK" panose="02010600010101010101" charset="-122"/>
                <a:sym typeface="+mn-ea"/>
              </a:rPr>
              <a:t>   </a:t>
            </a:r>
            <a:r>
              <a:rPr lang="zh-CN" altLang="zh-CN" sz="3200" kern="100" noProof="0" dirty="0">
                <a:ln>
                  <a:noFill/>
                </a:ln>
                <a:effectLst/>
                <a:uLnTx/>
                <a:uFillTx/>
                <a:latin typeface="方正粗黑宋简体" panose="02000000000000000000" charset="-122"/>
                <a:ea typeface="方正大黑体_GBK" panose="02010600010101010101" charset="-122"/>
                <a:sym typeface="+mn-ea"/>
              </a:rPr>
              <a:t>产品生产业务的核算</a:t>
            </a:r>
            <a:br>
              <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rPr>
            </a:br>
            <a:endPar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2" name="文本框 1"/>
          <p:cNvSpPr txBox="1"/>
          <p:nvPr/>
        </p:nvSpPr>
        <p:spPr>
          <a:xfrm>
            <a:off x="1263650" y="2827020"/>
            <a:ext cx="11051540" cy="658495"/>
          </a:xfrm>
          <a:prstGeom prst="rect">
            <a:avLst/>
          </a:prstGeom>
        </p:spPr>
        <p:txBody>
          <a:bodyPr>
            <a:noAutofit/>
          </a:bodyPr>
          <a:lstStyle/>
          <a:p>
            <a:pPr marL="0" indent="0" algn="just" defTabSz="266700">
              <a:lnSpc>
                <a:spcPts val="1300"/>
              </a:lnSpc>
              <a:spcBef>
                <a:spcPct val="0"/>
              </a:spcBef>
              <a:spcAft>
                <a:spcPct val="0"/>
              </a:spcAft>
            </a:pPr>
            <a:r>
              <a:rPr lang="zh-CN" altLang="en-US" sz="2400" b="1">
                <a:latin typeface="方正大黑简体" panose="02000000000000000000" charset="-122"/>
                <a:ea typeface="方正大黑简体" panose="02000000000000000000" charset="-122"/>
                <a:cs typeface="方正大黑简体" panose="02000000000000000000" charset="-122"/>
              </a:rPr>
              <a:t>表</a:t>
            </a:r>
            <a:r>
              <a:rPr lang="en-US" altLang="zh-CN" sz="2400" b="1">
                <a:latin typeface="方正大黑简体" panose="02000000000000000000" charset="-122"/>
                <a:ea typeface="方正大黑简体" panose="02000000000000000000" charset="-122"/>
                <a:cs typeface="方正大黑简体" panose="02000000000000000000" charset="-122"/>
              </a:rPr>
              <a:t>5</a:t>
            </a:r>
            <a:r>
              <a:rPr lang="zh-CN" altLang="en-US" sz="2400" b="1">
                <a:latin typeface="方正大黑简体" panose="02000000000000000000" charset="-122"/>
                <a:ea typeface="方正大黑简体" panose="02000000000000000000" charset="-122"/>
                <a:cs typeface="方正大黑简体" panose="02000000000000000000" charset="-122"/>
              </a:rPr>
              <a:t>－</a:t>
            </a:r>
            <a:r>
              <a:rPr lang="en-US" altLang="zh-CN" sz="2400" b="1">
                <a:latin typeface="方正大黑简体" panose="02000000000000000000" charset="-122"/>
                <a:ea typeface="方正大黑简体" panose="02000000000000000000" charset="-122"/>
                <a:cs typeface="方正大黑简体" panose="02000000000000000000" charset="-122"/>
              </a:rPr>
              <a:t>1                            </a:t>
            </a:r>
            <a:r>
              <a:rPr lang="zh-CN" altLang="en-US" sz="2400" b="1">
                <a:latin typeface="方正大黑简体" panose="02000000000000000000" charset="-122"/>
                <a:ea typeface="方正大黑简体" panose="02000000000000000000" charset="-122"/>
                <a:cs typeface="方正大黑简体" panose="02000000000000000000" charset="-122"/>
              </a:rPr>
              <a:t>材料耗用汇总表 </a:t>
            </a:r>
            <a:r>
              <a:rPr lang="en-US" altLang="zh-CN" sz="2400" b="1">
                <a:latin typeface="方正大黑简体" panose="02000000000000000000" charset="-122"/>
                <a:ea typeface="方正大黑简体" panose="02000000000000000000" charset="-122"/>
                <a:cs typeface="方正大黑简体" panose="02000000000000000000" charset="-122"/>
              </a:rPr>
              <a:t>                 </a:t>
            </a:r>
            <a:r>
              <a:rPr lang="zh-CN" altLang="en-US" sz="2400" b="1">
                <a:latin typeface="方正大黑简体" panose="02000000000000000000" charset="-122"/>
                <a:ea typeface="方正大黑简体" panose="02000000000000000000" charset="-122"/>
                <a:cs typeface="方正大黑简体" panose="02000000000000000000" charset="-122"/>
              </a:rPr>
              <a:t>金额单位：元</a:t>
            </a:r>
            <a:endParaRPr lang="zh-CN" altLang="en-US" sz="2400" b="1">
              <a:latin typeface="方正大黑简体" panose="02000000000000000000" charset="-122"/>
              <a:ea typeface="方正大黑简体" panose="02000000000000000000" charset="-122"/>
              <a:cs typeface="方正大黑简体" panose="02000000000000000000" charset="-122"/>
            </a:endParaRPr>
          </a:p>
        </p:txBody>
      </p:sp>
      <p:graphicFrame>
        <p:nvGraphicFramePr>
          <p:cNvPr id="4" name="表格 3"/>
          <p:cNvGraphicFramePr/>
          <p:nvPr>
            <p:custDataLst>
              <p:tags r:id="rId1"/>
            </p:custDataLst>
          </p:nvPr>
        </p:nvGraphicFramePr>
        <p:xfrm>
          <a:off x="582930" y="3100070"/>
          <a:ext cx="11127740" cy="3219577"/>
        </p:xfrm>
        <a:graphic>
          <a:graphicData uri="http://schemas.openxmlformats.org/drawingml/2006/table">
            <a:tbl>
              <a:tblPr/>
              <a:tblGrid>
                <a:gridCol w="2781935"/>
                <a:gridCol w="2781935"/>
                <a:gridCol w="2781935"/>
                <a:gridCol w="2781935"/>
              </a:tblGrid>
              <a:tr h="234315">
                <a:tc>
                  <a:txBody>
                    <a:bodyPr/>
                    <a:lstStyle/>
                    <a:p>
                      <a:pPr indent="0" algn="ctr" fontAlgn="auto">
                        <a:lnSpc>
                          <a:spcPct val="140000"/>
                        </a:lnSpc>
                        <a:spcBef>
                          <a:spcPct val="0"/>
                        </a:spcBef>
                        <a:spcAft>
                          <a:spcPct val="0"/>
                        </a:spcAft>
                      </a:pPr>
                      <a:r>
                        <a:rPr lang="zh-CN" sz="2000" b="1">
                          <a:latin typeface="方正大黑简体" panose="02000000000000000000" charset="-122"/>
                          <a:ea typeface="方正大黑简体" panose="02000000000000000000" charset="-122"/>
                        </a:rPr>
                        <a:t>用途</a:t>
                      </a:r>
                      <a:endParaRPr lang="zh-CN" sz="2000" b="1">
                        <a:latin typeface="方正大黑简体" panose="02000000000000000000" charset="-122"/>
                        <a:ea typeface="方正大黑简体" panose="02000000000000000000" charset="-122"/>
                      </a:endParaRPr>
                    </a:p>
                  </a:txBody>
                  <a:tcPr marL="68580" marR="68580" marT="0" marB="0" anchor="ctr">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zh-CN" sz="2000" b="1">
                          <a:latin typeface="方正大黑简体" panose="02000000000000000000" charset="-122"/>
                          <a:ea typeface="方正大黑简体" panose="02000000000000000000" charset="-122"/>
                        </a:rPr>
                        <a:t>甲材料</a:t>
                      </a:r>
                      <a:endParaRPr 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zh-CN" sz="2000" b="1">
                          <a:latin typeface="方正大黑简体" panose="02000000000000000000" charset="-122"/>
                          <a:ea typeface="方正大黑简体" panose="02000000000000000000" charset="-122"/>
                        </a:rPr>
                        <a:t>乙材料</a:t>
                      </a:r>
                      <a:endParaRPr 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zh-CN" sz="2000" b="1">
                          <a:latin typeface="方正大黑简体" panose="02000000000000000000" charset="-122"/>
                          <a:ea typeface="方正大黑简体" panose="02000000000000000000" charset="-122"/>
                        </a:rPr>
                        <a:t>金额合计</a:t>
                      </a:r>
                      <a:endParaRPr 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34950">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cs typeface="方正大黑简体" panose="02000000000000000000" charset="-122"/>
                        </a:rPr>
                        <a:t>A</a:t>
                      </a:r>
                      <a:r>
                        <a:rPr lang="zh-CN" altLang="en-US" sz="2000" b="1">
                          <a:latin typeface="方正大黑简体" panose="02000000000000000000" charset="-122"/>
                          <a:ea typeface="方正大黑简体" panose="02000000000000000000" charset="-122"/>
                          <a:cs typeface="方正大黑简体" panose="02000000000000000000" charset="-122"/>
                        </a:rPr>
                        <a:t>产品耗用</a:t>
                      </a:r>
                      <a:endParaRPr lang="zh-CN" altLang="en-US" sz="2000" b="1">
                        <a:latin typeface="方正大黑简体" panose="02000000000000000000" charset="-122"/>
                        <a:ea typeface="方正大黑简体" panose="02000000000000000000" charset="-122"/>
                        <a:cs typeface="方正大黑简体" panose="02000000000000000000" charset="-122"/>
                      </a:endParaRPr>
                    </a:p>
                  </a:txBody>
                  <a:tcPr marL="68580" marR="68580" marT="0" marB="0" anchor="ctr">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27 040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14 560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41 600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33680">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cs typeface="方正大黑简体" panose="02000000000000000000" charset="-122"/>
                        </a:rPr>
                        <a:t>B</a:t>
                      </a:r>
                      <a:r>
                        <a:rPr lang="zh-CN" altLang="en-US" sz="2000" b="1">
                          <a:latin typeface="方正大黑简体" panose="02000000000000000000" charset="-122"/>
                          <a:ea typeface="方正大黑简体" panose="02000000000000000000" charset="-122"/>
                          <a:cs typeface="方正大黑简体" panose="02000000000000000000" charset="-122"/>
                        </a:rPr>
                        <a:t>产品耗用</a:t>
                      </a:r>
                      <a:endParaRPr lang="zh-CN" altLang="en-US" sz="2000" b="1">
                        <a:latin typeface="方正大黑简体" panose="02000000000000000000" charset="-122"/>
                        <a:ea typeface="方正大黑简体" panose="02000000000000000000" charset="-122"/>
                        <a:cs typeface="方正大黑简体" panose="02000000000000000000" charset="-122"/>
                      </a:endParaRPr>
                    </a:p>
                  </a:txBody>
                  <a:tcPr marL="68580" marR="68580" marT="0" marB="0" anchor="ctr">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28 560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24 480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53 040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34950">
                <a:tc>
                  <a:txBody>
                    <a:bodyPr/>
                    <a:lstStyle/>
                    <a:p>
                      <a:pPr indent="0" algn="ctr" fontAlgn="auto">
                        <a:lnSpc>
                          <a:spcPct val="140000"/>
                        </a:lnSpc>
                        <a:spcBef>
                          <a:spcPct val="0"/>
                        </a:spcBef>
                        <a:spcAft>
                          <a:spcPct val="0"/>
                        </a:spcAft>
                      </a:pPr>
                      <a:r>
                        <a:rPr lang="zh-CN" sz="2000" b="1">
                          <a:latin typeface="方正大黑简体" panose="02000000000000000000" charset="-122"/>
                          <a:ea typeface="方正大黑简体" panose="02000000000000000000" charset="-122"/>
                        </a:rPr>
                        <a:t>小计</a:t>
                      </a:r>
                      <a:endParaRPr lang="zh-CN" sz="2000" b="1">
                        <a:latin typeface="方正大黑简体" panose="02000000000000000000" charset="-122"/>
                        <a:ea typeface="方正大黑简体" panose="02000000000000000000" charset="-122"/>
                      </a:endParaRPr>
                    </a:p>
                  </a:txBody>
                  <a:tcPr marL="68580" marR="68580" marT="0" marB="0" anchor="ctr">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55 600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39 040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94 640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67995">
                <a:tc>
                  <a:txBody>
                    <a:bodyPr/>
                    <a:lstStyle/>
                    <a:p>
                      <a:pPr indent="0" algn="ctr" fontAlgn="auto">
                        <a:lnSpc>
                          <a:spcPct val="140000"/>
                        </a:lnSpc>
                        <a:spcBef>
                          <a:spcPct val="0"/>
                        </a:spcBef>
                        <a:spcAft>
                          <a:spcPct val="0"/>
                        </a:spcAft>
                      </a:pPr>
                      <a:r>
                        <a:rPr lang="zh-CN" sz="2000" b="1">
                          <a:latin typeface="方正大黑简体" panose="02000000000000000000" charset="-122"/>
                          <a:ea typeface="方正大黑简体" panose="02000000000000000000" charset="-122"/>
                        </a:rPr>
                        <a:t>车间一般耗用</a:t>
                      </a:r>
                      <a:endParaRPr lang="zh-CN" sz="2000" b="1">
                        <a:latin typeface="方正大黑简体" panose="02000000000000000000" charset="-122"/>
                        <a:ea typeface="方正大黑简体" panose="02000000000000000000" charset="-122"/>
                      </a:endParaRPr>
                    </a:p>
                  </a:txBody>
                  <a:tcPr marL="68580" marR="68580" marT="0" marB="0" anchor="ctr">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3 120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2 040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5 160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68630">
                <a:tc>
                  <a:txBody>
                    <a:bodyPr/>
                    <a:lstStyle/>
                    <a:p>
                      <a:pPr indent="0" algn="ctr" fontAlgn="auto">
                        <a:lnSpc>
                          <a:spcPct val="140000"/>
                        </a:lnSpc>
                        <a:spcBef>
                          <a:spcPct val="0"/>
                        </a:spcBef>
                        <a:spcAft>
                          <a:spcPct val="0"/>
                        </a:spcAft>
                      </a:pPr>
                      <a:r>
                        <a:rPr lang="zh-CN" sz="2000" b="1">
                          <a:latin typeface="方正大黑简体" panose="02000000000000000000" charset="-122"/>
                          <a:ea typeface="方正大黑简体" panose="02000000000000000000" charset="-122"/>
                        </a:rPr>
                        <a:t>企业管理耗用</a:t>
                      </a:r>
                      <a:endParaRPr lang="zh-CN" sz="2000" b="1">
                        <a:latin typeface="方正大黑简体" panose="02000000000000000000" charset="-122"/>
                        <a:ea typeface="方正大黑简体" panose="02000000000000000000" charset="-122"/>
                      </a:endParaRPr>
                    </a:p>
                  </a:txBody>
                  <a:tcPr marL="68580" marR="68580" marT="0" marB="0" anchor="ctr">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5 200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6 120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11 320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34950">
                <a:tc>
                  <a:txBody>
                    <a:bodyPr/>
                    <a:lstStyle/>
                    <a:p>
                      <a:pPr indent="0" algn="ctr" fontAlgn="auto">
                        <a:lnSpc>
                          <a:spcPct val="140000"/>
                        </a:lnSpc>
                        <a:spcBef>
                          <a:spcPct val="0"/>
                        </a:spcBef>
                        <a:spcAft>
                          <a:spcPct val="0"/>
                        </a:spcAft>
                      </a:pPr>
                      <a:r>
                        <a:rPr lang="zh-CN" sz="2000" b="1">
                          <a:latin typeface="方正大黑简体" panose="02000000000000000000" charset="-122"/>
                          <a:ea typeface="方正大黑简体" panose="02000000000000000000" charset="-122"/>
                        </a:rPr>
                        <a:t>小计</a:t>
                      </a:r>
                      <a:endParaRPr lang="zh-CN" sz="2000" b="1">
                        <a:latin typeface="方正大黑简体" panose="02000000000000000000" charset="-122"/>
                        <a:ea typeface="方正大黑简体" panose="02000000000000000000" charset="-122"/>
                      </a:endParaRPr>
                    </a:p>
                  </a:txBody>
                  <a:tcPr marL="68580" marR="68580" marT="0" marB="0" anchor="ctr">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8 320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8 160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16 480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34315">
                <a:tc>
                  <a:txBody>
                    <a:bodyPr/>
                    <a:lstStyle/>
                    <a:p>
                      <a:pPr indent="0" algn="ctr" fontAlgn="auto">
                        <a:lnSpc>
                          <a:spcPct val="140000"/>
                        </a:lnSpc>
                        <a:spcBef>
                          <a:spcPct val="0"/>
                        </a:spcBef>
                        <a:spcAft>
                          <a:spcPct val="0"/>
                        </a:spcAft>
                      </a:pPr>
                      <a:r>
                        <a:rPr lang="zh-CN" sz="2000" b="1">
                          <a:latin typeface="方正大黑简体" panose="02000000000000000000" charset="-122"/>
                          <a:ea typeface="方正大黑简体" panose="02000000000000000000" charset="-122"/>
                        </a:rPr>
                        <a:t>合计</a:t>
                      </a:r>
                      <a:endParaRPr lang="zh-CN" sz="2000" b="1">
                        <a:latin typeface="方正大黑简体" panose="02000000000000000000" charset="-122"/>
                        <a:ea typeface="方正大黑简体" panose="02000000000000000000" charset="-122"/>
                      </a:endParaRPr>
                    </a:p>
                  </a:txBody>
                  <a:tcPr marL="68580" marR="68580" marT="0" marB="0" anchor="ctr">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63 920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47 200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indent="0" algn="ctr" fontAlgn="auto">
                        <a:lnSpc>
                          <a:spcPct val="140000"/>
                        </a:lnSpc>
                        <a:spcBef>
                          <a:spcPct val="0"/>
                        </a:spcBef>
                        <a:spcAft>
                          <a:spcPct val="0"/>
                        </a:spcAft>
                      </a:pPr>
                      <a:r>
                        <a:rPr lang="en-US" altLang="zh-CN" sz="2000" b="1">
                          <a:latin typeface="方正大黑简体" panose="02000000000000000000" charset="-122"/>
                          <a:ea typeface="方正大黑简体" panose="02000000000000000000" charset="-122"/>
                        </a:rPr>
                        <a:t>111 120</a:t>
                      </a:r>
                      <a:endParaRPr lang="en-US" altLang="zh-CN" sz="2000" b="1">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4581"/>
                                        </p:tgtEl>
                                        <p:attrNameLst>
                                          <p:attrName>style.visibility</p:attrName>
                                        </p:attrNameLst>
                                      </p:cBhvr>
                                      <p:to>
                                        <p:strVal val="visible"/>
                                      </p:to>
                                    </p:set>
                                    <p:animEffect transition="in" filter="wipe(left)">
                                      <p:cBhvr>
                                        <p:cTn id="7" dur="5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lnSpc>
                <a:spcPct val="150000"/>
              </a:lnSpc>
            </a:pPr>
            <a:r>
              <a:rPr lang="zh-CN" altLang="en-US" sz="2800"/>
              <a:t>借：生产成本――A产品      41 600</a:t>
            </a:r>
            <a:endParaRPr lang="zh-CN" altLang="en-US" sz="2800"/>
          </a:p>
          <a:p>
            <a:pPr>
              <a:lnSpc>
                <a:spcPct val="150000"/>
              </a:lnSpc>
            </a:pPr>
            <a:r>
              <a:rPr lang="zh-CN" altLang="en-US" sz="2800"/>
              <a:t>            </a:t>
            </a:r>
            <a:r>
              <a:rPr lang="en-US" altLang="zh-CN" sz="2800"/>
              <a:t>        </a:t>
            </a:r>
            <a:r>
              <a:rPr lang="zh-CN" altLang="en-US" sz="2800"/>
              <a:t>――B产品     </a:t>
            </a:r>
            <a:r>
              <a:rPr lang="en-US" altLang="zh-CN" sz="2800"/>
              <a:t> </a:t>
            </a:r>
            <a:r>
              <a:rPr lang="zh-CN" altLang="en-US" sz="2800"/>
              <a:t> 53 040 </a:t>
            </a:r>
            <a:endParaRPr lang="zh-CN" altLang="en-US" sz="2800"/>
          </a:p>
          <a:p>
            <a:pPr>
              <a:lnSpc>
                <a:spcPct val="150000"/>
              </a:lnSpc>
            </a:pPr>
            <a:r>
              <a:rPr lang="zh-CN" altLang="en-US" sz="2800"/>
              <a:t>    </a:t>
            </a:r>
            <a:r>
              <a:rPr lang="en-US" altLang="zh-CN" sz="2800"/>
              <a:t>    </a:t>
            </a:r>
            <a:r>
              <a:rPr lang="zh-CN" altLang="en-US" sz="2800"/>
              <a:t>制造费用     </a:t>
            </a:r>
            <a:r>
              <a:rPr lang="en-US" altLang="zh-CN" sz="2800"/>
              <a:t>      </a:t>
            </a:r>
            <a:r>
              <a:rPr lang="zh-CN" altLang="en-US" sz="2800"/>
              <a:t>           5 160</a:t>
            </a:r>
            <a:endParaRPr lang="zh-CN" altLang="en-US" sz="2800"/>
          </a:p>
          <a:p>
            <a:pPr>
              <a:lnSpc>
                <a:spcPct val="150000"/>
              </a:lnSpc>
            </a:pPr>
            <a:r>
              <a:rPr lang="zh-CN" altLang="en-US" sz="2800"/>
              <a:t>    </a:t>
            </a:r>
            <a:r>
              <a:rPr lang="en-US" altLang="zh-CN" sz="2800"/>
              <a:t>    </a:t>
            </a:r>
            <a:r>
              <a:rPr lang="zh-CN" altLang="en-US" sz="2800"/>
              <a:t>管理费用         </a:t>
            </a:r>
            <a:r>
              <a:rPr lang="en-US" altLang="zh-CN" sz="2800"/>
              <a:t>      </a:t>
            </a:r>
            <a:r>
              <a:rPr lang="zh-CN" altLang="en-US" sz="2800"/>
              <a:t>       11 320</a:t>
            </a:r>
            <a:endParaRPr lang="zh-CN" altLang="en-US" sz="2800"/>
          </a:p>
          <a:p>
            <a:pPr>
              <a:lnSpc>
                <a:spcPct val="150000"/>
              </a:lnSpc>
            </a:pPr>
            <a:r>
              <a:rPr lang="en-US" altLang="zh-CN" sz="2800"/>
              <a:t>      </a:t>
            </a:r>
            <a:r>
              <a:rPr lang="zh-CN" altLang="en-US" sz="2800"/>
              <a:t>  贷：原材料――甲材料     </a:t>
            </a:r>
            <a:r>
              <a:rPr lang="en-US" altLang="zh-CN" sz="2800"/>
              <a:t>         </a:t>
            </a:r>
            <a:r>
              <a:rPr lang="zh-CN" altLang="en-US" sz="2800"/>
              <a:t>     63 920</a:t>
            </a:r>
            <a:endParaRPr lang="zh-CN" altLang="en-US" sz="2800"/>
          </a:p>
          <a:p>
            <a:pPr>
              <a:lnSpc>
                <a:spcPct val="150000"/>
              </a:lnSpc>
            </a:pPr>
            <a:r>
              <a:rPr lang="zh-CN" altLang="en-US" sz="2800"/>
              <a:t>         </a:t>
            </a:r>
            <a:r>
              <a:rPr lang="en-US" altLang="zh-CN" sz="2800"/>
              <a:t>              </a:t>
            </a:r>
            <a:r>
              <a:rPr lang="zh-CN" altLang="en-US" sz="2800"/>
              <a:t>   ――乙材料      </a:t>
            </a:r>
            <a:r>
              <a:rPr lang="en-US" altLang="zh-CN" sz="2800"/>
              <a:t>         </a:t>
            </a:r>
            <a:r>
              <a:rPr lang="zh-CN" altLang="en-US" sz="2800"/>
              <a:t>    47 200</a:t>
            </a:r>
            <a:endParaRPr lang="zh-CN" altLang="en-US" sz="2800"/>
          </a:p>
        </p:txBody>
      </p:sp>
      <p:sp>
        <p:nvSpPr>
          <p:cNvPr id="24579" name="文本占位符 24578"/>
          <p:cNvSpPr>
            <a:spLocks noGrp="1"/>
          </p:cNvSpPr>
          <p:nvPr/>
        </p:nvSpPr>
        <p:spPr>
          <a:xfrm>
            <a:off x="1008380" y="765810"/>
            <a:ext cx="5329238" cy="863600"/>
          </a:xfrm>
          <a:prstGeom prst="rect">
            <a:avLst/>
          </a:prstGeom>
          <a:noFill/>
          <a:ln w="9525">
            <a:noFill/>
            <a:miter lim="800000"/>
          </a:ln>
        </p:spPr>
        <p:txBody>
          <a:bodyPr vert="horz" wrap="square" lIns="91440" tIns="45720" rIns="91440" bIns="45720" numCol="1" anchor="t" anchorCtr="0" compatLnSpc="1"/>
          <a:lst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a:lstStyle>
          <a:p>
            <a:pPr marL="0" indent="0">
              <a:lnSpc>
                <a:spcPct val="150000"/>
              </a:lnSpc>
              <a:spcBef>
                <a:spcPct val="50000"/>
              </a:spcBef>
              <a:spcAft>
                <a:spcPct val="50000"/>
              </a:spcAft>
              <a:buNone/>
            </a:pPr>
            <a:r>
              <a:rPr lang="zh-CN" altLang="en-US" sz="2800" b="1" dirty="0">
                <a:latin typeface="方正粗黑宋简体" panose="02000000000000000000" charset="-122"/>
                <a:ea typeface="方正大黑体_GBK" panose="02010600010101010101" charset="-122"/>
              </a:rPr>
              <a:t>一、材料费用的核算</a:t>
            </a:r>
            <a:endParaRPr lang="zh-CN" altLang="en-US" sz="2800" b="1" dirty="0">
              <a:latin typeface="方正粗黑宋简体" panose="02000000000000000000" charset="-122"/>
              <a:ea typeface="方正大黑体_GBK" panose="02010600010101010101" charset="-122"/>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sz="2800"/>
              <a:t>二、人工费用的核算</a:t>
            </a:r>
            <a:endParaRPr lang="zh-CN" altLang="en-US" sz="2800"/>
          </a:p>
        </p:txBody>
      </p:sp>
      <p:sp>
        <p:nvSpPr>
          <p:cNvPr id="3" name="内容占位符 2"/>
          <p:cNvSpPr>
            <a:spLocks noGrp="1"/>
          </p:cNvSpPr>
          <p:nvPr>
            <p:ph idx="1"/>
          </p:nvPr>
        </p:nvSpPr>
        <p:spPr>
          <a:xfrm>
            <a:off x="609600" y="1165860"/>
            <a:ext cx="10972800" cy="4525963"/>
          </a:xfrm>
        </p:spPr>
        <p:txBody>
          <a:bodyPr/>
          <a:lstStyle/>
          <a:p>
            <a:pPr>
              <a:lnSpc>
                <a:spcPct val="150000"/>
              </a:lnSpc>
            </a:pPr>
            <a:r>
              <a:rPr lang="zh-CN" altLang="en-US" sz="2800"/>
              <a:t>人工费用，即职工薪酬，是指企业为获得职工提供的服务而给予职工各种形式的报酬以及其他相关支出，包括：</a:t>
            </a:r>
            <a:endParaRPr lang="zh-CN" altLang="en-US" sz="2800"/>
          </a:p>
          <a:p>
            <a:pPr>
              <a:lnSpc>
                <a:spcPct val="150000"/>
              </a:lnSpc>
            </a:pPr>
            <a:r>
              <a:rPr lang="zh-CN" altLang="en-US" sz="2800"/>
              <a:t>（1）职工工资、奖金、津贴和补贴；</a:t>
            </a:r>
            <a:endParaRPr lang="zh-CN" altLang="en-US" sz="2800"/>
          </a:p>
          <a:p>
            <a:pPr>
              <a:lnSpc>
                <a:spcPct val="150000"/>
              </a:lnSpc>
            </a:pPr>
            <a:r>
              <a:rPr lang="zh-CN" altLang="en-US" sz="2800"/>
              <a:t>（2）职工福利费；</a:t>
            </a:r>
            <a:endParaRPr lang="zh-CN" altLang="en-US" sz="2800"/>
          </a:p>
          <a:p>
            <a:pPr>
              <a:lnSpc>
                <a:spcPct val="150000"/>
              </a:lnSpc>
            </a:pPr>
            <a:r>
              <a:rPr lang="zh-CN" altLang="en-US" sz="2800"/>
              <a:t>（3）医疗保险费、养老保险费、失业保险费、工伤保险费和生育保险费等社会保险费；</a:t>
            </a:r>
            <a:endParaRPr lang="zh-CN" altLang="en-US" sz="2800"/>
          </a:p>
          <a:p>
            <a:pPr>
              <a:lnSpc>
                <a:spcPct val="150000"/>
              </a:lnSpc>
            </a:pPr>
            <a:r>
              <a:rPr lang="zh-CN" altLang="en-US" sz="2800"/>
              <a:t>（4）住房公积金；</a:t>
            </a:r>
            <a:endParaRPr lang="zh-CN" altLang="en-US" sz="2800"/>
          </a:p>
          <a:p>
            <a:pPr>
              <a:lnSpc>
                <a:spcPct val="150000"/>
              </a:lnSpc>
            </a:pPr>
            <a:r>
              <a:rPr lang="zh-CN" altLang="en-US" sz="2800"/>
              <a:t>（5）工会经费和职工教育经费；</a:t>
            </a:r>
            <a:endParaRPr lang="zh-CN" altLang="en-US" sz="2800"/>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lnSpc>
                <a:spcPct val="150000"/>
              </a:lnSpc>
            </a:pPr>
            <a:r>
              <a:rPr lang="zh-CN" altLang="en-US" sz="2800"/>
              <a:t>（6）非货币性福利；</a:t>
            </a:r>
            <a:endParaRPr lang="zh-CN" altLang="en-US" sz="2800"/>
          </a:p>
          <a:p>
            <a:pPr>
              <a:lnSpc>
                <a:spcPct val="150000"/>
              </a:lnSpc>
            </a:pPr>
            <a:r>
              <a:rPr lang="zh-CN" altLang="en-US" sz="2800"/>
              <a:t>（7）因解除与职工的劳动关系给予的补偿；</a:t>
            </a:r>
            <a:endParaRPr lang="zh-CN" altLang="en-US" sz="2800"/>
          </a:p>
          <a:p>
            <a:pPr>
              <a:lnSpc>
                <a:spcPct val="150000"/>
              </a:lnSpc>
            </a:pPr>
            <a:r>
              <a:rPr lang="zh-CN" altLang="en-US" sz="2800"/>
              <a:t>（8）其他与获得职工提供的服务相关的支出。</a:t>
            </a:r>
            <a:endParaRPr lang="zh-CN" altLang="en-US" sz="2800"/>
          </a:p>
          <a:p>
            <a:pPr>
              <a:lnSpc>
                <a:spcPct val="150000"/>
              </a:lnSpc>
            </a:pPr>
            <a:r>
              <a:rPr lang="zh-CN" altLang="en-US" sz="2800"/>
              <a:t>企业生产经营过程中发生的应付职工薪酬，应按应付职工薪酬的用途计入生产成本、制造费用、管理费用等账户。</a:t>
            </a:r>
            <a:endParaRPr lang="zh-CN" altLang="en-US" sz="2800"/>
          </a:p>
        </p:txBody>
      </p:sp>
      <p:sp>
        <p:nvSpPr>
          <p:cNvPr id="4" name="标题 1"/>
          <p:cNvSpPr>
            <a:spLocks noGrp="1"/>
          </p:cNvSpPr>
          <p:nvPr/>
        </p:nvSpPr>
        <p:spPr>
          <a:xfrm>
            <a:off x="528320" y="237173"/>
            <a:ext cx="10972800" cy="1143000"/>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algn="l"/>
            <a:r>
              <a:rPr lang="zh-CN" altLang="en-US" sz="2800"/>
              <a:t>二、人工费用的核算</a:t>
            </a:r>
            <a:endParaRPr lang="zh-CN" altLang="en-US" sz="2800"/>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sz="2800"/>
              <a:t>二、人工费用的核算</a:t>
            </a:r>
            <a:endParaRPr lang="zh-CN" altLang="en-US" sz="2800"/>
          </a:p>
        </p:txBody>
      </p:sp>
      <p:sp>
        <p:nvSpPr>
          <p:cNvPr id="3" name="内容占位符 2"/>
          <p:cNvSpPr>
            <a:spLocks noGrp="1"/>
          </p:cNvSpPr>
          <p:nvPr>
            <p:ph idx="1"/>
          </p:nvPr>
        </p:nvSpPr>
        <p:spPr/>
        <p:txBody>
          <a:bodyPr/>
          <a:lstStyle/>
          <a:p>
            <a:pPr>
              <a:lnSpc>
                <a:spcPct val="150000"/>
              </a:lnSpc>
            </a:pPr>
            <a:r>
              <a:rPr lang="zh-CN" altLang="en-US" sz="2800"/>
              <a:t>[应用举例5-13]智瑞公司结算某月应付职工薪酬151 200元，其中生产A产品工人工资100 000元，生产B产品工人工资41 000元，车间管理人员工资3 200元，企业管理人员工资7 000元。</a:t>
            </a:r>
            <a:endParaRPr lang="zh-CN" altLang="en-US" sz="2800"/>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sz="2800"/>
              <a:t>二、人工费用的核算</a:t>
            </a:r>
            <a:endParaRPr lang="zh-CN" altLang="en-US" sz="2800"/>
          </a:p>
        </p:txBody>
      </p:sp>
      <p:sp>
        <p:nvSpPr>
          <p:cNvPr id="3" name="内容占位符 2"/>
          <p:cNvSpPr>
            <a:spLocks noGrp="1"/>
          </p:cNvSpPr>
          <p:nvPr>
            <p:ph idx="1"/>
          </p:nvPr>
        </p:nvSpPr>
        <p:spPr/>
        <p:txBody>
          <a:bodyPr/>
          <a:lstStyle/>
          <a:p>
            <a:pPr>
              <a:lnSpc>
                <a:spcPct val="150000"/>
              </a:lnSpc>
            </a:pPr>
            <a:r>
              <a:rPr lang="zh-CN" altLang="en-US" sz="2800"/>
              <a:t>借：生产成本――A产品      100000</a:t>
            </a:r>
            <a:endParaRPr lang="zh-CN" altLang="en-US" sz="2800"/>
          </a:p>
          <a:p>
            <a:pPr>
              <a:lnSpc>
                <a:spcPct val="150000"/>
              </a:lnSpc>
            </a:pPr>
            <a:r>
              <a:rPr lang="zh-CN" altLang="en-US" sz="2800"/>
              <a:t>            </a:t>
            </a:r>
            <a:r>
              <a:rPr lang="en-US" altLang="zh-CN" sz="2800"/>
              <a:t>         </a:t>
            </a:r>
            <a:r>
              <a:rPr lang="zh-CN" altLang="en-US" sz="2800"/>
              <a:t>――B产品      41000</a:t>
            </a:r>
            <a:endParaRPr lang="zh-CN" altLang="en-US" sz="2800"/>
          </a:p>
          <a:p>
            <a:pPr>
              <a:lnSpc>
                <a:spcPct val="150000"/>
              </a:lnSpc>
            </a:pPr>
            <a:r>
              <a:rPr lang="zh-CN" altLang="en-US" sz="2800"/>
              <a:t>    </a:t>
            </a:r>
            <a:r>
              <a:rPr lang="en-US" altLang="zh-CN" sz="2800"/>
              <a:t>   </a:t>
            </a:r>
            <a:r>
              <a:rPr lang="zh-CN" altLang="en-US" sz="2800"/>
              <a:t>制造费用               </a:t>
            </a:r>
            <a:r>
              <a:rPr lang="en-US" altLang="zh-CN" sz="2800"/>
              <a:t>       </a:t>
            </a:r>
            <a:r>
              <a:rPr lang="zh-CN" altLang="en-US" sz="2800"/>
              <a:t> 3200</a:t>
            </a:r>
            <a:endParaRPr lang="zh-CN" altLang="en-US" sz="2800"/>
          </a:p>
          <a:p>
            <a:pPr>
              <a:lnSpc>
                <a:spcPct val="150000"/>
              </a:lnSpc>
            </a:pPr>
            <a:r>
              <a:rPr lang="zh-CN" altLang="en-US" sz="2800"/>
              <a:t>    </a:t>
            </a:r>
            <a:r>
              <a:rPr lang="en-US" altLang="zh-CN" sz="2800"/>
              <a:t>   </a:t>
            </a:r>
            <a:r>
              <a:rPr lang="zh-CN" altLang="en-US" sz="2800"/>
              <a:t>管理费用           </a:t>
            </a:r>
            <a:r>
              <a:rPr lang="en-US" altLang="zh-CN" sz="2800"/>
              <a:t>       </a:t>
            </a:r>
            <a:r>
              <a:rPr lang="zh-CN" altLang="en-US" sz="2800"/>
              <a:t>     7000</a:t>
            </a:r>
            <a:endParaRPr lang="zh-CN" altLang="en-US" sz="2800"/>
          </a:p>
          <a:p>
            <a:pPr>
              <a:lnSpc>
                <a:spcPct val="150000"/>
              </a:lnSpc>
            </a:pPr>
            <a:r>
              <a:rPr lang="zh-CN" altLang="en-US" sz="2800"/>
              <a:t>  </a:t>
            </a:r>
            <a:r>
              <a:rPr lang="en-US" altLang="zh-CN" sz="2800"/>
              <a:t>     </a:t>
            </a:r>
            <a:r>
              <a:rPr lang="zh-CN" altLang="en-US" sz="2800"/>
              <a:t>贷：应付职工薪酬――工资       151 200</a:t>
            </a:r>
            <a:endParaRPr lang="zh-CN" altLang="en-US" sz="2800"/>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0" y="357188"/>
            <a:ext cx="10972800" cy="1143000"/>
          </a:xfrm>
        </p:spPr>
        <p:txBody>
          <a:bodyPr>
            <a:scene3d>
              <a:camera prst="orthographicFront"/>
              <a:lightRig rig="soft" dir="t">
                <a:rot lat="0" lon="0" rev="15600000"/>
              </a:lightRig>
            </a:scene3d>
            <a:sp3d extrusionH="57150" prstMaterial="softEdge">
              <a:bevelT w="25400" h="38100"/>
            </a:sp3d>
          </a:bodyPr>
          <a:lstStyle/>
          <a:p>
            <a:pPr eaLnBrk="1" hangingPunct="1"/>
            <a:r>
              <a:rPr lang="zh-CN" altLang="en-US"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资金筹集业务的核算 </a:t>
            </a:r>
            <a:br>
              <a:rPr lang="zh-CN" altLang="en-US"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rPr>
            </a:br>
            <a:r>
              <a:rPr lang="zh-CN" altLang="en-US" sz="3200">
                <a:solidFill>
                  <a:srgbClr val="002060"/>
                </a:solidFill>
                <a:effectLst/>
                <a:latin typeface="方正粗黑宋简体" panose="02000000000000000000" charset="-122"/>
                <a:ea typeface="方正大黑体_GBK" panose="02010600010101010101" charset="-122"/>
                <a:cs typeface="方正大黑体_GBK" panose="02010600010101010101" charset="-122"/>
              </a:rPr>
              <a:t> </a:t>
            </a:r>
            <a:endParaRPr lang="zh-CN" altLang="en-US" sz="3200">
              <a:solidFill>
                <a:srgbClr val="002060"/>
              </a:solidFill>
              <a:effectLst/>
              <a:latin typeface="方正粗黑宋简体" panose="02000000000000000000" charset="-122"/>
              <a:ea typeface="方正大黑体_GBK" panose="02010600010101010101" charset="-122"/>
              <a:cs typeface="方正大黑体_GBK" panose="02010600010101010101" charset="-122"/>
            </a:endParaRPr>
          </a:p>
        </p:txBody>
      </p:sp>
      <p:sp>
        <p:nvSpPr>
          <p:cNvPr id="2" name="空心弧 1"/>
          <p:cNvSpPr/>
          <p:nvPr>
            <p:custDataLst>
              <p:tags r:id="rId1"/>
            </p:custDataLst>
          </p:nvPr>
        </p:nvSpPr>
        <p:spPr>
          <a:xfrm>
            <a:off x="886478" y="1673234"/>
            <a:ext cx="1530070" cy="1530070"/>
          </a:xfrm>
          <a:prstGeom prst="blockArc">
            <a:avLst>
              <a:gd name="adj1" fmla="val 16102233"/>
              <a:gd name="adj2" fmla="val 656203"/>
              <a:gd name="adj3" fmla="val 1016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dirty="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3" name="空心弧 2"/>
          <p:cNvSpPr/>
          <p:nvPr>
            <p:custDataLst>
              <p:tags r:id="rId2"/>
            </p:custDataLst>
          </p:nvPr>
        </p:nvSpPr>
        <p:spPr>
          <a:xfrm flipH="1" flipV="1">
            <a:off x="2245053" y="1915493"/>
            <a:ext cx="1530070" cy="1530070"/>
          </a:xfrm>
          <a:prstGeom prst="blockArc">
            <a:avLst>
              <a:gd name="adj1" fmla="val 11661999"/>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4" name="空心弧 3"/>
          <p:cNvSpPr/>
          <p:nvPr>
            <p:custDataLst>
              <p:tags r:id="rId3"/>
            </p:custDataLst>
          </p:nvPr>
        </p:nvSpPr>
        <p:spPr>
          <a:xfrm rot="2700000">
            <a:off x="3578788" y="2260238"/>
            <a:ext cx="1530070" cy="1530070"/>
          </a:xfrm>
          <a:prstGeom prst="blockArc">
            <a:avLst>
              <a:gd name="adj1" fmla="val 8912435"/>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3" name="空心弧 12"/>
          <p:cNvSpPr/>
          <p:nvPr>
            <p:custDataLst>
              <p:tags r:id="rId4"/>
            </p:custDataLst>
          </p:nvPr>
        </p:nvSpPr>
        <p:spPr>
          <a:xfrm rot="3120378" flipV="1">
            <a:off x="4329988" y="3411166"/>
            <a:ext cx="1530070" cy="1530070"/>
          </a:xfrm>
          <a:prstGeom prst="blockArc">
            <a:avLst>
              <a:gd name="adj1" fmla="val 10426104"/>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4" name="空心弧 13"/>
          <p:cNvSpPr/>
          <p:nvPr>
            <p:custDataLst>
              <p:tags r:id="rId5"/>
            </p:custDataLst>
          </p:nvPr>
        </p:nvSpPr>
        <p:spPr>
          <a:xfrm rot="3023909" flipH="1">
            <a:off x="5349888" y="4334845"/>
            <a:ext cx="1530070" cy="1530070"/>
          </a:xfrm>
          <a:prstGeom prst="blockArc">
            <a:avLst>
              <a:gd name="adj1" fmla="val 13833344"/>
              <a:gd name="adj2" fmla="val 569579"/>
              <a:gd name="adj3" fmla="val 101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5" name="椭圆 14"/>
          <p:cNvSpPr/>
          <p:nvPr>
            <p:custDataLst>
              <p:tags r:id="rId6"/>
            </p:custDataLst>
          </p:nvPr>
        </p:nvSpPr>
        <p:spPr>
          <a:xfrm>
            <a:off x="2547131" y="2176444"/>
            <a:ext cx="925913" cy="9259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6" name="椭圆 15"/>
          <p:cNvSpPr/>
          <p:nvPr>
            <p:custDataLst>
              <p:tags r:id="rId7"/>
            </p:custDataLst>
          </p:nvPr>
        </p:nvSpPr>
        <p:spPr>
          <a:xfrm>
            <a:off x="3880745" y="2558909"/>
            <a:ext cx="932727" cy="9327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7" name="椭圆 16"/>
          <p:cNvSpPr/>
          <p:nvPr>
            <p:custDataLst>
              <p:tags r:id="rId8"/>
            </p:custDataLst>
          </p:nvPr>
        </p:nvSpPr>
        <p:spPr>
          <a:xfrm>
            <a:off x="4628659" y="3713911"/>
            <a:ext cx="932727" cy="9327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8" name="Freeform 10"/>
          <p:cNvSpPr>
            <a:spLocks noEditPoints="1"/>
          </p:cNvSpPr>
          <p:nvPr>
            <p:custDataLst>
              <p:tags r:id="rId9"/>
            </p:custDataLst>
          </p:nvPr>
        </p:nvSpPr>
        <p:spPr bwMode="auto">
          <a:xfrm>
            <a:off x="4762687" y="3930142"/>
            <a:ext cx="664672" cy="500264"/>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1" name="圆角矩形 35"/>
          <p:cNvSpPr/>
          <p:nvPr>
            <p:custDataLst>
              <p:tags r:id="rId10"/>
            </p:custDataLst>
          </p:nvPr>
        </p:nvSpPr>
        <p:spPr>
          <a:xfrm>
            <a:off x="6789394" y="3414430"/>
            <a:ext cx="599452" cy="59896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rPr>
              <a:t>3</a:t>
            </a:r>
            <a:endPar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endParaRPr>
          </a:p>
        </p:txBody>
      </p:sp>
      <p:sp>
        <p:nvSpPr>
          <p:cNvPr id="20" name="文本框 19"/>
          <p:cNvSpPr txBox="1"/>
          <p:nvPr>
            <p:custDataLst>
              <p:tags r:id="rId11"/>
            </p:custDataLst>
          </p:nvPr>
        </p:nvSpPr>
        <p:spPr>
          <a:xfrm>
            <a:off x="6786936" y="2529149"/>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rPr>
              <a:t>账户设置</a:t>
            </a:r>
            <a:endPar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endParaRPr>
          </a:p>
        </p:txBody>
      </p:sp>
      <p:sp>
        <p:nvSpPr>
          <p:cNvPr id="21" name="圆角矩形 34"/>
          <p:cNvSpPr/>
          <p:nvPr>
            <p:custDataLst>
              <p:tags r:id="rId12"/>
            </p:custDataLst>
          </p:nvPr>
        </p:nvSpPr>
        <p:spPr>
          <a:xfrm>
            <a:off x="6045364" y="2529149"/>
            <a:ext cx="599452" cy="59896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chemeClr val="bg1"/>
                </a:solidFill>
                <a:latin typeface="Arial" panose="020B0604020202020204" pitchFamily="34" charset="0"/>
                <a:ea typeface="方正大黑体_GBK" panose="02010600010101010101" charset="-122"/>
                <a:sym typeface="Arial" panose="020B0604020202020204" pitchFamily="34" charset="0"/>
              </a:rPr>
              <a:t>2</a:t>
            </a:r>
            <a:endParaRPr lang="en-US" altLang="zh-CN" sz="2600" dirty="0">
              <a:solidFill>
                <a:schemeClr val="bg1"/>
              </a:solidFill>
              <a:latin typeface="Arial" panose="020B0604020202020204" pitchFamily="34" charset="0"/>
              <a:ea typeface="方正大黑体_GBK" panose="02010600010101010101" charset="-122"/>
              <a:sym typeface="Arial" panose="020B0604020202020204" pitchFamily="34" charset="0"/>
            </a:endParaRPr>
          </a:p>
        </p:txBody>
      </p:sp>
      <p:sp>
        <p:nvSpPr>
          <p:cNvPr id="22" name="文本框 21"/>
          <p:cNvSpPr txBox="1"/>
          <p:nvPr>
            <p:custDataLst>
              <p:tags r:id="rId13"/>
            </p:custDataLst>
          </p:nvPr>
        </p:nvSpPr>
        <p:spPr>
          <a:xfrm>
            <a:off x="6185023" y="1643868"/>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a:gradFill>
                  <a:gsLst>
                    <a:gs pos="0">
                      <a:srgbClr val="012D86"/>
                    </a:gs>
                    <a:gs pos="100000">
                      <a:srgbClr val="0E2557"/>
                    </a:gs>
                  </a:gsLst>
                  <a:lin scaled="0"/>
                </a:gradFill>
                <a:latin typeface="方正粗黑宋简体" panose="02000000000000000000" charset="-122"/>
                <a:ea typeface="方正大黑体_GBK" panose="02010600010101010101" charset="-122"/>
              </a:rPr>
              <a:t>核算内容</a:t>
            </a:r>
            <a:endParaRPr lang="zh-CN" altLang="en-US" sz="2600" spc="15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4" name="圆角矩形 30"/>
          <p:cNvSpPr/>
          <p:nvPr>
            <p:custDataLst>
              <p:tags r:id="rId14"/>
            </p:custDataLst>
          </p:nvPr>
        </p:nvSpPr>
        <p:spPr>
          <a:xfrm>
            <a:off x="5443453" y="1643868"/>
            <a:ext cx="599452" cy="59896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rPr>
              <a:t>1</a:t>
            </a:r>
            <a:endPar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endParaRPr>
          </a:p>
        </p:txBody>
      </p:sp>
      <p:pic>
        <p:nvPicPr>
          <p:cNvPr id="25" name="图形 34"/>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2847807" y="2384916"/>
            <a:ext cx="324560" cy="508970"/>
          </a:xfrm>
          <a:prstGeom prst="rect">
            <a:avLst/>
          </a:prstGeom>
        </p:spPr>
      </p:pic>
      <p:pic>
        <p:nvPicPr>
          <p:cNvPr id="26" name="图形 35"/>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4125817" y="2818734"/>
            <a:ext cx="442582" cy="413077"/>
          </a:xfrm>
          <a:prstGeom prst="rect">
            <a:avLst/>
          </a:prstGeom>
        </p:spPr>
      </p:pic>
      <p:sp>
        <p:nvSpPr>
          <p:cNvPr id="5" name="文本框 4"/>
          <p:cNvSpPr txBox="1"/>
          <p:nvPr>
            <p:custDataLst>
              <p:tags r:id="rId21"/>
            </p:custDataLst>
          </p:nvPr>
        </p:nvSpPr>
        <p:spPr>
          <a:xfrm>
            <a:off x="7481626" y="3441009"/>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rPr>
              <a:t>核算举例</a:t>
            </a:r>
            <a:endPar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endParaRPr>
          </a:p>
        </p:txBody>
      </p:sp>
    </p:spTree>
    <p:custDataLst>
      <p:tags r:id="rId22"/>
    </p:custDataLst>
  </p:cSld>
  <p:clrMapOvr>
    <a:masterClrMapping/>
  </p:clrMapOvr>
  <p:transition spd="med">
    <p:wheel spokes="8"/>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sz="2800">
                <a:sym typeface="+mn-ea"/>
              </a:rPr>
              <a:t>二、人工费用的核算</a:t>
            </a:r>
            <a:endParaRPr lang="zh-CN" altLang="en-US"/>
          </a:p>
        </p:txBody>
      </p:sp>
      <p:sp>
        <p:nvSpPr>
          <p:cNvPr id="3" name="内容占位符 2"/>
          <p:cNvSpPr>
            <a:spLocks noGrp="1"/>
          </p:cNvSpPr>
          <p:nvPr>
            <p:ph idx="1"/>
          </p:nvPr>
        </p:nvSpPr>
        <p:spPr/>
        <p:txBody>
          <a:bodyPr/>
          <a:lstStyle/>
          <a:p>
            <a:r>
              <a:rPr lang="zh-CN" altLang="en-US" sz="2800"/>
              <a:t>[应用举例5-14]智瑞公司从银行提取现金151 200元，备发工资</a:t>
            </a:r>
            <a:r>
              <a:rPr lang="zh-CN" altLang="en-US"/>
              <a:t>。</a:t>
            </a:r>
            <a:endParaRPr lang="zh-CN" altLang="en-US"/>
          </a:p>
        </p:txBody>
      </p:sp>
      <p:sp>
        <p:nvSpPr>
          <p:cNvPr id="4" name="文本框 3"/>
          <p:cNvSpPr txBox="1"/>
          <p:nvPr/>
        </p:nvSpPr>
        <p:spPr>
          <a:xfrm>
            <a:off x="3048000" y="2623185"/>
            <a:ext cx="6096000" cy="1814830"/>
          </a:xfrm>
          <a:prstGeom prst="rect">
            <a:avLst/>
          </a:prstGeom>
          <a:noFill/>
        </p:spPr>
        <p:txBody>
          <a:bodyPr wrap="square" rtlCol="0" anchor="t">
            <a:spAutoFit/>
          </a:bodyPr>
          <a:lstStyle/>
          <a:p>
            <a:pPr>
              <a:lnSpc>
                <a:spcPct val="200000"/>
              </a:lnSpc>
            </a:pPr>
            <a:r>
              <a:rPr lang="zh-CN" altLang="en-US" sz="2800"/>
              <a:t>借：库存现金        151 200</a:t>
            </a:r>
            <a:endParaRPr lang="zh-CN" altLang="en-US" sz="2800"/>
          </a:p>
          <a:p>
            <a:pPr>
              <a:lnSpc>
                <a:spcPct val="200000"/>
              </a:lnSpc>
            </a:pPr>
            <a:r>
              <a:rPr lang="zh-CN" altLang="en-US" sz="2800"/>
              <a:t>  贷：银行存款         151 200</a:t>
            </a:r>
            <a:endParaRPr lang="zh-CN" altLang="en-US" sz="280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164783"/>
            <a:ext cx="10972800" cy="1143000"/>
          </a:xfrm>
        </p:spPr>
        <p:txBody>
          <a:bodyPr/>
          <a:lstStyle/>
          <a:p>
            <a:pPr algn="l"/>
            <a:r>
              <a:rPr lang="zh-CN" altLang="en-US" sz="2800"/>
              <a:t>二、人工费用的核算</a:t>
            </a:r>
            <a:endParaRPr lang="zh-CN" altLang="en-US" sz="2800"/>
          </a:p>
        </p:txBody>
      </p:sp>
      <p:sp>
        <p:nvSpPr>
          <p:cNvPr id="3" name="内容占位符 2"/>
          <p:cNvSpPr>
            <a:spLocks noGrp="1"/>
          </p:cNvSpPr>
          <p:nvPr>
            <p:ph idx="1"/>
          </p:nvPr>
        </p:nvSpPr>
        <p:spPr>
          <a:xfrm>
            <a:off x="609600" y="1118235"/>
            <a:ext cx="10972800" cy="5008245"/>
          </a:xfrm>
        </p:spPr>
        <p:txBody>
          <a:bodyPr/>
          <a:lstStyle/>
          <a:p>
            <a:r>
              <a:rPr lang="zh-CN" altLang="en-US" sz="2800"/>
              <a:t>[应用举例5-15]智瑞公司以现金151 200元发放职工工资。</a:t>
            </a:r>
            <a:endParaRPr lang="zh-CN" altLang="en-US" sz="2800"/>
          </a:p>
        </p:txBody>
      </p:sp>
      <p:sp>
        <p:nvSpPr>
          <p:cNvPr id="5" name="文本框 4"/>
          <p:cNvSpPr txBox="1"/>
          <p:nvPr/>
        </p:nvSpPr>
        <p:spPr>
          <a:xfrm>
            <a:off x="1105535" y="1884680"/>
            <a:ext cx="8192770" cy="1383665"/>
          </a:xfrm>
          <a:prstGeom prst="rect">
            <a:avLst/>
          </a:prstGeom>
          <a:noFill/>
        </p:spPr>
        <p:txBody>
          <a:bodyPr wrap="square" rtlCol="0" anchor="t">
            <a:spAutoFit/>
          </a:bodyPr>
          <a:lstStyle/>
          <a:p>
            <a:pPr>
              <a:lnSpc>
                <a:spcPct val="150000"/>
              </a:lnSpc>
            </a:pPr>
            <a:r>
              <a:rPr lang="zh-CN" altLang="en-US" sz="2800"/>
              <a:t>借：应付职工薪酬――工资        151 200</a:t>
            </a:r>
            <a:endParaRPr lang="zh-CN" altLang="en-US" sz="2800"/>
          </a:p>
          <a:p>
            <a:pPr>
              <a:lnSpc>
                <a:spcPct val="150000"/>
              </a:lnSpc>
            </a:pPr>
            <a:r>
              <a:rPr lang="zh-CN" altLang="en-US" sz="2800"/>
              <a:t>  </a:t>
            </a:r>
            <a:r>
              <a:rPr lang="en-US" altLang="zh-CN" sz="2800"/>
              <a:t>    </a:t>
            </a:r>
            <a:r>
              <a:rPr lang="zh-CN" altLang="en-US" sz="2800"/>
              <a:t>贷：库存现金         </a:t>
            </a:r>
            <a:r>
              <a:rPr lang="en-US" altLang="zh-CN" sz="2800"/>
              <a:t>                 </a:t>
            </a:r>
            <a:r>
              <a:rPr lang="zh-CN" altLang="en-US" sz="2800"/>
              <a:t>            151 200</a:t>
            </a:r>
            <a:endParaRPr lang="zh-CN" altLang="en-US" sz="2800"/>
          </a:p>
        </p:txBody>
      </p:sp>
      <p:sp>
        <p:nvSpPr>
          <p:cNvPr id="6" name="文本框 5"/>
          <p:cNvSpPr txBox="1"/>
          <p:nvPr/>
        </p:nvSpPr>
        <p:spPr>
          <a:xfrm>
            <a:off x="1006475" y="3534410"/>
            <a:ext cx="10575925" cy="1383665"/>
          </a:xfrm>
          <a:prstGeom prst="rect">
            <a:avLst/>
          </a:prstGeom>
          <a:noFill/>
        </p:spPr>
        <p:txBody>
          <a:bodyPr wrap="square" rtlCol="0" anchor="t">
            <a:spAutoFit/>
          </a:bodyPr>
          <a:lstStyle/>
          <a:p>
            <a:pPr>
              <a:lnSpc>
                <a:spcPct val="150000"/>
              </a:lnSpc>
            </a:pPr>
            <a:r>
              <a:rPr lang="zh-CN" altLang="en-US" sz="2800">
                <a:solidFill>
                  <a:srgbClr val="002060"/>
                </a:solidFill>
              </a:rPr>
              <a:t>若职工工资直接通过银行划转至职工个人账户，上述两笔业务可合并处理如下：</a:t>
            </a:r>
            <a:endParaRPr lang="zh-CN" altLang="en-US" sz="2800">
              <a:solidFill>
                <a:srgbClr val="002060"/>
              </a:solidFill>
            </a:endParaRPr>
          </a:p>
        </p:txBody>
      </p:sp>
      <p:sp>
        <p:nvSpPr>
          <p:cNvPr id="7" name="文本框 6"/>
          <p:cNvSpPr txBox="1"/>
          <p:nvPr/>
        </p:nvSpPr>
        <p:spPr>
          <a:xfrm>
            <a:off x="2461260" y="4756150"/>
            <a:ext cx="7270115" cy="1383665"/>
          </a:xfrm>
          <a:prstGeom prst="rect">
            <a:avLst/>
          </a:prstGeom>
          <a:noFill/>
        </p:spPr>
        <p:txBody>
          <a:bodyPr wrap="square" rtlCol="0" anchor="t">
            <a:spAutoFit/>
          </a:bodyPr>
          <a:lstStyle/>
          <a:p>
            <a:pPr>
              <a:lnSpc>
                <a:spcPct val="150000"/>
              </a:lnSpc>
            </a:pPr>
            <a:r>
              <a:rPr lang="zh-CN" altLang="en-US" sz="2800"/>
              <a:t>借：应付职工薪酬――工资    151 200</a:t>
            </a:r>
            <a:endParaRPr lang="zh-CN" altLang="en-US" sz="2800"/>
          </a:p>
          <a:p>
            <a:pPr>
              <a:lnSpc>
                <a:spcPct val="150000"/>
              </a:lnSpc>
            </a:pPr>
            <a:r>
              <a:rPr lang="zh-CN" altLang="en-US" sz="2800"/>
              <a:t>  </a:t>
            </a:r>
            <a:r>
              <a:rPr lang="en-US" altLang="zh-CN" sz="2800"/>
              <a:t>    </a:t>
            </a:r>
            <a:r>
              <a:rPr lang="zh-CN" altLang="en-US" sz="2800"/>
              <a:t>贷：银行存款         </a:t>
            </a:r>
            <a:r>
              <a:rPr lang="en-US" altLang="zh-CN" sz="2800"/>
              <a:t>        </a:t>
            </a:r>
            <a:r>
              <a:rPr lang="zh-CN" altLang="en-US" sz="2800"/>
              <a:t>         151 200</a:t>
            </a:r>
            <a:endParaRPr lang="zh-CN" altLang="en-US" sz="280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568325"/>
            <a:ext cx="10972800" cy="5558155"/>
          </a:xfrm>
        </p:spPr>
        <p:txBody>
          <a:bodyPr/>
          <a:lstStyle/>
          <a:p>
            <a:pPr>
              <a:lnSpc>
                <a:spcPct val="200000"/>
              </a:lnSpc>
            </a:pPr>
            <a:r>
              <a:rPr lang="zh-CN" altLang="en-US" sz="2800"/>
              <a:t>[应用举例5-16]智瑞公司月末按当月应付职工薪酬的14％计提职工福利费21 168元。</a:t>
            </a:r>
            <a:endParaRPr lang="zh-CN" altLang="en-US" sz="2800"/>
          </a:p>
        </p:txBody>
      </p:sp>
      <p:sp>
        <p:nvSpPr>
          <p:cNvPr id="4" name="文本框 3"/>
          <p:cNvSpPr txBox="1"/>
          <p:nvPr/>
        </p:nvSpPr>
        <p:spPr>
          <a:xfrm>
            <a:off x="2028190" y="2503170"/>
            <a:ext cx="8629650" cy="3322955"/>
          </a:xfrm>
          <a:prstGeom prst="rect">
            <a:avLst/>
          </a:prstGeom>
          <a:noFill/>
        </p:spPr>
        <p:txBody>
          <a:bodyPr wrap="square" rtlCol="0" anchor="t">
            <a:spAutoFit/>
          </a:bodyPr>
          <a:lstStyle/>
          <a:p>
            <a:pPr>
              <a:lnSpc>
                <a:spcPct val="150000"/>
              </a:lnSpc>
            </a:pPr>
            <a:r>
              <a:rPr lang="zh-CN" altLang="en-US" sz="2800"/>
              <a:t>借：生产成本――A产品      14 000</a:t>
            </a:r>
            <a:endParaRPr lang="zh-CN" altLang="en-US" sz="2800"/>
          </a:p>
          <a:p>
            <a:pPr>
              <a:lnSpc>
                <a:spcPct val="150000"/>
              </a:lnSpc>
            </a:pPr>
            <a:r>
              <a:rPr lang="zh-CN" altLang="en-US" sz="2800"/>
              <a:t>           </a:t>
            </a:r>
            <a:r>
              <a:rPr lang="en-US" altLang="zh-CN" sz="2800"/>
              <a:t>         </a:t>
            </a:r>
            <a:r>
              <a:rPr lang="zh-CN" altLang="en-US" sz="2800"/>
              <a:t> ――B产品      5 740</a:t>
            </a:r>
            <a:endParaRPr lang="zh-CN" altLang="en-US" sz="2800"/>
          </a:p>
          <a:p>
            <a:pPr>
              <a:lnSpc>
                <a:spcPct val="150000"/>
              </a:lnSpc>
            </a:pPr>
            <a:r>
              <a:rPr lang="zh-CN" altLang="en-US" sz="2800"/>
              <a:t>    </a:t>
            </a:r>
            <a:r>
              <a:rPr lang="en-US" altLang="zh-CN" sz="2800"/>
              <a:t>   </a:t>
            </a:r>
            <a:r>
              <a:rPr lang="zh-CN" altLang="en-US" sz="2800"/>
              <a:t>制造费用         </a:t>
            </a:r>
            <a:r>
              <a:rPr lang="en-US" altLang="zh-CN" sz="2800"/>
              <a:t>       </a:t>
            </a:r>
            <a:r>
              <a:rPr lang="zh-CN" altLang="en-US" sz="2800"/>
              <a:t>       448</a:t>
            </a:r>
            <a:endParaRPr lang="zh-CN" altLang="en-US" sz="2800"/>
          </a:p>
          <a:p>
            <a:pPr>
              <a:lnSpc>
                <a:spcPct val="150000"/>
              </a:lnSpc>
            </a:pPr>
            <a:r>
              <a:rPr lang="zh-CN" altLang="en-US" sz="2800"/>
              <a:t>    </a:t>
            </a:r>
            <a:r>
              <a:rPr lang="en-US" altLang="zh-CN" sz="2800"/>
              <a:t>   </a:t>
            </a:r>
            <a:r>
              <a:rPr lang="zh-CN" altLang="en-US" sz="2800"/>
              <a:t>管理费用             </a:t>
            </a:r>
            <a:r>
              <a:rPr lang="en-US" altLang="zh-CN" sz="2800"/>
              <a:t>        </a:t>
            </a:r>
            <a:r>
              <a:rPr lang="zh-CN" altLang="en-US" sz="2800"/>
              <a:t>   980</a:t>
            </a:r>
            <a:endParaRPr lang="zh-CN" altLang="en-US" sz="2800"/>
          </a:p>
          <a:p>
            <a:pPr>
              <a:lnSpc>
                <a:spcPct val="150000"/>
              </a:lnSpc>
            </a:pPr>
            <a:r>
              <a:rPr lang="zh-CN" altLang="en-US" sz="2800"/>
              <a:t>  </a:t>
            </a:r>
            <a:r>
              <a:rPr lang="en-US" altLang="zh-CN" sz="2800"/>
              <a:t>    </a:t>
            </a:r>
            <a:r>
              <a:rPr lang="zh-CN" altLang="en-US" sz="2800"/>
              <a:t>贷：应付职工薪酬――职工福利       21 168</a:t>
            </a:r>
            <a:endParaRPr lang="zh-CN" altLang="en-US" sz="280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三、制造费用的核算</a:t>
            </a:r>
            <a:endParaRPr lang="zh-CN" altLang="en-US" sz="2800"/>
          </a:p>
        </p:txBody>
      </p:sp>
      <p:sp>
        <p:nvSpPr>
          <p:cNvPr id="3" name="内容占位符 2"/>
          <p:cNvSpPr>
            <a:spLocks noGrp="1"/>
          </p:cNvSpPr>
          <p:nvPr>
            <p:ph idx="1"/>
          </p:nvPr>
        </p:nvSpPr>
        <p:spPr/>
        <p:txBody>
          <a:bodyPr/>
          <a:lstStyle/>
          <a:p>
            <a:pPr>
              <a:lnSpc>
                <a:spcPct val="150000"/>
              </a:lnSpc>
            </a:pPr>
            <a:r>
              <a:rPr lang="zh-CN" altLang="en-US" sz="2800"/>
              <a:t>制造费用是企业为生产产品和提供劳务而发生的各项间接费用。</a:t>
            </a:r>
            <a:endParaRPr lang="zh-CN" altLang="en-US" sz="2800"/>
          </a:p>
          <a:p>
            <a:pPr>
              <a:lnSpc>
                <a:spcPct val="150000"/>
              </a:lnSpc>
            </a:pPr>
            <a:r>
              <a:rPr lang="zh-CN" altLang="en-US" sz="2800"/>
              <a:t>其主要内容是企业的生产部门为组织和管理生产活动以及为生产活动服务而发生的费用，如车间管理人员的薪酬、车间办公费、水电费、折旧费等。</a:t>
            </a:r>
            <a:endParaRPr lang="zh-CN" altLang="en-US" sz="2800"/>
          </a:p>
          <a:p>
            <a:endParaRPr lang="zh-CN" altLang="en-US"/>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三、制造费用的核算</a:t>
            </a:r>
            <a:endParaRPr lang="zh-CN" altLang="en-US" sz="2800"/>
          </a:p>
        </p:txBody>
      </p:sp>
      <p:sp>
        <p:nvSpPr>
          <p:cNvPr id="3" name="内容占位符 2"/>
          <p:cNvSpPr>
            <a:spLocks noGrp="1"/>
          </p:cNvSpPr>
          <p:nvPr>
            <p:ph idx="1"/>
          </p:nvPr>
        </p:nvSpPr>
        <p:spPr/>
        <p:txBody>
          <a:bodyPr/>
          <a:lstStyle/>
          <a:p>
            <a:pPr>
              <a:lnSpc>
                <a:spcPct val="150000"/>
              </a:lnSpc>
            </a:pPr>
            <a:r>
              <a:rPr lang="zh-CN" altLang="en-US" sz="2800"/>
              <a:t>制造费用应计入产品成本，但在生产多种产品的车间里，制造费用在发生时一般无法判定其应归属的成本计算对象，因而不能直接计入车间生产的各种产品成本中。</a:t>
            </a:r>
            <a:endParaRPr lang="zh-CN" altLang="en-US" sz="2800"/>
          </a:p>
          <a:p>
            <a:pPr>
              <a:lnSpc>
                <a:spcPct val="150000"/>
              </a:lnSpc>
            </a:pPr>
            <a:r>
              <a:rPr lang="zh-CN" altLang="en-US" sz="2800"/>
              <a:t>为此，企业发生了制造费用，先通过“制造费用”账户进行归集，月末再将车间归集的制造费用按照一定的分配标准，在车间生产的各种产品之间进行分配，计入各种产品成本之中。</a:t>
            </a:r>
            <a:endParaRPr lang="zh-CN" altLang="en-US" sz="2800"/>
          </a:p>
          <a:p>
            <a:endParaRPr lang="zh-CN" altLang="en-US"/>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制造费用分配方法</a:t>
            </a:r>
            <a:endParaRPr lang="zh-CN" altLang="en-US" sz="2800"/>
          </a:p>
        </p:txBody>
      </p:sp>
      <p:sp>
        <p:nvSpPr>
          <p:cNvPr id="3" name="内容占位符 2"/>
          <p:cNvSpPr>
            <a:spLocks noGrp="1"/>
          </p:cNvSpPr>
          <p:nvPr>
            <p:ph idx="1"/>
          </p:nvPr>
        </p:nvSpPr>
        <p:spPr/>
        <p:txBody>
          <a:bodyPr/>
          <a:lstStyle/>
          <a:p>
            <a:pPr>
              <a:lnSpc>
                <a:spcPct val="150000"/>
              </a:lnSpc>
            </a:pPr>
            <a:r>
              <a:rPr lang="zh-CN" altLang="en-US" sz="2800"/>
              <a:t>第一，计算制造费用分配率</a:t>
            </a:r>
            <a:endParaRPr lang="zh-CN" altLang="en-US" sz="2800"/>
          </a:p>
          <a:p>
            <a:pPr>
              <a:lnSpc>
                <a:spcPct val="150000"/>
              </a:lnSpc>
            </a:pPr>
            <a:r>
              <a:rPr lang="zh-CN" altLang="en-US" sz="2800"/>
              <a:t>                   </a:t>
            </a:r>
            <a:r>
              <a:rPr lang="en-US" altLang="zh-CN" sz="2800"/>
              <a:t>               </a:t>
            </a:r>
            <a:r>
              <a:rPr lang="zh-CN" altLang="en-US" sz="2800"/>
              <a:t>车间归集的制造费用总额</a:t>
            </a:r>
            <a:endParaRPr lang="zh-CN" altLang="en-US" sz="2800"/>
          </a:p>
          <a:p>
            <a:pPr>
              <a:lnSpc>
                <a:spcPct val="150000"/>
              </a:lnSpc>
            </a:pPr>
            <a:r>
              <a:rPr lang="zh-CN" altLang="en-US" sz="2800"/>
              <a:t>制造费用分配率＝   </a:t>
            </a:r>
            <a:endParaRPr lang="zh-CN" altLang="en-US" sz="2800"/>
          </a:p>
          <a:p>
            <a:pPr>
              <a:lnSpc>
                <a:spcPct val="150000"/>
              </a:lnSpc>
            </a:pPr>
            <a:r>
              <a:rPr lang="zh-CN" altLang="en-US" sz="2800"/>
              <a:t>                     车间各种产品的分配标准（生产工时等）合计</a:t>
            </a:r>
            <a:endParaRPr lang="zh-CN" altLang="en-US" sz="2800"/>
          </a:p>
        </p:txBody>
      </p:sp>
      <p:cxnSp>
        <p:nvCxnSpPr>
          <p:cNvPr id="4" name="直接连接符 3"/>
          <p:cNvCxnSpPr/>
          <p:nvPr/>
        </p:nvCxnSpPr>
        <p:spPr>
          <a:xfrm flipV="1">
            <a:off x="3708400" y="3307715"/>
            <a:ext cx="6442075" cy="55245"/>
          </a:xfrm>
          <a:prstGeom prst="line">
            <a:avLst/>
          </a:prstGeom>
          <a:solidFill>
            <a:schemeClr val="accent1"/>
          </a:solidFill>
          <a:ln w="9525" cap="flat" cmpd="sng" algn="ctr">
            <a:solidFill>
              <a:schemeClr val="tx1"/>
            </a:solidFill>
            <a:prstDash val="solid"/>
            <a:round/>
            <a:headEnd type="none" w="med" len="med"/>
            <a:tailEnd type="none" w="med" len="med"/>
          </a:ln>
        </p:spPr>
      </p:cxn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制造费用的分配方法</a:t>
            </a:r>
            <a:endParaRPr lang="zh-CN" altLang="en-US" sz="2800"/>
          </a:p>
        </p:txBody>
      </p:sp>
      <p:sp>
        <p:nvSpPr>
          <p:cNvPr id="3" name="内容占位符 2"/>
          <p:cNvSpPr>
            <a:spLocks noGrp="1"/>
          </p:cNvSpPr>
          <p:nvPr>
            <p:ph idx="1"/>
          </p:nvPr>
        </p:nvSpPr>
        <p:spPr/>
        <p:txBody>
          <a:bodyPr/>
          <a:lstStyle/>
          <a:p>
            <a:pPr>
              <a:lnSpc>
                <a:spcPct val="150000"/>
              </a:lnSpc>
            </a:pPr>
            <a:r>
              <a:rPr lang="zh-CN" altLang="en-US" sz="2800"/>
              <a:t>第二，计算某产品应分配的制造费用</a:t>
            </a:r>
            <a:endParaRPr lang="zh-CN" altLang="en-US" sz="2800"/>
          </a:p>
          <a:p>
            <a:pPr>
              <a:lnSpc>
                <a:spcPct val="150000"/>
              </a:lnSpc>
            </a:pPr>
            <a:r>
              <a:rPr lang="zh-CN" altLang="en-US" sz="2800"/>
              <a:t>某产品应分配的制造费用＝该产品的分配标准（生产工时等）×制造费用分配率</a:t>
            </a:r>
            <a:endParaRPr lang="zh-CN" altLang="en-US" sz="2800"/>
          </a:p>
        </p:txBody>
      </p:sp>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三、制造费用的核算</a:t>
            </a:r>
            <a:endParaRPr lang="zh-CN" altLang="en-US"/>
          </a:p>
        </p:txBody>
      </p:sp>
      <p:sp>
        <p:nvSpPr>
          <p:cNvPr id="3" name="内容占位符 2"/>
          <p:cNvSpPr>
            <a:spLocks noGrp="1"/>
          </p:cNvSpPr>
          <p:nvPr>
            <p:ph idx="1"/>
          </p:nvPr>
        </p:nvSpPr>
        <p:spPr/>
        <p:txBody>
          <a:bodyPr/>
          <a:lstStyle/>
          <a:p>
            <a:pPr>
              <a:lnSpc>
                <a:spcPct val="150000"/>
              </a:lnSpc>
            </a:pPr>
            <a:r>
              <a:rPr lang="zh-CN" altLang="en-US" sz="2800"/>
              <a:t>[应用举例5-17]智瑞公司计提本月的固定资产折旧10 000元，其中车间固定资产折旧7 000元，厂部固定资产折旧3 000元。</a:t>
            </a:r>
            <a:endParaRPr lang="zh-CN" altLang="en-US" sz="2800"/>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三、制造费用的核算</a:t>
            </a:r>
            <a:endParaRPr lang="zh-CN" altLang="en-US" sz="2800"/>
          </a:p>
        </p:txBody>
      </p:sp>
      <p:sp>
        <p:nvSpPr>
          <p:cNvPr id="3" name="内容占位符 2"/>
          <p:cNvSpPr>
            <a:spLocks noGrp="1"/>
          </p:cNvSpPr>
          <p:nvPr>
            <p:ph idx="1"/>
          </p:nvPr>
        </p:nvSpPr>
        <p:spPr/>
        <p:txBody>
          <a:bodyPr/>
          <a:lstStyle/>
          <a:p>
            <a:pPr>
              <a:lnSpc>
                <a:spcPct val="150000"/>
              </a:lnSpc>
            </a:pPr>
            <a:r>
              <a:rPr lang="zh-CN" altLang="en-US" sz="2800"/>
              <a:t>借：制造费用――折旧费     7 000</a:t>
            </a:r>
            <a:endParaRPr lang="zh-CN" altLang="en-US" sz="2800"/>
          </a:p>
          <a:p>
            <a:pPr>
              <a:lnSpc>
                <a:spcPct val="150000"/>
              </a:lnSpc>
            </a:pPr>
            <a:r>
              <a:rPr lang="zh-CN" altLang="en-US" sz="2800"/>
              <a:t>    </a:t>
            </a:r>
            <a:r>
              <a:rPr lang="en-US" altLang="zh-CN" sz="2800"/>
              <a:t>  </a:t>
            </a:r>
            <a:r>
              <a:rPr lang="zh-CN" altLang="en-US" sz="2800"/>
              <a:t>管理费用――折旧费     3 000</a:t>
            </a:r>
            <a:endParaRPr lang="zh-CN" altLang="en-US" sz="2800"/>
          </a:p>
          <a:p>
            <a:pPr>
              <a:lnSpc>
                <a:spcPct val="150000"/>
              </a:lnSpc>
            </a:pPr>
            <a:r>
              <a:rPr lang="zh-CN" altLang="en-US" sz="2800"/>
              <a:t>  </a:t>
            </a:r>
            <a:r>
              <a:rPr lang="en-US" altLang="zh-CN" sz="2800"/>
              <a:t>    </a:t>
            </a:r>
            <a:r>
              <a:rPr lang="zh-CN" altLang="en-US" sz="2800"/>
              <a:t>贷：累计折旧        </a:t>
            </a:r>
            <a:r>
              <a:rPr lang="en-US" altLang="zh-CN" sz="2800"/>
              <a:t>       </a:t>
            </a:r>
            <a:r>
              <a:rPr lang="zh-CN" altLang="en-US" sz="2800"/>
              <a:t>         10 000</a:t>
            </a:r>
            <a:endParaRPr lang="zh-CN" altLang="en-US" sz="2800"/>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三、制造费用的核算</a:t>
            </a:r>
            <a:endParaRPr lang="zh-CN" altLang="en-US"/>
          </a:p>
        </p:txBody>
      </p:sp>
      <p:sp>
        <p:nvSpPr>
          <p:cNvPr id="3" name="内容占位符 2"/>
          <p:cNvSpPr>
            <a:spLocks noGrp="1"/>
          </p:cNvSpPr>
          <p:nvPr>
            <p:ph idx="1"/>
          </p:nvPr>
        </p:nvSpPr>
        <p:spPr>
          <a:xfrm>
            <a:off x="609600" y="1315085"/>
            <a:ext cx="10972800" cy="4525963"/>
          </a:xfrm>
        </p:spPr>
        <p:txBody>
          <a:bodyPr/>
          <a:lstStyle/>
          <a:p>
            <a:pPr>
              <a:lnSpc>
                <a:spcPct val="150000"/>
              </a:lnSpc>
            </a:pPr>
            <a:r>
              <a:rPr lang="zh-CN" altLang="en-US" sz="2800"/>
              <a:t>[应用举例5-18]智瑞公司以银行存款支付本月生产设备的维修费用3 000元，保险费用2 000元</a:t>
            </a:r>
            <a:r>
              <a:rPr lang="zh-CN" altLang="en-US"/>
              <a:t>。</a:t>
            </a:r>
            <a:endParaRPr lang="zh-CN" altLang="en-US"/>
          </a:p>
        </p:txBody>
      </p:sp>
      <p:sp>
        <p:nvSpPr>
          <p:cNvPr id="4" name="内容占位符 2"/>
          <p:cNvSpPr>
            <a:spLocks noGrp="1"/>
          </p:cNvSpPr>
          <p:nvPr/>
        </p:nvSpPr>
        <p:spPr>
          <a:xfrm>
            <a:off x="1581150" y="2868930"/>
            <a:ext cx="10972800" cy="4525963"/>
          </a:xfrm>
          <a:prstGeom prst="rect">
            <a:avLst/>
          </a:prstGeom>
          <a:noFill/>
          <a:ln w="9525">
            <a:noFill/>
            <a:miter lim="800000"/>
          </a:ln>
        </p:spPr>
        <p:txBody>
          <a:bodyPr vert="horz" wrap="square" lIns="91440" tIns="45720" rIns="91440" bIns="45720" numCol="1" anchor="t" anchorCtr="0" compatLnSpc="1"/>
          <a:lst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a:lstStyle>
          <a:p>
            <a:pPr>
              <a:lnSpc>
                <a:spcPct val="150000"/>
              </a:lnSpc>
            </a:pPr>
            <a:r>
              <a:rPr lang="zh-CN" altLang="en-US" sz="2800"/>
              <a:t>借：管理费用――设备维修费      3 000</a:t>
            </a:r>
            <a:endParaRPr lang="zh-CN" altLang="en-US" sz="2800"/>
          </a:p>
          <a:p>
            <a:pPr>
              <a:lnSpc>
                <a:spcPct val="150000"/>
              </a:lnSpc>
            </a:pPr>
            <a:r>
              <a:rPr lang="zh-CN" altLang="en-US" sz="2800"/>
              <a:t>       制造费用――设备保险费      2 000</a:t>
            </a:r>
            <a:endParaRPr lang="zh-CN" altLang="en-US" sz="2800"/>
          </a:p>
          <a:p>
            <a:pPr>
              <a:lnSpc>
                <a:spcPct val="150000"/>
              </a:lnSpc>
            </a:pPr>
            <a:r>
              <a:rPr lang="zh-CN" altLang="en-US" sz="2800"/>
              <a:t>  </a:t>
            </a:r>
            <a:r>
              <a:rPr lang="en-US" altLang="zh-CN" sz="2800"/>
              <a:t>     </a:t>
            </a:r>
            <a:r>
              <a:rPr lang="zh-CN" altLang="en-US" sz="2800"/>
              <a:t>贷：银行存款             </a:t>
            </a:r>
            <a:r>
              <a:rPr lang="en-US" altLang="zh-CN" sz="2800"/>
              <a:t>       </a:t>
            </a:r>
            <a:r>
              <a:rPr lang="zh-CN" altLang="en-US" sz="2800"/>
              <a:t>         5 000</a:t>
            </a:r>
            <a:endParaRPr lang="zh-CN" altLang="en-US" sz="280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1"/>
            </p:custDataLst>
          </p:nvPr>
        </p:nvSpPr>
        <p:spPr>
          <a:xfrm>
            <a:off x="4799965" y="2997200"/>
            <a:ext cx="5927090" cy="836295"/>
          </a:xfrm>
        </p:spPr>
        <p:txBody>
          <a:bodyPr>
            <a:scene3d>
              <a:camera prst="orthographicFront"/>
              <a:lightRig rig="threePt" dir="t"/>
            </a:scene3d>
          </a:bodyPr>
          <a:lstStyle/>
          <a:p>
            <a:r>
              <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核算内容</a:t>
            </a:r>
            <a:endPar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lstStyle/>
          <a:p>
            <a:pPr algn="r"/>
            <a:r>
              <a:rPr lang="en-US" altLang="zh-CN" sz="3600" b="1" dirty="0">
                <a:solidFill>
                  <a:schemeClr val="accent1"/>
                </a:solidFill>
                <a:latin typeface="方正粗黑宋简体" panose="02000000000000000000" charset="-122"/>
                <a:ea typeface="方正大黑体_GBK" panose="02010600010101010101" charset="-122"/>
                <a:cs typeface="汉仪粗简黑简" panose="00020600040101010101" charset="-122"/>
              </a:rPr>
              <a:t>01</a:t>
            </a:r>
            <a:endParaRPr lang="en-US" altLang="zh-CN" sz="36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三、制造费用的核算</a:t>
            </a:r>
            <a:endParaRPr lang="zh-CN" altLang="en-US" sz="2800"/>
          </a:p>
        </p:txBody>
      </p:sp>
      <p:sp>
        <p:nvSpPr>
          <p:cNvPr id="3" name="内容占位符 2"/>
          <p:cNvSpPr>
            <a:spLocks noGrp="1"/>
          </p:cNvSpPr>
          <p:nvPr>
            <p:ph idx="1"/>
          </p:nvPr>
        </p:nvSpPr>
        <p:spPr/>
        <p:txBody>
          <a:bodyPr/>
          <a:lstStyle/>
          <a:p>
            <a:r>
              <a:rPr lang="zh-CN" altLang="en-US" sz="2800"/>
              <a:t>[应用举例5-19]智瑞公司用现金906元购买车间办公用品。</a:t>
            </a:r>
            <a:endParaRPr lang="zh-CN" altLang="en-US" sz="2800"/>
          </a:p>
        </p:txBody>
      </p:sp>
      <p:sp>
        <p:nvSpPr>
          <p:cNvPr id="4" name="文本框 3"/>
          <p:cNvSpPr txBox="1"/>
          <p:nvPr/>
        </p:nvSpPr>
        <p:spPr>
          <a:xfrm>
            <a:off x="3048000" y="3106420"/>
            <a:ext cx="6096000" cy="1383665"/>
          </a:xfrm>
          <a:prstGeom prst="rect">
            <a:avLst/>
          </a:prstGeom>
          <a:noFill/>
        </p:spPr>
        <p:txBody>
          <a:bodyPr wrap="square" rtlCol="0" anchor="t">
            <a:spAutoFit/>
          </a:bodyPr>
          <a:lstStyle/>
          <a:p>
            <a:pPr>
              <a:lnSpc>
                <a:spcPct val="150000"/>
              </a:lnSpc>
            </a:pPr>
            <a:r>
              <a:rPr lang="zh-CN" altLang="en-US" sz="2800"/>
              <a:t>借：制造费用――办公费      906             </a:t>
            </a:r>
            <a:endParaRPr lang="zh-CN" altLang="en-US" sz="2800"/>
          </a:p>
          <a:p>
            <a:pPr>
              <a:lnSpc>
                <a:spcPct val="150000"/>
              </a:lnSpc>
            </a:pPr>
            <a:r>
              <a:rPr lang="zh-CN" altLang="en-US" sz="2800"/>
              <a:t>  </a:t>
            </a:r>
            <a:r>
              <a:rPr lang="en-US" altLang="zh-CN" sz="2800"/>
              <a:t>    </a:t>
            </a:r>
            <a:r>
              <a:rPr lang="zh-CN" altLang="en-US" sz="2800"/>
              <a:t>贷：库存现金           </a:t>
            </a:r>
            <a:r>
              <a:rPr lang="en-US" altLang="zh-CN" sz="2800"/>
              <a:t>       </a:t>
            </a:r>
            <a:r>
              <a:rPr lang="zh-CN" altLang="en-US" sz="2800"/>
              <a:t>      906</a:t>
            </a:r>
            <a:endParaRPr lang="zh-CN" altLang="en-US" sz="280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613410"/>
            <a:ext cx="10972800" cy="5513070"/>
          </a:xfrm>
        </p:spPr>
        <p:txBody>
          <a:bodyPr/>
          <a:lstStyle/>
          <a:p>
            <a:pPr>
              <a:lnSpc>
                <a:spcPct val="130000"/>
              </a:lnSpc>
              <a:spcBef>
                <a:spcPts val="10"/>
              </a:spcBef>
              <a:spcAft>
                <a:spcPts val="0"/>
              </a:spcAft>
            </a:pPr>
            <a:r>
              <a:rPr lang="zh-CN" altLang="en-US" sz="2800"/>
              <a:t>[应用举例5-20]智瑞公司月末将本月发生的制造费用按A、B两种产品的生产工人工资比例进行分配，计入两种产品成本。</a:t>
            </a:r>
            <a:endParaRPr lang="zh-CN" altLang="en-US" sz="2800"/>
          </a:p>
        </p:txBody>
      </p:sp>
      <p:sp>
        <p:nvSpPr>
          <p:cNvPr id="4" name="文本框 3"/>
          <p:cNvSpPr txBox="1"/>
          <p:nvPr/>
        </p:nvSpPr>
        <p:spPr>
          <a:xfrm>
            <a:off x="2086610" y="1708785"/>
            <a:ext cx="8195310" cy="706755"/>
          </a:xfrm>
          <a:prstGeom prst="rect">
            <a:avLst/>
          </a:prstGeom>
        </p:spPr>
        <p:txBody>
          <a:bodyPr wrap="square">
            <a:spAutoFit/>
          </a:bodyPr>
          <a:lstStyle/>
          <a:p>
            <a:pPr marL="0" indent="276225" algn="just" defTabSz="266700">
              <a:lnSpc>
                <a:spcPct val="100000"/>
              </a:lnSpc>
              <a:spcBef>
                <a:spcPct val="0"/>
              </a:spcBef>
              <a:spcAft>
                <a:spcPct val="0"/>
              </a:spcAft>
            </a:pPr>
            <a:r>
              <a:rPr lang="zh-CN" altLang="en-US" sz="2000">
                <a:latin typeface="方正大黑简体" panose="02000000000000000000" charset="-122"/>
                <a:ea typeface="方正大黑简体" panose="02000000000000000000" charset="-122"/>
                <a:cs typeface="方正大黑简体" panose="02000000000000000000" charset="-122"/>
              </a:rPr>
              <a:t>表</a:t>
            </a:r>
            <a:r>
              <a:rPr lang="en-US" altLang="zh-CN" sz="2000">
                <a:latin typeface="方正大黑简体" panose="02000000000000000000" charset="-122"/>
                <a:ea typeface="方正大黑简体" panose="02000000000000000000" charset="-122"/>
                <a:cs typeface="方正大黑简体" panose="02000000000000000000" charset="-122"/>
              </a:rPr>
              <a:t>5</a:t>
            </a:r>
            <a:r>
              <a:rPr lang="zh-CN" altLang="en-US" sz="2000">
                <a:latin typeface="方正大黑简体" panose="02000000000000000000" charset="-122"/>
                <a:ea typeface="方正大黑简体" panose="02000000000000000000" charset="-122"/>
                <a:cs typeface="方正大黑简体" panose="02000000000000000000" charset="-122"/>
              </a:rPr>
              <a:t>－</a:t>
            </a:r>
            <a:r>
              <a:rPr lang="en-US" altLang="zh-CN" sz="2000">
                <a:latin typeface="方正大黑简体" panose="02000000000000000000" charset="-122"/>
                <a:ea typeface="方正大黑简体" panose="02000000000000000000" charset="-122"/>
                <a:cs typeface="方正大黑简体" panose="02000000000000000000" charset="-122"/>
              </a:rPr>
              <a:t>2                       </a:t>
            </a:r>
            <a:r>
              <a:rPr lang="zh-CN" altLang="en-US" sz="2000">
                <a:latin typeface="方正大黑简体" panose="02000000000000000000" charset="-122"/>
                <a:ea typeface="方正大黑简体" panose="02000000000000000000" charset="-122"/>
                <a:cs typeface="方正大黑简体" panose="02000000000000000000" charset="-122"/>
              </a:rPr>
              <a:t>制造费用明细账</a:t>
            </a:r>
            <a:endParaRPr lang="zh-CN" altLang="en-US" sz="2000">
              <a:latin typeface="方正大黑简体" panose="02000000000000000000" charset="-122"/>
              <a:ea typeface="方正大黑简体" panose="02000000000000000000" charset="-122"/>
              <a:cs typeface="方正大黑简体" panose="02000000000000000000" charset="-122"/>
            </a:endParaRPr>
          </a:p>
          <a:p>
            <a:pPr marL="0" indent="276225" algn="just" defTabSz="266700">
              <a:lnSpc>
                <a:spcPct val="100000"/>
              </a:lnSpc>
              <a:spcBef>
                <a:spcPct val="0"/>
              </a:spcBef>
              <a:spcAft>
                <a:spcPct val="0"/>
              </a:spcAft>
            </a:pPr>
            <a:r>
              <a:rPr lang="zh-CN" altLang="en-US" sz="2000">
                <a:latin typeface="方正大黑简体" panose="02000000000000000000" charset="-122"/>
                <a:ea typeface="方正大黑简体" panose="02000000000000000000" charset="-122"/>
                <a:cs typeface="方正大黑简体" panose="02000000000000000000" charset="-122"/>
              </a:rPr>
              <a:t>车间： </a:t>
            </a:r>
            <a:r>
              <a:rPr lang="en-US" altLang="zh-CN" sz="2000">
                <a:latin typeface="方正大黑简体" panose="02000000000000000000" charset="-122"/>
                <a:ea typeface="方正大黑简体" panose="02000000000000000000" charset="-122"/>
                <a:cs typeface="方正大黑简体" panose="02000000000000000000" charset="-122"/>
              </a:rPr>
              <a:t>                                                                      </a:t>
            </a:r>
            <a:r>
              <a:rPr lang="zh-CN" altLang="en-US" sz="2000">
                <a:latin typeface="方正大黑简体" panose="02000000000000000000" charset="-122"/>
                <a:ea typeface="方正大黑简体" panose="02000000000000000000" charset="-122"/>
                <a:cs typeface="方正大黑简体" panose="02000000000000000000" charset="-122"/>
              </a:rPr>
              <a:t>单位：元</a:t>
            </a:r>
            <a:endParaRPr lang="zh-CN" altLang="en-US" sz="2000">
              <a:latin typeface="方正大黑简体" panose="02000000000000000000" charset="-122"/>
              <a:ea typeface="方正大黑简体" panose="02000000000000000000" charset="-122"/>
              <a:cs typeface="方正大黑简体" panose="02000000000000000000" charset="-122"/>
            </a:endParaRPr>
          </a:p>
        </p:txBody>
      </p:sp>
      <p:graphicFrame>
        <p:nvGraphicFramePr>
          <p:cNvPr id="5" name="表格 4"/>
          <p:cNvGraphicFramePr/>
          <p:nvPr>
            <p:custDataLst>
              <p:tags r:id="rId1"/>
            </p:custDataLst>
          </p:nvPr>
        </p:nvGraphicFramePr>
        <p:xfrm>
          <a:off x="472440" y="2415540"/>
          <a:ext cx="11234420" cy="3746500"/>
        </p:xfrm>
        <a:graphic>
          <a:graphicData uri="http://schemas.openxmlformats.org/drawingml/2006/table">
            <a:tbl>
              <a:tblPr/>
              <a:tblGrid>
                <a:gridCol w="471170"/>
                <a:gridCol w="351155"/>
                <a:gridCol w="735965"/>
                <a:gridCol w="2124075"/>
                <a:gridCol w="930275"/>
                <a:gridCol w="930910"/>
                <a:gridCol w="930910"/>
                <a:gridCol w="930910"/>
                <a:gridCol w="931545"/>
                <a:gridCol w="930910"/>
                <a:gridCol w="951230"/>
                <a:gridCol w="1015365"/>
              </a:tblGrid>
              <a:tr h="177800">
                <a:tc gridSpan="2">
                  <a:txBody>
                    <a:bodyPr/>
                    <a:lstStyle/>
                    <a:p>
                      <a:pPr marL="0" indent="0" algn="ctr">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年</a:t>
                      </a:r>
                      <a:endParaRPr lang="zh-CN" sz="2000">
                        <a:solidFill>
                          <a:srgbClr val="002060"/>
                        </a:solidFill>
                        <a:latin typeface="方正大黑简体" panose="02000000000000000000" charset="-122"/>
                        <a:ea typeface="方正大黑简体" panose="02000000000000000000" charset="-122"/>
                      </a:endParaRPr>
                    </a:p>
                  </a:txBody>
                  <a:tcPr marL="68580" marR="68580" marT="0" marB="0" anchor="ctr">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rowSpan="2">
                  <a:txBody>
                    <a:bodyPr/>
                    <a:lstStyle/>
                    <a:p>
                      <a:pPr marL="0" indent="0" algn="ctr">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凭证号</a:t>
                      </a:r>
                      <a:endParaRPr lang="zh-CN" sz="2000">
                        <a:solidFill>
                          <a:srgbClr val="002060"/>
                        </a:solidFill>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rowSpan="2">
                  <a:txBody>
                    <a:bodyPr/>
                    <a:lstStyle/>
                    <a:p>
                      <a:pPr marL="0" indent="0" algn="ctr">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摘要</a:t>
                      </a:r>
                      <a:endParaRPr lang="zh-CN" sz="2000">
                        <a:solidFill>
                          <a:srgbClr val="002060"/>
                        </a:solidFill>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rowSpan="2">
                  <a:txBody>
                    <a:bodyPr/>
                    <a:lstStyle/>
                    <a:p>
                      <a:pPr marL="0" indent="0" algn="ctr">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材料费</a:t>
                      </a:r>
                      <a:endParaRPr lang="zh-CN" sz="2000">
                        <a:solidFill>
                          <a:srgbClr val="002060"/>
                        </a:solidFill>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rowSpan="2">
                  <a:txBody>
                    <a:bodyPr/>
                    <a:lstStyle/>
                    <a:p>
                      <a:pPr marL="0" indent="0" algn="ctr">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工资费</a:t>
                      </a:r>
                      <a:endParaRPr lang="zh-CN" sz="2000">
                        <a:solidFill>
                          <a:srgbClr val="002060"/>
                        </a:solidFill>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rowSpan="2">
                  <a:txBody>
                    <a:bodyPr/>
                    <a:lstStyle/>
                    <a:p>
                      <a:pPr marL="0" indent="0" algn="ctr">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福利费</a:t>
                      </a:r>
                      <a:endParaRPr lang="zh-CN" sz="2000">
                        <a:solidFill>
                          <a:srgbClr val="002060"/>
                        </a:solidFill>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rowSpan="2">
                  <a:txBody>
                    <a:bodyPr/>
                    <a:lstStyle/>
                    <a:p>
                      <a:pPr marL="0" indent="0" algn="ctr">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折旧费</a:t>
                      </a:r>
                      <a:endParaRPr lang="zh-CN" sz="2000">
                        <a:solidFill>
                          <a:srgbClr val="002060"/>
                        </a:solidFill>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rowSpan="2">
                  <a:txBody>
                    <a:bodyPr/>
                    <a:lstStyle/>
                    <a:p>
                      <a:pPr marL="0" indent="0" algn="ctr">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维修费</a:t>
                      </a:r>
                      <a:endParaRPr lang="zh-CN" sz="2000">
                        <a:solidFill>
                          <a:srgbClr val="002060"/>
                        </a:solidFill>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rowSpan="2">
                  <a:txBody>
                    <a:bodyPr/>
                    <a:lstStyle/>
                    <a:p>
                      <a:pPr marL="0" indent="0" algn="ctr">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保险费</a:t>
                      </a:r>
                      <a:endParaRPr lang="zh-CN" sz="2000">
                        <a:solidFill>
                          <a:srgbClr val="002060"/>
                        </a:solidFill>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rowSpan="2">
                  <a:txBody>
                    <a:bodyPr/>
                    <a:lstStyle/>
                    <a:p>
                      <a:pPr marL="0" indent="0" algn="ctr">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办公费</a:t>
                      </a:r>
                      <a:endParaRPr lang="zh-CN" sz="2000">
                        <a:solidFill>
                          <a:srgbClr val="002060"/>
                        </a:solidFill>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rowSpan="2">
                  <a:txBody>
                    <a:bodyPr/>
                    <a:lstStyle/>
                    <a:p>
                      <a:pPr marL="0" indent="0" algn="ctr">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合计</a:t>
                      </a:r>
                      <a:endParaRPr lang="zh-CN" sz="2000">
                        <a:solidFill>
                          <a:srgbClr val="002060"/>
                        </a:solidFill>
                        <a:latin typeface="方正大黑简体" panose="02000000000000000000" charset="-122"/>
                        <a:ea typeface="方正大黑简体" panose="02000000000000000000" charset="-122"/>
                      </a:endParaRPr>
                    </a:p>
                  </a:txBody>
                  <a:tcPr marL="68580" marR="68580" marT="0" marB="0" anchor="ctr">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r>
              <a:tr h="354330">
                <a:tc>
                  <a:txBody>
                    <a:bodyPr/>
                    <a:lstStyle/>
                    <a:p>
                      <a:pPr marL="0" indent="0" algn="just">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月</a:t>
                      </a:r>
                      <a:endParaRPr lang="zh-CN" sz="20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日</a:t>
                      </a:r>
                      <a:endParaRPr 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a:noFill/>
                    </a:lnR>
                    <a:lnB w="6350" cap="flat" cmpd="sng">
                      <a:solidFill>
                        <a:srgbClr val="000008"/>
                      </a:solidFill>
                      <a:prstDash val="solid"/>
                      <a:headEnd type="none" w="med" len="med"/>
                      <a:tailEnd type="none" w="med" len="med"/>
                    </a:lnB>
                  </a:tcPr>
                </a:tc>
              </a:tr>
              <a:tr h="344805">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材料费分配表</a:t>
                      </a:r>
                      <a:endParaRPr 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5 160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5 160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r>
              <a:tr h="323215">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工资费分配表</a:t>
                      </a:r>
                      <a:endParaRPr 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3 200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3 200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r>
              <a:tr h="354330">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福利费分配表</a:t>
                      </a:r>
                      <a:endParaRPr 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448</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448</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r>
              <a:tr h="290195">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折旧费分配表</a:t>
                      </a:r>
                      <a:endParaRPr 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7 000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7 000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r>
              <a:tr h="354965">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维修费</a:t>
                      </a:r>
                      <a:endParaRPr 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3 000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3 000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r>
              <a:tr h="301625">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保险费</a:t>
                      </a:r>
                      <a:endParaRPr 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2 000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2 000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r>
              <a:tr h="355600">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办公费</a:t>
                      </a:r>
                      <a:endParaRPr 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906</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906</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r>
              <a:tr h="399415">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本月合计</a:t>
                      </a:r>
                      <a:endParaRPr 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5 160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3 200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448</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7 000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3 000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2 000</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906</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21 714</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r>
              <a:tr h="345440">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002060"/>
                          </a:solidFill>
                          <a:latin typeface="方正大黑简体" panose="02000000000000000000" charset="-122"/>
                          <a:ea typeface="方正大黑简体" panose="02000000000000000000" charset="-122"/>
                        </a:rPr>
                        <a:t> </a:t>
                      </a:r>
                      <a:endParaRPr lang="en-US" alt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zh-CN" sz="2000">
                          <a:solidFill>
                            <a:srgbClr val="002060"/>
                          </a:solidFill>
                          <a:latin typeface="方正大黑简体" panose="02000000000000000000" charset="-122"/>
                          <a:ea typeface="方正大黑简体" panose="02000000000000000000" charset="-122"/>
                        </a:rPr>
                        <a:t>分配转出</a:t>
                      </a:r>
                      <a:endParaRPr lang="zh-CN" sz="20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FF0000"/>
                          </a:solidFill>
                          <a:latin typeface="方正大黑简体" panose="02000000000000000000" charset="-122"/>
                          <a:ea typeface="方正大黑简体" panose="02000000000000000000" charset="-122"/>
                        </a:rPr>
                        <a:t>5 160</a:t>
                      </a:r>
                      <a:endParaRPr lang="en-US" altLang="zh-CN" sz="2000">
                        <a:solidFill>
                          <a:srgbClr val="FF000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FF0000"/>
                          </a:solidFill>
                          <a:latin typeface="方正大黑简体" panose="02000000000000000000" charset="-122"/>
                          <a:ea typeface="方正大黑简体" panose="02000000000000000000" charset="-122"/>
                        </a:rPr>
                        <a:t>3 200</a:t>
                      </a:r>
                      <a:endParaRPr lang="en-US" altLang="zh-CN" sz="2000">
                        <a:solidFill>
                          <a:srgbClr val="FF000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FF0000"/>
                          </a:solidFill>
                          <a:latin typeface="方正大黑简体" panose="02000000000000000000" charset="-122"/>
                          <a:ea typeface="方正大黑简体" panose="02000000000000000000" charset="-122"/>
                        </a:rPr>
                        <a:t>448</a:t>
                      </a:r>
                      <a:endParaRPr lang="en-US" altLang="zh-CN" sz="2000">
                        <a:solidFill>
                          <a:srgbClr val="FF000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FF0000"/>
                          </a:solidFill>
                          <a:latin typeface="方正大黑简体" panose="02000000000000000000" charset="-122"/>
                          <a:ea typeface="方正大黑简体" panose="02000000000000000000" charset="-122"/>
                        </a:rPr>
                        <a:t>7 000</a:t>
                      </a:r>
                      <a:endParaRPr lang="en-US" altLang="zh-CN" sz="2000">
                        <a:solidFill>
                          <a:srgbClr val="FF000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FF0000"/>
                          </a:solidFill>
                          <a:latin typeface="方正大黑简体" panose="02000000000000000000" charset="-122"/>
                          <a:ea typeface="方正大黑简体" panose="02000000000000000000" charset="-122"/>
                        </a:rPr>
                        <a:t>3 000</a:t>
                      </a:r>
                      <a:endParaRPr lang="en-US" altLang="zh-CN" sz="2000">
                        <a:solidFill>
                          <a:srgbClr val="FF000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FF0000"/>
                          </a:solidFill>
                          <a:latin typeface="方正大黑简体" panose="02000000000000000000" charset="-122"/>
                          <a:ea typeface="方正大黑简体" panose="02000000000000000000" charset="-122"/>
                        </a:rPr>
                        <a:t>2 000</a:t>
                      </a:r>
                      <a:endParaRPr lang="en-US" altLang="zh-CN" sz="2000">
                        <a:solidFill>
                          <a:srgbClr val="FF000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FF0000"/>
                          </a:solidFill>
                          <a:latin typeface="方正大黑简体" panose="02000000000000000000" charset="-122"/>
                          <a:ea typeface="方正大黑简体" panose="02000000000000000000" charset="-122"/>
                        </a:rPr>
                        <a:t>906</a:t>
                      </a:r>
                      <a:endParaRPr lang="en-US" altLang="zh-CN" sz="2000">
                        <a:solidFill>
                          <a:srgbClr val="FF000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c>
                  <a:txBody>
                    <a:bodyPr/>
                    <a:lstStyle/>
                    <a:p>
                      <a:pPr marL="0" indent="0" algn="just">
                        <a:lnSpc>
                          <a:spcPct val="100000"/>
                        </a:lnSpc>
                        <a:spcBef>
                          <a:spcPct val="0"/>
                        </a:spcBef>
                        <a:spcAft>
                          <a:spcPct val="0"/>
                        </a:spcAft>
                      </a:pPr>
                      <a:r>
                        <a:rPr lang="en-US" altLang="zh-CN" sz="2000">
                          <a:solidFill>
                            <a:srgbClr val="FF0000"/>
                          </a:solidFill>
                          <a:latin typeface="方正大黑简体" panose="02000000000000000000" charset="-122"/>
                          <a:ea typeface="方正大黑简体" panose="02000000000000000000" charset="-122"/>
                        </a:rPr>
                        <a:t>21 714</a:t>
                      </a:r>
                      <a:endParaRPr lang="en-US" altLang="zh-CN" sz="2000">
                        <a:solidFill>
                          <a:srgbClr val="FF000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chemeClr val="bg1"/>
                    </a:solidFill>
                  </a:tcPr>
                </a:tc>
              </a:tr>
            </a:tbl>
          </a:graphicData>
        </a:graphic>
      </p:graphicFrame>
    </p:spTree>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894330" y="2220595"/>
            <a:ext cx="6096000" cy="257810"/>
          </a:xfrm>
          <a:prstGeom prst="rect">
            <a:avLst/>
          </a:prstGeom>
          <a:noFill/>
        </p:spPr>
        <p:txBody>
          <a:bodyPr wrap="square" rtlCol="0">
            <a:spAutoFit/>
          </a:bodyPr>
          <a:lstStyle/>
          <a:p>
            <a:pPr marL="0" indent="276225" algn="just" defTabSz="266700">
              <a:lnSpc>
                <a:spcPts val="1300"/>
              </a:lnSpc>
              <a:spcBef>
                <a:spcPct val="0"/>
              </a:spcBef>
              <a:spcAft>
                <a:spcPct val="0"/>
              </a:spcAft>
            </a:pPr>
            <a:r>
              <a:rPr lang="zh-CN" altLang="en-US" sz="2400">
                <a:solidFill>
                  <a:srgbClr val="002060"/>
                </a:solidFill>
                <a:latin typeface="方正大黑简体" panose="02000000000000000000" charset="-122"/>
                <a:ea typeface="方正大黑简体" panose="02000000000000000000" charset="-122"/>
                <a:cs typeface="方正大黑简体" panose="02000000000000000000" charset="-122"/>
                <a:sym typeface="+mn-ea"/>
              </a:rPr>
              <a:t>表</a:t>
            </a:r>
            <a:r>
              <a:rPr lang="en-US" altLang="zh-CN" sz="2400">
                <a:solidFill>
                  <a:srgbClr val="002060"/>
                </a:solidFill>
                <a:latin typeface="方正大黑简体" panose="02000000000000000000" charset="-122"/>
                <a:ea typeface="方正大黑简体" panose="02000000000000000000" charset="-122"/>
                <a:cs typeface="方正大黑简体" panose="02000000000000000000" charset="-122"/>
                <a:sym typeface="+mn-ea"/>
              </a:rPr>
              <a:t>5</a:t>
            </a:r>
            <a:r>
              <a:rPr lang="zh-CN" altLang="en-US" sz="2400">
                <a:solidFill>
                  <a:srgbClr val="002060"/>
                </a:solidFill>
                <a:latin typeface="方正大黑简体" panose="02000000000000000000" charset="-122"/>
                <a:ea typeface="方正大黑简体" panose="02000000000000000000" charset="-122"/>
                <a:cs typeface="方正大黑简体" panose="02000000000000000000" charset="-122"/>
                <a:sym typeface="+mn-ea"/>
              </a:rPr>
              <a:t>－</a:t>
            </a:r>
            <a:r>
              <a:rPr lang="en-US" altLang="zh-CN" sz="2400">
                <a:solidFill>
                  <a:srgbClr val="002060"/>
                </a:solidFill>
                <a:latin typeface="方正大黑简体" panose="02000000000000000000" charset="-122"/>
                <a:ea typeface="方正大黑简体" panose="02000000000000000000" charset="-122"/>
                <a:cs typeface="方正大黑简体" panose="02000000000000000000" charset="-122"/>
                <a:sym typeface="+mn-ea"/>
              </a:rPr>
              <a:t>3                    </a:t>
            </a:r>
            <a:r>
              <a:rPr lang="zh-CN" altLang="en-US" sz="2400">
                <a:solidFill>
                  <a:srgbClr val="002060"/>
                </a:solidFill>
                <a:latin typeface="方正大黑简体" panose="02000000000000000000" charset="-122"/>
                <a:ea typeface="方正大黑简体" panose="02000000000000000000" charset="-122"/>
                <a:cs typeface="方正大黑简体" panose="02000000000000000000" charset="-122"/>
                <a:sym typeface="+mn-ea"/>
              </a:rPr>
              <a:t>制造费用分配表</a:t>
            </a:r>
            <a:endParaRPr lang="zh-CN" altLang="en-US" sz="2400">
              <a:solidFill>
                <a:srgbClr val="002060"/>
              </a:solidFill>
              <a:latin typeface="方正大黑简体" panose="02000000000000000000" charset="-122"/>
              <a:ea typeface="方正大黑简体" panose="02000000000000000000" charset="-122"/>
              <a:cs typeface="方正大黑简体" panose="02000000000000000000" charset="-122"/>
              <a:sym typeface="+mn-ea"/>
            </a:endParaRPr>
          </a:p>
        </p:txBody>
      </p:sp>
      <p:sp>
        <p:nvSpPr>
          <p:cNvPr id="7" name="文本框 6"/>
          <p:cNvSpPr txBox="1"/>
          <p:nvPr/>
        </p:nvSpPr>
        <p:spPr>
          <a:xfrm>
            <a:off x="609600" y="402590"/>
            <a:ext cx="10440670" cy="1383665"/>
          </a:xfrm>
          <a:prstGeom prst="rect">
            <a:avLst/>
          </a:prstGeom>
          <a:noFill/>
        </p:spPr>
        <p:txBody>
          <a:bodyPr wrap="square" rtlCol="0" anchor="t">
            <a:spAutoFit/>
          </a:bodyPr>
          <a:lstStyle/>
          <a:p>
            <a:pPr>
              <a:lnSpc>
                <a:spcPct val="150000"/>
              </a:lnSpc>
            </a:pPr>
            <a:r>
              <a:rPr lang="zh-CN" altLang="en-US" sz="2800"/>
              <a:t>本月A、B两种产品的生产工人工资分别为100 000元和41 000元。据此编制如下的制造费用分配表：</a:t>
            </a:r>
            <a:endParaRPr lang="zh-CN" altLang="en-US" sz="2800"/>
          </a:p>
        </p:txBody>
      </p:sp>
      <p:graphicFrame>
        <p:nvGraphicFramePr>
          <p:cNvPr id="8" name="表格 7"/>
          <p:cNvGraphicFramePr/>
          <p:nvPr>
            <p:custDataLst>
              <p:tags r:id="rId1"/>
            </p:custDataLst>
          </p:nvPr>
        </p:nvGraphicFramePr>
        <p:xfrm>
          <a:off x="1884680" y="2491105"/>
          <a:ext cx="9156700" cy="3539617"/>
        </p:xfrm>
        <a:graphic>
          <a:graphicData uri="http://schemas.openxmlformats.org/drawingml/2006/table">
            <a:tbl>
              <a:tblPr/>
              <a:tblGrid>
                <a:gridCol w="2289175"/>
                <a:gridCol w="2289175"/>
                <a:gridCol w="2289175"/>
                <a:gridCol w="2289175"/>
              </a:tblGrid>
              <a:tr h="842645">
                <a:tc>
                  <a:txBody>
                    <a:bodyPr/>
                    <a:lstStyle/>
                    <a:p>
                      <a:pPr marL="0" indent="0" algn="just">
                        <a:lnSpc>
                          <a:spcPts val="1300"/>
                        </a:lnSpc>
                        <a:spcBef>
                          <a:spcPct val="0"/>
                        </a:spcBef>
                        <a:spcAft>
                          <a:spcPct val="0"/>
                        </a:spcAft>
                      </a:pPr>
                      <a:endParaRPr 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zh-CN" sz="2400">
                          <a:solidFill>
                            <a:srgbClr val="002060"/>
                          </a:solidFill>
                          <a:latin typeface="方正大黑简体" panose="02000000000000000000" charset="-122"/>
                          <a:ea typeface="方正大黑简体" panose="02000000000000000000" charset="-122"/>
                        </a:rPr>
                        <a:t>产品名称</a:t>
                      </a:r>
                      <a:endParaRPr lang="zh-CN" sz="24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endParaRPr 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zh-CN" sz="2400">
                          <a:solidFill>
                            <a:srgbClr val="002060"/>
                          </a:solidFill>
                          <a:latin typeface="方正大黑简体" panose="02000000000000000000" charset="-122"/>
                          <a:ea typeface="方正大黑简体" panose="02000000000000000000" charset="-122"/>
                        </a:rPr>
                        <a:t>生产工人工资</a:t>
                      </a:r>
                      <a:endParaRPr 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endParaRPr 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zh-CN" sz="2400">
                          <a:solidFill>
                            <a:srgbClr val="002060"/>
                          </a:solidFill>
                          <a:latin typeface="方正大黑简体" panose="02000000000000000000" charset="-122"/>
                          <a:ea typeface="方正大黑简体" panose="02000000000000000000" charset="-122"/>
                        </a:rPr>
                        <a:t>分配率</a:t>
                      </a:r>
                      <a:endParaRPr 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endParaRPr 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zh-CN" sz="2400">
                          <a:solidFill>
                            <a:srgbClr val="002060"/>
                          </a:solidFill>
                          <a:latin typeface="方正大黑简体" panose="02000000000000000000" charset="-122"/>
                          <a:ea typeface="方正大黑简体" panose="02000000000000000000" charset="-122"/>
                        </a:rPr>
                        <a:t>分配额</a:t>
                      </a:r>
                      <a:endParaRPr 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43280">
                <a:tc>
                  <a:txBody>
                    <a:bodyPr/>
                    <a:lstStyle/>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cs typeface="方正大黑简体" panose="02000000000000000000" charset="-122"/>
                      </a:endParaRPr>
                    </a:p>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cs typeface="方正大黑简体" panose="02000000000000000000" charset="-122"/>
                      </a:endParaRPr>
                    </a:p>
                    <a:p>
                      <a:pPr marL="0" indent="0" algn="just">
                        <a:lnSpc>
                          <a:spcPts val="1300"/>
                        </a:lnSpc>
                        <a:spcBef>
                          <a:spcPct val="0"/>
                        </a:spcBef>
                        <a:spcAft>
                          <a:spcPct val="0"/>
                        </a:spcAft>
                      </a:pPr>
                      <a:r>
                        <a:rPr lang="en-US" altLang="zh-CN" sz="2400">
                          <a:solidFill>
                            <a:srgbClr val="002060"/>
                          </a:solidFill>
                          <a:latin typeface="方正大黑简体" panose="02000000000000000000" charset="-122"/>
                          <a:ea typeface="方正大黑简体" panose="02000000000000000000" charset="-122"/>
                          <a:cs typeface="方正大黑简体" panose="02000000000000000000" charset="-122"/>
                        </a:rPr>
                        <a:t>A</a:t>
                      </a:r>
                      <a:r>
                        <a:rPr lang="zh-CN" altLang="en-US" sz="2400">
                          <a:solidFill>
                            <a:srgbClr val="002060"/>
                          </a:solidFill>
                          <a:latin typeface="方正大黑简体" panose="02000000000000000000" charset="-122"/>
                          <a:ea typeface="方正大黑简体" panose="02000000000000000000" charset="-122"/>
                          <a:cs typeface="方正大黑简体" panose="02000000000000000000" charset="-122"/>
                        </a:rPr>
                        <a:t>产品</a:t>
                      </a:r>
                      <a:endParaRPr lang="zh-CN" altLang="en-US" sz="2400">
                        <a:solidFill>
                          <a:srgbClr val="002060"/>
                        </a:solidFill>
                        <a:latin typeface="方正大黑简体" panose="02000000000000000000" charset="-122"/>
                        <a:ea typeface="方正大黑简体" panose="02000000000000000000" charset="-122"/>
                        <a:cs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en-US" altLang="zh-CN" sz="2400">
                          <a:solidFill>
                            <a:srgbClr val="002060"/>
                          </a:solidFill>
                          <a:latin typeface="方正大黑简体" panose="02000000000000000000" charset="-122"/>
                          <a:ea typeface="方正大黑简体" panose="02000000000000000000" charset="-122"/>
                        </a:rPr>
                        <a:t>100 000</a:t>
                      </a:r>
                      <a:endParaRPr lang="en-US" alt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r>
                        <a:rPr lang="en-US" altLang="zh-CN" sz="2400">
                          <a:solidFill>
                            <a:srgbClr val="002060"/>
                          </a:solidFill>
                          <a:latin typeface="方正大黑简体" panose="02000000000000000000" charset="-122"/>
                          <a:ea typeface="方正大黑简体" panose="02000000000000000000" charset="-122"/>
                        </a:rPr>
                        <a:t> </a:t>
                      </a:r>
                      <a:endParaRPr lang="en-US" alt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en-US" altLang="zh-CN" sz="2400">
                          <a:solidFill>
                            <a:srgbClr val="002060"/>
                          </a:solidFill>
                          <a:latin typeface="方正大黑简体" panose="02000000000000000000" charset="-122"/>
                          <a:ea typeface="方正大黑简体" panose="02000000000000000000" charset="-122"/>
                        </a:rPr>
                        <a:t>15 400</a:t>
                      </a:r>
                      <a:endParaRPr lang="en-US" alt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990600">
                <a:tc>
                  <a:txBody>
                    <a:bodyPr/>
                    <a:lstStyle/>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cs typeface="方正大黑简体" panose="02000000000000000000" charset="-122"/>
                      </a:endParaRPr>
                    </a:p>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cs typeface="方正大黑简体" panose="02000000000000000000" charset="-122"/>
                      </a:endParaRPr>
                    </a:p>
                    <a:p>
                      <a:pPr marL="0" indent="0" algn="just">
                        <a:lnSpc>
                          <a:spcPts val="1300"/>
                        </a:lnSpc>
                        <a:spcBef>
                          <a:spcPct val="0"/>
                        </a:spcBef>
                        <a:spcAft>
                          <a:spcPct val="0"/>
                        </a:spcAft>
                      </a:pPr>
                      <a:r>
                        <a:rPr lang="en-US" altLang="zh-CN" sz="2400">
                          <a:solidFill>
                            <a:srgbClr val="002060"/>
                          </a:solidFill>
                          <a:latin typeface="方正大黑简体" panose="02000000000000000000" charset="-122"/>
                          <a:ea typeface="方正大黑简体" panose="02000000000000000000" charset="-122"/>
                          <a:cs typeface="方正大黑简体" panose="02000000000000000000" charset="-122"/>
                        </a:rPr>
                        <a:t>B</a:t>
                      </a:r>
                      <a:r>
                        <a:rPr lang="zh-CN" altLang="en-US" sz="2400">
                          <a:solidFill>
                            <a:srgbClr val="002060"/>
                          </a:solidFill>
                          <a:latin typeface="方正大黑简体" panose="02000000000000000000" charset="-122"/>
                          <a:ea typeface="方正大黑简体" panose="02000000000000000000" charset="-122"/>
                          <a:cs typeface="方正大黑简体" panose="02000000000000000000" charset="-122"/>
                        </a:rPr>
                        <a:t>产品</a:t>
                      </a:r>
                      <a:endParaRPr lang="zh-CN" altLang="en-US" sz="2400">
                        <a:solidFill>
                          <a:srgbClr val="002060"/>
                        </a:solidFill>
                        <a:latin typeface="方正大黑简体" panose="02000000000000000000" charset="-122"/>
                        <a:ea typeface="方正大黑简体" panose="02000000000000000000" charset="-122"/>
                        <a:cs typeface="方正大黑简体" panose="02000000000000000000" charset="-122"/>
                      </a:endParaRPr>
                    </a:p>
                    <a:p>
                      <a:pPr marL="0" indent="0" algn="just">
                        <a:lnSpc>
                          <a:spcPts val="1300"/>
                        </a:lnSpc>
                        <a:spcBef>
                          <a:spcPct val="0"/>
                        </a:spcBef>
                        <a:spcAft>
                          <a:spcPct val="0"/>
                        </a:spcAft>
                      </a:pPr>
                      <a:endParaRPr lang="zh-CN" altLang="en-US" sz="2400">
                        <a:solidFill>
                          <a:srgbClr val="002060"/>
                        </a:solidFill>
                        <a:latin typeface="方正大黑简体" panose="02000000000000000000" charset="-122"/>
                        <a:ea typeface="方正大黑简体" panose="02000000000000000000" charset="-122"/>
                        <a:cs typeface="方正大黑简体" panose="02000000000000000000" charset="-122"/>
                      </a:endParaRPr>
                    </a:p>
                    <a:p>
                      <a:pPr marL="0" indent="0" algn="just">
                        <a:lnSpc>
                          <a:spcPts val="1300"/>
                        </a:lnSpc>
                        <a:spcBef>
                          <a:spcPct val="0"/>
                        </a:spcBef>
                        <a:spcAft>
                          <a:spcPct val="0"/>
                        </a:spcAft>
                      </a:pPr>
                      <a:endParaRPr lang="zh-CN" altLang="en-US" sz="2400">
                        <a:solidFill>
                          <a:srgbClr val="002060"/>
                        </a:solidFill>
                        <a:latin typeface="方正大黑简体" panose="02000000000000000000" charset="-122"/>
                        <a:ea typeface="方正大黑简体" panose="02000000000000000000" charset="-122"/>
                        <a:cs typeface="方正大黑简体" panose="02000000000000000000" charset="-122"/>
                      </a:endParaRPr>
                    </a:p>
                    <a:p>
                      <a:pPr marL="0" indent="0" algn="just">
                        <a:lnSpc>
                          <a:spcPts val="1300"/>
                        </a:lnSpc>
                        <a:spcBef>
                          <a:spcPct val="0"/>
                        </a:spcBef>
                        <a:spcAft>
                          <a:spcPct val="0"/>
                        </a:spcAft>
                      </a:pPr>
                      <a:endParaRPr lang="zh-CN" altLang="en-US" sz="2400">
                        <a:solidFill>
                          <a:srgbClr val="002060"/>
                        </a:solidFill>
                        <a:latin typeface="方正大黑简体" panose="02000000000000000000" charset="-122"/>
                        <a:ea typeface="方正大黑简体" panose="02000000000000000000" charset="-122"/>
                        <a:cs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en-US" altLang="zh-CN" sz="2400">
                          <a:solidFill>
                            <a:srgbClr val="002060"/>
                          </a:solidFill>
                          <a:latin typeface="方正大黑简体" panose="02000000000000000000" charset="-122"/>
                          <a:ea typeface="方正大黑简体" panose="02000000000000000000" charset="-122"/>
                        </a:rPr>
                        <a:t>41 000</a:t>
                      </a:r>
                      <a:endParaRPr lang="en-US" alt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r>
                        <a:rPr lang="en-US" altLang="zh-CN" sz="2400">
                          <a:solidFill>
                            <a:srgbClr val="002060"/>
                          </a:solidFill>
                          <a:latin typeface="方正大黑简体" panose="02000000000000000000" charset="-122"/>
                          <a:ea typeface="方正大黑简体" panose="02000000000000000000" charset="-122"/>
                        </a:rPr>
                        <a:t> </a:t>
                      </a:r>
                      <a:endParaRPr lang="en-US" alt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en-US" altLang="zh-CN" sz="2400">
                          <a:solidFill>
                            <a:srgbClr val="002060"/>
                          </a:solidFill>
                          <a:latin typeface="方正大黑简体" panose="02000000000000000000" charset="-122"/>
                          <a:ea typeface="方正大黑简体" panose="02000000000000000000" charset="-122"/>
                        </a:rPr>
                        <a:t>6 314</a:t>
                      </a:r>
                      <a:endParaRPr lang="en-US" alt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31850">
                <a:tc>
                  <a:txBody>
                    <a:bodyPr/>
                    <a:lstStyle/>
                    <a:p>
                      <a:pPr marL="0" indent="0" algn="just">
                        <a:lnSpc>
                          <a:spcPts val="1300"/>
                        </a:lnSpc>
                        <a:spcBef>
                          <a:spcPct val="0"/>
                        </a:spcBef>
                        <a:spcAft>
                          <a:spcPct val="0"/>
                        </a:spcAft>
                      </a:pPr>
                      <a:endParaRPr 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zh-CN" sz="2400">
                          <a:solidFill>
                            <a:srgbClr val="002060"/>
                          </a:solidFill>
                          <a:latin typeface="方正大黑简体" panose="02000000000000000000" charset="-122"/>
                          <a:ea typeface="方正大黑简体" panose="02000000000000000000" charset="-122"/>
                        </a:rPr>
                        <a:t>合计</a:t>
                      </a:r>
                      <a:endParaRPr lang="zh-CN" sz="2400">
                        <a:solidFill>
                          <a:srgbClr val="002060"/>
                        </a:solidFill>
                        <a:latin typeface="方正大黑简体" panose="02000000000000000000" charset="-122"/>
                        <a:ea typeface="方正大黑简体" panose="02000000000000000000" charset="-122"/>
                      </a:endParaRPr>
                    </a:p>
                  </a:txBody>
                  <a:tcPr marL="68580" marR="68580" marT="0" marB="0">
                    <a:lnL>
                      <a:noFill/>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en-US" altLang="zh-CN" sz="2400">
                          <a:solidFill>
                            <a:srgbClr val="002060"/>
                          </a:solidFill>
                          <a:latin typeface="方正大黑简体" panose="02000000000000000000" charset="-122"/>
                          <a:ea typeface="方正大黑简体" panose="02000000000000000000" charset="-122"/>
                        </a:rPr>
                        <a:t>141 000</a:t>
                      </a:r>
                      <a:endParaRPr lang="en-US" alt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en-US" altLang="zh-CN" sz="2400">
                          <a:solidFill>
                            <a:srgbClr val="002060"/>
                          </a:solidFill>
                          <a:latin typeface="方正大黑简体" panose="02000000000000000000" charset="-122"/>
                          <a:ea typeface="方正大黑简体" panose="02000000000000000000" charset="-122"/>
                        </a:rPr>
                        <a:t>0.154</a:t>
                      </a:r>
                      <a:endParaRPr lang="en-US" alt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endParaRPr lang="en-US" altLang="zh-CN" sz="2400">
                        <a:solidFill>
                          <a:srgbClr val="002060"/>
                        </a:solidFill>
                        <a:latin typeface="方正大黑简体" panose="02000000000000000000" charset="-122"/>
                        <a:ea typeface="方正大黑简体" panose="02000000000000000000" charset="-122"/>
                      </a:endParaRPr>
                    </a:p>
                    <a:p>
                      <a:pPr marL="0" indent="0" algn="just">
                        <a:lnSpc>
                          <a:spcPts val="1300"/>
                        </a:lnSpc>
                        <a:spcBef>
                          <a:spcPct val="0"/>
                        </a:spcBef>
                        <a:spcAft>
                          <a:spcPct val="0"/>
                        </a:spcAft>
                      </a:pPr>
                      <a:r>
                        <a:rPr lang="en-US" altLang="zh-CN" sz="2400">
                          <a:solidFill>
                            <a:srgbClr val="002060"/>
                          </a:solidFill>
                          <a:latin typeface="方正大黑简体" panose="02000000000000000000" charset="-122"/>
                          <a:ea typeface="方正大黑简体" panose="02000000000000000000" charset="-122"/>
                        </a:rPr>
                        <a:t>21 714</a:t>
                      </a:r>
                      <a:endParaRPr lang="en-US" altLang="zh-CN" sz="2400">
                        <a:solidFill>
                          <a:srgbClr val="002060"/>
                        </a:solidFill>
                        <a:latin typeface="方正大黑简体" panose="02000000000000000000" charset="-122"/>
                        <a:ea typeface="方正大黑简体" panose="02000000000000000000" charset="-122"/>
                      </a:endParaRPr>
                    </a:p>
                  </a:txBody>
                  <a:tcPr marL="68580" marR="68580" marT="0" marB="0">
                    <a:lnL w="6350" cap="flat" cmpd="sng">
                      <a:solidFill>
                        <a:srgbClr val="000008"/>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三、制造费用的核算</a:t>
            </a:r>
            <a:endParaRPr lang="zh-CN" altLang="en-US"/>
          </a:p>
        </p:txBody>
      </p:sp>
      <p:sp>
        <p:nvSpPr>
          <p:cNvPr id="3" name="内容占位符 2"/>
          <p:cNvSpPr>
            <a:spLocks noGrp="1"/>
          </p:cNvSpPr>
          <p:nvPr>
            <p:ph idx="1"/>
          </p:nvPr>
        </p:nvSpPr>
        <p:spPr/>
        <p:txBody>
          <a:bodyPr/>
          <a:lstStyle/>
          <a:p>
            <a:pPr>
              <a:lnSpc>
                <a:spcPct val="150000"/>
              </a:lnSpc>
            </a:pPr>
            <a:r>
              <a:rPr lang="zh-CN" altLang="en-US" sz="2800"/>
              <a:t>根据以上分配结果，编制的会计分录如下：</a:t>
            </a:r>
            <a:endParaRPr lang="zh-CN" altLang="en-US" sz="2800"/>
          </a:p>
          <a:p>
            <a:pPr>
              <a:lnSpc>
                <a:spcPct val="150000"/>
              </a:lnSpc>
            </a:pPr>
            <a:r>
              <a:rPr lang="zh-CN" altLang="en-US" sz="2800"/>
              <a:t>借：生产成本――A产品      15 400</a:t>
            </a:r>
            <a:endParaRPr lang="zh-CN" altLang="en-US" sz="2800"/>
          </a:p>
          <a:p>
            <a:pPr>
              <a:lnSpc>
                <a:spcPct val="150000"/>
              </a:lnSpc>
            </a:pPr>
            <a:r>
              <a:rPr lang="zh-CN" altLang="en-US" sz="2800"/>
              <a:t>            </a:t>
            </a:r>
            <a:r>
              <a:rPr lang="en-US" altLang="zh-CN" sz="2800"/>
              <a:t>        </a:t>
            </a:r>
            <a:r>
              <a:rPr lang="zh-CN" altLang="en-US" sz="2800"/>
              <a:t>――B产品 </a:t>
            </a:r>
            <a:r>
              <a:rPr lang="en-US" altLang="zh-CN" sz="2800"/>
              <a:t>     </a:t>
            </a:r>
            <a:r>
              <a:rPr lang="zh-CN" altLang="en-US" sz="2800"/>
              <a:t>  6 314</a:t>
            </a:r>
            <a:endParaRPr lang="zh-CN" altLang="en-US" sz="2800"/>
          </a:p>
          <a:p>
            <a:pPr>
              <a:lnSpc>
                <a:spcPct val="150000"/>
              </a:lnSpc>
            </a:pPr>
            <a:r>
              <a:rPr lang="zh-CN" altLang="en-US" sz="2800"/>
              <a:t>  </a:t>
            </a:r>
            <a:r>
              <a:rPr lang="en-US" altLang="zh-CN" sz="2800"/>
              <a:t>      </a:t>
            </a:r>
            <a:r>
              <a:rPr lang="zh-CN" altLang="en-US" sz="2800"/>
              <a:t>贷：制造费用          </a:t>
            </a:r>
            <a:r>
              <a:rPr lang="en-US" altLang="zh-CN" sz="2800"/>
              <a:t>            </a:t>
            </a:r>
            <a:r>
              <a:rPr lang="zh-CN" altLang="en-US" sz="2800"/>
              <a:t>      21 714</a:t>
            </a:r>
            <a:endParaRPr lang="zh-CN" altLang="en-US" sz="2800"/>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lnSpc>
                <a:spcPct val="150000"/>
              </a:lnSpc>
            </a:pPr>
            <a:r>
              <a:rPr lang="zh-CN" altLang="en-US" sz="2800"/>
              <a:t>[应用举例5-21]智瑞公司本月生产的A、B产品月末全部完工，按实际发生的成本结转完工成本。</a:t>
            </a:r>
            <a:endParaRPr lang="zh-CN" altLang="en-US" sz="2800"/>
          </a:p>
        </p:txBody>
      </p:sp>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四、结转完工产品成本</a:t>
            </a:r>
            <a:endParaRPr lang="zh-CN" altLang="en-US" sz="2800"/>
          </a:p>
        </p:txBody>
      </p:sp>
      <p:sp>
        <p:nvSpPr>
          <p:cNvPr id="3" name="内容占位符 2"/>
          <p:cNvSpPr>
            <a:spLocks noGrp="1"/>
          </p:cNvSpPr>
          <p:nvPr>
            <p:ph idx="1"/>
          </p:nvPr>
        </p:nvSpPr>
        <p:spPr/>
        <p:txBody>
          <a:bodyPr/>
          <a:lstStyle/>
          <a:p>
            <a:pPr>
              <a:lnSpc>
                <a:spcPct val="150000"/>
              </a:lnSpc>
            </a:pPr>
            <a:r>
              <a:rPr lang="zh-CN" altLang="en-US" sz="2800"/>
              <a:t>借：库存商品--A产品        171 000</a:t>
            </a:r>
            <a:endParaRPr lang="zh-CN" altLang="en-US" sz="2800"/>
          </a:p>
          <a:p>
            <a:pPr>
              <a:lnSpc>
                <a:spcPct val="150000"/>
              </a:lnSpc>
            </a:pPr>
            <a:r>
              <a:rPr lang="zh-CN" altLang="en-US" sz="2800"/>
              <a:t>        </a:t>
            </a:r>
            <a:r>
              <a:rPr lang="en-US" altLang="zh-CN" sz="2800"/>
              <a:t>         </a:t>
            </a:r>
            <a:r>
              <a:rPr lang="zh-CN" altLang="en-US" sz="2800"/>
              <a:t>    --B产品        106 094</a:t>
            </a:r>
            <a:endParaRPr lang="zh-CN" altLang="en-US" sz="2800"/>
          </a:p>
          <a:p>
            <a:pPr>
              <a:lnSpc>
                <a:spcPct val="150000"/>
              </a:lnSpc>
            </a:pPr>
            <a:r>
              <a:rPr lang="zh-CN" altLang="en-US" sz="2800"/>
              <a:t> </a:t>
            </a:r>
            <a:r>
              <a:rPr lang="en-US" altLang="zh-CN" sz="2800"/>
              <a:t>      </a:t>
            </a:r>
            <a:r>
              <a:rPr lang="zh-CN" altLang="en-US" sz="2800"/>
              <a:t> 贷：生产成本--A产品          171 000</a:t>
            </a:r>
            <a:endParaRPr lang="zh-CN" altLang="en-US" sz="2800"/>
          </a:p>
          <a:p>
            <a:pPr>
              <a:lnSpc>
                <a:spcPct val="150000"/>
              </a:lnSpc>
            </a:pPr>
            <a:r>
              <a:rPr lang="zh-CN" altLang="en-US" sz="2800"/>
              <a:t>            </a:t>
            </a:r>
            <a:r>
              <a:rPr lang="en-US" altLang="zh-CN" sz="2800"/>
              <a:t>               </a:t>
            </a:r>
            <a:r>
              <a:rPr lang="zh-CN" altLang="en-US" sz="2800"/>
              <a:t>  --B产品          106 094</a:t>
            </a:r>
            <a:endParaRPr lang="zh-CN" altLang="en-US" sz="2800"/>
          </a:p>
        </p:txBody>
      </p:sp>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
          <p:cNvSpPr>
            <a:spLocks noGrp="1"/>
          </p:cNvSpPr>
          <p:nvPr>
            <p:ph idx="1"/>
          </p:nvPr>
        </p:nvSpPr>
        <p:spPr>
          <a:xfrm>
            <a:off x="1919288" y="836613"/>
            <a:ext cx="8280400" cy="5616575"/>
          </a:xfrm>
        </p:spPr>
        <p:txBody>
          <a:bodyPr vert="horz" wrap="square" lIns="91440" tIns="45720" rIns="91440" bIns="45720" anchor="t" anchorCtr="0">
            <a:normAutofit lnSpcReduction="10000"/>
          </a:bodyPr>
          <a:lstStyle/>
          <a:p>
            <a:pPr eaLnBrk="1" hangingPunct="1">
              <a:lnSpc>
                <a:spcPct val="90000"/>
              </a:lnSpc>
              <a:buNone/>
            </a:pPr>
            <a:r>
              <a:rPr lang="zh-CN" altLang="zh-CN" sz="2400" b="1" dirty="0">
                <a:latin typeface="方正粗黑宋简体" panose="02000000000000000000" charset="-122"/>
                <a:ea typeface="方正大黑体_GBK" panose="02010600010101010101" charset="-122"/>
              </a:rPr>
              <a:t>1.</a:t>
            </a:r>
            <a:r>
              <a:rPr lang="zh-CN" altLang="en-US" sz="2400" b="1" dirty="0">
                <a:latin typeface="方正粗黑宋简体" panose="02000000000000000000" charset="-122"/>
                <a:ea typeface="方正大黑体_GBK" panose="02010600010101010101" charset="-122"/>
              </a:rPr>
              <a:t>生产费用与生产成本的含义</a:t>
            </a:r>
            <a:endParaRPr lang="zh-CN" altLang="en-US" sz="2000" b="1" dirty="0">
              <a:solidFill>
                <a:srgbClr val="0000FF"/>
              </a:solidFill>
              <a:latin typeface="方正粗黑宋简体" panose="02000000000000000000" charset="-122"/>
              <a:ea typeface="方正大黑体_GBK" panose="02010600010101010101" charset="-122"/>
            </a:endParaRPr>
          </a:p>
          <a:p>
            <a:pPr eaLnBrk="1" hangingPunct="1">
              <a:lnSpc>
                <a:spcPct val="90000"/>
              </a:lnSpc>
              <a:buNone/>
            </a:pPr>
            <a:endParaRPr lang="zh-CN" altLang="en-US" sz="2000" b="1" dirty="0">
              <a:solidFill>
                <a:srgbClr val="0000FF"/>
              </a:solidFill>
              <a:latin typeface="方正粗黑宋简体" panose="02000000000000000000" charset="-122"/>
              <a:ea typeface="方正大黑体_GBK" panose="02010600010101010101" charset="-122"/>
            </a:endParaRPr>
          </a:p>
          <a:p>
            <a:pPr eaLnBrk="1" hangingPunct="1">
              <a:lnSpc>
                <a:spcPct val="90000"/>
              </a:lnSpc>
              <a:buNone/>
            </a:pPr>
            <a:endParaRPr lang="zh-CN" altLang="en-US" sz="2000" b="1" dirty="0">
              <a:solidFill>
                <a:srgbClr val="0000FF"/>
              </a:solidFill>
              <a:latin typeface="方正粗黑宋简体" panose="02000000000000000000" charset="-122"/>
              <a:ea typeface="方正大黑体_GBK" panose="02010600010101010101" charset="-122"/>
            </a:endParaRPr>
          </a:p>
          <a:p>
            <a:pPr eaLnBrk="1" hangingPunct="1">
              <a:lnSpc>
                <a:spcPct val="90000"/>
              </a:lnSpc>
              <a:buNone/>
            </a:pPr>
            <a:endParaRPr lang="zh-CN" altLang="en-US" sz="2000" dirty="0">
              <a:latin typeface="方正粗黑宋简体" panose="02000000000000000000" charset="-122"/>
              <a:ea typeface="方正大黑体_GBK" panose="02010600010101010101" charset="-122"/>
            </a:endParaRPr>
          </a:p>
          <a:p>
            <a:pPr eaLnBrk="1" hangingPunct="1">
              <a:lnSpc>
                <a:spcPct val="90000"/>
              </a:lnSpc>
              <a:buNone/>
            </a:pPr>
            <a:endParaRPr lang="zh-CN" altLang="en-US" sz="2000" dirty="0">
              <a:latin typeface="方正粗黑宋简体" panose="02000000000000000000" charset="-122"/>
              <a:ea typeface="方正大黑体_GBK" panose="02010600010101010101" charset="-122"/>
            </a:endParaRPr>
          </a:p>
          <a:p>
            <a:pPr eaLnBrk="1" hangingPunct="1">
              <a:lnSpc>
                <a:spcPct val="90000"/>
              </a:lnSpc>
              <a:buNone/>
            </a:pPr>
            <a:endParaRPr lang="zh-CN" altLang="en-US" sz="2000" dirty="0">
              <a:latin typeface="方正粗黑宋简体" panose="02000000000000000000" charset="-122"/>
              <a:ea typeface="方正大黑体_GBK" panose="02010600010101010101" charset="-122"/>
            </a:endParaRPr>
          </a:p>
          <a:p>
            <a:pPr eaLnBrk="1" hangingPunct="1">
              <a:lnSpc>
                <a:spcPct val="90000"/>
              </a:lnSpc>
              <a:buNone/>
            </a:pPr>
            <a:endParaRPr lang="zh-CN" altLang="en-US" sz="2000" dirty="0">
              <a:latin typeface="方正粗黑宋简体" panose="02000000000000000000" charset="-122"/>
              <a:ea typeface="方正大黑体_GBK" panose="02010600010101010101" charset="-122"/>
            </a:endParaRPr>
          </a:p>
          <a:p>
            <a:pPr eaLnBrk="1" hangingPunct="1">
              <a:lnSpc>
                <a:spcPct val="90000"/>
              </a:lnSpc>
              <a:buNone/>
            </a:pPr>
            <a:endParaRPr lang="zh-CN" altLang="en-US" sz="2000" dirty="0">
              <a:latin typeface="方正粗黑宋简体" panose="02000000000000000000" charset="-122"/>
              <a:ea typeface="方正大黑体_GBK" panose="02010600010101010101" charset="-122"/>
            </a:endParaRPr>
          </a:p>
          <a:p>
            <a:pPr eaLnBrk="1" hangingPunct="1">
              <a:lnSpc>
                <a:spcPct val="90000"/>
              </a:lnSpc>
              <a:buNone/>
            </a:pPr>
            <a:endParaRPr lang="zh-CN" altLang="en-US" sz="2000" dirty="0">
              <a:latin typeface="方正粗黑宋简体" panose="02000000000000000000" charset="-122"/>
              <a:ea typeface="方正大黑体_GBK" panose="02010600010101010101" charset="-122"/>
            </a:endParaRPr>
          </a:p>
          <a:p>
            <a:pPr eaLnBrk="1" hangingPunct="1">
              <a:lnSpc>
                <a:spcPct val="90000"/>
              </a:lnSpc>
              <a:buNone/>
            </a:pPr>
            <a:endParaRPr lang="zh-CN" altLang="en-US" sz="2000" dirty="0">
              <a:latin typeface="方正粗黑宋简体" panose="02000000000000000000" charset="-122"/>
              <a:ea typeface="方正大黑体_GBK" panose="02010600010101010101" charset="-122"/>
            </a:endParaRPr>
          </a:p>
          <a:p>
            <a:pPr eaLnBrk="1" hangingPunct="1">
              <a:lnSpc>
                <a:spcPct val="90000"/>
              </a:lnSpc>
              <a:buNone/>
            </a:pPr>
            <a:r>
              <a:rPr lang="zh-CN" altLang="en-US" sz="2000" dirty="0">
                <a:latin typeface="方正粗黑宋简体" panose="02000000000000000000" charset="-122"/>
                <a:ea typeface="方正大黑体_GBK" panose="02010600010101010101" charset="-122"/>
              </a:rPr>
              <a:t> </a:t>
            </a:r>
            <a:r>
              <a:rPr lang="zh-CN" altLang="en-US" sz="2000" dirty="0">
                <a:solidFill>
                  <a:srgbClr val="FF0000"/>
                </a:solidFill>
                <a:latin typeface="方正粗黑宋简体" panose="02000000000000000000" charset="-122"/>
                <a:ea typeface="方正大黑体_GBK" panose="02010600010101010101" charset="-122"/>
              </a:rPr>
              <a:t>  </a:t>
            </a:r>
            <a:endParaRPr lang="zh-CN" altLang="en-US" sz="2000" dirty="0">
              <a:solidFill>
                <a:srgbClr val="FF0000"/>
              </a:solidFill>
              <a:latin typeface="方正粗黑宋简体" panose="02000000000000000000" charset="-122"/>
              <a:ea typeface="方正大黑体_GBK" panose="02010600010101010101" charset="-122"/>
            </a:endParaRPr>
          </a:p>
          <a:p>
            <a:pPr eaLnBrk="1" hangingPunct="1">
              <a:lnSpc>
                <a:spcPct val="90000"/>
              </a:lnSpc>
              <a:buNone/>
            </a:pPr>
            <a:r>
              <a:rPr lang="zh-CN" altLang="en-US" sz="2400" dirty="0">
                <a:solidFill>
                  <a:srgbClr val="FF0000"/>
                </a:solidFill>
                <a:latin typeface="方正粗黑宋简体" panose="02000000000000000000" charset="-122"/>
                <a:ea typeface="方正大黑体_GBK" panose="02010600010101010101" charset="-122"/>
              </a:rPr>
              <a:t>★</a:t>
            </a:r>
            <a:r>
              <a:rPr lang="zh-CN" altLang="en-US" sz="2400" b="1" dirty="0">
                <a:latin typeface="方正粗黑宋简体" panose="02000000000000000000" charset="-122"/>
                <a:ea typeface="方正大黑体_GBK" panose="02010600010101010101" charset="-122"/>
              </a:rPr>
              <a:t>生产费用：产品生产过程中所发生的各种费用。</a:t>
            </a:r>
            <a:endParaRPr lang="zh-CN" altLang="en-US" sz="2400" b="1" dirty="0">
              <a:latin typeface="方正粗黑宋简体" panose="02000000000000000000" charset="-122"/>
              <a:ea typeface="方正大黑体_GBK" panose="02010600010101010101" charset="-122"/>
            </a:endParaRPr>
          </a:p>
          <a:p>
            <a:pPr eaLnBrk="1" hangingPunct="1">
              <a:lnSpc>
                <a:spcPct val="90000"/>
              </a:lnSpc>
              <a:buNone/>
            </a:pPr>
            <a:r>
              <a:rPr lang="zh-CN" altLang="en-US" sz="2400" b="1" dirty="0">
                <a:solidFill>
                  <a:srgbClr val="FF0000"/>
                </a:solidFill>
                <a:latin typeface="方正粗黑宋简体" panose="02000000000000000000" charset="-122"/>
                <a:ea typeface="方正大黑体_GBK" panose="02010600010101010101" charset="-122"/>
              </a:rPr>
              <a:t>★</a:t>
            </a:r>
            <a:r>
              <a:rPr lang="zh-CN" altLang="en-US" sz="2400" b="1" dirty="0">
                <a:latin typeface="方正粗黑宋简体" panose="02000000000000000000" charset="-122"/>
                <a:ea typeface="方正大黑体_GBK" panose="02010600010101010101" charset="-122"/>
              </a:rPr>
              <a:t>生产成本（制造成本）：按一定种类和数量的产品进</a:t>
            </a:r>
            <a:endParaRPr lang="zh-CN" altLang="en-US" sz="2400" b="1" dirty="0">
              <a:latin typeface="方正粗黑宋简体" panose="02000000000000000000" charset="-122"/>
              <a:ea typeface="方正大黑体_GBK" panose="02010600010101010101" charset="-122"/>
            </a:endParaRPr>
          </a:p>
          <a:p>
            <a:pPr eaLnBrk="1" hangingPunct="1">
              <a:lnSpc>
                <a:spcPct val="90000"/>
              </a:lnSpc>
              <a:buNone/>
            </a:pPr>
            <a:r>
              <a:rPr lang="zh-CN" altLang="en-US" sz="2400" b="1" dirty="0">
                <a:latin typeface="方正粗黑宋简体" panose="02000000000000000000" charset="-122"/>
                <a:ea typeface="方正大黑体_GBK" panose="02010600010101010101" charset="-122"/>
              </a:rPr>
              <a:t>行归集计入产品成本的生产费用。是对象化了的费用。</a:t>
            </a:r>
            <a:endParaRPr lang="zh-CN" altLang="en-US" sz="2400" b="1" dirty="0">
              <a:latin typeface="方正粗黑宋简体" panose="02000000000000000000" charset="-122"/>
              <a:ea typeface="方正大黑体_GBK" panose="02010600010101010101" charset="-122"/>
            </a:endParaRPr>
          </a:p>
        </p:txBody>
      </p:sp>
      <p:graphicFrame>
        <p:nvGraphicFramePr>
          <p:cNvPr id="1026" name="Object 4"/>
          <p:cNvGraphicFramePr>
            <a:graphicFrameLocks noChangeAspect="1"/>
          </p:cNvGraphicFramePr>
          <p:nvPr/>
        </p:nvGraphicFramePr>
        <p:xfrm>
          <a:off x="2208213" y="1380808"/>
          <a:ext cx="7559675" cy="3041650"/>
        </p:xfrm>
        <a:graphic>
          <a:graphicData uri="http://schemas.openxmlformats.org/presentationml/2006/ole">
            <mc:AlternateContent xmlns:mc="http://schemas.openxmlformats.org/markup-compatibility/2006">
              <mc:Choice xmlns:v="urn:schemas-microsoft-com:vml" Requires="v">
                <p:oleObj spid="_x0000_s2" name="" r:id="rId1" imgW="4352925" imgH="2476500" progId="Paint.Picture">
                  <p:embed/>
                </p:oleObj>
              </mc:Choice>
              <mc:Fallback>
                <p:oleObj name="" r:id="rId1" imgW="4352925" imgH="2476500" progId="Paint.Picture">
                  <p:embed/>
                  <p:pic>
                    <p:nvPicPr>
                      <p:cNvPr id="0" name="图片 3075"/>
                      <p:cNvPicPr/>
                      <p:nvPr/>
                    </p:nvPicPr>
                    <p:blipFill>
                      <a:blip r:embed="rId2"/>
                      <a:stretch>
                        <a:fillRect/>
                      </a:stretch>
                    </p:blipFill>
                    <p:spPr>
                      <a:xfrm>
                        <a:off x="2208213" y="1380808"/>
                        <a:ext cx="7559675" cy="3041650"/>
                      </a:xfrm>
                      <a:prstGeom prst="rect">
                        <a:avLst/>
                      </a:prstGeom>
                      <a:noFill/>
                      <a:ln w="38100">
                        <a:noFill/>
                        <a:miter/>
                      </a:ln>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2800">
                <a:solidFill>
                  <a:srgbClr val="002060"/>
                </a:solidFill>
              </a:rPr>
              <a:t>生产过程中要发生各种劳动耗费，包括劳动资料损耗费（折旧费用等）、劳动对象耗费（材料费等）、劳动者耗费（职工薪酬等）。</a:t>
            </a:r>
            <a:endParaRPr lang="zh-CN" altLang="en-US" sz="2800">
              <a:solidFill>
                <a:srgbClr val="002060"/>
              </a:solidFill>
            </a:endParaRPr>
          </a:p>
          <a:p>
            <a:r>
              <a:rPr lang="zh-CN" altLang="en-US" sz="2800">
                <a:solidFill>
                  <a:srgbClr val="002060"/>
                </a:solidFill>
              </a:rPr>
              <a:t>制造企业在生产过程中发生的、用货币额表现的生产耗费叫生产费用，这些费用最终都要归集、分配到一定种类的产品上去，从而形成各种产品的成本。</a:t>
            </a:r>
            <a:endParaRPr lang="zh-CN" altLang="en-US" sz="2800">
              <a:solidFill>
                <a:srgbClr val="002060"/>
              </a:solidFill>
            </a:endParaRPr>
          </a:p>
          <a:p>
            <a:r>
              <a:rPr lang="zh-CN" altLang="en-US" sz="2800">
                <a:solidFill>
                  <a:srgbClr val="002060"/>
                </a:solidFill>
              </a:rPr>
              <a:t>换言之，企业为生产一定种类、一定数量产品所支出的各种生产费用，叫产品成本，即产品成本是对象化（产品）的生产费用。产品成本包括直接材料、直接人工、制造费用等成本项目</a:t>
            </a:r>
            <a:endParaRPr lang="zh-CN" altLang="en-US" sz="2800">
              <a:solidFill>
                <a:srgbClr val="002060"/>
              </a:solidFill>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1"/>
            </p:custDataLst>
          </p:nvPr>
        </p:nvSpPr>
        <p:spPr>
          <a:xfrm>
            <a:off x="4799965" y="2997200"/>
            <a:ext cx="5927090" cy="836295"/>
          </a:xfrm>
        </p:spPr>
        <p:txBody>
          <a:bodyPr>
            <a:scene3d>
              <a:camera prst="orthographicFront"/>
              <a:lightRig rig="threePt" dir="t"/>
            </a:scene3d>
          </a:bodyPr>
          <a:lstStyle/>
          <a:p>
            <a:r>
              <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账户设置</a:t>
            </a:r>
            <a:endPar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lstStyle/>
          <a:p>
            <a:pPr algn="r"/>
            <a:r>
              <a:rPr lang="en-US" altLang="zh-CN" sz="4000" b="1" dirty="0">
                <a:solidFill>
                  <a:schemeClr val="accent1"/>
                </a:solidFill>
                <a:latin typeface="方正粗黑宋简体" panose="02000000000000000000" charset="-122"/>
                <a:ea typeface="方正大黑体_GBK" panose="02010600010101010101" charset="-122"/>
                <a:cs typeface="汉仪粗简黑简" panose="00020600040101010101" charset="-122"/>
              </a:rPr>
              <a:t>02</a:t>
            </a:r>
            <a:endParaRPr lang="en-US" altLang="zh-CN" sz="40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598170"/>
            <a:ext cx="11529695" cy="5807075"/>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成本类、资产类双重性的账户，用来核算制造企业产品生产过程中所发生的各项耗费，正确地计算产品生产成本的账户。</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生产成本</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28498" y="3061130"/>
            <a:ext cx="32385" cy="250380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3767455" y="3118485"/>
            <a:ext cx="1758315" cy="204533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直接材料</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直接人工</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制造费用</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3118485"/>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转出的完工产品的实际成本</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639724" y="506766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939800" y="5130165"/>
            <a:ext cx="494284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期末尚未完工的在产品成本</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589020" y="83185"/>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dirty="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a:t>
            </a:r>
            <a:r>
              <a:rPr lang="zh-CN" sz="3200" dirty="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三</a:t>
            </a:r>
            <a:r>
              <a:rPr lang="en-US" altLang="zh-CN" sz="3200" dirty="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dirty="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产品生产业务的核算</a:t>
            </a:r>
            <a:endParaRPr lang="zh-CN" altLang="en-US" sz="3200" dirty="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pPr algn="just"/>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a:t>
            </a:r>
            <a:r>
              <a:rPr kumimoji="0" lang="zh-CN" altLang="en-US" sz="2000" b="0" u="none" strike="noStrike" cap="none" normalizeH="0" baseline="0" dirty="0">
                <a:ln>
                  <a:noFill/>
                </a:ln>
                <a:solidFill>
                  <a:schemeClr val="tx1"/>
                </a:solidFill>
                <a:effectLst/>
                <a:latin typeface="方正粗黑宋简体" panose="02000000000000000000" charset="-122"/>
                <a:ea typeface="方正大黑体_GBK" panose="02010600010101010101" charset="-122"/>
              </a:rPr>
              <a:t>减少</a:t>
            </a:r>
            <a:endParaRPr kumimoji="0" lang="zh-CN" altLang="en-US" sz="2000" b="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784850"/>
            <a:ext cx="10064750" cy="64516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产品种类设置明细分类账户</a:t>
            </a:r>
            <a:endParaRPr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
        <p:nvSpPr>
          <p:cNvPr id="5" name="文本框 4"/>
          <p:cNvSpPr txBox="1"/>
          <p:nvPr/>
        </p:nvSpPr>
        <p:spPr>
          <a:xfrm>
            <a:off x="1402080" y="3368040"/>
            <a:ext cx="2003425" cy="1383665"/>
          </a:xfrm>
          <a:prstGeom prst="rect">
            <a:avLst/>
          </a:prstGeom>
          <a:noFill/>
        </p:spPr>
        <p:txBody>
          <a:bodyPr wrap="square" rtlCol="0" anchor="t">
            <a:spAutoFit/>
          </a:bodyPr>
          <a:lstStyle/>
          <a:p>
            <a:r>
              <a:rPr lang="zh-CN" altLang="zh-CN" sz="2800" kern="100" noProof="0" dirty="0">
                <a:solidFill>
                  <a:srgbClr val="000000"/>
                </a:solidFill>
                <a:latin typeface="方正粗黑宋简体" panose="02000000000000000000" charset="-122"/>
                <a:ea typeface="方正大黑体_GBK" panose="02010600010101010101" charset="-122"/>
                <a:sym typeface="+mn-ea"/>
              </a:rPr>
              <a:t>应计入产品成本的全部生产费用</a:t>
            </a:r>
            <a:endParaRPr lang="zh-CN" altLang="zh-CN" sz="2800" kern="100" noProof="0" dirty="0">
              <a:solidFill>
                <a:srgbClr val="000000"/>
              </a:solidFill>
              <a:latin typeface="方正粗黑宋简体" panose="02000000000000000000" charset="-122"/>
              <a:ea typeface="方正大黑体_GBK" panose="02010600010101010101" charset="-122"/>
              <a:sym typeface="+mn-ea"/>
            </a:endParaRPr>
          </a:p>
        </p:txBody>
      </p:sp>
      <p:sp>
        <p:nvSpPr>
          <p:cNvPr id="10" name="左大括号 9"/>
          <p:cNvSpPr/>
          <p:nvPr/>
        </p:nvSpPr>
        <p:spPr>
          <a:xfrm>
            <a:off x="3379470" y="3282950"/>
            <a:ext cx="296545" cy="1788795"/>
          </a:xfrm>
          <a:prstGeom prst="leftBrace">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用来核算企业的生产车间（部门）为生产产品和提供劳务而发生的各项间接费用</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制造费用</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6185535" y="3100705"/>
            <a:ext cx="4029075"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末经分配转入生产成本账户借方的制造费用</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297940" y="3007995"/>
            <a:ext cx="4601210"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车间管理人员薪酬、折旧费修理费、办公费、水电费</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615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219325"/>
            <a:ext cx="1595120" cy="730885"/>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3" name="圆角矩形标注 32" descr="7b0a20202020227461726765744964223a202270726f636573734f6e6c696e6554657874426f78220a7d0a"/>
          <p:cNvSpPr/>
          <p:nvPr/>
        </p:nvSpPr>
        <p:spPr>
          <a:xfrm>
            <a:off x="7402195" y="2201545"/>
            <a:ext cx="1595120"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420360"/>
            <a:ext cx="10064750" cy="73723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本账户按各生产车间（部门）设置明细分类账户</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
        <p:nvSpPr>
          <p:cNvPr id="5" name="文本框 4"/>
          <p:cNvSpPr txBox="1"/>
          <p:nvPr/>
        </p:nvSpPr>
        <p:spPr>
          <a:xfrm>
            <a:off x="267335" y="3048000"/>
            <a:ext cx="1042670" cy="1322070"/>
          </a:xfrm>
          <a:prstGeom prst="rect">
            <a:avLst/>
          </a:prstGeom>
          <a:noFill/>
        </p:spPr>
        <p:txBody>
          <a:bodyPr wrap="square" rtlCol="0" anchor="t">
            <a:spAutoFit/>
          </a:bodyPr>
          <a:lstStyle/>
          <a:p>
            <a:r>
              <a:rPr lang="zh-CN" altLang="en-US" sz="2000"/>
              <a:t>车间发生的各项间接费用</a:t>
            </a:r>
            <a:endParaRPr lang="zh-CN" altLang="en-US" sz="2000"/>
          </a:p>
        </p:txBody>
      </p:sp>
      <p:sp>
        <p:nvSpPr>
          <p:cNvPr id="10" name="左大括号 9"/>
          <p:cNvSpPr/>
          <p:nvPr/>
        </p:nvSpPr>
        <p:spPr>
          <a:xfrm>
            <a:off x="1272540" y="3173095"/>
            <a:ext cx="87630" cy="1053465"/>
          </a:xfrm>
          <a:prstGeom prst="leftBrace">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cxnSp>
        <p:nvCxnSpPr>
          <p:cNvPr id="11" name="直接连接符 10"/>
          <p:cNvCxnSpPr/>
          <p:nvPr/>
        </p:nvCxnSpPr>
        <p:spPr>
          <a:xfrm>
            <a:off x="4520565" y="4785995"/>
            <a:ext cx="2491105" cy="0"/>
          </a:xfrm>
          <a:prstGeom prst="line">
            <a:avLst/>
          </a:prstGeom>
          <a:ln w="28575" cap="rnd" cmpd="sng">
            <a:solidFill>
              <a:srgbClr val="002060"/>
            </a:solidFill>
            <a:prstDash val="solid"/>
            <a:round/>
            <a:headEnd type="none" w="med" len="med"/>
            <a:tailEnd type="none" w="med" len="med"/>
          </a:ln>
        </p:spPr>
        <p:style>
          <a:lnRef idx="0">
            <a:srgbClr val="FFFFFF"/>
          </a:lnRef>
          <a:fillRef idx="0">
            <a:srgbClr val="FFFFFF"/>
          </a:fillRef>
          <a:effectRef idx="0">
            <a:srgbClr val="FFFFFF"/>
          </a:effectRef>
          <a:fontRef idx="minor">
            <a:schemeClr val="tx1"/>
          </a:fontRef>
        </p:style>
      </p:cxnSp>
      <p:sp>
        <p:nvSpPr>
          <p:cNvPr id="13" name="文本框 12"/>
          <p:cNvSpPr txBox="1"/>
          <p:nvPr/>
        </p:nvSpPr>
        <p:spPr>
          <a:xfrm>
            <a:off x="3589020" y="83185"/>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dirty="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a:t>
            </a:r>
            <a:r>
              <a:rPr lang="zh-CN" sz="3200" dirty="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三</a:t>
            </a:r>
            <a:r>
              <a:rPr lang="en-US" altLang="zh-CN" sz="3200" dirty="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dirty="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产品生产业务的核算</a:t>
            </a:r>
            <a:endParaRPr lang="zh-CN" altLang="en-US" sz="3200" dirty="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to="" calcmode="lin" valueType="num">
                                      <p:cBhvr>
                                        <p:cTn id="33"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资产类账户，用来核算企业生产完工入库的产品（成本）的增减变动和结存情况。</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库存商品</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831205" y="3174365"/>
            <a:ext cx="484060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发出（减少）产品的成本</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511300" y="3100705"/>
            <a:ext cx="4217035"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生产完工并已验收入库产品的成本</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406628"/>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1511300" y="4406900"/>
            <a:ext cx="415734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期末库存产品的成本</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219325"/>
            <a:ext cx="1595120" cy="730885"/>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任务三</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产品生产业务的核算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2201545"/>
            <a:ext cx="1595120"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109845"/>
            <a:ext cx="10064750" cy="73723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按产品种类设置明细分类账户</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tags/tag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2*i*1"/>
  <p:tag name="KSO_WM_BEAUTIFY_FLAG" val="#wm#"/>
  <p:tag name="KSO_WM_TAG_VERSION" val="1.0"/>
  <p:tag name="KSO_WM_CHIP_GROUPID" val="618ddf349d7b144ec989f16d"/>
  <p:tag name="KSO_WM_CHIP_XID" val="618e0a8a5268663be886272f"/>
  <p:tag name="KSO_WM_UNIT_DEC_AREA_ID" val="cff9e974689741f99837ddeb0f1bc4e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5e01884e4fe4ed6be163493da3e0ec6"/>
</p:tagLst>
</file>

<file path=ppt/tags/tag1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00.xml><?xml version="1.0" encoding="utf-8"?>
<p:tagLst xmlns:p="http://schemas.openxmlformats.org/presentationml/2006/main">
  <p:tag name="KSO_WM_SPECIAL_SOURCE" val="bdnull"/>
</p:tagLst>
</file>

<file path=ppt/tags/tag101.xml><?xml version="1.0" encoding="utf-8"?>
<p:tagLst xmlns:p="http://schemas.openxmlformats.org/presentationml/2006/main">
  <p:tag name="KSO_WM_SPECIAL_SOURCE" val="bdnull"/>
</p:tagLst>
</file>

<file path=ppt/tags/tag102.xml><?xml version="1.0" encoding="utf-8"?>
<p:tagLst xmlns:p="http://schemas.openxmlformats.org/presentationml/2006/main">
  <p:tag name="KSO_WM_SPECIAL_SOURCE" val="bdnull"/>
</p:tagLst>
</file>

<file path=ppt/tags/tag103.xml><?xml version="1.0" encoding="utf-8"?>
<p:tagLst xmlns:p="http://schemas.openxmlformats.org/presentationml/2006/main">
  <p:tag name="KSO_WM_SPECIAL_SOURCE" val="bdnull"/>
</p:tagLst>
</file>

<file path=ppt/tags/tag104.xml><?xml version="1.0" encoding="utf-8"?>
<p:tagLst xmlns:p="http://schemas.openxmlformats.org/presentationml/2006/main">
  <p:tag name="KSO_WM_SPECIAL_SOURCE" val="bdnull"/>
</p:tagLst>
</file>

<file path=ppt/tags/tag105.xml><?xml version="1.0" encoding="utf-8"?>
<p:tagLst xmlns:p="http://schemas.openxmlformats.org/presentationml/2006/main">
  <p:tag name="KSO_WM_SPECIAL_SOURCE" val="bdnull"/>
</p:tagLst>
</file>

<file path=ppt/tags/tag106.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107.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109.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1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10.xml><?xml version="1.0" encoding="utf-8"?>
<p:tagLst xmlns:p="http://schemas.openxmlformats.org/presentationml/2006/main">
  <p:tag name="TABLE_ENDDRAG_ORIGIN_RECT" val="876*184"/>
  <p:tag name="TABLE_ENDDRAG_RECT" val="83*301*876*184"/>
</p:tagLst>
</file>

<file path=ppt/tags/tag111.xml><?xml version="1.0" encoding="utf-8"?>
<p:tagLst xmlns:p="http://schemas.openxmlformats.org/presentationml/2006/main">
  <p:tag name="TABLE_ENDDRAG_ORIGIN_RECT" val="884*404"/>
  <p:tag name="TABLE_ENDDRAG_RECT" val="37*190*884*404"/>
</p:tagLst>
</file>

<file path=ppt/tags/tag112.xml><?xml version="1.0" encoding="utf-8"?>
<p:tagLst xmlns:p="http://schemas.openxmlformats.org/presentationml/2006/main">
  <p:tag name="TABLE_ENDDRAG_ORIGIN_RECT" val="720*261"/>
  <p:tag name="TABLE_ENDDRAG_RECT" val="149*194*720*261"/>
</p:tagLst>
</file>

<file path=ppt/tags/tag113.xml><?xml version="1.0" encoding="utf-8"?>
<p:tagLst xmlns:p="http://schemas.openxmlformats.org/presentationml/2006/main">
  <p:tag name="RESOURCE_RECORD_KEY" val="{&quot;10&quot;:[4714529,4714528],&quot;65&quot;:[20220976],&quot;71&quot;:[76235680019]}"/>
  <p:tag name="COMMONDATA" val="eyJoZGlkIjoiNzlmYzVmYWI0MTMwNGYyMzAwMDg1ZmUyMmUxOTQyODcifQ=="/>
</p:tagLst>
</file>

<file path=ppt/tags/tag1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6*i*1"/>
  <p:tag name="KSO_WM_BEAUTIFY_FLAG" val="#wm#"/>
  <p:tag name="KSO_WM_TAG_VERSION" val="1.0"/>
  <p:tag name="KSO_WM_CHIP_GROUPID" val="618ddf349d7b144ec989f16d"/>
  <p:tag name="KSO_WM_CHIP_XID" val="618e0a8a5268663be886272c"/>
  <p:tag name="KSO_WM_UNIT_DEC_AREA_ID" val="210b30472de0459c851f294778e0f8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3658d4bc30046209e6ca1cfb2bb9bc7"/>
</p:tagLst>
</file>

<file path=ppt/tags/tag14.xml><?xml version="1.0" encoding="utf-8"?>
<p:tagLst xmlns:p="http://schemas.openxmlformats.org/presentationml/2006/main">
  <p:tag name="KSO_WM_UNIT_DEFAULT_FONT" val="96;115;2"/>
  <p:tag name="KSO_WM_UNIT_BLOCK" val="0"/>
  <p:tag name="KSO_WM_UNIT_DEC_AREA_ID" val="3ed7c36fd18e47a3a4329426efd546df"/>
  <p:tag name="KSO_WM_UNIT_ISCONTENTSTITLE" val="0"/>
  <p:tag name="KSO_WM_UNIT_ISNUMDGMTITLE" val="0"/>
  <p:tag name="KSO_WM_UNIT_PRESET_TEXT" val="THANKS"/>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TEMPLATE_ASSEMBLE_XID" val="61974b7d78bf544979703f82"/>
  <p:tag name="KSO_WM_TEMPLATE_ASSEMBLE_GROUPID" val="618ddf349d7b144ec989f16d"/>
</p:tagLst>
</file>

<file path=ppt/tags/tag15.xml><?xml version="1.0" encoding="utf-8"?>
<p:tagLst xmlns:p="http://schemas.openxmlformats.org/presentationml/2006/main">
  <p:tag name="KSO_WM_UNIT_DEFAULT_FONT" val="24;32;2"/>
  <p:tag name="KSO_WM_UNIT_BLOCK" val="0"/>
  <p:tag name="KSO_WM_UNIT_DEC_AREA_ID" val="d56b4ff2f35f4bfc992f38a31030da2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UNIT_TEXT_FILL_FORE_SCHEMECOLOR_INDEX_BRIGHTNESS" val="0.15"/>
  <p:tag name="KSO_WM_UNIT_TEXT_FILL_FORE_SCHEMECOLOR_INDEX" val="13"/>
  <p:tag name="KSO_WM_UNIT_TEXT_FILL_TYPE" val="1"/>
  <p:tag name="KSO_WM_TEMPLATE_ASSEMBLE_XID" val="61974b7d78bf544979703f82"/>
  <p:tag name="KSO_WM_TEMPLATE_ASSEMBLE_GROUPID" val="618ddf349d7b144ec989f16d"/>
</p:tagLst>
</file>

<file path=ppt/tags/tag1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 name="KSO_WM_SLIDE_BACKGROUND_TYPE" val="general"/>
</p:tagLst>
</file>

<file path=ppt/tags/tag17.xml><?xml version="1.0" encoding="utf-8"?>
<p:tagLst xmlns:p="http://schemas.openxmlformats.org/presentationml/2006/main">
  <p:tag name="KSO_WM_SLIDE_BACKGROUND_TYPE" val="general"/>
</p:tagLst>
</file>

<file path=ppt/tags/tag18.xml><?xml version="1.0" encoding="utf-8"?>
<p:tagLst xmlns:p="http://schemas.openxmlformats.org/presentationml/2006/main">
  <p:tag name="KSO_WM_SLIDE_BACKGROUND_TYPE" val="general"/>
</p:tagLst>
</file>

<file path=ppt/tags/tag19.xml><?xml version="1.0" encoding="utf-8"?>
<p:tagLst xmlns:p="http://schemas.openxmlformats.org/presentationml/2006/main">
  <p:tag name="KSO_WM_SLIDE_BACKGROUND_TYPE" val="general"/>
</p:tagLst>
</file>

<file path=ppt/tags/tag2.xml><?xml version="1.0" encoding="utf-8"?>
<p:tagLst xmlns:p="http://schemas.openxmlformats.org/presentationml/2006/main">
  <p:tag name="KSO_WM_UNIT_DEFAULT_FONT" val="96;115;2"/>
  <p:tag name="KSO_WM_UNIT_BLOCK" val="0"/>
  <p:tag name="KSO_WM_UNIT_DEC_AREA_ID" val="82349d52c26f4e668adc14352c969815"/>
  <p:tag name="KSO_WM_UNIT_ISCONTENTSTITLE" val="0"/>
  <p:tag name="KSO_WM_UNIT_ISNUMDGMTITLE" val="0"/>
  <p:tag name="KSO_WM_UNIT_PRESET_TEXT" val="工作总结汇报"/>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TEMPLATE_ASSEMBLE_XID" val="61974b81c75558f33bc3a755"/>
  <p:tag name="KSO_WM_TEMPLATE_ASSEMBLE_GROUPID" val="618ddf349d7b144ec989f16d"/>
</p:tagLst>
</file>

<file path=ppt/tags/tag20.xml><?xml version="1.0" encoding="utf-8"?>
<p:tagLst xmlns:p="http://schemas.openxmlformats.org/presentationml/2006/main">
  <p:tag name="KSO_WM_SLIDE_BACKGROUND_TYPE" val="general"/>
</p:tagLst>
</file>

<file path=ppt/tags/tag2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6f8f10462254f6f8881797f3c492e2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cc8e6bbe1240f7b30dd5aa33163fb4"/>
  <p:tag name="KSO_WM_SLIDE_BACKGROUND_TYPE" val="frame"/>
</p:tagLst>
</file>

<file path=ppt/tags/tag2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286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286"/>
  <p:tag name="KSO_WM_CHIP_GROUPID" val="612f6a61c37455bdf62a9584"/>
  <p:tag name="KSO_WM_CHIP_XID" val="612f6a61c37455bdf62a9586"/>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SLIDE_BACKGROUND_TYPE" val="frame"/>
</p:tagLst>
</file>

<file path=ppt/tags/tag24.xml><?xml version="1.0" encoding="utf-8"?>
<p:tagLst xmlns:p="http://schemas.openxmlformats.org/presentationml/2006/main">
  <p:tag name="KSO_WM_SLIDE_BACKGROUND_TYPE" val="frame"/>
</p:tagLst>
</file>

<file path=ppt/tags/tag25.xml><?xml version="1.0" encoding="utf-8"?>
<p:tagLst xmlns:p="http://schemas.openxmlformats.org/presentationml/2006/main">
  <p:tag name="KSO_WM_SLIDE_BACKGROUND_TYPE" val="frame"/>
</p:tagLst>
</file>

<file path=ppt/tags/tag26.xml><?xml version="1.0" encoding="utf-8"?>
<p:tagLst xmlns:p="http://schemas.openxmlformats.org/presentationml/2006/main">
  <p:tag name="KSO_WM_SLIDE_BACKGROUND_TYPE" val="frame"/>
</p:tagLst>
</file>

<file path=ppt/tags/tag27.xml><?xml version="1.0" encoding="utf-8"?>
<p:tagLst xmlns:p="http://schemas.openxmlformats.org/presentationml/2006/main">
  <p:tag name="KSO_WM_SLIDE_BACKGROUND_TYPE" val="frame"/>
</p:tagLst>
</file>

<file path=ppt/tags/tag2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63cb5ec94ab498e9f9e8337d5e84f0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3c4a1e3b97447cf9b7152e6d5c5179c"/>
  <p:tag name="KSO_WM_SLIDE_BACKGROUND_TYPE" val="leftRight"/>
</p:tagLst>
</file>

<file path=ppt/tags/tag2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286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UNIT_DEFAULT_FONT" val="24;32;2"/>
  <p:tag name="KSO_WM_UNIT_BLOCK" val="0"/>
  <p:tag name="KSO_WM_UNIT_DEC_AREA_ID" val="86eadf05607c4199b7e8ad016304e54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UNIT_TEXT_FILL_FORE_SCHEMECOLOR_INDEX_BRIGHTNESS" val="0.15"/>
  <p:tag name="KSO_WM_UNIT_TEXT_FILL_FORE_SCHEMECOLOR_INDEX" val="13"/>
  <p:tag name="KSO_WM_UNIT_TEXT_FILL_TYPE" val="1"/>
  <p:tag name="KSO_WM_TEMPLATE_ASSEMBLE_XID" val="61974b81c75558f33bc3a755"/>
  <p:tag name="KSO_WM_TEMPLATE_ASSEMBLE_GROUPID" val="618ddf349d7b144ec989f16d"/>
</p:tagLst>
</file>

<file path=ppt/tags/tag30.xml><?xml version="1.0" encoding="utf-8"?>
<p:tagLst xmlns:p="http://schemas.openxmlformats.org/presentationml/2006/main">
  <p:tag name="KSO_WM_SLIDE_BACKGROUND_TYPE" val="leftRight"/>
</p:tagLst>
</file>

<file path=ppt/tags/tag31.xml><?xml version="1.0" encoding="utf-8"?>
<p:tagLst xmlns:p="http://schemas.openxmlformats.org/presentationml/2006/main">
  <p:tag name="KSO_WM_SLIDE_BACKGROUND_TYPE" val="leftRight"/>
</p:tagLst>
</file>

<file path=ppt/tags/tag32.xml><?xml version="1.0" encoding="utf-8"?>
<p:tagLst xmlns:p="http://schemas.openxmlformats.org/presentationml/2006/main">
  <p:tag name="KSO_WM_SLIDE_BACKGROUND_TYPE" val="leftRight"/>
</p:tagLst>
</file>

<file path=ppt/tags/tag33.xml><?xml version="1.0" encoding="utf-8"?>
<p:tagLst xmlns:p="http://schemas.openxmlformats.org/presentationml/2006/main">
  <p:tag name="KSO_WM_SLIDE_BACKGROUND_TYPE" val="leftRight"/>
</p:tagLst>
</file>

<file path=ppt/tags/tag34.xml><?xml version="1.0" encoding="utf-8"?>
<p:tagLst xmlns:p="http://schemas.openxmlformats.org/presentationml/2006/main">
  <p:tag name="KSO_WM_SLIDE_BACKGROUND_TYPE" val="leftRight"/>
</p:tagLst>
</file>

<file path=ppt/tags/tag35.xml><?xml version="1.0" encoding="utf-8"?>
<p:tagLst xmlns:p="http://schemas.openxmlformats.org/presentationml/2006/main">
  <p:tag name="KSO_WM_SLIDE_BACKGROUND_TYPE" val="leftRight"/>
</p:tagLst>
</file>

<file path=ppt/tags/tag3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007db961dfcd4242a4045471f991b0c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a83887a12814146b22bf3b8fd287c2c"/>
  <p:tag name="KSO_WM_SLIDE_BACKGROUND_TYPE" val="topBottom"/>
</p:tagLst>
</file>

<file path=ppt/tags/tag3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286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8.xml><?xml version="1.0" encoding="utf-8"?>
<p:tagLst xmlns:p="http://schemas.openxmlformats.org/presentationml/2006/main">
  <p:tag name="KSO_WM_SLIDE_BACKGROUND_TYPE" val="topBottom"/>
</p:tagLst>
</file>

<file path=ppt/tags/tag39.xml><?xml version="1.0" encoding="utf-8"?>
<p:tagLst xmlns:p="http://schemas.openxmlformats.org/presentationml/2006/main">
  <p:tag name="KSO_WM_SLIDE_BACKGROUND_TYPE" val="topBottom"/>
</p:tagLst>
</file>

<file path=ppt/tags/tag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40.xml><?xml version="1.0" encoding="utf-8"?>
<p:tagLst xmlns:p="http://schemas.openxmlformats.org/presentationml/2006/main">
  <p:tag name="KSO_WM_SLIDE_BACKGROUND_TYPE" val="topBottom"/>
</p:tagLst>
</file>

<file path=ppt/tags/tag41.xml><?xml version="1.0" encoding="utf-8"?>
<p:tagLst xmlns:p="http://schemas.openxmlformats.org/presentationml/2006/main">
  <p:tag name="KSO_WM_SLIDE_BACKGROUND_TYPE" val="topBottom"/>
</p:tagLst>
</file>

<file path=ppt/tags/tag42.xml><?xml version="1.0" encoding="utf-8"?>
<p:tagLst xmlns:p="http://schemas.openxmlformats.org/presentationml/2006/main">
  <p:tag name="KSO_WM_SLIDE_BACKGROUND_TYPE" val="topBottom"/>
</p:tagLst>
</file>

<file path=ppt/tags/tag43.xml><?xml version="1.0" encoding="utf-8"?>
<p:tagLst xmlns:p="http://schemas.openxmlformats.org/presentationml/2006/main">
  <p:tag name="KSO_WM_SLIDE_BACKGROUND_TYPE" val="topBottom"/>
</p:tagLst>
</file>

<file path=ppt/tags/tag4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368434fbe67438f89a9e78cc1ca588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2e1df574bc34b5fb51e432ce3c4373b"/>
  <p:tag name="KSO_WM_SLIDE_BACKGROUND_TYPE" val="bottomTop"/>
</p:tagLst>
</file>

<file path=ppt/tags/tag4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286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9"/>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SLIDE_BACKGROUND_TYPE" val="bottomTop"/>
</p:tagLst>
</file>

<file path=ppt/tags/tag47.xml><?xml version="1.0" encoding="utf-8"?>
<p:tagLst xmlns:p="http://schemas.openxmlformats.org/presentationml/2006/main">
  <p:tag name="KSO_WM_SLIDE_BACKGROUND_TYPE" val="bottomTop"/>
</p:tagLst>
</file>

<file path=ppt/tags/tag48.xml><?xml version="1.0" encoding="utf-8"?>
<p:tagLst xmlns:p="http://schemas.openxmlformats.org/presentationml/2006/main">
  <p:tag name="KSO_WM_SLIDE_BACKGROUND_TYPE" val="bottomTop"/>
</p:tagLst>
</file>

<file path=ppt/tags/tag49.xml><?xml version="1.0" encoding="utf-8"?>
<p:tagLst xmlns:p="http://schemas.openxmlformats.org/presentationml/2006/main">
  <p:tag name="KSO_WM_SLIDE_BACKGROUND_TYPE" val="bottomTop"/>
</p:tagLst>
</file>

<file path=ppt/tags/tag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8*i*1"/>
  <p:tag name="KSO_WM_BEAUTIFY_FLAG" val="#wm#"/>
  <p:tag name="KSO_WM_TAG_VERSION" val="1.0"/>
  <p:tag name="KSO_WM_CHIP_GROUPID" val="618ddf349d7b144ec989f16d"/>
  <p:tag name="KSO_WM_CHIP_XID" val="618e0a8a5268663be886272d"/>
  <p:tag name="KSO_WM_UNIT_DEC_AREA_ID" val="2850b00a92994cada9960f2f9453e23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77583e52184d24be6be1e6c99f150d"/>
</p:tagLst>
</file>

<file path=ppt/tags/tag50.xml><?xml version="1.0" encoding="utf-8"?>
<p:tagLst xmlns:p="http://schemas.openxmlformats.org/presentationml/2006/main">
  <p:tag name="KSO_WM_SLIDE_BACKGROUND_TYPE" val="bottomTop"/>
</p:tagLst>
</file>

<file path=ppt/tags/tag51.xml><?xml version="1.0" encoding="utf-8"?>
<p:tagLst xmlns:p="http://schemas.openxmlformats.org/presentationml/2006/main">
  <p:tag name="KSO_WM_SLIDE_BACKGROUND_TYPE" val="bottomTop"/>
</p:tagLst>
</file>

<file path=ppt/tags/tag5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7ed20fbe6d643bd96b892ea0f4fa9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1041d7cd2774f92a0f27d1e081f1964"/>
  <p:tag name="KSO_WM_SLIDE_BACKGROUND_TYPE" val="navigation"/>
</p:tagLst>
</file>

<file path=ppt/tags/tag5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286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a"/>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4.xml><?xml version="1.0" encoding="utf-8"?>
<p:tagLst xmlns:p="http://schemas.openxmlformats.org/presentationml/2006/main">
  <p:tag name="KSO_WM_SLIDE_BACKGROUND_TYPE" val="navigation"/>
</p:tagLst>
</file>

<file path=ppt/tags/tag55.xml><?xml version="1.0" encoding="utf-8"?>
<p:tagLst xmlns:p="http://schemas.openxmlformats.org/presentationml/2006/main">
  <p:tag name="KSO_WM_SLIDE_BACKGROUND_TYPE" val="navigation"/>
</p:tagLst>
</file>

<file path=ppt/tags/tag56.xml><?xml version="1.0" encoding="utf-8"?>
<p:tagLst xmlns:p="http://schemas.openxmlformats.org/presentationml/2006/main">
  <p:tag name="KSO_WM_SLIDE_BACKGROUND_TYPE" val="navigation"/>
</p:tagLst>
</file>

<file path=ppt/tags/tag57.xml><?xml version="1.0" encoding="utf-8"?>
<p:tagLst xmlns:p="http://schemas.openxmlformats.org/presentationml/2006/main">
  <p:tag name="KSO_WM_SLIDE_BACKGROUND_TYPE" val="navigation"/>
</p:tagLst>
</file>

<file path=ppt/tags/tag58.xml><?xml version="1.0" encoding="utf-8"?>
<p:tagLst xmlns:p="http://schemas.openxmlformats.org/presentationml/2006/main">
  <p:tag name="KSO_WM_SLIDE_BACKGROUND_TYPE" val="navigation"/>
</p:tagLst>
</file>

<file path=ppt/tags/tag59.xml><?xml version="1.0" encoding="utf-8"?>
<p:tagLst xmlns:p="http://schemas.openxmlformats.org/presentationml/2006/main">
  <p:tag name="KSO_WM_SLIDE_BACKGROUND_TYPE" val="navigation"/>
</p:tagLst>
</file>

<file path=ppt/tags/tag6.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 name="KSO_WM_TEMPLATE_ASSEMBLE_XID" val="61974b7dc75558f33bc3a6e7"/>
  <p:tag name="KSO_WM_TEMPLATE_ASSEMBLE_GROUPID" val="618ddf349d7b144ec989f16d"/>
</p:tagLst>
</file>

<file path=ppt/tags/tag60.xml><?xml version="1.0" encoding="utf-8"?>
<p:tagLst xmlns:p="http://schemas.openxmlformats.org/presentationml/2006/main">
  <p:tag name="KSO_WM_SLIDE_BACKGROUND_TYPE" val="navigation"/>
</p:tagLst>
</file>

<file path=ppt/tags/tag61.xml><?xml version="1.0" encoding="utf-8"?>
<p:tagLst xmlns:p="http://schemas.openxmlformats.org/presentationml/2006/main">
  <p:tag name="KSO_WM_SLIDE_BACKGROUND_TYPE" val="navigation"/>
</p:tagLst>
</file>

<file path=ppt/tags/tag6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5204f60c3e7a4f8aa855587def23fc8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ae68a695aaa4a4d847d2f465c3d4f69"/>
  <p:tag name="KSO_WM_SLIDE_BACKGROUND_TYPE" val="belt"/>
</p:tagLst>
</file>

<file path=ppt/tags/tag6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286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b"/>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64.xml><?xml version="1.0" encoding="utf-8"?>
<p:tagLst xmlns:p="http://schemas.openxmlformats.org/presentationml/2006/main">
  <p:tag name="KSO_WM_SLIDE_BACKGROUND_TYPE" val="belt"/>
</p:tagLst>
</file>

<file path=ppt/tags/tag65.xml><?xml version="1.0" encoding="utf-8"?>
<p:tagLst xmlns:p="http://schemas.openxmlformats.org/presentationml/2006/main">
  <p:tag name="KSO_WM_SLIDE_BACKGROUND_TYPE" val="belt"/>
</p:tagLst>
</file>

<file path=ppt/tags/tag66.xml><?xml version="1.0" encoding="utf-8"?>
<p:tagLst xmlns:p="http://schemas.openxmlformats.org/presentationml/2006/main">
  <p:tag name="KSO_WM_SLIDE_BACKGROUND_TYPE" val="belt"/>
</p:tagLst>
</file>

<file path=ppt/tags/tag67.xml><?xml version="1.0" encoding="utf-8"?>
<p:tagLst xmlns:p="http://schemas.openxmlformats.org/presentationml/2006/main">
  <p:tag name="KSO_WM_SLIDE_BACKGROUND_TYPE" val="belt"/>
</p:tagLst>
</file>

<file path=ppt/tags/tag68.xml><?xml version="1.0" encoding="utf-8"?>
<p:tagLst xmlns:p="http://schemas.openxmlformats.org/presentationml/2006/main">
  <p:tag name="KSO_WM_SLIDE_BACKGROUND_TYPE" val="belt"/>
</p:tagLst>
</file>

<file path=ppt/tags/tag69.xml><?xml version="1.0" encoding="utf-8"?>
<p:tagLst xmlns:p="http://schemas.openxmlformats.org/presentationml/2006/main">
  <p:tag name="KSO_WM_TEMPLATE_CATEGORY" val="custom"/>
  <p:tag name="KSO_WM_TEMPLATE_INDEX" val="20220976"/>
</p:tagLst>
</file>

<file path=ppt/tags/tag7.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70.xml><?xml version="1.0" encoding="utf-8"?>
<p:tagLst xmlns:p="http://schemas.openxmlformats.org/presentationml/2006/main">
  <p:tag name="KSO_WM_TEMPLATE_CATEGORY" val="custom"/>
  <p:tag name="KSO_WM_TEMPLATE_INDEX" val="20220976"/>
</p:tagLst>
</file>

<file path=ppt/tags/tag71.xml><?xml version="1.0" encoding="utf-8"?>
<p:tagLst xmlns:p="http://schemas.openxmlformats.org/presentationml/2006/main">
  <p:tag name="KSO_WM_BEAUTIFY_FLAG" val="#wm#"/>
  <p:tag name="KSO_WM_TAG_VERSION" val="1.0"/>
  <p:tag name="KSO_WM_TEMPLATE_CATEGORY" val="custom"/>
  <p:tag name="KSO_WM_TEMPLATE_INDEX" val="20220976"/>
  <p:tag name="KSO_WM_CHIP_COLORING" val="3"/>
</p:tagLst>
</file>

<file path=ppt/tags/tag72.xml><?xml version="1.0" encoding="utf-8"?>
<p:tagLst xmlns:p="http://schemas.openxmlformats.org/presentationml/2006/main">
  <p:tag name="KSO_WM_UNIT_PLACING_PICTURE_USER_VIEWPORT" val="{&quot;height&quot;:10800,&quot;width&quot;:19200}"/>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2*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2*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2*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2*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2*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2*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2*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2*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1.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2*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0323_2*l_h_i*1_3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3.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5.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2*l_h_f*1_1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2*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7.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2*l_x*1_2"/>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8.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2*l_x*1_3"/>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9.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4*i*1"/>
  <p:tag name="KSO_WM_BEAUTIFY_FLAG" val="#wm#"/>
  <p:tag name="KSO_WM_TAG_VERSION" val="1.0"/>
  <p:tag name="KSO_WM_CHIP_GROUPID" val="618ddf349d7b144ec989f16d"/>
  <p:tag name="KSO_WM_CHIP_XID" val="618e0a8a5268663be886272b"/>
  <p:tag name="KSO_WM_UNIT_DEC_AREA_ID" val="b416cad6b7b8407e99777828daa408b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7836373fa634112980723e294d2d5ad"/>
</p:tagLst>
</file>

<file path=ppt/tags/tag90.xml><?xml version="1.0" encoding="utf-8"?>
<p:tagLst xmlns:p="http://schemas.openxmlformats.org/presentationml/2006/main">
  <p:tag name="KSO_WM_SLIDE_ITEM_CNT" val="3"/>
  <p:tag name="KSO_WM_SPECIAL_SOURCE" val="bdnull"/>
</p:tagLst>
</file>

<file path=ppt/tags/tag91.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92.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94.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95.xml><?xml version="1.0" encoding="utf-8"?>
<p:tagLst xmlns:p="http://schemas.openxmlformats.org/presentationml/2006/main">
  <p:tag name="KSO_WM_BEAUTIFY_FLAG" val="#wm#"/>
  <p:tag name="KSO_WM_TEMPLATE_CATEGORY" val="custom"/>
  <p:tag name="KSO_WM_TEMPLATE_INDEX" val="20220976"/>
</p:tagLst>
</file>

<file path=ppt/tags/tag96.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97.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99.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heme/theme1.xml><?xml version="1.0" encoding="utf-8"?>
<a:theme xmlns:a="http://schemas.openxmlformats.org/drawingml/2006/main" name="2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Adjacency">
      <a:dk1>
        <a:srgbClr val="000000"/>
      </a:dk1>
      <a:lt1>
        <a:srgbClr val="FFFFFF"/>
      </a:lt1>
      <a:dk2>
        <a:srgbClr val="ECEEF3"/>
      </a:dk2>
      <a:lt2>
        <a:srgbClr val="FFFFFF"/>
      </a:lt2>
      <a:accent1>
        <a:srgbClr val="4674EB"/>
      </a:accent1>
      <a:accent2>
        <a:srgbClr val="8E66DB"/>
      </a:accent2>
      <a:accent3>
        <a:srgbClr val="B956C3"/>
      </a:accent3>
      <a:accent4>
        <a:srgbClr val="D647A6"/>
      </a:accent4>
      <a:accent5>
        <a:srgbClr val="E54086"/>
      </a:accent5>
      <a:accent6>
        <a:srgbClr val="EA4566"/>
      </a:accent6>
      <a:hlink>
        <a:srgbClr val="0563C1"/>
      </a:hlink>
      <a:folHlink>
        <a:srgbClr val="954F72"/>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4889</Words>
  <Application>WPS 演示</Application>
  <PresentationFormat>宽屏</PresentationFormat>
  <Paragraphs>727</Paragraphs>
  <Slides>36</Slides>
  <Notes>6</Notes>
  <HiddenSlides>0</HiddenSlides>
  <MMClips>0</MMClips>
  <ScaleCrop>false</ScaleCrop>
  <HeadingPairs>
    <vt:vector size="8" baseType="variant">
      <vt:variant>
        <vt:lpstr>已用的字体</vt:lpstr>
      </vt:variant>
      <vt:variant>
        <vt:i4>15</vt:i4>
      </vt:variant>
      <vt:variant>
        <vt:lpstr>主题</vt:lpstr>
      </vt:variant>
      <vt:variant>
        <vt:i4>5</vt:i4>
      </vt:variant>
      <vt:variant>
        <vt:lpstr>嵌入 OLE 服务器</vt:lpstr>
      </vt:variant>
      <vt:variant>
        <vt:i4>1</vt:i4>
      </vt:variant>
      <vt:variant>
        <vt:lpstr>幻灯片标题</vt:lpstr>
      </vt:variant>
      <vt:variant>
        <vt:i4>36</vt:i4>
      </vt:variant>
    </vt:vector>
  </HeadingPairs>
  <TitlesOfParts>
    <vt:vector size="57" baseType="lpstr">
      <vt:lpstr>Arial</vt:lpstr>
      <vt:lpstr>宋体</vt:lpstr>
      <vt:lpstr>Wingdings</vt:lpstr>
      <vt:lpstr>汉仪粗简黑简</vt:lpstr>
      <vt:lpstr>汉仪粗黑 简</vt:lpstr>
      <vt:lpstr>微软雅黑</vt:lpstr>
      <vt:lpstr>Times New Roman</vt:lpstr>
      <vt:lpstr>方正大黑体_GBK</vt:lpstr>
      <vt:lpstr>方正粗黑宋简体</vt:lpstr>
      <vt:lpstr>汉仪综艺体简</vt:lpstr>
      <vt:lpstr>Arial Unicode MS</vt:lpstr>
      <vt:lpstr>Calibri</vt:lpstr>
      <vt:lpstr>方正大黑简体</vt:lpstr>
      <vt:lpstr>汉仪雅酷黑简</vt:lpstr>
      <vt:lpstr>黑体</vt:lpstr>
      <vt:lpstr>2_Office 主题​​</vt:lpstr>
      <vt:lpstr>3_Office 主题​​</vt:lpstr>
      <vt:lpstr>1_Office 主题​​</vt:lpstr>
      <vt:lpstr>4_Office 主题​​</vt:lpstr>
      <vt:lpstr>6_Office 主题​​</vt:lpstr>
      <vt:lpstr>Paint.Picture</vt:lpstr>
      <vt:lpstr>PowerPoint 演示文稿</vt:lpstr>
      <vt:lpstr>任务一   资金筹集业务的核算   </vt:lpstr>
      <vt:lpstr>核算内容</vt:lpstr>
      <vt:lpstr>PowerPoint 演示文稿</vt:lpstr>
      <vt:lpstr>PowerPoint 演示文稿</vt:lpstr>
      <vt:lpstr>账户设置</vt:lpstr>
      <vt:lpstr> </vt:lpstr>
      <vt:lpstr> </vt:lpstr>
      <vt:lpstr> </vt:lpstr>
      <vt:lpstr> </vt:lpstr>
      <vt:lpstr> </vt:lpstr>
      <vt:lpstr> </vt:lpstr>
      <vt:lpstr>核算举例</vt:lpstr>
      <vt:lpstr>PowerPoint 演示文稿</vt:lpstr>
      <vt:lpstr>PowerPoint 演示文稿</vt:lpstr>
      <vt:lpstr>二、人工费用的核算</vt:lpstr>
      <vt:lpstr>PowerPoint 演示文稿</vt:lpstr>
      <vt:lpstr>二、人工费用的核算</vt:lpstr>
      <vt:lpstr>二、人工费用的核算</vt:lpstr>
      <vt:lpstr>二、人工费用的核算</vt:lpstr>
      <vt:lpstr>二、人工费用的核算</vt:lpstr>
      <vt:lpstr>PowerPoint 演示文稿</vt:lpstr>
      <vt:lpstr>三、制造费用的核算</vt:lpstr>
      <vt:lpstr>三、制造费用的核算</vt:lpstr>
      <vt:lpstr>制造费用分配方法</vt:lpstr>
      <vt:lpstr>制造费用的分配方法</vt:lpstr>
      <vt:lpstr>三、制造费用的核算</vt:lpstr>
      <vt:lpstr>三、制造费用的核算</vt:lpstr>
      <vt:lpstr>三、制造费用的核算</vt:lpstr>
      <vt:lpstr>三、制造费用的核算</vt:lpstr>
      <vt:lpstr>PowerPoint 演示文稿</vt:lpstr>
      <vt:lpstr>PowerPoint 演示文稿</vt:lpstr>
      <vt:lpstr>三、制造费用的核算</vt:lpstr>
      <vt:lpstr>PowerPoint 演示文稿</vt:lpstr>
      <vt:lpstr>四、结转完工产品成本</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Alice</cp:lastModifiedBy>
  <cp:revision>175</cp:revision>
  <dcterms:created xsi:type="dcterms:W3CDTF">2019-06-19T02:08:00Z</dcterms:created>
  <dcterms:modified xsi:type="dcterms:W3CDTF">2025-06-09T13:59:00Z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2052-12.1.0.21171</vt:lpwstr>
  </property>
  <property fmtid="{D5CDD505-2E9C-101B-9397-08002B2CF9AE}" pid="3" name="ICV">
    <vt:lpwstr>52E43F4B3A1F4874AC21793B51A40081_13</vt:lpwstr>
  </property>
</Properties>
</file>