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35"/>
  </p:notesMasterIdLst>
  <p:handoutMasterIdLst>
    <p:handoutMasterId r:id="rId36"/>
  </p:handoutMasterIdLst>
  <p:sldIdLst>
    <p:sldId id="285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21" r:id="rId21"/>
    <p:sldId id="308" r:id="rId22"/>
    <p:sldId id="322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</p:sldIdLst>
  <p:sldSz cx="12192000" cy="6858000"/>
  <p:notesSz cx="9144000" cy="685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2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999宝藏网" initials="9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1536" y="-84"/>
      </p:cViewPr>
      <p:guideLst>
        <p:guide orient="horz" pos="2862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commentAuthors" Target="commentAuthors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67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6905979" y="0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67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4885432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6905979" y="4885432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6905979" y="0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52950" y="642938"/>
            <a:ext cx="3086100" cy="173593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219200" y="2475309"/>
            <a:ext cx="9753600" cy="20252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4885432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6905979" y="4885432"/>
            <a:ext cx="5283200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357166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1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1"/>
            <a:ext cx="5384800" cy="452596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6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4"/>
            <a:ext cx="5386916" cy="395128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2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4"/>
            <a:ext cx="5389032" cy="395128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2" y="273051"/>
            <a:ext cx="6815667" cy="5853114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4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7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74638"/>
            <a:ext cx="10972800" cy="11430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1"/>
            <a:ext cx="10972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1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7830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6.png"/><Relationship Id="rId3" Type="http://schemas.openxmlformats.org/officeDocument/2006/relationships/tags" Target="../tags/tag3.xml"/><Relationship Id="rId2" Type="http://schemas.openxmlformats.org/officeDocument/2006/relationships/image" Target="../media/image25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6.png"/><Relationship Id="rId7" Type="http://schemas.openxmlformats.org/officeDocument/2006/relationships/image" Target="../media/image24.png"/><Relationship Id="rId6" Type="http://schemas.openxmlformats.org/officeDocument/2006/relationships/tags" Target="../tags/tag4.xml"/><Relationship Id="rId5" Type="http://schemas.openxmlformats.org/officeDocument/2006/relationships/image" Target="../media/image11.png"/><Relationship Id="rId4" Type="http://schemas.openxmlformats.org/officeDocument/2006/relationships/image" Target="../media/image23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16.png"/><Relationship Id="rId7" Type="http://schemas.openxmlformats.org/officeDocument/2006/relationships/image" Target="../media/image34.png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4.png"/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26.png"/><Relationship Id="rId2" Type="http://schemas.openxmlformats.org/officeDocument/2006/relationships/tags" Target="../tags/tag6.xml"/><Relationship Id="rId1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24.png"/><Relationship Id="rId6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image" Target="../media/image23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6.png"/><Relationship Id="rId10" Type="http://schemas.openxmlformats.org/officeDocument/2006/relationships/image" Target="../media/image34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26670" y="22225"/>
            <a:ext cx="12164695" cy="680085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71800" y="1988820"/>
            <a:ext cx="6549866" cy="2399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50000"/>
              </a:lnSpc>
              <a:defRPr/>
            </a:pPr>
            <a:r>
              <a:rPr lang="zh-CN" altLang="en-US" sz="3600" smtClean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项目八  会计账簿</a:t>
            </a:r>
            <a:endParaRPr lang="zh-CN" altLang="en-US" sz="3600" smtClean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smtClean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任务二 总账与明细账的平行登记</a:t>
            </a:r>
            <a:endParaRPr lang="zh-CN" altLang="en-US" sz="3200" dirty="0" smtClean="0"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150000"/>
              </a:lnSpc>
              <a:defRPr/>
            </a:pPr>
            <a:endParaRPr lang="zh-CN" altLang="en-US" sz="3200" dirty="0" smtClean="0"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1542" y="6414922"/>
            <a:ext cx="11493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08519" y="1161110"/>
            <a:ext cx="43307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600" y="16573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2953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384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020427" y="172740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890" y="1161110"/>
            <a:ext cx="5092700" cy="1075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20950">
              <a:lnSpc>
                <a:spcPct val="100000"/>
              </a:lnSpc>
              <a:spcBef>
                <a:spcPts val="105"/>
              </a:spcBef>
              <a:tabLst>
                <a:tab pos="3641090" algn="l"/>
                <a:tab pos="4658995" algn="l"/>
              </a:tabLst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	分	类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5400">
              <a:lnSpc>
                <a:spcPct val="100000"/>
              </a:lnSpc>
              <a:spcBef>
                <a:spcPts val="2105"/>
              </a:spcBef>
            </a:pP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1800" b="1" spc="-44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户编号及名</a:t>
            </a: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sz="2700" b="1" u="sng" spc="-127" baseline="150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3000" u="sng" baseline="140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原材</a:t>
            </a:r>
            <a:r>
              <a:rPr sz="3000" u="sng" spc="-7" baseline="140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料</a:t>
            </a:r>
            <a:endParaRPr sz="3000" baseline="14000">
              <a:latin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4744" y="2474213"/>
            <a:ext cx="1155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spc="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93164" y="228599"/>
            <a:ext cx="8913876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693163" y="82296"/>
            <a:ext cx="4448556" cy="810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994916" y="56388"/>
            <a:ext cx="3331464" cy="789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856988" y="56388"/>
            <a:ext cx="1184148" cy="7894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571744" y="77723"/>
            <a:ext cx="557784" cy="7894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689100" y="2262187"/>
          <a:ext cx="8869045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/>
                <a:gridCol w="305435"/>
                <a:gridCol w="584200"/>
                <a:gridCol w="1341755"/>
                <a:gridCol w="226060"/>
                <a:gridCol w="226060"/>
                <a:gridCol w="227330"/>
                <a:gridCol w="226060"/>
                <a:gridCol w="187960"/>
                <a:gridCol w="208915"/>
                <a:gridCol w="189230"/>
                <a:gridCol w="194945"/>
                <a:gridCol w="198120"/>
                <a:gridCol w="231775"/>
                <a:gridCol w="207645"/>
                <a:gridCol w="227965"/>
                <a:gridCol w="226695"/>
                <a:gridCol w="226060"/>
                <a:gridCol w="228600"/>
                <a:gridCol w="226695"/>
                <a:gridCol w="226695"/>
                <a:gridCol w="227965"/>
                <a:gridCol w="239395"/>
                <a:gridCol w="213995"/>
                <a:gridCol w="190500"/>
                <a:gridCol w="219075"/>
                <a:gridCol w="198120"/>
                <a:gridCol w="232410"/>
                <a:gridCol w="236855"/>
                <a:gridCol w="234950"/>
                <a:gridCol w="214630"/>
                <a:gridCol w="254635"/>
                <a:gridCol w="189230"/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2100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114300" algn="just">
                        <a:lnSpc>
                          <a:spcPct val="120000"/>
                        </a:lnSpc>
                        <a:spcBef>
                          <a:spcPts val="18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凭证 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8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49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60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4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4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 marR="12065">
                        <a:lnSpc>
                          <a:spcPts val="1800"/>
                        </a:lnSpc>
                        <a:spcBef>
                          <a:spcPts val="420"/>
                        </a:spcBef>
                      </a:pPr>
                      <a:r>
                        <a:rPr sz="16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转字1</a:t>
                      </a:r>
                      <a:endParaRPr sz="16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6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93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625"/>
                        </a:lnSpc>
                        <a:spcBef>
                          <a:spcPts val="600"/>
                        </a:spcBef>
                      </a:pPr>
                      <a:r>
                        <a:rPr sz="14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620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0" algn="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195"/>
                        </a:lnSpc>
                      </a:pPr>
                      <a:r>
                        <a:rPr sz="1400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95"/>
                        </a:lnSpc>
                      </a:pPr>
                      <a:r>
                        <a:rPr sz="14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858076" y="228663"/>
            <a:ext cx="360172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>
                <a:solidFill>
                  <a:srgbClr val="0DA4EB"/>
                </a:solidFill>
              </a:rPr>
              <a:t>根据记账凭</a:t>
            </a:r>
            <a:r>
              <a:rPr spc="-10" dirty="0">
                <a:solidFill>
                  <a:srgbClr val="0DA4EB"/>
                </a:solidFill>
              </a:rPr>
              <a:t>证</a:t>
            </a:r>
            <a:r>
              <a:rPr spc="5" dirty="0">
                <a:solidFill>
                  <a:srgbClr val="0DA4EB"/>
                </a:solidFill>
              </a:rPr>
              <a:t>登</a:t>
            </a:r>
            <a:r>
              <a:rPr spc="10" dirty="0">
                <a:solidFill>
                  <a:srgbClr val="0DA4EB"/>
                </a:solidFill>
              </a:rPr>
              <a:t>记</a:t>
            </a:r>
            <a:r>
              <a:rPr spc="-5" dirty="0">
                <a:solidFill>
                  <a:srgbClr val="0DA4EB"/>
                </a:solidFill>
              </a:rPr>
              <a:t>总账</a:t>
            </a:r>
            <a:endParaRPr spc="-5" dirty="0">
              <a:solidFill>
                <a:srgbClr val="0DA4EB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905000" y="1901888"/>
          <a:ext cx="87820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4350"/>
                <a:gridCol w="1393190"/>
                <a:gridCol w="1467485"/>
                <a:gridCol w="197485"/>
                <a:gridCol w="211455"/>
                <a:gridCol w="195580"/>
                <a:gridCol w="196215"/>
                <a:gridCol w="196850"/>
                <a:gridCol w="200025"/>
                <a:gridCol w="198120"/>
                <a:gridCol w="194945"/>
                <a:gridCol w="197485"/>
                <a:gridCol w="198120"/>
                <a:gridCol w="198120"/>
                <a:gridCol w="196850"/>
                <a:gridCol w="206375"/>
                <a:gridCol w="198120"/>
                <a:gridCol w="198755"/>
                <a:gridCol w="197485"/>
                <a:gridCol w="199390"/>
                <a:gridCol w="197485"/>
                <a:gridCol w="198755"/>
                <a:gridCol w="196850"/>
                <a:gridCol w="162560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630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69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55"/>
                        </a:lnSpc>
                        <a:spcBef>
                          <a:spcPts val="675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6390">
                        <a:lnSpc>
                          <a:spcPts val="1855"/>
                        </a:lnSpc>
                        <a:spcBef>
                          <a:spcPts val="675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marR="317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429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83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应交税费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增值税（进）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应付账款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513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公司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93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0"/>
                        </a:spcBef>
                        <a:tabLst>
                          <a:tab pos="1085215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0"/>
                        </a:spcBef>
                        <a:tabLst>
                          <a:tab pos="1868170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93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395726" y="13900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395726" y="14243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690620" y="826388"/>
            <a:ext cx="2194560" cy="1000760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2380" algn="l"/>
                <a:tab pos="1876425" algn="l"/>
              </a:tabLst>
            </a:pP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80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20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spc="-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79589" y="1307972"/>
            <a:ext cx="1347470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5F5F5F"/>
                  </a:solidFill>
                </a:uFill>
                <a:latin typeface="Times New Roman" panose="02020603050405020304"/>
                <a:cs typeface="Times New Roman" panose="02020603050405020304"/>
              </a:rPr>
              <a:t>001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70531" y="428244"/>
            <a:ext cx="8316468" cy="3642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079235" y="294131"/>
            <a:ext cx="557784" cy="789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09371" y="457848"/>
            <a:ext cx="3957954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根据记账凭证</a:t>
            </a:r>
            <a:r>
              <a:rPr spc="-1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登记</a:t>
            </a:r>
            <a:r>
              <a:rPr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明</a:t>
            </a:r>
            <a:r>
              <a:rPr spc="-1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细</a:t>
            </a:r>
            <a:r>
              <a:rPr spc="-1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账</a:t>
            </a:r>
            <a:endParaRPr spc="-15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528053" y="4149725"/>
            <a:ext cx="3960495" cy="790575"/>
          </a:xfrm>
          <a:custGeom>
            <a:avLst/>
            <a:gdLst/>
            <a:ahLst/>
            <a:cxnLst/>
            <a:rect l="l" t="t" r="r" b="b"/>
            <a:pathLst>
              <a:path w="3960495" h="790575">
                <a:moveTo>
                  <a:pt x="3960495" y="0"/>
                </a:moveTo>
                <a:lnTo>
                  <a:pt x="0" y="790575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287016" y="5527954"/>
            <a:ext cx="2746375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35505" algn="l"/>
              </a:tabLst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	</a:t>
            </a: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记</a:t>
            </a:r>
            <a:r>
              <a:rPr sz="2000" b="1" spc="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77527" y="6434337"/>
            <a:ext cx="282575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-4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11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57442" y="5527954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268081" y="5527954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制</a:t>
            </a:r>
            <a:r>
              <a:rPr sz="2000" b="1" spc="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20817" y="787653"/>
            <a:ext cx="32924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0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原材</a:t>
            </a:r>
            <a:r>
              <a:rPr sz="3200" b="1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料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1374775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35352" y="1600200"/>
            <a:ext cx="583691" cy="34747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983740" y="1633854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04287" y="1827072"/>
            <a:ext cx="305435" cy="0"/>
          </a:xfrm>
          <a:custGeom>
            <a:avLst/>
            <a:gdLst/>
            <a:ahLst/>
            <a:cxnLst/>
            <a:rect l="l" t="t" r="r" b="b"/>
            <a:pathLst>
              <a:path w="305434">
                <a:moveTo>
                  <a:pt x="0" y="0"/>
                </a:moveTo>
                <a:lnTo>
                  <a:pt x="305104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906522" y="18270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361565" y="1570355"/>
            <a:ext cx="3024505" cy="258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645" algn="l"/>
                <a:tab pos="1868805" algn="l"/>
              </a:tabLst>
            </a:pPr>
            <a:r>
              <a:rPr sz="1600" b="1" spc="-60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600" b="1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101	</a:t>
            </a:r>
            <a:r>
              <a:rPr sz="16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600" b="1" u="sng" spc="-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甲</a:t>
            </a:r>
            <a:r>
              <a:rPr sz="1600" b="1" u="sng" spc="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1600" b="1" u="sng" spc="-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1600" b="1" u="sng" spc="254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6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lang="en-US" sz="16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b="1" spc="5" dirty="0">
                <a:solidFill>
                  <a:srgbClr val="4489D7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600" b="1" spc="5" dirty="0">
              <a:solidFill>
                <a:srgbClr val="4489D7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15254" y="1633854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32888" y="1815972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80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906267" y="18159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274820" y="1815972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465320" y="1815972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412235" y="1173064"/>
            <a:ext cx="155447" cy="122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54907" y="1077467"/>
            <a:ext cx="251460" cy="350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822697" y="836612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600" b="1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dirty="0">
                        <a:solidFill>
                          <a:srgbClr val="4489D7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600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dirty="0">
                        <a:solidFill>
                          <a:srgbClr val="4489D7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4724400" y="1450975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703387" y="1901888"/>
          <a:ext cx="8840470" cy="46151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605"/>
                <a:gridCol w="273685"/>
                <a:gridCol w="396240"/>
                <a:gridCol w="776605"/>
                <a:gridCol w="302260"/>
                <a:gridCol w="441960"/>
                <a:gridCol w="213360"/>
                <a:gridCol w="210820"/>
                <a:gridCol w="210820"/>
                <a:gridCol w="210820"/>
                <a:gridCol w="210820"/>
                <a:gridCol w="210820"/>
                <a:gridCol w="210820"/>
                <a:gridCol w="217805"/>
                <a:gridCol w="420370"/>
                <a:gridCol w="376555"/>
                <a:gridCol w="224155"/>
                <a:gridCol w="189865"/>
                <a:gridCol w="193040"/>
                <a:gridCol w="185420"/>
                <a:gridCol w="187325"/>
                <a:gridCol w="187325"/>
                <a:gridCol w="187325"/>
                <a:gridCol w="194310"/>
                <a:gridCol w="402590"/>
                <a:gridCol w="461010"/>
                <a:gridCol w="202565"/>
                <a:gridCol w="200025"/>
                <a:gridCol w="200025"/>
                <a:gridCol w="200025"/>
                <a:gridCol w="200025"/>
                <a:gridCol w="200025"/>
                <a:gridCol w="200025"/>
                <a:gridCol w="200025"/>
              </a:tblGrid>
              <a:tr h="755015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" marR="3175">
                        <a:lnSpc>
                          <a:spcPct val="100000"/>
                        </a:lnSpc>
                      </a:pPr>
                      <a:r>
                        <a:rPr sz="1600" b="1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b="1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22250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09220" marR="102235" algn="just">
                        <a:lnSpc>
                          <a:spcPct val="12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证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3591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r>
                        <a:rPr sz="1400" spc="-42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7785" marR="49530">
                        <a:lnSpc>
                          <a:spcPts val="1610"/>
                        </a:lnSpc>
                        <a:spcBef>
                          <a:spcPts val="87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 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39306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282065" algn="l"/>
                        </a:tabLst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1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95275">
                <a:tc vMerge="1"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28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28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87630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665"/>
                        </a:lnSpc>
                      </a:pPr>
                      <a:r>
                        <a:rPr sz="1400" dirty="0">
                          <a:solidFill>
                            <a:srgbClr val="000066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期初余额</a:t>
                      </a:r>
                      <a:endParaRPr sz="1400"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207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794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5400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4765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5720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635" algn="ctr">
                        <a:lnSpc>
                          <a:spcPts val="1255"/>
                        </a:lnSpc>
                        <a:spcBef>
                          <a:spcPts val="108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16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8425" algn="r">
                        <a:lnSpc>
                          <a:spcPts val="1255"/>
                        </a:lnSpc>
                        <a:spcBef>
                          <a:spcPts val="108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1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ts val="1445"/>
                        </a:lnSpc>
                        <a:spcBef>
                          <a:spcPts val="890"/>
                        </a:spcBef>
                      </a:pPr>
                      <a:r>
                        <a:rPr sz="1450" i="1" spc="-5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</a:t>
                      </a:r>
                      <a:r>
                        <a:rPr sz="1450" i="1" spc="-1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1</a:t>
                      </a:r>
                      <a:endParaRPr sz="145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6830" algn="ctr">
                        <a:lnSpc>
                          <a:spcPts val="1560"/>
                        </a:lnSpc>
                        <a:spcBef>
                          <a:spcPts val="775"/>
                        </a:spcBef>
                      </a:pPr>
                      <a:r>
                        <a:rPr sz="14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材料入库</a:t>
                      </a:r>
                      <a:endParaRPr sz="14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9842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4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98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8580" algn="ctr">
                        <a:lnSpc>
                          <a:spcPct val="100000"/>
                        </a:lnSpc>
                      </a:pPr>
                      <a:r>
                        <a:rPr sz="14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4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6355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1350"/>
                        </a:lnSpc>
                        <a:spcBef>
                          <a:spcPts val="99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700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0"/>
                        </a:lnSpc>
                        <a:spcBef>
                          <a:spcPts val="109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90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2545" algn="r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r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955" algn="r">
                        <a:lnSpc>
                          <a:spcPts val="1480"/>
                        </a:lnSpc>
                        <a:spcBef>
                          <a:spcPts val="85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858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54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08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90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0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54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1754124" y="283463"/>
            <a:ext cx="8101583" cy="4358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533603" y="228866"/>
            <a:ext cx="3957954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solidFill>
                  <a:srgbClr val="0DA4EB"/>
                </a:solidFill>
              </a:rPr>
              <a:t>根据记账凭证</a:t>
            </a:r>
            <a:r>
              <a:rPr spc="-10" dirty="0">
                <a:solidFill>
                  <a:srgbClr val="0DA4EB"/>
                </a:solidFill>
              </a:rPr>
              <a:t>登</a:t>
            </a:r>
            <a:r>
              <a:rPr spc="15" dirty="0">
                <a:solidFill>
                  <a:srgbClr val="0DA4EB"/>
                </a:solidFill>
              </a:rPr>
              <a:t>记</a:t>
            </a:r>
            <a:r>
              <a:rPr dirty="0">
                <a:solidFill>
                  <a:srgbClr val="0DA4EB"/>
                </a:solidFill>
              </a:rPr>
              <a:t>明</a:t>
            </a:r>
            <a:r>
              <a:rPr spc="-10" dirty="0">
                <a:solidFill>
                  <a:srgbClr val="0DA4EB"/>
                </a:solidFill>
              </a:rPr>
              <a:t>细</a:t>
            </a:r>
            <a:r>
              <a:rPr spc="-15" dirty="0">
                <a:solidFill>
                  <a:srgbClr val="0DA4EB"/>
                </a:solidFill>
              </a:rPr>
              <a:t>账</a:t>
            </a:r>
            <a:endParaRPr spc="-15" dirty="0">
              <a:solidFill>
                <a:srgbClr val="0DA4EB"/>
              </a:solidFill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665334" y="6434337"/>
            <a:ext cx="29464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12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0817" y="255651"/>
            <a:ext cx="3292475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10" dirty="0">
                <a:solidFill>
                  <a:srgbClr val="CC00FF"/>
                </a:solidFill>
              </a:rPr>
              <a:t>原材</a:t>
            </a:r>
            <a:r>
              <a:rPr sz="3200" dirty="0">
                <a:solidFill>
                  <a:srgbClr val="CC00FF"/>
                </a:solidFill>
              </a:rPr>
              <a:t>料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838200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74492" y="1248155"/>
            <a:ext cx="104599" cy="3200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59736" y="1028700"/>
            <a:ext cx="431292" cy="347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6" name="object 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50620" y="1360805"/>
          <a:ext cx="9511665" cy="5229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120"/>
                <a:gridCol w="281305"/>
                <a:gridCol w="382270"/>
                <a:gridCol w="862965"/>
                <a:gridCol w="450850"/>
                <a:gridCol w="338455"/>
                <a:gridCol w="237490"/>
                <a:gridCol w="226060"/>
                <a:gridCol w="231775"/>
                <a:gridCol w="234315"/>
                <a:gridCol w="198755"/>
                <a:gridCol w="265430"/>
                <a:gridCol w="232410"/>
                <a:gridCol w="177800"/>
                <a:gridCol w="447675"/>
                <a:gridCol w="401320"/>
                <a:gridCol w="238125"/>
                <a:gridCol w="201930"/>
                <a:gridCol w="205105"/>
                <a:gridCol w="197485"/>
                <a:gridCol w="198120"/>
                <a:gridCol w="198755"/>
                <a:gridCol w="196850"/>
                <a:gridCol w="206375"/>
                <a:gridCol w="426085"/>
                <a:gridCol w="490855"/>
                <a:gridCol w="219710"/>
                <a:gridCol w="234950"/>
                <a:gridCol w="220345"/>
                <a:gridCol w="255905"/>
                <a:gridCol w="254000"/>
                <a:gridCol w="205105"/>
                <a:gridCol w="246380"/>
                <a:gridCol w="148590"/>
              </a:tblGrid>
              <a:tr h="758825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065"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2669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6675" marR="60960" algn="just">
                        <a:lnSpc>
                          <a:spcPct val="12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凭证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0480">
                        <a:lnSpc>
                          <a:spcPct val="100000"/>
                        </a:lnSpc>
                        <a:tabLst>
                          <a:tab pos="64008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14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37185">
                <a:tc rowSpan="2"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>
                        <a:lnSpc>
                          <a:spcPts val="1645"/>
                        </a:lnSpc>
                        <a:spcBef>
                          <a:spcPts val="62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71755">
                        <a:lnSpc>
                          <a:spcPts val="1645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40195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290320" algn="l"/>
                        </a:tabLst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1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40665">
                <a:tc vMerge="1">
                  <a:tcPr marL="0" marR="0" marT="19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7937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4889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120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055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111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17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5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73660" algn="r">
                        <a:lnSpc>
                          <a:spcPts val="1670"/>
                        </a:lnSpc>
                        <a:spcBef>
                          <a:spcPts val="5"/>
                        </a:spcBef>
                      </a:pPr>
                      <a:r>
                        <a:rPr sz="1400" b="1" spc="-5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期初余额</a:t>
                      </a:r>
                      <a:endParaRPr sz="1400" b="1"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5720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90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8575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9850" marR="48895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7630" marR="12065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2225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1275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5400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2260">
                <a:tc>
                  <a:txBody>
                    <a:bodyPr/>
                    <a:lstStyle/>
                    <a:p>
                      <a:pPr marR="3111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725"/>
                        </a:lnSpc>
                        <a:spcBef>
                          <a:spcPts val="620"/>
                        </a:spcBef>
                      </a:pPr>
                      <a:r>
                        <a:rPr sz="1450" b="1" i="1" spc="-5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转</a:t>
                      </a:r>
                      <a:r>
                        <a:rPr sz="1450" b="1" i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1</a:t>
                      </a:r>
                      <a:endParaRPr sz="1450" b="1"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1675"/>
                        </a:lnSpc>
                        <a:spcBef>
                          <a:spcPts val="670"/>
                        </a:spcBef>
                      </a:pPr>
                      <a:r>
                        <a:rPr sz="1400" b="1" spc="-5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材料入库</a:t>
                      </a:r>
                      <a:endParaRPr sz="1400" b="1" spc="-5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645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220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8420" algn="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165" algn="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marR="48895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12065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179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083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274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972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273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6131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670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r>
                        <a:rPr sz="1400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r>
                        <a:rPr sz="1400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r>
                        <a:rPr sz="14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2474975" y="1028700"/>
            <a:ext cx="492252" cy="3474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931923" y="1061084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52472" y="125430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544876" y="1061084"/>
            <a:ext cx="207518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20470" algn="l"/>
                <a:tab pos="1754505" algn="l"/>
              </a:tabLst>
            </a:pPr>
            <a:r>
              <a:rPr sz="1200" b="1" spc="-60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200" b="1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r>
              <a:rPr sz="1200" b="1" spc="-5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200" b="1" u="sng" spc="-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乙材料</a:t>
            </a:r>
            <a:r>
              <a:rPr sz="1200" b="1" u="sng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2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200" b="1" spc="5" dirty="0">
                <a:solidFill>
                  <a:srgbClr val="4489D7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49139" y="1061084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481059" y="1243583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79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108704" y="1243583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299204" y="1243583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699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08220" y="636616"/>
            <a:ext cx="78135" cy="1229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78707" y="541019"/>
            <a:ext cx="289560" cy="350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54907" y="541019"/>
            <a:ext cx="251460" cy="3505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822697" y="300037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4724400" y="914400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5476" y="164185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002151" y="1171193"/>
            <a:ext cx="252984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28345" algn="l"/>
                <a:tab pos="1444625" algn="l"/>
                <a:tab pos="2161540" algn="l"/>
              </a:tabLst>
            </a:pP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800" b="1" u="sng" spc="-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800">
              <a:latin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0370" y="1656079"/>
            <a:ext cx="1911350" cy="381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8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spc="-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29193" y="1752727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15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5F5F5F"/>
                  </a:solidFill>
                </a:uFill>
                <a:latin typeface="Times New Roman" panose="02020603050405020304"/>
                <a:cs typeface="Times New Roman" panose="02020603050405020304"/>
              </a:rPr>
              <a:t>001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96000" y="4367148"/>
            <a:ext cx="3997325" cy="790575"/>
          </a:xfrm>
          <a:custGeom>
            <a:avLst/>
            <a:gdLst/>
            <a:ahLst/>
            <a:cxnLst/>
            <a:rect l="l" t="t" r="r" b="b"/>
            <a:pathLst>
              <a:path w="3997325" h="790575">
                <a:moveTo>
                  <a:pt x="3997325" y="0"/>
                </a:moveTo>
                <a:lnTo>
                  <a:pt x="0" y="790575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891690" y="5745581"/>
            <a:ext cx="164465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62091" y="5745581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08721" y="5745581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004059" y="283463"/>
            <a:ext cx="8461248" cy="33680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024371" y="166115"/>
            <a:ext cx="481584" cy="6797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163811" y="166115"/>
            <a:ext cx="481583" cy="6797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509713" y="2119312"/>
          <a:ext cx="8847455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3715"/>
                <a:gridCol w="1391920"/>
                <a:gridCol w="1467485"/>
                <a:gridCol w="198120"/>
                <a:gridCol w="212725"/>
                <a:gridCol w="196215"/>
                <a:gridCol w="198755"/>
                <a:gridCol w="198755"/>
                <a:gridCol w="201295"/>
                <a:gridCol w="200660"/>
                <a:gridCol w="196850"/>
                <a:gridCol w="200660"/>
                <a:gridCol w="200660"/>
                <a:gridCol w="200025"/>
                <a:gridCol w="198755"/>
                <a:gridCol w="208280"/>
                <a:gridCol w="199390"/>
                <a:gridCol w="200025"/>
                <a:gridCol w="198120"/>
                <a:gridCol w="198755"/>
                <a:gridCol w="198120"/>
                <a:gridCol w="200025"/>
                <a:gridCol w="205105"/>
                <a:gridCol w="193040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035">
                        <a:lnSpc>
                          <a:spcPts val="2340"/>
                        </a:lnSpc>
                        <a:spcBef>
                          <a:spcPts val="670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695">
                        <a:lnSpc>
                          <a:spcPts val="2340"/>
                        </a:lnSpc>
                        <a:spcBef>
                          <a:spcPts val="670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9425">
                        <a:lnSpc>
                          <a:spcPts val="2340"/>
                        </a:lnSpc>
                        <a:spcBef>
                          <a:spcPts val="670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6390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marR="317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429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5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3048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5"/>
                        </a:spcBef>
                      </a:pPr>
                      <a:r>
                        <a:rPr sz="16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26034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应交税费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增值税（进）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应付账款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513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公司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0"/>
                        </a:spcBef>
                        <a:tabLst>
                          <a:tab pos="1085215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4535">
                        <a:lnSpc>
                          <a:spcPts val="2335"/>
                        </a:lnSpc>
                        <a:spcBef>
                          <a:spcPts val="670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9665334" y="6434337"/>
            <a:ext cx="29464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14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285847" y="345643"/>
            <a:ext cx="7145020" cy="381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DA4EB"/>
                </a:solidFill>
              </a:rPr>
              <a:t>在记账凭证上登过账符号</a:t>
            </a:r>
            <a:r>
              <a:rPr sz="2400" dirty="0">
                <a:solidFill>
                  <a:srgbClr val="0DA4EB"/>
                </a:solidFill>
              </a:rPr>
              <a:t>“</a:t>
            </a:r>
            <a:r>
              <a:rPr sz="2400" b="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√</a:t>
            </a:r>
            <a:r>
              <a:rPr sz="2400" b="0" dirty="0">
                <a:solidFill>
                  <a:srgbClr val="0DA4EB"/>
                </a:solidFill>
                <a:latin typeface="Times New Roman" panose="02020603050405020304"/>
                <a:cs typeface="Times New Roman" panose="02020603050405020304"/>
              </a:rPr>
              <a:t>”</a:t>
            </a:r>
            <a:r>
              <a:rPr sz="2400" dirty="0">
                <a:solidFill>
                  <a:srgbClr val="0DA4EB"/>
                </a:solidFill>
                <a:latin typeface="Times New Roman" panose="02020603050405020304"/>
                <a:cs typeface="Times New Roman" panose="02020603050405020304"/>
              </a:rPr>
              <a:t>,</a:t>
            </a:r>
            <a:r>
              <a:rPr sz="2400" spc="-5" dirty="0">
                <a:solidFill>
                  <a:srgbClr val="0DA4EB"/>
                </a:solidFill>
              </a:rPr>
              <a:t>记账人员签名或盖章。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60470" y="5745581"/>
            <a:ext cx="1293495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71525" algn="l"/>
              </a:tabLst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	</a:t>
            </a:r>
            <a:r>
              <a:rPr sz="3000" baseline="1000" dirty="0">
                <a:solidFill>
                  <a:srgbClr val="5F5F5F"/>
                </a:solidFill>
                <a:latin typeface="华文行楷" panose="02010800040101010101" charset="-122"/>
                <a:cs typeface="华文行楷" panose="02010800040101010101" charset="-122"/>
              </a:rPr>
              <a:t>王五</a:t>
            </a:r>
            <a:endParaRPr sz="3000" baseline="1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75194" y="509777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981022" y="2019839"/>
            <a:ext cx="8575040" cy="212090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5"/>
              </a:spcBef>
            </a:pPr>
            <a:r>
              <a:rPr lang="zh-CN"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百云</a:t>
            </a:r>
            <a:r>
              <a:rPr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公司业</a:t>
            </a:r>
            <a:r>
              <a:rPr sz="2400" b="0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务</a:t>
            </a:r>
            <a:r>
              <a:rPr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资料：</a:t>
            </a:r>
            <a:endParaRPr sz="2400">
              <a:latin typeface="隶书" panose="02010509060101010101" charset="-122"/>
              <a:cs typeface="隶书" panose="02010509060101010101" charset="-122"/>
            </a:endParaRPr>
          </a:p>
          <a:p>
            <a:pPr marL="12700" marR="5080" algn="l">
              <a:lnSpc>
                <a:spcPct val="150000"/>
              </a:lnSpc>
              <a:spcBef>
                <a:spcPts val="275"/>
              </a:spcBef>
            </a:pP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202</a:t>
            </a:r>
            <a:r>
              <a:rPr lang="en-US"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5</a:t>
            </a: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年2月10日，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向大洋公司购进丙材料</a:t>
            </a:r>
            <a:r>
              <a:rPr sz="2400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一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批，买价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4000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元，</a:t>
            </a:r>
            <a:r>
              <a:rPr sz="2400" spc="-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增 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值税</a:t>
            </a:r>
            <a:r>
              <a:rPr lang="en-US"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52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元。其中丙材料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400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spc="-5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@10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sz="2400" spc="-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400" spc="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2400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已办理验收入库</a:t>
            </a:r>
            <a:r>
              <a:rPr sz="2400" spc="-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 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开出商业承兑汇票</a:t>
            </a: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。</a:t>
            </a:r>
            <a:endParaRPr sz="2400">
              <a:latin typeface="隶书" panose="02010509060101010101" charset="-122"/>
              <a:cs typeface="隶书" panose="0201050906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86690"/>
                <a:gridCol w="20764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196850"/>
                <a:gridCol w="20828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6390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445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marR="317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应交税费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增值税（进）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应付票据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43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大洋公司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002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1" y="3048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501009"/>
            <a:ext cx="4058285" cy="1223645"/>
          </a:xfrm>
          <a:custGeom>
            <a:avLst/>
            <a:gdLst/>
            <a:ahLst/>
            <a:cxnLst/>
            <a:rect l="l" t="t" r="r" b="b"/>
            <a:pathLst>
              <a:path w="4058284" h="1223645">
                <a:moveTo>
                  <a:pt x="4058285" y="0"/>
                </a:moveTo>
                <a:lnTo>
                  <a:pt x="0" y="1223390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65334" y="6434337"/>
            <a:ext cx="29464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latin typeface="Times New Roman" panose="02020603050405020304"/>
                <a:cs typeface="Times New Roman" panose="02020603050405020304"/>
              </a:rPr>
              <a:t>16</a:t>
            </a:r>
            <a:r>
              <a:rPr sz="1400" dirty="0"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1542" y="6414922"/>
            <a:ext cx="11493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08519" y="1161110"/>
            <a:ext cx="43307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600" y="16573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2953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384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020427" y="172740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890" y="1161110"/>
            <a:ext cx="5092700" cy="1075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20950">
              <a:lnSpc>
                <a:spcPct val="100000"/>
              </a:lnSpc>
              <a:spcBef>
                <a:spcPts val="105"/>
              </a:spcBef>
              <a:tabLst>
                <a:tab pos="3641090" algn="l"/>
                <a:tab pos="4658995" algn="l"/>
              </a:tabLst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	分	类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5400">
              <a:lnSpc>
                <a:spcPct val="100000"/>
              </a:lnSpc>
              <a:spcBef>
                <a:spcPts val="2105"/>
              </a:spcBef>
            </a:pP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1800" b="1" spc="-44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户编号及名</a:t>
            </a: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sz="2700" b="1" u="sng" spc="-127" baseline="1500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3000" u="sng" baseline="14000" dirty="0"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原材</a:t>
            </a:r>
            <a:r>
              <a:rPr sz="3000" u="sng" spc="-7" baseline="14000" dirty="0"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料</a:t>
            </a:r>
            <a:endParaRPr sz="3000" baseline="14000">
              <a:latin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4744" y="2474213"/>
            <a:ext cx="1155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spc="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54124" y="213359"/>
            <a:ext cx="8913876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571744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689100" y="2262187"/>
          <a:ext cx="8869045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/>
                <a:gridCol w="305435"/>
                <a:gridCol w="584200"/>
                <a:gridCol w="1341755"/>
                <a:gridCol w="226060"/>
                <a:gridCol w="226060"/>
                <a:gridCol w="227330"/>
                <a:gridCol w="226060"/>
                <a:gridCol w="187960"/>
                <a:gridCol w="208915"/>
                <a:gridCol w="189230"/>
                <a:gridCol w="194945"/>
                <a:gridCol w="198120"/>
                <a:gridCol w="231775"/>
                <a:gridCol w="207645"/>
                <a:gridCol w="227965"/>
                <a:gridCol w="226695"/>
                <a:gridCol w="226060"/>
                <a:gridCol w="228600"/>
                <a:gridCol w="226695"/>
                <a:gridCol w="226695"/>
                <a:gridCol w="227965"/>
                <a:gridCol w="239395"/>
                <a:gridCol w="213995"/>
                <a:gridCol w="190500"/>
                <a:gridCol w="219075"/>
                <a:gridCol w="198120"/>
                <a:gridCol w="232410"/>
                <a:gridCol w="236855"/>
                <a:gridCol w="234950"/>
                <a:gridCol w="214630"/>
                <a:gridCol w="254635"/>
                <a:gridCol w="189230"/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2100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114300" algn="just">
                        <a:lnSpc>
                          <a:spcPct val="120000"/>
                        </a:lnSpc>
                        <a:spcBef>
                          <a:spcPts val="18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凭证 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8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49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600" b="1" spc="-5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  <a:endParaRPr sz="1600" b="1" spc="-5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solidFill>
                          <a:srgbClr val="000066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00"/>
                        </a:lnSpc>
                        <a:spcBef>
                          <a:spcPts val="420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转字1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625"/>
                        </a:lnSpc>
                        <a:spcBef>
                          <a:spcPts val="60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620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66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33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marR="1206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转字2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spc="-1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600" b="1" spc="-10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1270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 algn="ctr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371676" y="381062"/>
            <a:ext cx="360172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根据记账凭</a:t>
            </a:r>
            <a:r>
              <a:rPr spc="-10" dirty="0"/>
              <a:t>证</a:t>
            </a:r>
            <a:r>
              <a:rPr spc="5" dirty="0"/>
              <a:t>登</a:t>
            </a:r>
            <a:r>
              <a:rPr spc="10" dirty="0"/>
              <a:t>记</a:t>
            </a:r>
            <a:r>
              <a:rPr spc="-5" dirty="0"/>
              <a:t>总账</a:t>
            </a:r>
            <a:endParaRPr spc="-5"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86690"/>
                <a:gridCol w="20764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196850"/>
                <a:gridCol w="20828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6390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445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marR="317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应交税费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增值税（进）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应付票据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43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大洋公司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002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1" y="3048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501009"/>
            <a:ext cx="4058285" cy="1223645"/>
          </a:xfrm>
          <a:custGeom>
            <a:avLst/>
            <a:gdLst/>
            <a:ahLst/>
            <a:cxnLst/>
            <a:rect l="l" t="t" r="r" b="b"/>
            <a:pathLst>
              <a:path w="4058284" h="1223645">
                <a:moveTo>
                  <a:pt x="4058285" y="0"/>
                </a:moveTo>
                <a:lnTo>
                  <a:pt x="0" y="1223390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65334" y="6434337"/>
            <a:ext cx="29464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latin typeface="Times New Roman" panose="02020603050405020304"/>
                <a:cs typeface="Times New Roman" panose="02020603050405020304"/>
              </a:rPr>
              <a:t>16</a:t>
            </a:r>
            <a:r>
              <a:rPr sz="1400" dirty="0"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20817" y="787653"/>
            <a:ext cx="32924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0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原材</a:t>
            </a:r>
            <a:r>
              <a:rPr sz="3200" b="1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料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1374775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26308" y="1819655"/>
            <a:ext cx="104599" cy="3200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11552" y="1600200"/>
            <a:ext cx="431291" cy="347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526791" y="1600200"/>
            <a:ext cx="492252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83740" y="1633854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04287" y="1827072"/>
            <a:ext cx="305435" cy="0"/>
          </a:xfrm>
          <a:custGeom>
            <a:avLst/>
            <a:gdLst/>
            <a:ahLst/>
            <a:cxnLst/>
            <a:rect l="l" t="t" r="r" b="b"/>
            <a:pathLst>
              <a:path w="305434">
                <a:moveTo>
                  <a:pt x="0" y="0"/>
                </a:moveTo>
                <a:lnTo>
                  <a:pt x="305104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06522" y="18270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362200" y="1566545"/>
            <a:ext cx="3025775" cy="258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645" algn="l"/>
                <a:tab pos="1868805" algn="l"/>
              </a:tabLst>
            </a:pPr>
            <a:r>
              <a:rPr sz="1600" b="1" spc="-60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600" b="1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600" b="1" spc="-5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0</a:t>
            </a:r>
            <a:r>
              <a:rPr sz="1600" b="1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3	</a:t>
            </a:r>
            <a:r>
              <a:rPr sz="16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6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丙</a:t>
            </a:r>
            <a:r>
              <a:rPr sz="1600" b="1" u="sng" spc="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16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1600" b="1" u="sng" spc="254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6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lang="en-US" sz="16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 b="1" spc="5" dirty="0">
                <a:solidFill>
                  <a:srgbClr val="3333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600" b="1" spc="5" dirty="0">
              <a:solidFill>
                <a:srgbClr val="3333CC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15254" y="1633854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532888" y="1815972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80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906267" y="18159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274820" y="1815972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65320" y="1815972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12235" y="1173064"/>
            <a:ext cx="155447" cy="1229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54907" y="1077467"/>
            <a:ext cx="251460" cy="350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822697" y="836612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4724400" y="1450975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20" name="object 20"/>
          <p:cNvGraphicFramePr>
            <a:graphicFrameLocks noGrp="1"/>
          </p:cNvGraphicFramePr>
          <p:nvPr>
            <p:custDataLst>
              <p:tags r:id="rId6"/>
            </p:custDataLst>
          </p:nvPr>
        </p:nvGraphicFramePr>
        <p:xfrm>
          <a:off x="1447800" y="1963420"/>
          <a:ext cx="9734550" cy="4819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6210"/>
                <a:gridCol w="300990"/>
                <a:gridCol w="436245"/>
                <a:gridCol w="855345"/>
                <a:gridCol w="332740"/>
                <a:gridCol w="486410"/>
                <a:gridCol w="234950"/>
                <a:gridCol w="232410"/>
                <a:gridCol w="232410"/>
                <a:gridCol w="231775"/>
                <a:gridCol w="232410"/>
                <a:gridCol w="231775"/>
                <a:gridCol w="232410"/>
                <a:gridCol w="240030"/>
                <a:gridCol w="462915"/>
                <a:gridCol w="414655"/>
                <a:gridCol w="246380"/>
                <a:gridCol w="208915"/>
                <a:gridCol w="212725"/>
                <a:gridCol w="204470"/>
                <a:gridCol w="206375"/>
                <a:gridCol w="205740"/>
                <a:gridCol w="206375"/>
                <a:gridCol w="213995"/>
                <a:gridCol w="443230"/>
                <a:gridCol w="508000"/>
                <a:gridCol w="222885"/>
                <a:gridCol w="220345"/>
                <a:gridCol w="220345"/>
                <a:gridCol w="220345"/>
                <a:gridCol w="219710"/>
                <a:gridCol w="220345"/>
                <a:gridCol w="220345"/>
                <a:gridCol w="220345"/>
              </a:tblGrid>
              <a:tr h="742950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" marR="3175">
                        <a:lnSpc>
                          <a:spcPct val="100000"/>
                        </a:lnSpc>
                      </a:pPr>
                      <a:r>
                        <a:rPr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22250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09220" marR="102235" algn="just">
                        <a:lnSpc>
                          <a:spcPct val="12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证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3083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r>
                        <a:rPr sz="1400" spc="-42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7785" marR="49530">
                        <a:lnSpc>
                          <a:spcPts val="1610"/>
                        </a:lnSpc>
                        <a:spcBef>
                          <a:spcPts val="87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 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39306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282065" algn="l"/>
                        </a:tabLst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1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99085">
                <a:tc vMerge="1"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28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28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28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661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476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5090" marR="317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600" b="1" i="1" spc="-5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</a:t>
                      </a:r>
                      <a:r>
                        <a:rPr sz="1600" b="1" i="1" spc="-2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1631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4290">
                        <a:lnSpc>
                          <a:spcPts val="1665"/>
                        </a:lnSpc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材料入库</a:t>
                      </a:r>
                      <a:endParaRPr sz="1600" b="1"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3970">
                        <a:lnSpc>
                          <a:spcPts val="1060"/>
                        </a:lnSpc>
                        <a:spcBef>
                          <a:spcPts val="7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6995">
                        <a:lnSpc>
                          <a:spcPts val="1030"/>
                        </a:lnSpc>
                        <a:spcBef>
                          <a:spcPts val="74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7780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985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3970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0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7305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035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207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4160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4130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4765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5720" algn="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25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70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43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1754124" y="283463"/>
            <a:ext cx="8101583" cy="4358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864352" y="149352"/>
            <a:ext cx="557784" cy="7894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914603" y="305067"/>
            <a:ext cx="3957954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根据记账凭证</a:t>
            </a:r>
            <a:r>
              <a:rPr spc="-10" dirty="0"/>
              <a:t>登</a:t>
            </a:r>
            <a:r>
              <a:rPr spc="15" dirty="0"/>
              <a:t>记</a:t>
            </a:r>
            <a:r>
              <a:rPr dirty="0"/>
              <a:t>明</a:t>
            </a:r>
            <a:r>
              <a:rPr spc="-10" dirty="0"/>
              <a:t>细</a:t>
            </a:r>
            <a:r>
              <a:rPr spc="-15" dirty="0"/>
              <a:t>账</a:t>
            </a:r>
            <a:endParaRPr spc="-15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57422" y="914621"/>
            <a:ext cx="5170805" cy="83629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5"/>
              </a:spcBef>
            </a:pPr>
            <a:r>
              <a:rPr lang="zh-CN"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百</a:t>
            </a:r>
            <a:r>
              <a:rPr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云公司业</a:t>
            </a:r>
            <a:r>
              <a:rPr sz="2400" b="0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务</a:t>
            </a:r>
            <a:r>
              <a:rPr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资料：</a:t>
            </a:r>
            <a:endParaRPr sz="2400">
              <a:latin typeface="隶书" panose="02010509060101010101" charset="-122"/>
              <a:cs typeface="隶书" panose="02010509060101010101" charset="-122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202</a:t>
            </a:r>
            <a:r>
              <a:rPr lang="en-US"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5</a:t>
            </a: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年1月31日，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原材料账面余额如下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19222" y="2438527"/>
            <a:ext cx="6131560" cy="1505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89100" marR="17145" indent="-1600835">
              <a:lnSpc>
                <a:spcPct val="100000"/>
              </a:lnSpc>
              <a:spcBef>
                <a:spcPts val="100"/>
              </a:spcBef>
              <a:tabLst>
                <a:tab pos="5031105" algn="l"/>
              </a:tabLst>
            </a:pPr>
            <a:r>
              <a:rPr sz="2400" b="1" dirty="0">
                <a:solidFill>
                  <a:srgbClr val="CC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明细账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其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sz="2400" b="1" spc="-67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甲材料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500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b="1" spc="-5" dirty="0">
                <a:latin typeface="Times New Roman" panose="02020603050405020304"/>
                <a:cs typeface="Times New Roman" panose="02020603050405020304"/>
              </a:rPr>
              <a:t>@100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元，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50000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元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乙材料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200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b="1" spc="-5" dirty="0">
                <a:latin typeface="Times New Roman" panose="02020603050405020304"/>
                <a:cs typeface="Times New Roman" panose="02020603050405020304"/>
              </a:rPr>
              <a:t>@50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,	10000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ct val="100000"/>
              </a:lnSpc>
              <a:tabLst>
                <a:tab pos="5051425" algn="l"/>
              </a:tabLst>
            </a:pPr>
            <a:r>
              <a:rPr sz="2400" b="1" dirty="0">
                <a:solidFill>
                  <a:srgbClr val="CC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总账（合计</a:t>
            </a:r>
            <a:r>
              <a:rPr sz="2400" b="1" spc="-10" dirty="0">
                <a:solidFill>
                  <a:srgbClr val="CC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sz="2400" b="1" dirty="0">
                <a:solidFill>
                  <a:srgbClr val="CC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60000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46692" y="3352800"/>
            <a:ext cx="6553834" cy="0"/>
          </a:xfrm>
          <a:custGeom>
            <a:avLst/>
            <a:gdLst/>
            <a:ahLst/>
            <a:cxnLst/>
            <a:rect l="l" t="t" r="r" b="b"/>
            <a:pathLst>
              <a:path w="6553834">
                <a:moveTo>
                  <a:pt x="0" y="0"/>
                </a:moveTo>
                <a:lnTo>
                  <a:pt x="6553263" y="0"/>
                </a:lnTo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86690"/>
                <a:gridCol w="20764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196850"/>
                <a:gridCol w="20828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6390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445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marR="317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  <a:sym typeface="+mn-ea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应交税费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增值税（进）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应付票据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43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大洋公司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002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1" y="3048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501009"/>
            <a:ext cx="4058285" cy="1223645"/>
          </a:xfrm>
          <a:custGeom>
            <a:avLst/>
            <a:gdLst/>
            <a:ahLst/>
            <a:cxnLst/>
            <a:rect l="l" t="t" r="r" b="b"/>
            <a:pathLst>
              <a:path w="4058284" h="1223645">
                <a:moveTo>
                  <a:pt x="4058285" y="0"/>
                </a:moveTo>
                <a:lnTo>
                  <a:pt x="0" y="1223390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65334" y="6434337"/>
            <a:ext cx="29464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latin typeface="Times New Roman" panose="02020603050405020304"/>
                <a:cs typeface="Times New Roman" panose="02020603050405020304"/>
              </a:rPr>
              <a:t>16</a:t>
            </a:r>
            <a:r>
              <a:rPr sz="1400" dirty="0"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75194" y="509777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782445" y="1892300"/>
            <a:ext cx="8680450" cy="2936240"/>
          </a:xfrm>
          <a:prstGeom prst="rect">
            <a:avLst/>
          </a:prstGeom>
        </p:spPr>
        <p:txBody>
          <a:bodyPr vert="horz" wrap="square" lIns="0" tIns="55244" rIns="0" bIns="0" rtlCol="0">
            <a:noAutofit/>
          </a:bodyPr>
          <a:lstStyle/>
          <a:p>
            <a:pPr marL="12700">
              <a:lnSpc>
                <a:spcPct val="150000"/>
              </a:lnSpc>
              <a:spcBef>
                <a:spcPts val="435"/>
              </a:spcBef>
            </a:pPr>
            <a:r>
              <a:rPr lang="zh-CN" sz="240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百</a:t>
            </a:r>
            <a:r>
              <a:rPr sz="240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云公司业务资料：</a:t>
            </a:r>
            <a:endParaRPr sz="2400">
              <a:latin typeface="隶书" panose="02010509060101010101" charset="-122"/>
              <a:cs typeface="隶书" panose="02010509060101010101" charset="-122"/>
            </a:endParaRPr>
          </a:p>
          <a:p>
            <a:pPr marL="12700" marR="5080">
              <a:lnSpc>
                <a:spcPct val="150000"/>
              </a:lnSpc>
              <a:spcBef>
                <a:spcPts val="340"/>
              </a:spcBef>
            </a:pPr>
            <a:r>
              <a:rPr sz="2400" dirty="0">
                <a:latin typeface="隶书" panose="02010509060101010101" charset="-122"/>
                <a:cs typeface="隶书" panose="02010509060101010101" charset="-122"/>
              </a:rPr>
              <a:t>202</a:t>
            </a:r>
            <a:r>
              <a:rPr lang="en-US" sz="2400" dirty="0">
                <a:latin typeface="隶书" panose="02010509060101010101" charset="-122"/>
                <a:cs typeface="隶书" panose="02010509060101010101" charset="-122"/>
              </a:rPr>
              <a:t>5</a:t>
            </a:r>
            <a:r>
              <a:rPr sz="2400" dirty="0">
                <a:latin typeface="隶书" panose="02010509060101010101" charset="-122"/>
                <a:cs typeface="隶书" panose="02010509060101010101" charset="-122"/>
              </a:rPr>
              <a:t>年2月12日，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向生产产品领用材料如下：其中甲材</a:t>
            </a:r>
            <a:r>
              <a:rPr sz="24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250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公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斤</a:t>
            </a:r>
            <a:r>
              <a:rPr sz="2400" b="1" spc="-5" dirty="0">
                <a:latin typeface="Times New Roman" panose="02020603050405020304"/>
                <a:cs typeface="Times New Roman" panose="02020603050405020304"/>
              </a:rPr>
              <a:t>@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100</a:t>
            </a:r>
            <a:r>
              <a:rPr sz="2400" b="1" spc="10" dirty="0"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sz="2400" b="1" spc="-5" dirty="0">
                <a:latin typeface="宋体" panose="02010600030101010101" pitchFamily="2" charset="-122"/>
                <a:cs typeface="宋体" panose="02010600030101010101" pitchFamily="2" charset="-122"/>
              </a:rPr>
              <a:t>，乙材</a:t>
            </a:r>
            <a:r>
              <a:rPr sz="2400" b="1" spc="10" dirty="0"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100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b="1" spc="-5" dirty="0">
                <a:latin typeface="Times New Roman" panose="02020603050405020304"/>
                <a:cs typeface="Times New Roman" panose="02020603050405020304"/>
              </a:rPr>
              <a:t>@5</a:t>
            </a:r>
            <a:r>
              <a:rPr sz="2400" b="1" spc="5" dirty="0">
                <a:latin typeface="Times New Roman" panose="02020603050405020304"/>
                <a:cs typeface="Times New Roman" panose="02020603050405020304"/>
              </a:rPr>
              <a:t>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元，其中</a:t>
            </a:r>
            <a:r>
              <a:rPr sz="24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丙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材料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200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b="1" spc="-5" dirty="0">
                <a:latin typeface="Times New Roman" panose="02020603050405020304"/>
                <a:cs typeface="Times New Roman" panose="02020603050405020304"/>
              </a:rPr>
              <a:t>@10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，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合计金额</a:t>
            </a:r>
            <a:r>
              <a:rPr sz="2400" b="1" dirty="0">
                <a:latin typeface="Times New Roman" panose="02020603050405020304"/>
                <a:cs typeface="Times New Roman" panose="02020603050405020304"/>
              </a:rPr>
              <a:t>32000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元。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96850"/>
                <a:gridCol w="19748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207010"/>
                <a:gridCol w="19812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302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生产领用材料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生产成本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产品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12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003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81001" y="125096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933063"/>
            <a:ext cx="4058285" cy="791845"/>
          </a:xfrm>
          <a:custGeom>
            <a:avLst/>
            <a:gdLst/>
            <a:ahLst/>
            <a:cxnLst/>
            <a:rect l="l" t="t" r="r" b="b"/>
            <a:pathLst>
              <a:path w="4058284" h="791845">
                <a:moveTo>
                  <a:pt x="4058285" y="0"/>
                </a:moveTo>
                <a:lnTo>
                  <a:pt x="0" y="791337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71431" y="6434337"/>
            <a:ext cx="28829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latin typeface="Times New Roman" panose="02020603050405020304"/>
                <a:cs typeface="Times New Roman" panose="02020603050405020304"/>
              </a:rPr>
              <a:t>2</a:t>
            </a:r>
            <a:r>
              <a:rPr sz="1400" spc="-45" dirty="0"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400" dirty="0"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1542" y="6414922"/>
            <a:ext cx="11493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08519" y="1161110"/>
            <a:ext cx="43307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600" y="16573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2953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384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020427" y="172740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890" y="1161110"/>
            <a:ext cx="5092700" cy="1075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20950">
              <a:lnSpc>
                <a:spcPct val="100000"/>
              </a:lnSpc>
              <a:spcBef>
                <a:spcPts val="105"/>
              </a:spcBef>
              <a:tabLst>
                <a:tab pos="3641090" algn="l"/>
                <a:tab pos="4658995" algn="l"/>
              </a:tabLst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	分	类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5400">
              <a:lnSpc>
                <a:spcPct val="100000"/>
              </a:lnSpc>
              <a:spcBef>
                <a:spcPts val="2105"/>
              </a:spcBef>
            </a:pP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1800" b="1" spc="-44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户编号及名</a:t>
            </a: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sz="2700" b="1" u="sng" spc="-127" baseline="1500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3000" u="sng" baseline="14000" dirty="0"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原材</a:t>
            </a:r>
            <a:r>
              <a:rPr sz="3000" u="sng" spc="-7" baseline="14000" dirty="0"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料</a:t>
            </a:r>
            <a:endParaRPr sz="3000" baseline="14000">
              <a:latin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4744" y="2474213"/>
            <a:ext cx="1155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spc="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54124" y="213359"/>
            <a:ext cx="8913876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571744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689100" y="2262187"/>
          <a:ext cx="8869045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/>
                <a:gridCol w="305435"/>
                <a:gridCol w="584200"/>
                <a:gridCol w="1341755"/>
                <a:gridCol w="226060"/>
                <a:gridCol w="226060"/>
                <a:gridCol w="227330"/>
                <a:gridCol w="226060"/>
                <a:gridCol w="187960"/>
                <a:gridCol w="208915"/>
                <a:gridCol w="189230"/>
                <a:gridCol w="194945"/>
                <a:gridCol w="198120"/>
                <a:gridCol w="231775"/>
                <a:gridCol w="207645"/>
                <a:gridCol w="227965"/>
                <a:gridCol w="226695"/>
                <a:gridCol w="226060"/>
                <a:gridCol w="228600"/>
                <a:gridCol w="226695"/>
                <a:gridCol w="226695"/>
                <a:gridCol w="227965"/>
                <a:gridCol w="239395"/>
                <a:gridCol w="213995"/>
                <a:gridCol w="190500"/>
                <a:gridCol w="219075"/>
                <a:gridCol w="198120"/>
                <a:gridCol w="232410"/>
                <a:gridCol w="236855"/>
                <a:gridCol w="234950"/>
                <a:gridCol w="214630"/>
                <a:gridCol w="254635"/>
                <a:gridCol w="189230"/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1400" i="1" spc="-4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sz="2100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114300" algn="just">
                        <a:lnSpc>
                          <a:spcPct val="120000"/>
                        </a:lnSpc>
                        <a:spcBef>
                          <a:spcPts val="18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凭证 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8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49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600" b="1" spc="-5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  <a:endParaRPr sz="1600" b="1" spc="-5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solidFill>
                          <a:srgbClr val="000066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00"/>
                        </a:lnSpc>
                        <a:spcBef>
                          <a:spcPts val="420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转字1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625"/>
                        </a:lnSpc>
                        <a:spcBef>
                          <a:spcPts val="60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620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66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33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marR="1206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转字2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spc="-1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600" b="1" spc="-10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1270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 marL="39370" algn="ctr">
                        <a:lnSpc>
                          <a:spcPts val="1330"/>
                        </a:lnSpc>
                        <a:spcBef>
                          <a:spcPts val="92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684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  <a:spcBef>
                          <a:spcPts val="92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68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290" marR="12065" algn="ctr">
                        <a:lnSpc>
                          <a:spcPts val="1735"/>
                        </a:lnSpc>
                        <a:spcBef>
                          <a:spcPts val="515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转字3</a:t>
                      </a:r>
                      <a:endParaRPr sz="1600" b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54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700"/>
                        </a:lnSpc>
                        <a:spcBef>
                          <a:spcPts val="550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生产领料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98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19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marL="28575" algn="ctr">
                        <a:lnSpc>
                          <a:spcPts val="1405"/>
                        </a:lnSpc>
                        <a:spcBef>
                          <a:spcPts val="82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414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5"/>
                        </a:lnSpc>
                        <a:spcBef>
                          <a:spcPts val="72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28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07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50"/>
                        </a:lnSpc>
                        <a:spcBef>
                          <a:spcPts val="47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本月合计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032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255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 b="1" dirty="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2384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 algn="ctr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133676" y="362647"/>
            <a:ext cx="360172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根据记账凭</a:t>
            </a:r>
            <a:r>
              <a:rPr spc="-10" dirty="0"/>
              <a:t>证</a:t>
            </a:r>
            <a:r>
              <a:rPr spc="5" dirty="0"/>
              <a:t>登</a:t>
            </a:r>
            <a:r>
              <a:rPr spc="10" dirty="0"/>
              <a:t>记</a:t>
            </a:r>
            <a:r>
              <a:rPr spc="-5" dirty="0"/>
              <a:t>总账</a:t>
            </a:r>
            <a:endParaRPr spc="-5" dirty="0"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96850"/>
                <a:gridCol w="19748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207010"/>
                <a:gridCol w="19812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302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生产领用材料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生产成本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产品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12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003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81001" y="3048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933063"/>
            <a:ext cx="4058285" cy="791845"/>
          </a:xfrm>
          <a:custGeom>
            <a:avLst/>
            <a:gdLst/>
            <a:ahLst/>
            <a:cxnLst/>
            <a:rect l="l" t="t" r="r" b="b"/>
            <a:pathLst>
              <a:path w="4058284" h="791845">
                <a:moveTo>
                  <a:pt x="4058285" y="0"/>
                </a:moveTo>
                <a:lnTo>
                  <a:pt x="0" y="791337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xfrm>
            <a:off x="6553201" y="6245226"/>
            <a:ext cx="213360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</a:fld>
            <a:r>
              <a:rPr dirty="0"/>
              <a:t>1</a:t>
            </a:r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20817" y="787653"/>
            <a:ext cx="32924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0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原材</a:t>
            </a:r>
            <a:r>
              <a:rPr sz="3200" b="1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料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1374775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35352" y="1600200"/>
            <a:ext cx="583691" cy="347472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983740" y="1633854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04287" y="1827072"/>
            <a:ext cx="305435" cy="0"/>
          </a:xfrm>
          <a:custGeom>
            <a:avLst/>
            <a:gdLst/>
            <a:ahLst/>
            <a:cxnLst/>
            <a:rect l="l" t="t" r="r" b="b"/>
            <a:pathLst>
              <a:path w="305434">
                <a:moveTo>
                  <a:pt x="0" y="0"/>
                </a:moveTo>
                <a:lnTo>
                  <a:pt x="305104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906522" y="18270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513330" y="1633855"/>
            <a:ext cx="2273300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645" algn="l"/>
                <a:tab pos="1868805" algn="l"/>
              </a:tabLst>
            </a:pPr>
            <a:r>
              <a:rPr sz="1400" b="1" spc="-60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400" b="1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101	</a:t>
            </a:r>
            <a:r>
              <a:rPr sz="14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4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甲</a:t>
            </a:r>
            <a:r>
              <a:rPr sz="1400" b="1" u="sng" spc="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14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1400" b="1" u="sng" spc="254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4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4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4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400" b="1" spc="5" dirty="0">
                <a:solidFill>
                  <a:srgbClr val="3333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400" b="1" spc="5" dirty="0">
              <a:solidFill>
                <a:srgbClr val="3333CC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15254" y="1633854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32888" y="1815972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80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906267" y="18159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274820" y="1815972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465320" y="1815972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412235" y="1173064"/>
            <a:ext cx="155447" cy="122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54907" y="1077467"/>
            <a:ext cx="251460" cy="350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822697" y="836612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4724400" y="1450975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754124" y="283463"/>
            <a:ext cx="8101583" cy="4358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693163" y="153923"/>
            <a:ext cx="4741164" cy="8107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930908" y="128015"/>
            <a:ext cx="3331464" cy="7894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792979" y="128015"/>
            <a:ext cx="1540764" cy="7894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864352" y="149352"/>
            <a:ext cx="557784" cy="7894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23" name="object 23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533400" y="1937385"/>
          <a:ext cx="11238865" cy="4857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347345"/>
                <a:gridCol w="503555"/>
                <a:gridCol w="986790"/>
                <a:gridCol w="467360"/>
                <a:gridCol w="477520"/>
                <a:gridCol w="270510"/>
                <a:gridCol w="267970"/>
                <a:gridCol w="267970"/>
                <a:gridCol w="267335"/>
                <a:gridCol w="267970"/>
                <a:gridCol w="267970"/>
                <a:gridCol w="267335"/>
                <a:gridCol w="276860"/>
                <a:gridCol w="532765"/>
                <a:gridCol w="478790"/>
                <a:gridCol w="284480"/>
                <a:gridCol w="241300"/>
                <a:gridCol w="245745"/>
                <a:gridCol w="235585"/>
                <a:gridCol w="237490"/>
                <a:gridCol w="237490"/>
                <a:gridCol w="238125"/>
                <a:gridCol w="247015"/>
                <a:gridCol w="510540"/>
                <a:gridCol w="585470"/>
                <a:gridCol w="257810"/>
                <a:gridCol w="253365"/>
                <a:gridCol w="254000"/>
                <a:gridCol w="254635"/>
                <a:gridCol w="254000"/>
                <a:gridCol w="254000"/>
                <a:gridCol w="266065"/>
                <a:gridCol w="254000"/>
              </a:tblGrid>
              <a:tr h="443865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" marR="3175">
                        <a:lnSpc>
                          <a:spcPct val="100000"/>
                        </a:lnSpc>
                      </a:pPr>
                      <a:r>
                        <a:rPr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22250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09220" marR="102235" algn="just">
                        <a:lnSpc>
                          <a:spcPct val="12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证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en-US"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2893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月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400" spc="-42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7785" marR="49530">
                        <a:lnSpc>
                          <a:spcPts val="1610"/>
                        </a:lnSpc>
                        <a:spcBef>
                          <a:spcPts val="87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 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39306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282065" algn="l"/>
                        </a:tabLst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1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91465">
                <a:tc vMerge="1"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65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1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2865" algn="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31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5124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5090" marR="317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ts val="1665"/>
                        </a:lnSpc>
                      </a:pPr>
                      <a:r>
                        <a:rPr sz="1600" b="1" dirty="0">
                          <a:solidFill>
                            <a:srgbClr val="184475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期初余额</a:t>
                      </a:r>
                      <a:endParaRPr sz="1600" b="1"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635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699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540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7470" marR="317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5524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68935">
                <a:tc>
                  <a:txBody>
                    <a:bodyPr/>
                    <a:lstStyle/>
                    <a:p>
                      <a:pPr marL="635" algn="ctr">
                        <a:lnSpc>
                          <a:spcPts val="1255"/>
                        </a:lnSpc>
                        <a:spcBef>
                          <a:spcPts val="108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16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295" marR="3175" algn="ctr">
                        <a:lnSpc>
                          <a:spcPts val="1255"/>
                        </a:lnSpc>
                        <a:spcBef>
                          <a:spcPts val="108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1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ts val="1445"/>
                        </a:lnSpc>
                        <a:spcBef>
                          <a:spcPts val="890"/>
                        </a:spcBef>
                      </a:pPr>
                      <a:r>
                        <a:rPr sz="1600" b="1" i="1" spc="-5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</a:t>
                      </a:r>
                      <a:r>
                        <a:rPr sz="1600" b="1" i="1" spc="-1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1</a:t>
                      </a:r>
                      <a:endParaRPr sz="1600" b="1" i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6830" algn="ctr">
                        <a:lnSpc>
                          <a:spcPts val="1560"/>
                        </a:lnSpc>
                        <a:spcBef>
                          <a:spcPts val="775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材料入库</a:t>
                      </a:r>
                      <a:endParaRPr sz="1600" b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9842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98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5405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ts val="1250"/>
                        </a:lnSpc>
                        <a:spcBef>
                          <a:spcPts val="10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77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ts val="1350"/>
                        </a:lnSpc>
                        <a:spcBef>
                          <a:spcPts val="99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700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0"/>
                        </a:lnSpc>
                        <a:spcBef>
                          <a:spcPts val="109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90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"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1760"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90"/>
                        </a:lnSpc>
                        <a:spcBef>
                          <a:spcPts val="9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0014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marL="44450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794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820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79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i="1" spc="-5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</a:t>
                      </a:r>
                      <a:r>
                        <a:rPr sz="1600" b="1" i="1" spc="-2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3</a:t>
                      </a:r>
                      <a:endParaRPr sz="1600" b="1" i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683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生产领料</a:t>
                      </a:r>
                      <a:endParaRPr sz="1600" b="1" spc="-5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33350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250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715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4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064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450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317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marR="15875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985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 marR="3175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28</a:t>
                      </a:r>
                      <a:endParaRPr sz="1600" b="1" i="1" spc="5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98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524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本月合计</a:t>
                      </a:r>
                      <a:endParaRPr sz="1600" b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514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spc="5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spc="5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spc="5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spc="5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859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spc="5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250</a:t>
                      </a:r>
                      <a:endParaRPr sz="1600" b="1" i="1" spc="5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969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spc="5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spc="5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636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763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"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450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191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3175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880"/>
                        </a:spcBef>
                      </a:pPr>
                      <a:r>
                        <a:rPr sz="1600" b="1" i="1" dirty="0">
                          <a:solidFill>
                            <a:srgbClr val="184475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184475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51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51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17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138883" y="269507"/>
            <a:ext cx="3957954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根据记账凭证</a:t>
            </a:r>
            <a:r>
              <a:rPr spc="-10" dirty="0"/>
              <a:t>登</a:t>
            </a:r>
            <a:r>
              <a:rPr spc="15" dirty="0"/>
              <a:t>记</a:t>
            </a:r>
            <a:r>
              <a:rPr dirty="0"/>
              <a:t>明</a:t>
            </a:r>
            <a:r>
              <a:rPr spc="-10" dirty="0"/>
              <a:t>细</a:t>
            </a:r>
            <a:r>
              <a:rPr spc="-15" dirty="0"/>
              <a:t>账</a:t>
            </a:r>
            <a:endParaRPr spc="-15" dirty="0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96850"/>
                <a:gridCol w="19748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207010"/>
                <a:gridCol w="19812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302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生产领用材料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生产成本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产品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12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003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1" y="2286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933063"/>
            <a:ext cx="4058285" cy="791845"/>
          </a:xfrm>
          <a:custGeom>
            <a:avLst/>
            <a:gdLst/>
            <a:ahLst/>
            <a:cxnLst/>
            <a:rect l="l" t="t" r="r" b="b"/>
            <a:pathLst>
              <a:path w="4058284" h="791845">
                <a:moveTo>
                  <a:pt x="4058285" y="0"/>
                </a:moveTo>
                <a:lnTo>
                  <a:pt x="0" y="791337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0817" y="255651"/>
            <a:ext cx="3292475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10" dirty="0">
                <a:solidFill>
                  <a:srgbClr val="CC00FF"/>
                </a:solidFill>
              </a:rPr>
              <a:t>原材</a:t>
            </a:r>
            <a:r>
              <a:rPr sz="3200" dirty="0">
                <a:solidFill>
                  <a:srgbClr val="CC00FF"/>
                </a:solidFill>
              </a:rPr>
              <a:t>料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838200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74975" y="1120139"/>
            <a:ext cx="315468" cy="16002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5" name="object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954405" y="1473835"/>
          <a:ext cx="10520045" cy="5133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440"/>
                <a:gridCol w="311785"/>
                <a:gridCol w="363855"/>
                <a:gridCol w="1012825"/>
                <a:gridCol w="499745"/>
                <a:gridCol w="373380"/>
                <a:gridCol w="262890"/>
                <a:gridCol w="250825"/>
                <a:gridCol w="256540"/>
                <a:gridCol w="259080"/>
                <a:gridCol w="219075"/>
                <a:gridCol w="294005"/>
                <a:gridCol w="257175"/>
                <a:gridCol w="196850"/>
                <a:gridCol w="494665"/>
                <a:gridCol w="443865"/>
                <a:gridCol w="262890"/>
                <a:gridCol w="223520"/>
                <a:gridCol w="227330"/>
                <a:gridCol w="217805"/>
                <a:gridCol w="220345"/>
                <a:gridCol w="219075"/>
                <a:gridCol w="217170"/>
                <a:gridCol w="228600"/>
                <a:gridCol w="471805"/>
                <a:gridCol w="542290"/>
                <a:gridCol w="242570"/>
                <a:gridCol w="260350"/>
                <a:gridCol w="243840"/>
                <a:gridCol w="283210"/>
                <a:gridCol w="280035"/>
                <a:gridCol w="226695"/>
                <a:gridCol w="273050"/>
                <a:gridCol w="164465"/>
              </a:tblGrid>
              <a:tr h="424180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065"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2669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6675" marR="60960" algn="just">
                        <a:lnSpc>
                          <a:spcPct val="12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凭证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0480">
                        <a:lnSpc>
                          <a:spcPct val="100000"/>
                        </a:lnSpc>
                        <a:tabLst>
                          <a:tab pos="64008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14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17500">
                <a:tc rowSpan="2"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111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>
                        <a:lnSpc>
                          <a:spcPts val="1645"/>
                        </a:lnSpc>
                        <a:spcBef>
                          <a:spcPts val="62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71755">
                        <a:lnSpc>
                          <a:spcPts val="1645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40195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290320" algn="l"/>
                        </a:tabLst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1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26695">
                <a:tc vMerge="1">
                  <a:tcPr marL="0" marR="0" marT="19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7937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937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8735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286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334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810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07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9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763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4889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marR="120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055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504190"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111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1915" marR="317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73660" algn="ctr">
                        <a:lnSpc>
                          <a:spcPts val="1670"/>
                        </a:lnSpc>
                        <a:spcBef>
                          <a:spcPts val="5"/>
                        </a:spcBef>
                      </a:pPr>
                      <a:r>
                        <a:rPr sz="1600" b="1" spc="-5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期初余额</a:t>
                      </a:r>
                      <a:endParaRPr sz="1600" b="1" spc="-5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334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90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857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9850" marR="4889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87630" marR="1206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222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1275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5400" algn="ct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R="3111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 marR="317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ts val="1655"/>
                        </a:lnSpc>
                        <a:spcBef>
                          <a:spcPts val="695"/>
                        </a:spcBef>
                      </a:pPr>
                      <a:r>
                        <a:rPr sz="1600" b="1" i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转</a:t>
                      </a: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1665"/>
                        </a:lnSpc>
                        <a:spcBef>
                          <a:spcPts val="685"/>
                        </a:spcBef>
                      </a:pPr>
                      <a:r>
                        <a:rPr sz="1600" b="1" spc="-5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材料入库</a:t>
                      </a:r>
                      <a:endParaRPr sz="1600" b="1" spc="-5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78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064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15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794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048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220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842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16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marR="4889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1206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615"/>
                        </a:lnSpc>
                        <a:spcBef>
                          <a:spcPts val="7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78460"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marR="317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ts val="1655"/>
                        </a:lnSpc>
                        <a:spcBef>
                          <a:spcPts val="9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转</a:t>
                      </a: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6364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1665"/>
                        </a:lnSpc>
                        <a:spcBef>
                          <a:spcPts val="985"/>
                        </a:spcBef>
                      </a:pPr>
                      <a:r>
                        <a:rPr sz="1600" b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生产领料</a:t>
                      </a:r>
                      <a:endParaRPr sz="1600" b="1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1250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2390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96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0640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048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16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 marR="4889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1206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381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615"/>
                        </a:lnSpc>
                        <a:spcBef>
                          <a:spcPts val="103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3081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marR="30480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28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660"/>
                        </a:spcBef>
                      </a:pPr>
                      <a:r>
                        <a:rPr sz="1600" b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本月合计</a:t>
                      </a:r>
                      <a:endParaRPr sz="1600" b="1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8382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922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540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4889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marR="1206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080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85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305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940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495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9090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0160" algn="r"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ts val="1145"/>
                        </a:lnSpc>
                        <a:spcBef>
                          <a:spcPts val="1150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460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/>
          <p:nvPr/>
        </p:nvSpPr>
        <p:spPr>
          <a:xfrm>
            <a:off x="2474975" y="1028700"/>
            <a:ext cx="492252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31923" y="1061084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52472" y="125430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544445" y="1061085"/>
            <a:ext cx="236410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21105" algn="l"/>
                <a:tab pos="1754505" algn="l"/>
              </a:tabLst>
            </a:pPr>
            <a:r>
              <a:rPr sz="1400" b="1" spc="-60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400" b="1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r>
              <a:rPr sz="1400" b="1" spc="-5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14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4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乙材料</a:t>
            </a:r>
            <a:r>
              <a:rPr sz="14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4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4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400" b="1" spc="5" dirty="0">
                <a:solidFill>
                  <a:srgbClr val="3333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400" b="1" spc="5" dirty="0">
              <a:solidFill>
                <a:srgbClr val="3333CC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49139" y="1061084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81059" y="1243583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79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108704" y="1243583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299204" y="1243583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699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408220" y="636616"/>
            <a:ext cx="78135" cy="1229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378707" y="541019"/>
            <a:ext cx="289560" cy="350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54907" y="541019"/>
            <a:ext cx="251460" cy="350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1822697" y="300037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4724400" y="914400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96850"/>
                <a:gridCol w="19748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207010"/>
                <a:gridCol w="19812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302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生产领用材料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生产成本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产品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12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003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1" y="2286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933063"/>
            <a:ext cx="4058285" cy="791845"/>
          </a:xfrm>
          <a:custGeom>
            <a:avLst/>
            <a:gdLst/>
            <a:ahLst/>
            <a:cxnLst/>
            <a:rect l="l" t="t" r="r" b="b"/>
            <a:pathLst>
              <a:path w="4058284" h="791845">
                <a:moveTo>
                  <a:pt x="4058285" y="0"/>
                </a:moveTo>
                <a:lnTo>
                  <a:pt x="0" y="791337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xfrm>
            <a:off x="6553201" y="6245226"/>
            <a:ext cx="213360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</a:fld>
            <a:r>
              <a:rPr dirty="0"/>
              <a:t>1</a:t>
            </a:r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1670" y="531215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88300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20817" y="787653"/>
            <a:ext cx="32924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0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原材</a:t>
            </a:r>
            <a:r>
              <a:rPr sz="3200" b="1" dirty="0">
                <a:solidFill>
                  <a:srgbClr val="CC00FF"/>
                </a:solidFill>
                <a:latin typeface="隶书" panose="02010509060101010101" charset="-122"/>
                <a:cs typeface="隶书" panose="02010509060101010101" charset="-122"/>
              </a:rPr>
              <a:t>料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b="1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1374775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26308" y="1819655"/>
            <a:ext cx="104599" cy="3200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11552" y="1600200"/>
            <a:ext cx="431291" cy="347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526791" y="1600200"/>
            <a:ext cx="492252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83740" y="1633854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04287" y="1827072"/>
            <a:ext cx="305435" cy="0"/>
          </a:xfrm>
          <a:custGeom>
            <a:avLst/>
            <a:gdLst/>
            <a:ahLst/>
            <a:cxnLst/>
            <a:rect l="l" t="t" r="r" b="b"/>
            <a:pathLst>
              <a:path w="305434">
                <a:moveTo>
                  <a:pt x="0" y="0"/>
                </a:moveTo>
                <a:lnTo>
                  <a:pt x="305104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06522" y="18270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511425" y="1633855"/>
            <a:ext cx="227520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645" algn="l"/>
                <a:tab pos="1868805" algn="l"/>
              </a:tabLst>
            </a:pPr>
            <a:r>
              <a:rPr sz="1400" b="1" spc="-60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400" b="1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400" b="1" spc="-5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0</a:t>
            </a:r>
            <a:r>
              <a:rPr sz="1400" b="1" dirty="0">
                <a:solidFill>
                  <a:srgbClr val="3333CC"/>
                </a:solidFill>
                <a:latin typeface="Times New Roman" panose="02020603050405020304"/>
                <a:cs typeface="Times New Roman" panose="02020603050405020304"/>
              </a:rPr>
              <a:t>3	</a:t>
            </a:r>
            <a:r>
              <a:rPr sz="14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4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丙</a:t>
            </a:r>
            <a:r>
              <a:rPr sz="1400" b="1" u="sng" spc="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1400" b="1" u="sng" spc="-5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1400" b="1" u="sng" spc="254" dirty="0">
                <a:solidFill>
                  <a:srgbClr val="3333CC"/>
                </a:solidFill>
                <a:uFill>
                  <a:solidFill>
                    <a:srgbClr val="3333CC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4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4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4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400" b="1" spc="5" dirty="0">
                <a:solidFill>
                  <a:srgbClr val="3333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400" b="1" spc="5" dirty="0">
              <a:solidFill>
                <a:srgbClr val="3333CC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15254" y="1633854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532888" y="1815972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80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906267" y="181597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274820" y="1815972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65320" y="1815972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762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12235" y="1173064"/>
            <a:ext cx="155447" cy="1229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54907" y="1077467"/>
            <a:ext cx="251460" cy="350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822697" y="836612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3333CC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4724400" y="1450975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20" name="object 20"/>
          <p:cNvGraphicFramePr>
            <a:graphicFrameLocks noGrp="1"/>
          </p:cNvGraphicFramePr>
          <p:nvPr>
            <p:custDataLst>
              <p:tags r:id="rId6"/>
            </p:custDataLst>
          </p:nvPr>
        </p:nvGraphicFramePr>
        <p:xfrm>
          <a:off x="897890" y="1881505"/>
          <a:ext cx="10584815" cy="48945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9545"/>
                <a:gridCol w="328295"/>
                <a:gridCol w="473710"/>
                <a:gridCol w="930275"/>
                <a:gridCol w="446405"/>
                <a:gridCol w="444500"/>
                <a:gridCol w="255270"/>
                <a:gridCol w="252095"/>
                <a:gridCol w="252730"/>
                <a:gridCol w="252730"/>
                <a:gridCol w="252095"/>
                <a:gridCol w="252095"/>
                <a:gridCol w="253365"/>
                <a:gridCol w="260350"/>
                <a:gridCol w="502920"/>
                <a:gridCol w="450850"/>
                <a:gridCol w="268605"/>
                <a:gridCol w="226695"/>
                <a:gridCol w="231775"/>
                <a:gridCol w="222250"/>
                <a:gridCol w="224155"/>
                <a:gridCol w="224790"/>
                <a:gridCol w="223520"/>
                <a:gridCol w="232410"/>
                <a:gridCol w="482600"/>
                <a:gridCol w="551815"/>
                <a:gridCol w="242570"/>
                <a:gridCol w="239395"/>
                <a:gridCol w="240030"/>
                <a:gridCol w="238760"/>
                <a:gridCol w="240030"/>
                <a:gridCol w="239395"/>
                <a:gridCol w="239395"/>
                <a:gridCol w="239395"/>
              </a:tblGrid>
              <a:tr h="758190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" marR="3175">
                        <a:lnSpc>
                          <a:spcPct val="100000"/>
                        </a:lnSpc>
                      </a:pPr>
                      <a:r>
                        <a:rPr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22250" marR="31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09220" marR="102235" algn="just">
                        <a:lnSpc>
                          <a:spcPct val="12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证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3782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r>
                        <a:rPr sz="1400" spc="-42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7785" marR="49530">
                        <a:lnSpc>
                          <a:spcPts val="1610"/>
                        </a:lnSpc>
                        <a:spcBef>
                          <a:spcPts val="87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 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39306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282065" algn="l"/>
                        </a:tabLst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1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32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96545">
                <a:tc vMerge="1"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11112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778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400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476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8763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600" b="1" i="1" spc="-5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</a:t>
                      </a:r>
                      <a:r>
                        <a:rPr sz="1600" b="1" i="1" spc="-2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2</a:t>
                      </a:r>
                      <a:endParaRPr sz="1600" b="1" i="1" dirty="0">
                        <a:solidFill>
                          <a:srgbClr val="000066"/>
                        </a:solidFill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1631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4290" algn="ctr">
                        <a:lnSpc>
                          <a:spcPts val="1665"/>
                        </a:lnSpc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材料入库</a:t>
                      </a:r>
                      <a:endParaRPr sz="1600" b="1"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65405" algn="ctr">
                        <a:lnSpc>
                          <a:spcPts val="1060"/>
                        </a:lnSpc>
                        <a:spcBef>
                          <a:spcPts val="7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219710" algn="ctr">
                        <a:lnSpc>
                          <a:spcPts val="1030"/>
                        </a:lnSpc>
                        <a:spcBef>
                          <a:spcPts val="74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7780" algn="ctr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985" algn="ctr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3970" algn="ctr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0" algn="ctr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7305" algn="ctr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035" algn="ctr">
                        <a:lnSpc>
                          <a:spcPts val="127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207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400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4160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83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7470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55245" algn="ctr">
                        <a:lnSpc>
                          <a:spcPts val="162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44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191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660"/>
                        </a:spcBef>
                      </a:pPr>
                      <a:r>
                        <a:rPr sz="1600" b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转3</a:t>
                      </a:r>
                      <a:endParaRPr sz="1600" b="1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  <a:spcBef>
                          <a:spcPts val="660"/>
                        </a:spcBef>
                      </a:pPr>
                      <a:r>
                        <a:rPr sz="1600" b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生产领料</a:t>
                      </a:r>
                      <a:endParaRPr sz="1600" b="1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8382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20"/>
                        </a:lnSpc>
                        <a:spcBef>
                          <a:spcPts val="72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67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191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28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Bef>
                          <a:spcPts val="625"/>
                        </a:spcBef>
                      </a:pPr>
                      <a:r>
                        <a:rPr sz="1600" b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本月合计</a:t>
                      </a:r>
                      <a:endParaRPr sz="1600" b="1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7937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400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9710" algn="ctr">
                        <a:lnSpc>
                          <a:spcPts val="1030"/>
                        </a:lnSpc>
                        <a:spcBef>
                          <a:spcPts val="74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  <a:sym typeface="+mn-ea"/>
                        </a:rPr>
                        <a:t>10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15"/>
                        </a:lnSpc>
                        <a:spcBef>
                          <a:spcPts val="68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699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2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90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27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61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6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1754124" y="283463"/>
            <a:ext cx="8101583" cy="4358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693163" y="153923"/>
            <a:ext cx="4741164" cy="8107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930908" y="128015"/>
            <a:ext cx="3331464" cy="78943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792979" y="128015"/>
            <a:ext cx="1540764" cy="7894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864352" y="149352"/>
            <a:ext cx="557784" cy="78943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2138883" y="269507"/>
            <a:ext cx="3957954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根据记账凭证</a:t>
            </a:r>
            <a:r>
              <a:rPr spc="-10" dirty="0"/>
              <a:t>登</a:t>
            </a:r>
            <a:r>
              <a:rPr spc="15" dirty="0"/>
              <a:t>记</a:t>
            </a:r>
            <a:r>
              <a:rPr dirty="0"/>
              <a:t>明</a:t>
            </a:r>
            <a:r>
              <a:rPr spc="-10" dirty="0"/>
              <a:t>细</a:t>
            </a:r>
            <a:r>
              <a:rPr spc="-15" dirty="0"/>
              <a:t>账</a:t>
            </a:r>
            <a:endParaRPr spc="-15" dirty="0"/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6553201" y="6245226"/>
            <a:ext cx="213360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endParaRPr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24000" y="4023359"/>
            <a:ext cx="9144000" cy="283463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845051" y="1182624"/>
            <a:ext cx="5340096" cy="4692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742944" y="1258824"/>
            <a:ext cx="5340096" cy="4692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648075" y="1341437"/>
            <a:ext cx="5327650" cy="4679950"/>
          </a:xfrm>
          <a:custGeom>
            <a:avLst/>
            <a:gdLst/>
            <a:ahLst/>
            <a:cxnLst/>
            <a:rect l="l" t="t" r="r" b="b"/>
            <a:pathLst>
              <a:path w="5327650" h="4679950">
                <a:moveTo>
                  <a:pt x="0" y="4679950"/>
                </a:moveTo>
                <a:lnTo>
                  <a:pt x="5327650" y="4679950"/>
                </a:lnTo>
                <a:lnTo>
                  <a:pt x="532765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164181" y="391109"/>
            <a:ext cx="3484879" cy="381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0" spc="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打开账</a:t>
            </a:r>
            <a:r>
              <a:rPr sz="2000" b="0" spc="-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本</a:t>
            </a:r>
            <a:r>
              <a:rPr sz="2400" b="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登记总账期初余额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860583" y="2092436"/>
            <a:ext cx="725170" cy="253365"/>
          </a:xfrm>
          <a:custGeom>
            <a:avLst/>
            <a:gdLst/>
            <a:ahLst/>
            <a:cxnLst/>
            <a:rect l="l" t="t" r="r" b="b"/>
            <a:pathLst>
              <a:path w="725170" h="253364">
                <a:moveTo>
                  <a:pt x="0" y="252807"/>
                </a:moveTo>
                <a:lnTo>
                  <a:pt x="725122" y="252807"/>
                </a:lnTo>
                <a:lnTo>
                  <a:pt x="725122" y="0"/>
                </a:lnTo>
                <a:lnTo>
                  <a:pt x="0" y="0"/>
                </a:lnTo>
                <a:lnTo>
                  <a:pt x="0" y="252807"/>
                </a:lnTo>
                <a:close/>
              </a:path>
            </a:pathLst>
          </a:custGeom>
          <a:ln w="7333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863975" y="1341437"/>
            <a:ext cx="5111750" cy="4679950"/>
          </a:xfrm>
          <a:custGeom>
            <a:avLst/>
            <a:gdLst/>
            <a:ahLst/>
            <a:cxnLst/>
            <a:rect l="l" t="t" r="r" b="b"/>
            <a:pathLst>
              <a:path w="5111750" h="4679950">
                <a:moveTo>
                  <a:pt x="0" y="4679950"/>
                </a:moveTo>
                <a:lnTo>
                  <a:pt x="5111750" y="4679950"/>
                </a:lnTo>
                <a:lnTo>
                  <a:pt x="511175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solidFill>
            <a:srgbClr val="0DA4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648075" y="1341437"/>
            <a:ext cx="5327650" cy="4679950"/>
          </a:xfrm>
          <a:custGeom>
            <a:avLst/>
            <a:gdLst/>
            <a:ahLst/>
            <a:cxnLst/>
            <a:rect l="l" t="t" r="r" b="b"/>
            <a:pathLst>
              <a:path w="5327650" h="4679950">
                <a:moveTo>
                  <a:pt x="0" y="4679950"/>
                </a:moveTo>
                <a:lnTo>
                  <a:pt x="5327650" y="4679950"/>
                </a:lnTo>
                <a:lnTo>
                  <a:pt x="532765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465320" y="1974532"/>
            <a:ext cx="3887470" cy="408940"/>
          </a:xfrm>
          <a:prstGeom prst="rect">
            <a:avLst/>
          </a:prstGeom>
          <a:solidFill>
            <a:srgbClr val="C0C0C0"/>
          </a:solidFill>
        </p:spPr>
        <p:txBody>
          <a:bodyPr vert="horz" wrap="square" lIns="0" tIns="4000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15"/>
              </a:spcBef>
            </a:pP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总分类账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648075" y="1341437"/>
            <a:ext cx="215900" cy="4679950"/>
          </a:xfrm>
          <a:custGeom>
            <a:avLst/>
            <a:gdLst/>
            <a:ahLst/>
            <a:cxnLst/>
            <a:rect l="l" t="t" r="r" b="b"/>
            <a:pathLst>
              <a:path w="215900" h="4679950">
                <a:moveTo>
                  <a:pt x="0" y="4679950"/>
                </a:moveTo>
                <a:lnTo>
                  <a:pt x="215900" y="4679950"/>
                </a:lnTo>
                <a:lnTo>
                  <a:pt x="21590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648075" y="1341437"/>
            <a:ext cx="215900" cy="4679950"/>
          </a:xfrm>
          <a:custGeom>
            <a:avLst/>
            <a:gdLst/>
            <a:ahLst/>
            <a:cxnLst/>
            <a:rect l="l" t="t" r="r" b="b"/>
            <a:pathLst>
              <a:path w="215900" h="4679950">
                <a:moveTo>
                  <a:pt x="0" y="4679950"/>
                </a:moveTo>
                <a:lnTo>
                  <a:pt x="215900" y="4679950"/>
                </a:lnTo>
                <a:lnTo>
                  <a:pt x="21590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3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285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96850"/>
                <a:gridCol w="197485"/>
                <a:gridCol w="19113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207010"/>
                <a:gridCol w="19812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3075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302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619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556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生产领用材料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生产成本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产品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1865"/>
                        </a:lnSpc>
                        <a:spcBef>
                          <a:spcPts val="905"/>
                        </a:spcBef>
                      </a:pPr>
                      <a:r>
                        <a:rPr sz="1600" dirty="0"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493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1865"/>
                        </a:lnSpc>
                        <a:spcBef>
                          <a:spcPts val="900"/>
                        </a:spcBef>
                      </a:pPr>
                      <a:r>
                        <a:rPr sz="1600" dirty="0"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430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1865"/>
                        </a:lnSpc>
                        <a:spcBef>
                          <a:spcPts val="905"/>
                        </a:spcBef>
                      </a:pPr>
                      <a:r>
                        <a:rPr sz="1600" dirty="0"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493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29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660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74847" y="610629"/>
            <a:ext cx="219519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3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12</a:t>
            </a:r>
            <a:r>
              <a:rPr sz="24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3815" y="1092200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/>
                <a:cs typeface="Times New Roman" panose="02020603050405020304"/>
              </a:rPr>
              <a:t>003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1" y="163196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根据经济业务</a:t>
            </a:r>
            <a:r>
              <a:rPr spc="-10" dirty="0"/>
              <a:t>编制</a:t>
            </a:r>
            <a:r>
              <a:rPr spc="5" dirty="0"/>
              <a:t>记</a:t>
            </a:r>
            <a:r>
              <a:rPr spc="-10" dirty="0"/>
              <a:t>账凭</a:t>
            </a:r>
            <a:r>
              <a:rPr spc="-15" dirty="0"/>
              <a:t>证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6252464" y="3933063"/>
            <a:ext cx="4058285" cy="791845"/>
          </a:xfrm>
          <a:custGeom>
            <a:avLst/>
            <a:gdLst/>
            <a:ahLst/>
            <a:cxnLst/>
            <a:rect l="l" t="t" r="r" b="b"/>
            <a:pathLst>
              <a:path w="4058284" h="791845">
                <a:moveTo>
                  <a:pt x="4058285" y="0"/>
                </a:moveTo>
                <a:lnTo>
                  <a:pt x="0" y="791337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1217" y="531215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xfrm>
            <a:off x="6553201" y="6245226"/>
            <a:ext cx="213360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fld id="{81D60167-4931-47E6-BA6A-407CBD079E47}" type="slidenum">
              <a:rPr dirty="0"/>
            </a:fld>
            <a:r>
              <a:rPr dirty="0"/>
              <a:t>1</a:t>
            </a:r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4384929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86678" y="5312155"/>
            <a:ext cx="119634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95" dirty="0"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33307" y="531215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94219" y="499618"/>
            <a:ext cx="432434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8600" y="10096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3080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511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843643" y="107975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4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750060" y="1676717"/>
          <a:ext cx="8850630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/>
                <a:gridCol w="305435"/>
                <a:gridCol w="565785"/>
                <a:gridCol w="1341755"/>
                <a:gridCol w="226060"/>
                <a:gridCol w="226060"/>
                <a:gridCol w="227330"/>
                <a:gridCol w="226060"/>
                <a:gridCol w="187960"/>
                <a:gridCol w="208915"/>
                <a:gridCol w="189230"/>
                <a:gridCol w="194945"/>
                <a:gridCol w="198120"/>
                <a:gridCol w="231775"/>
                <a:gridCol w="207645"/>
                <a:gridCol w="227965"/>
                <a:gridCol w="226695"/>
                <a:gridCol w="226060"/>
                <a:gridCol w="228600"/>
                <a:gridCol w="226695"/>
                <a:gridCol w="226695"/>
                <a:gridCol w="227965"/>
                <a:gridCol w="239395"/>
                <a:gridCol w="213995"/>
                <a:gridCol w="190500"/>
                <a:gridCol w="219075"/>
                <a:gridCol w="198120"/>
                <a:gridCol w="232410"/>
                <a:gridCol w="236855"/>
                <a:gridCol w="234950"/>
                <a:gridCol w="214630"/>
                <a:gridCol w="254635"/>
                <a:gridCol w="189230"/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2100" spc="7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95885" algn="just">
                        <a:lnSpc>
                          <a:spcPct val="120000"/>
                        </a:lnSpc>
                        <a:spcBef>
                          <a:spcPts val="18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</a:t>
                      </a:r>
                      <a:r>
                        <a:rPr sz="14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凭证 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</a:t>
                      </a: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或 </a:t>
                      </a: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20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228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5085" algn="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5245" algn="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543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8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8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800" b="1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8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  <a:endParaRPr sz="1800" spc="-5" dirty="0">
                        <a:solidFill>
                          <a:srgbClr val="5F5F5F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800" dirty="0">
                        <a:solidFill>
                          <a:srgbClr val="5F5F5F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785" algn="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30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815490" y="499618"/>
            <a:ext cx="5015865" cy="1089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31415">
              <a:lnSpc>
                <a:spcPct val="100000"/>
              </a:lnSpc>
              <a:spcBef>
                <a:spcPts val="105"/>
              </a:spcBef>
              <a:tabLst>
                <a:tab pos="3552190" algn="l"/>
                <a:tab pos="4570095" algn="l"/>
              </a:tabLst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	分	类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0800">
              <a:lnSpc>
                <a:spcPct val="100000"/>
              </a:lnSpc>
              <a:spcBef>
                <a:spcPts val="2215"/>
              </a:spcBef>
            </a:pP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1800" b="1" spc="-44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户编号及名</a:t>
            </a: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sz="2700" b="1" u="sng" spc="-127" baseline="150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3000" u="sng" baseline="140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原材</a:t>
            </a:r>
            <a:r>
              <a:rPr sz="3000" u="sng" spc="-7" baseline="140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料</a:t>
            </a:r>
            <a:endParaRPr sz="3000" baseline="14000">
              <a:latin typeface="华文新魏" panose="02010800040101010101" charset="-122"/>
              <a:cs typeface="华文新魏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24000" y="4023359"/>
            <a:ext cx="9144000" cy="283463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845051" y="1182624"/>
            <a:ext cx="5340096" cy="4692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742944" y="1258824"/>
            <a:ext cx="5340096" cy="4692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648075" y="1341437"/>
            <a:ext cx="5327650" cy="4679950"/>
          </a:xfrm>
          <a:custGeom>
            <a:avLst/>
            <a:gdLst/>
            <a:ahLst/>
            <a:cxnLst/>
            <a:rect l="l" t="t" r="r" b="b"/>
            <a:pathLst>
              <a:path w="5327650" h="4679950">
                <a:moveTo>
                  <a:pt x="0" y="4679950"/>
                </a:moveTo>
                <a:lnTo>
                  <a:pt x="5327650" y="4679950"/>
                </a:lnTo>
                <a:lnTo>
                  <a:pt x="532765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164181" y="391109"/>
            <a:ext cx="3789679" cy="381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0" spc="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打开账</a:t>
            </a:r>
            <a:r>
              <a:rPr sz="2000" b="0" spc="-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本</a:t>
            </a:r>
            <a:r>
              <a:rPr sz="2400" b="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登记明细账期初余额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866642" y="1341437"/>
            <a:ext cx="5111750" cy="4679950"/>
          </a:xfrm>
          <a:custGeom>
            <a:avLst/>
            <a:gdLst/>
            <a:ahLst/>
            <a:cxnLst/>
            <a:rect l="l" t="t" r="r" b="b"/>
            <a:pathLst>
              <a:path w="5111750" h="4679950">
                <a:moveTo>
                  <a:pt x="0" y="4679950"/>
                </a:moveTo>
                <a:lnTo>
                  <a:pt x="5111750" y="4679950"/>
                </a:lnTo>
                <a:lnTo>
                  <a:pt x="511175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solidFill>
            <a:srgbClr val="0DA4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650742" y="1341437"/>
            <a:ext cx="5327650" cy="4679950"/>
          </a:xfrm>
          <a:custGeom>
            <a:avLst/>
            <a:gdLst/>
            <a:ahLst/>
            <a:cxnLst/>
            <a:rect l="l" t="t" r="r" b="b"/>
            <a:pathLst>
              <a:path w="5327650" h="4679950">
                <a:moveTo>
                  <a:pt x="0" y="4679950"/>
                </a:moveTo>
                <a:lnTo>
                  <a:pt x="5327650" y="4679950"/>
                </a:lnTo>
                <a:lnTo>
                  <a:pt x="532765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467986" y="1974532"/>
            <a:ext cx="3887470" cy="408940"/>
          </a:xfrm>
          <a:prstGeom prst="rect">
            <a:avLst/>
          </a:prstGeom>
          <a:solidFill>
            <a:srgbClr val="C0C0C0"/>
          </a:solidFill>
        </p:spPr>
        <p:txBody>
          <a:bodyPr vert="horz" wrap="square" lIns="0" tIns="40005" rIns="0" bIns="0" rtlCol="0">
            <a:spAutoFit/>
          </a:bodyPr>
          <a:lstStyle/>
          <a:p>
            <a:pPr marL="1177290">
              <a:lnSpc>
                <a:spcPct val="100000"/>
              </a:lnSpc>
              <a:spcBef>
                <a:spcPts val="315"/>
              </a:spcBef>
            </a:pP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明细分类账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50742" y="1341437"/>
            <a:ext cx="215900" cy="4679950"/>
          </a:xfrm>
          <a:custGeom>
            <a:avLst/>
            <a:gdLst/>
            <a:ahLst/>
            <a:cxnLst/>
            <a:rect l="l" t="t" r="r" b="b"/>
            <a:pathLst>
              <a:path w="215900" h="4679950">
                <a:moveTo>
                  <a:pt x="0" y="4679950"/>
                </a:moveTo>
                <a:lnTo>
                  <a:pt x="215900" y="4679950"/>
                </a:lnTo>
                <a:lnTo>
                  <a:pt x="21590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650742" y="1341437"/>
            <a:ext cx="215900" cy="4679950"/>
          </a:xfrm>
          <a:custGeom>
            <a:avLst/>
            <a:gdLst/>
            <a:ahLst/>
            <a:cxnLst/>
            <a:rect l="l" t="t" r="r" b="b"/>
            <a:pathLst>
              <a:path w="215900" h="4679950">
                <a:moveTo>
                  <a:pt x="0" y="4679950"/>
                </a:moveTo>
                <a:lnTo>
                  <a:pt x="215900" y="4679950"/>
                </a:lnTo>
                <a:lnTo>
                  <a:pt x="215900" y="0"/>
                </a:lnTo>
                <a:lnTo>
                  <a:pt x="0" y="0"/>
                </a:lnTo>
                <a:lnTo>
                  <a:pt x="0" y="4679950"/>
                </a:lnTo>
                <a:close/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0817" y="255651"/>
            <a:ext cx="3292475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10" dirty="0">
                <a:solidFill>
                  <a:srgbClr val="CC00FF"/>
                </a:solidFill>
              </a:rPr>
              <a:t>原材</a:t>
            </a:r>
            <a:r>
              <a:rPr sz="3200" dirty="0">
                <a:solidFill>
                  <a:srgbClr val="CC00FF"/>
                </a:solidFill>
              </a:rPr>
              <a:t>料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838200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16124" y="1173480"/>
            <a:ext cx="315467" cy="16002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16124" y="1082039"/>
            <a:ext cx="492251" cy="347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973376" y="1114425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93924" y="130764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896235" y="130764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586024" y="1114425"/>
            <a:ext cx="211391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2280" algn="l"/>
                <a:tab pos="1792605" algn="l"/>
              </a:tabLst>
            </a:pPr>
            <a:r>
              <a:rPr sz="1200" b="1" spc="-60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200" b="1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200" b="1" spc="-5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0</a:t>
            </a:r>
            <a:r>
              <a:rPr sz="1200" b="1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200" b="1" u="sng" spc="-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甲</a:t>
            </a:r>
            <a:r>
              <a:rPr sz="1200" b="1" u="sng" spc="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1200" b="1" u="sng" spc="260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2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200" b="1" spc="5" dirty="0">
                <a:solidFill>
                  <a:srgbClr val="4489D7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28640" y="1114425"/>
            <a:ext cx="475234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522474" y="1296923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80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895853" y="1296923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188205" y="1296923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378705" y="1296923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699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08220" y="636616"/>
            <a:ext cx="78135" cy="1229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78707" y="541019"/>
            <a:ext cx="289560" cy="3505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54907" y="541019"/>
            <a:ext cx="251460" cy="350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822697" y="300037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object 19"/>
          <p:cNvGraphicFramePr>
            <a:graphicFrameLocks noGrp="1"/>
          </p:cNvGraphicFramePr>
          <p:nvPr>
            <p:custDataLst>
              <p:tags r:id="rId6"/>
            </p:custDataLst>
          </p:nvPr>
        </p:nvGraphicFramePr>
        <p:xfrm>
          <a:off x="1143000" y="1429385"/>
          <a:ext cx="9832340" cy="5081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1455"/>
                <a:gridCol w="294640"/>
                <a:gridCol w="439420"/>
                <a:gridCol w="861060"/>
                <a:gridCol w="335280"/>
                <a:gridCol w="489585"/>
                <a:gridCol w="234950"/>
                <a:gridCol w="234950"/>
                <a:gridCol w="233680"/>
                <a:gridCol w="234315"/>
                <a:gridCol w="233045"/>
                <a:gridCol w="232410"/>
                <a:gridCol w="234315"/>
                <a:gridCol w="240030"/>
                <a:gridCol w="466725"/>
                <a:gridCol w="417195"/>
                <a:gridCol w="214630"/>
                <a:gridCol w="213360"/>
                <a:gridCol w="212090"/>
                <a:gridCol w="211455"/>
                <a:gridCol w="212090"/>
                <a:gridCol w="211455"/>
                <a:gridCol w="212725"/>
                <a:gridCol w="219710"/>
                <a:gridCol w="445135"/>
                <a:gridCol w="511175"/>
                <a:gridCol w="225425"/>
                <a:gridCol w="220345"/>
                <a:gridCol w="222885"/>
                <a:gridCol w="220980"/>
                <a:gridCol w="222250"/>
                <a:gridCol w="222250"/>
                <a:gridCol w="219710"/>
                <a:gridCol w="221615"/>
              </a:tblGrid>
              <a:tr h="703580">
                <a:tc grid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5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3815" marR="3175">
                        <a:lnSpc>
                          <a:spcPct val="100000"/>
                        </a:lnSpc>
                      </a:pPr>
                      <a:r>
                        <a:rPr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202</a:t>
                      </a:r>
                      <a:r>
                        <a:rPr lang="en-US" sz="1600" i="1" spc="-6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11760" marR="103505" algn="just">
                        <a:lnSpc>
                          <a:spcPct val="120000"/>
                        </a:lnSpc>
                        <a:spcBef>
                          <a:spcPts val="122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凭证号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92100" marR="285750" algn="ctr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16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0">
                        <a:lnSpc>
                          <a:spcPct val="100000"/>
                        </a:lnSpc>
                        <a:tabLst>
                          <a:tab pos="15240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10235">
                        <a:lnSpc>
                          <a:spcPct val="100000"/>
                        </a:lnSpc>
                        <a:tabLst>
                          <a:tab pos="13214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355600">
                        <a:lnSpc>
                          <a:spcPct val="100000"/>
                        </a:lnSpc>
                        <a:tabLst>
                          <a:tab pos="11176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311785"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44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8420" marR="51435">
                        <a:lnSpc>
                          <a:spcPts val="1610"/>
                        </a:lnSpc>
                        <a:spcBef>
                          <a:spcPts val="73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 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27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401955">
                        <a:lnSpc>
                          <a:spcPct val="100000"/>
                        </a:lnSpc>
                        <a:spcBef>
                          <a:spcPts val="370"/>
                        </a:spcBef>
                        <a:tabLst>
                          <a:tab pos="1290320" algn="l"/>
                        </a:tabLst>
                      </a:pPr>
                      <a:r>
                        <a:rPr sz="1400" spc="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69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240"/>
                        </a:spcBef>
                        <a:tabLst>
                          <a:tab pos="96520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048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数量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240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金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048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57175">
                <a:tc vMerge="1">
                  <a:tcPr marL="0" marR="0" marT="63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927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cPr marL="0" marR="0" marT="6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6040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6040" algn="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5016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574040">
                <a:tc>
                  <a:txBody>
                    <a:bodyPr/>
                    <a:lstStyle/>
                    <a:p>
                      <a:pPr marL="45085" marR="3175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 marR="3175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ts val="1665"/>
                        </a:lnSpc>
                        <a:spcBef>
                          <a:spcPts val="1255"/>
                        </a:spcBef>
                      </a:pPr>
                      <a:r>
                        <a:rPr sz="1600" b="1" dirty="0">
                          <a:solidFill>
                            <a:srgbClr val="5F5F5F"/>
                          </a:solidFill>
                          <a:latin typeface="华文新魏" panose="02010800040101010101" charset="-122"/>
                          <a:cs typeface="华文新魏" panose="02010800040101010101" charset="-122"/>
                        </a:rPr>
                        <a:t>期初余额</a:t>
                      </a:r>
                      <a:endParaRPr sz="1600" b="1" dirty="0">
                        <a:solidFill>
                          <a:srgbClr val="5F5F5F"/>
                        </a:solidFill>
                        <a:latin typeface="华文新魏" panose="02010800040101010101" charset="-122"/>
                        <a:cs typeface="华文新魏" panose="02010800040101010101" charset="-122"/>
                      </a:endParaRPr>
                    </a:p>
                  </a:txBody>
                  <a:tcPr marL="0" marR="0" marT="15938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100</a:t>
                      </a:r>
                      <a:endParaRPr sz="1600" b="1" i="1" spc="5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7625" algn="r">
                        <a:lnSpc>
                          <a:spcPts val="1620"/>
                        </a:lnSpc>
                        <a:spcBef>
                          <a:spcPts val="13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65735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90195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26390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08610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1145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</a:tr>
              <a:tr h="285115"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0" name="object 20"/>
          <p:cNvSpPr/>
          <p:nvPr/>
        </p:nvSpPr>
        <p:spPr>
          <a:xfrm>
            <a:off x="4724400" y="914400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0817" y="255651"/>
            <a:ext cx="3292475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10" dirty="0">
                <a:solidFill>
                  <a:srgbClr val="CC00FF"/>
                </a:solidFill>
              </a:rPr>
              <a:t>原材</a:t>
            </a:r>
            <a:r>
              <a:rPr sz="3200" dirty="0">
                <a:solidFill>
                  <a:srgbClr val="CC00FF"/>
                </a:solidFill>
              </a:rPr>
              <a:t>料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明细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分</a:t>
            </a:r>
            <a:r>
              <a:rPr sz="320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类</a:t>
            </a:r>
            <a:r>
              <a:rPr sz="320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724400" y="838200"/>
            <a:ext cx="3962400" cy="3175"/>
          </a:xfrm>
          <a:custGeom>
            <a:avLst/>
            <a:gdLst/>
            <a:ahLst/>
            <a:cxnLst/>
            <a:rect l="l" t="t" r="r" b="b"/>
            <a:pathLst>
              <a:path w="3962400" h="3175">
                <a:moveTo>
                  <a:pt x="0" y="0"/>
                </a:moveTo>
                <a:lnTo>
                  <a:pt x="3962400" y="3175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50108" y="1303019"/>
            <a:ext cx="104599" cy="3200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35352" y="1083563"/>
            <a:ext cx="431291" cy="347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450591" y="1083563"/>
            <a:ext cx="492252" cy="347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07540" y="1116329"/>
            <a:ext cx="333375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货号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28087" y="1309547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830322" y="1309547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9601">
            <a:solidFill>
              <a:srgbClr val="32986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520492" y="1116329"/>
            <a:ext cx="2227580" cy="19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645" algn="l"/>
                <a:tab pos="1372870" algn="l"/>
                <a:tab pos="1906905" algn="l"/>
              </a:tabLst>
            </a:pPr>
            <a:r>
              <a:rPr sz="1200" b="1" spc="-60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r>
              <a:rPr sz="1200" b="1" dirty="0">
                <a:solidFill>
                  <a:srgbClr val="4489D7"/>
                </a:solidFill>
                <a:latin typeface="Times New Roman" panose="02020603050405020304"/>
                <a:cs typeface="Times New Roman" panose="02020603050405020304"/>
              </a:rPr>
              <a:t>102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规格</a:t>
            </a:r>
            <a:r>
              <a:rPr sz="1200" b="1" u="sng" spc="-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乙</a:t>
            </a:r>
            <a:r>
              <a:rPr sz="1200" b="1" u="sng" spc="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1200" b="1" u="sng" spc="-5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1200" b="1" u="sng" dirty="0">
                <a:solidFill>
                  <a:srgbClr val="4489D7"/>
                </a:solidFill>
                <a:uFill>
                  <a:solidFill>
                    <a:srgbClr val="4489D7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位</a:t>
            </a:r>
            <a:r>
              <a:rPr sz="12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sz="1200" b="1" spc="5" dirty="0">
                <a:solidFill>
                  <a:srgbClr val="4489D7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56688" y="1298447"/>
            <a:ext cx="373380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80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830067" y="1298447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236720" y="1298447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620">
            <a:solidFill>
              <a:srgbClr val="3399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427220" y="1298447"/>
            <a:ext cx="6477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7620">
            <a:solidFill>
              <a:srgbClr val="4489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08220" y="636616"/>
            <a:ext cx="78135" cy="1229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78707" y="541019"/>
            <a:ext cx="289560" cy="3505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54907" y="541019"/>
            <a:ext cx="251460" cy="350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822697" y="300037"/>
          <a:ext cx="2074545" cy="61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5215"/>
                <a:gridCol w="989330"/>
              </a:tblGrid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600" spc="-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3175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总页次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16510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200" b="1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页次</a:t>
                      </a:r>
                      <a:r>
                        <a:rPr sz="1400" spc="-25" dirty="0">
                          <a:solidFill>
                            <a:srgbClr val="3399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400" dirty="0">
                          <a:solidFill>
                            <a:srgbClr val="4489D7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9F9F9F"/>
                      </a:solidFill>
                      <a:prstDash val="solid"/>
                    </a:lnL>
                    <a:lnR w="3175">
                      <a:solidFill>
                        <a:srgbClr val="9F9F9F"/>
                      </a:solidFill>
                      <a:prstDash val="solid"/>
                    </a:lnR>
                    <a:lnT w="317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cPr marL="0" marR="0" marT="45085" marB="0">
                    <a:lnL w="3175">
                      <a:solidFill>
                        <a:srgbClr val="9F9F9F"/>
                      </a:solidFill>
                      <a:prstDash val="solid"/>
                    </a:lnL>
                    <a:lnR w="12700">
                      <a:solidFill>
                        <a:srgbClr val="9F9F9F"/>
                      </a:solidFill>
                      <a:prstDash val="solid"/>
                    </a:lnR>
                    <a:lnT w="9525">
                      <a:solidFill>
                        <a:srgbClr val="9F9F9F"/>
                      </a:solidFill>
                      <a:prstDash val="solid"/>
                    </a:lnT>
                    <a:lnB w="952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1782762" y="2128901"/>
            <a:ext cx="0" cy="4472305"/>
          </a:xfrm>
          <a:custGeom>
            <a:avLst/>
            <a:gdLst/>
            <a:ahLst/>
            <a:cxnLst/>
            <a:rect l="l" t="t" r="r" b="b"/>
            <a:pathLst>
              <a:path h="4472305">
                <a:moveTo>
                  <a:pt x="0" y="0"/>
                </a:moveTo>
                <a:lnTo>
                  <a:pt x="0" y="4471924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036762" y="1365250"/>
            <a:ext cx="0" cy="5235575"/>
          </a:xfrm>
          <a:custGeom>
            <a:avLst/>
            <a:gdLst/>
            <a:ahLst/>
            <a:cxnLst/>
            <a:rect l="l" t="t" r="r" b="b"/>
            <a:pathLst>
              <a:path h="5235575">
                <a:moveTo>
                  <a:pt x="0" y="0"/>
                </a:moveTo>
                <a:lnTo>
                  <a:pt x="0" y="5235575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279650" y="1365250"/>
            <a:ext cx="0" cy="5235575"/>
          </a:xfrm>
          <a:custGeom>
            <a:avLst/>
            <a:gdLst/>
            <a:ahLst/>
            <a:cxnLst/>
            <a:rect l="l" t="t" r="r" b="b"/>
            <a:pathLst>
              <a:path h="5235575">
                <a:moveTo>
                  <a:pt x="0" y="0"/>
                </a:moveTo>
                <a:lnTo>
                  <a:pt x="0" y="523557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227451" y="1365250"/>
            <a:ext cx="0" cy="5235575"/>
          </a:xfrm>
          <a:custGeom>
            <a:avLst/>
            <a:gdLst/>
            <a:ahLst/>
            <a:cxnLst/>
            <a:rect l="l" t="t" r="r" b="b"/>
            <a:pathLst>
              <a:path h="5235575">
                <a:moveTo>
                  <a:pt x="0" y="0"/>
                </a:moveTo>
                <a:lnTo>
                  <a:pt x="0" y="5235575"/>
                </a:lnTo>
              </a:path>
            </a:pathLst>
          </a:custGeom>
          <a:ln w="28575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648075" y="2128901"/>
            <a:ext cx="0" cy="4472305"/>
          </a:xfrm>
          <a:custGeom>
            <a:avLst/>
            <a:gdLst/>
            <a:ahLst/>
            <a:cxnLst/>
            <a:rect l="l" t="t" r="r" b="b"/>
            <a:pathLst>
              <a:path h="4472305">
                <a:moveTo>
                  <a:pt x="0" y="0"/>
                </a:moveTo>
                <a:lnTo>
                  <a:pt x="0" y="4471924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970401" y="2128901"/>
            <a:ext cx="0" cy="4472305"/>
          </a:xfrm>
          <a:custGeom>
            <a:avLst/>
            <a:gdLst/>
            <a:ahLst/>
            <a:cxnLst/>
            <a:rect l="l" t="t" r="r" b="b"/>
            <a:pathLst>
              <a:path h="4472305">
                <a:moveTo>
                  <a:pt x="0" y="0"/>
                </a:moveTo>
                <a:lnTo>
                  <a:pt x="0" y="4471924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181475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12700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394200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60540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285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818126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029200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24040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453126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664200" y="1365250"/>
            <a:ext cx="0" cy="5235575"/>
          </a:xfrm>
          <a:custGeom>
            <a:avLst/>
            <a:gdLst/>
            <a:ahLst/>
            <a:cxnLst/>
            <a:rect l="l" t="t" r="r" b="b"/>
            <a:pathLst>
              <a:path h="5235575">
                <a:moveTo>
                  <a:pt x="0" y="0"/>
                </a:moveTo>
                <a:lnTo>
                  <a:pt x="0" y="5235575"/>
                </a:lnTo>
              </a:path>
            </a:pathLst>
          </a:custGeom>
          <a:ln w="28575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096000" y="2128901"/>
            <a:ext cx="0" cy="4472305"/>
          </a:xfrm>
          <a:custGeom>
            <a:avLst/>
            <a:gdLst/>
            <a:ahLst/>
            <a:cxnLst/>
            <a:rect l="l" t="t" r="r" b="b"/>
            <a:pathLst>
              <a:path h="4472305">
                <a:moveTo>
                  <a:pt x="0" y="0"/>
                </a:moveTo>
                <a:lnTo>
                  <a:pt x="0" y="4471924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477000" y="2128901"/>
            <a:ext cx="0" cy="4472305"/>
          </a:xfrm>
          <a:custGeom>
            <a:avLst/>
            <a:gdLst/>
            <a:ahLst/>
            <a:cxnLst/>
            <a:rect l="l" t="t" r="r" b="b"/>
            <a:pathLst>
              <a:path h="4472305">
                <a:moveTo>
                  <a:pt x="0" y="0"/>
                </a:moveTo>
                <a:lnTo>
                  <a:pt x="0" y="4471924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66915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12700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862826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7054850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285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24700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439025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631176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82485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8016875" y="1365250"/>
            <a:ext cx="0" cy="5235575"/>
          </a:xfrm>
          <a:custGeom>
            <a:avLst/>
            <a:gdLst/>
            <a:ahLst/>
            <a:cxnLst/>
            <a:rect l="l" t="t" r="r" b="b"/>
            <a:pathLst>
              <a:path h="5235575">
                <a:moveTo>
                  <a:pt x="0" y="0"/>
                </a:moveTo>
                <a:lnTo>
                  <a:pt x="0" y="5235575"/>
                </a:lnTo>
              </a:path>
            </a:pathLst>
          </a:custGeom>
          <a:ln w="28575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8428101" y="2128901"/>
            <a:ext cx="0" cy="4472305"/>
          </a:xfrm>
          <a:custGeom>
            <a:avLst/>
            <a:gdLst/>
            <a:ahLst/>
            <a:cxnLst/>
            <a:rect l="l" t="t" r="r" b="b"/>
            <a:pathLst>
              <a:path h="4472305">
                <a:moveTo>
                  <a:pt x="0" y="0"/>
                </a:moveTo>
                <a:lnTo>
                  <a:pt x="0" y="4471924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8894826" y="2128901"/>
            <a:ext cx="0" cy="4148454"/>
          </a:xfrm>
          <a:custGeom>
            <a:avLst/>
            <a:gdLst/>
            <a:ahLst/>
            <a:cxnLst/>
            <a:rect l="l" t="t" r="r" b="b"/>
            <a:pathLst>
              <a:path h="4148454">
                <a:moveTo>
                  <a:pt x="0" y="0"/>
                </a:moveTo>
                <a:lnTo>
                  <a:pt x="0" y="4148074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8894826" y="6276975"/>
            <a:ext cx="0" cy="323850"/>
          </a:xfrm>
          <a:custGeom>
            <a:avLst/>
            <a:gdLst/>
            <a:ahLst/>
            <a:cxnLst/>
            <a:rect l="l" t="t" r="r" b="b"/>
            <a:pathLst>
              <a:path h="323850">
                <a:moveTo>
                  <a:pt x="0" y="0"/>
                </a:moveTo>
                <a:lnTo>
                  <a:pt x="0" y="323850"/>
                </a:lnTo>
              </a:path>
            </a:pathLst>
          </a:custGeom>
          <a:ln w="12700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9096375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12700">
            <a:solidFill>
              <a:srgbClr val="5F5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9296400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9498076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285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969810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9899650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0101326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12700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0301351" y="2463800"/>
            <a:ext cx="0" cy="4137025"/>
          </a:xfrm>
          <a:custGeom>
            <a:avLst/>
            <a:gdLst/>
            <a:ahLst/>
            <a:cxnLst/>
            <a:rect l="l" t="t" r="r" b="b"/>
            <a:pathLst>
              <a:path h="4137025">
                <a:moveTo>
                  <a:pt x="0" y="0"/>
                </a:moveTo>
                <a:lnTo>
                  <a:pt x="0" y="4137025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631950" y="2133600"/>
            <a:ext cx="411480" cy="0"/>
          </a:xfrm>
          <a:custGeom>
            <a:avLst/>
            <a:gdLst/>
            <a:ahLst/>
            <a:cxnLst/>
            <a:rect l="l" t="t" r="r" b="b"/>
            <a:pathLst>
              <a:path w="411480">
                <a:moveTo>
                  <a:pt x="0" y="0"/>
                </a:moveTo>
                <a:lnTo>
                  <a:pt x="411162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213100" y="2133600"/>
            <a:ext cx="7289800" cy="0"/>
          </a:xfrm>
          <a:custGeom>
            <a:avLst/>
            <a:gdLst/>
            <a:ahLst/>
            <a:cxnLst/>
            <a:rect l="l" t="t" r="r" b="b"/>
            <a:pathLst>
              <a:path w="7289800">
                <a:moveTo>
                  <a:pt x="0" y="0"/>
                </a:moveTo>
                <a:lnTo>
                  <a:pt x="728980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631950" y="2708275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631950" y="3117850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631950" y="3429000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631950" y="3778250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631950" y="4087876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631950" y="4376801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631950" y="4707001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631950" y="5043551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631950" y="5342001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631950" y="5632450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631950" y="5922962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1631950" y="6281737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95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631950" y="1379600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28575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1631950" y="6586537"/>
            <a:ext cx="8870950" cy="0"/>
          </a:xfrm>
          <a:custGeom>
            <a:avLst/>
            <a:gdLst/>
            <a:ahLst/>
            <a:cxnLst/>
            <a:rect l="l" t="t" r="r" b="b"/>
            <a:pathLst>
              <a:path w="8870950">
                <a:moveTo>
                  <a:pt x="0" y="0"/>
                </a:moveTo>
                <a:lnTo>
                  <a:pt x="8870950" y="0"/>
                </a:lnTo>
              </a:path>
            </a:pathLst>
          </a:custGeom>
          <a:ln w="28575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 txBox="1"/>
          <p:nvPr/>
        </p:nvSpPr>
        <p:spPr>
          <a:xfrm>
            <a:off x="5652261" y="2297379"/>
            <a:ext cx="814069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</a:t>
            </a:r>
            <a:r>
              <a:rPr sz="1400" spc="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400" spc="-19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单价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0" name="object 70"/>
          <p:cNvGraphicFramePr>
            <a:graphicFrameLocks noGrp="1"/>
          </p:cNvGraphicFramePr>
          <p:nvPr/>
        </p:nvGraphicFramePr>
        <p:xfrm>
          <a:off x="3969194" y="2468626"/>
          <a:ext cx="6534150" cy="649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725"/>
                <a:gridCol w="213995"/>
                <a:gridCol w="212090"/>
                <a:gridCol w="213360"/>
                <a:gridCol w="212090"/>
                <a:gridCol w="211455"/>
                <a:gridCol w="212725"/>
                <a:gridCol w="215265"/>
                <a:gridCol w="428625"/>
                <a:gridCol w="382270"/>
                <a:gridCol w="192405"/>
                <a:gridCol w="193675"/>
                <a:gridCol w="191770"/>
                <a:gridCol w="192405"/>
                <a:gridCol w="191770"/>
                <a:gridCol w="191770"/>
                <a:gridCol w="193040"/>
                <a:gridCol w="194945"/>
                <a:gridCol w="408305"/>
                <a:gridCol w="466090"/>
                <a:gridCol w="201930"/>
                <a:gridCol w="199390"/>
                <a:gridCol w="201930"/>
                <a:gridCol w="199390"/>
                <a:gridCol w="200660"/>
                <a:gridCol w="200660"/>
                <a:gridCol w="199390"/>
                <a:gridCol w="200025"/>
              </a:tblGrid>
              <a:tr h="239395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6604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6604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 b="1" dirty="0">
                        <a:solidFill>
                          <a:srgbClr val="008000"/>
                        </a:solidFill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40640" marB="0">
                    <a:lnT w="9525">
                      <a:solidFill>
                        <a:srgbClr val="008000"/>
                      </a:solidFill>
                      <a:prstDash val="solid"/>
                    </a:lnT>
                  </a:tcPr>
                </a:tc>
              </a:tr>
              <a:tr h="410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0170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200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44145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6355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6990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7470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8105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8740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77470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 b="1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6990" algn="r">
                        <a:lnSpc>
                          <a:spcPts val="1615"/>
                        </a:lnSpc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 b="1" i="1" dirty="0">
                        <a:solidFill>
                          <a:srgbClr val="5F5F5F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70" marB="0"/>
                </a:tc>
              </a:tr>
            </a:tbl>
          </a:graphicData>
        </a:graphic>
      </p:graphicFrame>
      <p:sp>
        <p:nvSpPr>
          <p:cNvPr id="71" name="object 71"/>
          <p:cNvSpPr txBox="1"/>
          <p:nvPr/>
        </p:nvSpPr>
        <p:spPr>
          <a:xfrm>
            <a:off x="1631391" y="1616202"/>
            <a:ext cx="405130" cy="504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1600" i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endParaRPr lang="en-US" sz="1600" i="1" dirty="0">
              <a:solidFill>
                <a:srgbClr val="5F5F5F"/>
              </a:soli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055368" y="2048382"/>
            <a:ext cx="2038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证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820875" y="1767967"/>
            <a:ext cx="767080" cy="2514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100" spc="367" baseline="-22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凭</a:t>
            </a:r>
            <a:r>
              <a:rPr sz="1400" spc="1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2400" spc="-7" baseline="-38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摘</a:t>
            </a:r>
            <a:endParaRPr sz="2400" baseline="-380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943605" y="1905126"/>
            <a:ext cx="228600" cy="257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要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24732" y="1617725"/>
            <a:ext cx="228600" cy="257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借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739132" y="1617725"/>
            <a:ext cx="228600" cy="257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方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177154" y="1116329"/>
            <a:ext cx="4752340" cy="772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51000" algn="l"/>
                <a:tab pos="3255645" algn="l"/>
                <a:tab pos="4739005" algn="l"/>
              </a:tabLst>
            </a:pP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最高存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最低存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量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r>
              <a:rPr sz="1200" b="1" spc="-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存放地点</a:t>
            </a:r>
            <a:r>
              <a:rPr sz="1200" b="1" u="sng" dirty="0">
                <a:solidFill>
                  <a:srgbClr val="339966"/>
                </a:solidFill>
                <a:uFill>
                  <a:solidFill>
                    <a:srgbClr val="329865"/>
                  </a:solidFill>
                </a:uFill>
                <a:latin typeface="Times New Roman" panose="02020603050405020304"/>
                <a:cs typeface="Times New Roman" panose="02020603050405020304"/>
              </a:rPr>
              <a:t> 	</a:t>
            </a: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 panose="02020603050405020304"/>
              <a:cs typeface="Times New Roman" panose="02020603050405020304"/>
            </a:endParaRPr>
          </a:p>
          <a:p>
            <a:pPr marL="1097280">
              <a:lnSpc>
                <a:spcPct val="100000"/>
              </a:lnSpc>
              <a:spcBef>
                <a:spcPts val="1010"/>
              </a:spcBef>
              <a:tabLst>
                <a:tab pos="1808480" algn="l"/>
                <a:tab pos="3195320" algn="l"/>
                <a:tab pos="3957320" algn="l"/>
              </a:tabLst>
            </a:pPr>
            <a:r>
              <a:rPr sz="1600" spc="-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贷	方	余	额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1619199" y="2304364"/>
            <a:ext cx="64071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00" spc="7" baseline="2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100" spc="-592" baseline="2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2100" spc="367" baseline="2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r>
              <a:rPr sz="1400" spc="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246247" y="2297379"/>
            <a:ext cx="3822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数量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707129" y="2199843"/>
            <a:ext cx="204470" cy="4349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645"/>
              </a:lnSpc>
              <a:spcBef>
                <a:spcPts val="105"/>
              </a:spcBef>
            </a:pPr>
            <a:r>
              <a:rPr sz="1400" spc="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>
              <a:lnSpc>
                <a:spcPts val="1645"/>
              </a:lnSpc>
            </a:pP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价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359655" y="2177542"/>
            <a:ext cx="2038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金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248402" y="2177542"/>
            <a:ext cx="2038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额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592189" y="2162301"/>
            <a:ext cx="3509645" cy="257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850265" algn="l"/>
                <a:tab pos="1424940" algn="l"/>
                <a:tab pos="2455545" algn="l"/>
                <a:tab pos="3268345" algn="l"/>
              </a:tabLst>
            </a:pPr>
            <a:r>
              <a:rPr sz="1600" spc="-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金	额	</a:t>
            </a:r>
            <a:r>
              <a:rPr sz="2100" spc="7" baseline="-34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数量</a:t>
            </a:r>
            <a:r>
              <a:rPr sz="2100" spc="-412" baseline="-34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2100" baseline="-34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</a:t>
            </a:r>
            <a:r>
              <a:rPr sz="2100" spc="7" baseline="-34000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价	</a:t>
            </a:r>
            <a:r>
              <a:rPr sz="1600" spc="-5" dirty="0">
                <a:solidFill>
                  <a:srgbClr val="008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金	额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649679" y="2886278"/>
            <a:ext cx="317500" cy="2590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1600" i="1" spc="10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600" i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600" i="1" dirty="0">
              <a:solidFill>
                <a:srgbClr val="5F5F5F"/>
              </a:soli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2384247" y="2879801"/>
            <a:ext cx="73914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5F5F5F"/>
                </a:solidFill>
                <a:latin typeface="华文新魏" panose="02010800040101010101" charset="-122"/>
                <a:cs typeface="华文新魏" panose="02010800040101010101" charset="-122"/>
              </a:rPr>
              <a:t>期初余额</a:t>
            </a:r>
            <a:endParaRPr sz="1400">
              <a:latin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4724400" y="914400"/>
            <a:ext cx="3962400" cy="0"/>
          </a:xfrm>
          <a:custGeom>
            <a:avLst/>
            <a:gdLst/>
            <a:ahLst/>
            <a:cxnLst/>
            <a:rect l="l" t="t" r="r" b="b"/>
            <a:pathLst>
              <a:path w="3962400">
                <a:moveTo>
                  <a:pt x="0" y="0"/>
                </a:moveTo>
                <a:lnTo>
                  <a:pt x="3962400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7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ctrTitle"/>
          </p:nvPr>
        </p:nvSpPr>
        <p:spPr>
          <a:xfrm>
            <a:off x="1904822" y="773969"/>
            <a:ext cx="8357234" cy="23774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435"/>
              </a:spcBef>
            </a:pPr>
            <a:r>
              <a:rPr lang="zh-CN" spc="-5" dirty="0"/>
              <a:t>百</a:t>
            </a:r>
            <a:r>
              <a:rPr spc="-5" dirty="0"/>
              <a:t>云公司业</a:t>
            </a:r>
            <a:r>
              <a:rPr dirty="0"/>
              <a:t>务</a:t>
            </a:r>
            <a:r>
              <a:rPr spc="-5" dirty="0"/>
              <a:t>资料：</a:t>
            </a:r>
            <a:endParaRPr spc="-5" dirty="0"/>
          </a:p>
          <a:p>
            <a:pPr marL="12700" marR="5080" algn="l">
              <a:lnSpc>
                <a:spcPct val="150000"/>
              </a:lnSpc>
              <a:spcBef>
                <a:spcPts val="275"/>
              </a:spcBef>
            </a:pPr>
            <a:r>
              <a:rPr dirty="0">
                <a:solidFill>
                  <a:srgbClr val="5F5F5F"/>
                </a:solidFill>
              </a:rPr>
              <a:t>202</a:t>
            </a:r>
            <a:r>
              <a:rPr lang="en-US" dirty="0">
                <a:solidFill>
                  <a:srgbClr val="5F5F5F"/>
                </a:solidFill>
              </a:rPr>
              <a:t>5</a:t>
            </a:r>
            <a:r>
              <a:rPr dirty="0">
                <a:solidFill>
                  <a:srgbClr val="5F5F5F"/>
                </a:solidFill>
              </a:rPr>
              <a:t>年2月5日，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购进材料一批，买价</a:t>
            </a:r>
            <a:r>
              <a:rPr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2.1</a:t>
            </a:r>
            <a:r>
              <a:rPr b="1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万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元，增值税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2730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b="1" spc="-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。 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其中甲材料</a:t>
            </a:r>
            <a:r>
              <a:rPr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200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b="1" spc="-5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@100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元，乙材料</a:t>
            </a:r>
            <a:r>
              <a:rPr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20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</a:t>
            </a:r>
            <a:r>
              <a:rPr b="1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斤</a:t>
            </a:r>
            <a:r>
              <a:rPr b="1" spc="-5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@50</a:t>
            </a:r>
            <a:r>
              <a:rPr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元。材料已办理验收入库，款未付</a:t>
            </a:r>
            <a:r>
              <a:rPr dirty="0">
                <a:solidFill>
                  <a:srgbClr val="5F5F5F"/>
                </a:solidFill>
              </a:rPr>
              <a:t>。</a:t>
            </a:r>
            <a:endParaRPr dirty="0">
              <a:solidFill>
                <a:srgbClr val="5F5F5F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8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689100" y="1685988"/>
          <a:ext cx="8839200" cy="3429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3240"/>
                <a:gridCol w="1399540"/>
                <a:gridCol w="1474470"/>
                <a:gridCol w="198755"/>
                <a:gridCol w="212090"/>
                <a:gridCol w="196215"/>
                <a:gridCol w="198120"/>
                <a:gridCol w="197485"/>
                <a:gridCol w="200660"/>
                <a:gridCol w="191770"/>
                <a:gridCol w="195580"/>
                <a:gridCol w="198755"/>
                <a:gridCol w="199390"/>
                <a:gridCol w="198755"/>
                <a:gridCol w="196850"/>
                <a:gridCol w="207010"/>
                <a:gridCol w="198120"/>
                <a:gridCol w="198120"/>
                <a:gridCol w="196215"/>
                <a:gridCol w="198120"/>
                <a:gridCol w="196215"/>
                <a:gridCol w="198120"/>
                <a:gridCol w="204470"/>
                <a:gridCol w="191135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摘要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1567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会计科目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7625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480060">
                        <a:lnSpc>
                          <a:spcPts val="2340"/>
                        </a:lnSpc>
                        <a:spcBef>
                          <a:spcPts val="665"/>
                        </a:spcBef>
                      </a:pPr>
                      <a:r>
                        <a:rPr sz="20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贷方金额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36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36550">
                <a:tc vMerge="1">
                  <a:tcPr marL="0" marR="0" marT="317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总账科目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6390">
                        <a:lnSpc>
                          <a:spcPts val="1855"/>
                        </a:lnSpc>
                        <a:spcBef>
                          <a:spcPts val="67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明细科目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3020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35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4381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1270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34925" algn="ctr">
                        <a:lnSpc>
                          <a:spcPts val="1360"/>
                        </a:lnSpc>
                      </a:pPr>
                      <a:r>
                        <a:rPr sz="12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0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 vMerge="1">
                  <a:tcPr marL="0" marR="0" marT="17272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28575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原材料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甲材料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0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862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乙材料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应交税费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增值税（进）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04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5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应付账款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5135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800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*</a:t>
                      </a:r>
                      <a:r>
                        <a:rPr sz="180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公司</a:t>
                      </a:r>
                      <a:endParaRPr sz="18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025" algn="ctr">
                        <a:lnSpc>
                          <a:spcPts val="2110"/>
                        </a:lnSpc>
                        <a:spcBef>
                          <a:spcPts val="65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12700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  <a:tr h="397510">
                <a:tc>
                  <a:txBody>
                    <a:bodyPr/>
                    <a:lstStyle/>
                    <a:p>
                      <a:pPr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084580" algn="l"/>
                        </a:tabLst>
                      </a:pPr>
                      <a:r>
                        <a:rPr sz="2000" b="1" spc="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附单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据</a:t>
                      </a:r>
                      <a:r>
                        <a:rPr sz="2000" b="1" spc="-50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20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	</a:t>
                      </a: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张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3900">
                        <a:lnSpc>
                          <a:spcPts val="2335"/>
                        </a:lnSpc>
                        <a:spcBef>
                          <a:spcPts val="675"/>
                        </a:spcBef>
                        <a:tabLst>
                          <a:tab pos="1868805" algn="l"/>
                        </a:tabLst>
                      </a:pPr>
                      <a:r>
                        <a:rPr sz="2000" b="1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合	计</a:t>
                      </a:r>
                      <a:endParaRPr sz="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34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5"/>
                        </a:lnSpc>
                        <a:spcBef>
                          <a:spcPts val="920"/>
                        </a:spcBef>
                      </a:pPr>
                      <a:r>
                        <a:rPr sz="1800" spc="-25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￥</a:t>
                      </a:r>
                      <a:endParaRPr sz="18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7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lang="en-US"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en-US" sz="1800" i="1" dirty="0">
                        <a:solidFill>
                          <a:srgbClr val="000066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12700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3025" algn="ctr">
                        <a:lnSpc>
                          <a:spcPts val="2110"/>
                        </a:lnSpc>
                        <a:spcBef>
                          <a:spcPts val="895"/>
                        </a:spcBef>
                      </a:pPr>
                      <a:r>
                        <a:rPr sz="18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5F5F5F"/>
                      </a:solidFill>
                      <a:prstDash val="solid"/>
                    </a:lnL>
                    <a:lnR w="28575">
                      <a:solidFill>
                        <a:srgbClr val="5F5F5F"/>
                      </a:solidFill>
                      <a:prstDash val="solid"/>
                    </a:lnR>
                    <a:lnT w="12700">
                      <a:solidFill>
                        <a:srgbClr val="5F5F5F"/>
                      </a:solidFill>
                      <a:prstDash val="solid"/>
                    </a:lnT>
                    <a:lnB w="28575">
                      <a:solidFill>
                        <a:srgbClr val="5F5F5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179826" y="1174114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1142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79826" y="1208405"/>
            <a:ext cx="2736850" cy="0"/>
          </a:xfrm>
          <a:custGeom>
            <a:avLst/>
            <a:gdLst/>
            <a:ahLst/>
            <a:cxnLst/>
            <a:rect l="l" t="t" r="r" b="b"/>
            <a:pathLst>
              <a:path w="2736850">
                <a:moveTo>
                  <a:pt x="0" y="0"/>
                </a:moveTo>
                <a:lnTo>
                  <a:pt x="2736723" y="0"/>
                </a:lnTo>
              </a:path>
            </a:pathLst>
          </a:custGeom>
          <a:ln w="34289">
            <a:solidFill>
              <a:srgbClr val="0066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63900" y="610870"/>
            <a:ext cx="4070985" cy="1000125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3655">
              <a:lnSpc>
                <a:spcPct val="100000"/>
              </a:lnSpc>
              <a:spcBef>
                <a:spcPts val="1075"/>
              </a:spcBef>
              <a:tabLst>
                <a:tab pos="647700" algn="l"/>
                <a:tab pos="1261745" algn="l"/>
                <a:tab pos="1876425" algn="l"/>
              </a:tabLst>
            </a:pP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转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账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凭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	</a:t>
            </a:r>
            <a:r>
              <a:rPr sz="2400" b="1" spc="-10" dirty="0">
                <a:solidFill>
                  <a:srgbClr val="5F5F5F"/>
                </a:solidFill>
                <a:latin typeface="黑体" panose="02010609060101010101" charset="-122"/>
                <a:cs typeface="黑体" panose="02010609060101010101" charset="-122"/>
              </a:rPr>
              <a:t>证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202</a:t>
            </a:r>
            <a:r>
              <a:rPr lang="en-US" sz="2400" i="1" spc="-4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r>
              <a:rPr sz="2400" i="1" spc="-20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4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sz="2400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5</a:t>
            </a:r>
            <a:r>
              <a:rPr sz="2400" b="1" spc="-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日</a:t>
            </a:r>
            <a:endParaRPr sz="2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81210" y="1263015"/>
            <a:ext cx="1346835" cy="289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凭证编</a:t>
            </a:r>
            <a:r>
              <a:rPr sz="1800" b="1" spc="-10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sz="1800" b="1" u="sng" spc="-520" dirty="0">
                <a:solidFill>
                  <a:srgbClr val="5F5F5F"/>
                </a:solidFill>
                <a:uFill>
                  <a:solidFill>
                    <a:srgbClr val="5F5F5F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i="1" u="sng" dirty="0">
                <a:solidFill>
                  <a:srgbClr val="000066"/>
                </a:solidFill>
                <a:uFill>
                  <a:solidFill>
                    <a:srgbClr val="5F5F5F"/>
                  </a:solidFill>
                </a:uFill>
                <a:latin typeface="Times New Roman" panose="02020603050405020304"/>
                <a:cs typeface="Times New Roman" panose="02020603050405020304"/>
              </a:rPr>
              <a:t>001</a:t>
            </a:r>
            <a:endParaRPr sz="1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54124" y="213359"/>
            <a:ext cx="6804659" cy="362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222491" y="77723"/>
            <a:ext cx="557784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-1142999" y="228601"/>
            <a:ext cx="822960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根据经济业务</a:t>
            </a:r>
            <a:r>
              <a:rPr spc="-1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编制</a:t>
            </a:r>
            <a:r>
              <a:rPr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记</a:t>
            </a:r>
            <a:r>
              <a:rPr spc="-1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账凭</a:t>
            </a:r>
            <a:r>
              <a:rPr spc="-1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证</a:t>
            </a:r>
            <a:endParaRPr spc="-15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52210" y="3902075"/>
            <a:ext cx="4123690" cy="822325"/>
          </a:xfrm>
          <a:custGeom>
            <a:avLst/>
            <a:gdLst/>
            <a:ahLst/>
            <a:cxnLst/>
            <a:rect l="l" t="t" r="r" b="b"/>
            <a:pathLst>
              <a:path w="3961129" h="790575">
                <a:moveTo>
                  <a:pt x="3960621" y="0"/>
                </a:moveTo>
                <a:lnTo>
                  <a:pt x="0" y="790575"/>
                </a:lnTo>
              </a:path>
            </a:pathLst>
          </a:custGeom>
          <a:ln w="9525">
            <a:solidFill>
              <a:srgbClr val="00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096742" y="5300725"/>
            <a:ext cx="1644014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会计主管</a:t>
            </a:r>
            <a:r>
              <a:rPr sz="2000" b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赵六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31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9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10454" y="5300725"/>
            <a:ext cx="62230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记账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endParaRPr sz="20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67195" y="5300725"/>
            <a:ext cx="119761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稽核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-8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李四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013825" y="5300725"/>
            <a:ext cx="1135380" cy="32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F5F5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制单</a:t>
            </a:r>
            <a:r>
              <a:rPr sz="2000" b="1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r>
              <a:rPr sz="2000" b="1" spc="10" dirty="0">
                <a:solidFill>
                  <a:srgbClr val="000066"/>
                </a:solidFill>
                <a:latin typeface="华文行楷" panose="02010800040101010101" charset="-122"/>
                <a:cs typeface="华文行楷" panose="02010800040101010101" charset="-122"/>
              </a:rPr>
              <a:t>张三</a:t>
            </a:r>
            <a:endParaRPr sz="2000">
              <a:latin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2.xml><?xml version="1.0" encoding="utf-8"?>
<p:tagLst xmlns:p="http://schemas.openxmlformats.org/presentationml/2006/main">
  <p:tag name="TABLE_ENDDRAG_ORIGIN_RECT" val="774*400"/>
  <p:tag name="TABLE_ENDDRAG_RECT" val="55*113*774*400"/>
</p:tagLst>
</file>

<file path=ppt/tags/tag3.xml><?xml version="1.0" encoding="utf-8"?>
<p:tagLst xmlns:p="http://schemas.openxmlformats.org/presentationml/2006/main">
  <p:tag name="TABLE_ENDDRAG_ORIGIN_RECT" val="748*411"/>
  <p:tag name="TABLE_ENDDRAG_RECT" val="90*107*748*411"/>
</p:tagLst>
</file>

<file path=ppt/tags/tag4.xml><?xml version="1.0" encoding="utf-8"?>
<p:tagLst xmlns:p="http://schemas.openxmlformats.org/presentationml/2006/main">
  <p:tag name="TABLE_ENDDRAG_ORIGIN_RECT" val="766*378"/>
  <p:tag name="TABLE_ENDDRAG_RECT" val="63*155*766*378"/>
</p:tagLst>
</file>

<file path=ppt/tags/tag5.xml><?xml version="1.0" encoding="utf-8"?>
<p:tagLst xmlns:p="http://schemas.openxmlformats.org/presentationml/2006/main">
  <p:tag name="TABLE_ENDDRAG_ORIGIN_RECT" val="884*380"/>
  <p:tag name="TABLE_ENDDRAG_RECT" val="42*164*884*380"/>
</p:tagLst>
</file>

<file path=ppt/tags/tag6.xml><?xml version="1.0" encoding="utf-8"?>
<p:tagLst xmlns:p="http://schemas.openxmlformats.org/presentationml/2006/main">
  <p:tag name="TABLE_ENDDRAG_ORIGIN_RECT" val="828*436"/>
  <p:tag name="TABLE_ENDDRAG_RECT" val="45*134*828*436"/>
</p:tagLst>
</file>

<file path=ppt/tags/tag7.xml><?xml version="1.0" encoding="utf-8"?>
<p:tagLst xmlns:p="http://schemas.openxmlformats.org/presentationml/2006/main">
  <p:tag name="TABLE_ENDDRAG_ORIGIN_RECT" val="833*364"/>
  <p:tag name="TABLE_ENDDRAG_RECT" val="70*148*833*365"/>
</p:tagLst>
</file>

<file path=ppt/theme/theme1.xml><?xml version="1.0" encoding="utf-8"?>
<a:theme xmlns:a="http://schemas.openxmlformats.org/drawingml/2006/main" name="4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7824</Words>
  <Application>WPS 演示</Application>
  <PresentationFormat>On-screen Show (4:3)</PresentationFormat>
  <Paragraphs>5715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Arial</vt:lpstr>
      <vt:lpstr>宋体</vt:lpstr>
      <vt:lpstr>Wingdings</vt:lpstr>
      <vt:lpstr>方正粗黑宋简体</vt:lpstr>
      <vt:lpstr>方正大黑体_GBK</vt:lpstr>
      <vt:lpstr>隶书</vt:lpstr>
      <vt:lpstr>Times New Roman</vt:lpstr>
      <vt:lpstr>华文新魏</vt:lpstr>
      <vt:lpstr>华文行楷</vt:lpstr>
      <vt:lpstr>黑体</vt:lpstr>
      <vt:lpstr>微软雅黑</vt:lpstr>
      <vt:lpstr>Arial Unicode MS</vt:lpstr>
      <vt:lpstr>Calibri</vt:lpstr>
      <vt:lpstr>汉仪雅酷黑简</vt:lpstr>
      <vt:lpstr>4_Office 主题​​</vt:lpstr>
      <vt:lpstr>2_Office 主题​​</vt:lpstr>
      <vt:lpstr>PowerPoint 演示文稿</vt:lpstr>
      <vt:lpstr>2025年1月31日，原材料账面余额如下:</vt:lpstr>
      <vt:lpstr>打开账本登记总账期初余额</vt:lpstr>
      <vt:lpstr>PowerPoint 演示文稿</vt:lpstr>
      <vt:lpstr>打开账本登记明细账期初余额</vt:lpstr>
      <vt:lpstr>原材料明细分类账</vt:lpstr>
      <vt:lpstr>原材料明细分类账</vt:lpstr>
      <vt:lpstr>2025年2月5日，购进材料一批，买价2.1万元，增值税2730元。 其中甲材料200公斤@100元，乙材料20公斤@50元。材料已办理验收入库，款未付。</vt:lpstr>
      <vt:lpstr>根据经济业务编制记账凭证</vt:lpstr>
      <vt:lpstr>根据记账凭证登记总账</vt:lpstr>
      <vt:lpstr>根据记账凭证登记明细账</vt:lpstr>
      <vt:lpstr>根据记账凭证登记明细账</vt:lpstr>
      <vt:lpstr>原材料明细分类账</vt:lpstr>
      <vt:lpstr>在记账凭证上登过账符号“√”,记账人员签名或盖章。</vt:lpstr>
      <vt:lpstr>2025年2月10日，向大洋公司购进丙材料一批，买价4000元，增 值税520元。其中丙材料400公斤@10元，材料已办理验收入库， 开出商业承兑汇票。</vt:lpstr>
      <vt:lpstr>根据经济业务编制记账凭证</vt:lpstr>
      <vt:lpstr>根据记账凭证登记总账</vt:lpstr>
      <vt:lpstr>根据经济业务编制记账凭证</vt:lpstr>
      <vt:lpstr>根据记账凭证登记明细账</vt:lpstr>
      <vt:lpstr>根据经济业务编制记账凭证</vt:lpstr>
      <vt:lpstr>PowerPoint 演示文稿</vt:lpstr>
      <vt:lpstr>根据经济业务编制记账凭证</vt:lpstr>
      <vt:lpstr>根据记账凭证登记总账</vt:lpstr>
      <vt:lpstr>根据经济业务编制记账凭证</vt:lpstr>
      <vt:lpstr>根据记账凭证登记明细账</vt:lpstr>
      <vt:lpstr>根据经济业务编制记账凭证</vt:lpstr>
      <vt:lpstr>原材料明细分类账</vt:lpstr>
      <vt:lpstr>根据经济业务编制记账凭证</vt:lpstr>
      <vt:lpstr>根据记账凭证登记明细账</vt:lpstr>
      <vt:lpstr>根据经济业务编制记账凭证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总账与明细账的平行登记</dc:title>
  <dc:creator>Administrator</dc:creator>
  <cp:lastModifiedBy>Alice</cp:lastModifiedBy>
  <cp:revision>14</cp:revision>
  <dcterms:created xsi:type="dcterms:W3CDTF">2024-12-08T07:49:00Z</dcterms:created>
  <dcterms:modified xsi:type="dcterms:W3CDTF">2025-06-09T13:55:55Z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2015-12-09T16:00:00Z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2022-08-09T16:00:00Z</vt:filetime>
  </property>
  <property fmtid="{D5CDD505-2E9C-101B-9397-08002B2CF9AE}" pid="5" name="ICV">
    <vt:lpwstr>38A47324C7834DE198EACC6BCCD807E1_13</vt:lpwstr>
  </property>
  <property fmtid="{D5CDD505-2E9C-101B-9397-08002B2CF9AE}" pid="6" name="KSOProductBuildVer">
    <vt:lpwstr>2052-12.1.0.21171</vt:lpwstr>
  </property>
</Properties>
</file>