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4.svg" ContentType="image/svg+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Lst>
  <p:notesMasterIdLst>
    <p:notesMasterId r:id="rId11"/>
  </p:notesMasterIdLst>
  <p:sldIdLst>
    <p:sldId id="391" r:id="rId4"/>
    <p:sldId id="392" r:id="rId5"/>
    <p:sldId id="393" r:id="rId6"/>
    <p:sldId id="394" r:id="rId7"/>
    <p:sldId id="395" r:id="rId8"/>
    <p:sldId id="396" r:id="rId9"/>
    <p:sldId id="397" r:id="rId10"/>
    <p:sldId id="398" r:id="rId12"/>
    <p:sldId id="399" r:id="rId13"/>
    <p:sldId id="400" r:id="rId14"/>
    <p:sldId id="401" r:id="rId15"/>
    <p:sldId id="402" r:id="rId16"/>
    <p:sldId id="403" r:id="rId17"/>
    <p:sldId id="404" r:id="rId18"/>
    <p:sldId id="405" r:id="rId19"/>
    <p:sldId id="406" r:id="rId20"/>
    <p:sldId id="407" r:id="rId21"/>
    <p:sldId id="408" r:id="rId22"/>
    <p:sldId id="409" r:id="rId23"/>
    <p:sldId id="410" r:id="rId24"/>
    <p:sldId id="411" r:id="rId25"/>
    <p:sldId id="412" r:id="rId26"/>
    <p:sldId id="413" r:id="rId27"/>
    <p:sldId id="414" r:id="rId28"/>
    <p:sldId id="415" r:id="rId29"/>
    <p:sldId id="416" r:id="rId30"/>
    <p:sldId id="417" r:id="rId31"/>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3" userDrawn="1">
          <p15:clr>
            <a:srgbClr val="A4A3A4"/>
          </p15:clr>
        </p15:guide>
        <p15:guide id="2" pos="373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181"/>
    <a:srgbClr val="FFFFFF"/>
    <a:srgbClr val="B1CDC8"/>
    <a:srgbClr val="DADDA1"/>
    <a:srgbClr val="B0DA7F"/>
    <a:srgbClr val="333399"/>
    <a:srgbClr val="DDAA4A"/>
    <a:srgbClr val="DCDCDC"/>
    <a:srgbClr val="F0F0F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33"/>
        <p:guide pos="3733"/>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gs" Target="tags/tag73.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hart">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609600" y="122238"/>
            <a:ext cx="10058400" cy="129540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719263"/>
            <a:ext cx="5384800" cy="44116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图表占位符 3"/>
          <p:cNvSpPr>
            <a:spLocks noGrp="1"/>
          </p:cNvSpPr>
          <p:nvPr>
            <p:ph type="chart" sz="half" idx="2"/>
          </p:nvPr>
        </p:nvSpPr>
        <p:spPr>
          <a:xfrm>
            <a:off x="6197600" y="1719263"/>
            <a:ext cx="5384800" cy="4411662"/>
          </a:xfrm>
        </p:spPr>
        <p:txBody>
          <a:bodyPr/>
          <a:lstStyle/>
          <a:p>
            <a:pPr lvl="0"/>
            <a:endParaRPr lang="zh-CN" altLang="en-US" noProof="0" smtClean="0"/>
          </a:p>
        </p:txBody>
      </p:sp>
      <p:sp>
        <p:nvSpPr>
          <p:cNvPr id="5" name="Rectangle 5"/>
          <p:cNvSpPr>
            <a:spLocks noGrp="1" noChangeArrowheads="1"/>
          </p:cNvSpPr>
          <p:nvPr>
            <p:ph type="dt" sz="half" idx="10"/>
          </p:nvPr>
        </p:nvSpPr>
        <p:spPr/>
        <p:txBody>
          <a:bodyPr/>
          <a:lstStyle>
            <a:lvl1pPr>
              <a:defRPr kumimoji="1">
                <a:latin typeface="Times New Roman" panose="02020603050405020304" charset="0"/>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kumimoji="1">
                <a:latin typeface="Times New Roman" panose="02020603050405020304" charset="0"/>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kumimoji="1">
                <a:latin typeface="Times New Roman" panose="02020603050405020304" charset="0"/>
              </a:defRPr>
            </a:lvl1pPr>
          </a:lstStyle>
          <a:p>
            <a:pPr>
              <a:defRPr/>
            </a:pPr>
            <a:fld id="{482A692A-FC45-4111-8F2B-3CD30999B2A9}"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09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3" name="日期占位符 13"/>
          <p:cNvSpPr>
            <a:spLocks noGrp="1"/>
          </p:cNvSpPr>
          <p:nvPr>
            <p:ph type="dt" sz="half" idx="12"/>
          </p:nvPr>
        </p:nvSpPr>
        <p:spPr>
          <a:xfrm>
            <a:off x="8128000" y="6248400"/>
            <a:ext cx="3556000"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4" name="页脚占位符 2"/>
          <p:cNvSpPr>
            <a:spLocks noGrp="1"/>
          </p:cNvSpPr>
          <p:nvPr>
            <p:ph type="ftr" sz="quarter" idx="3"/>
          </p:nvPr>
        </p:nvSpPr>
        <p:spPr>
          <a:xfrm>
            <a:off x="812800" y="6248400"/>
            <a:ext cx="7228417"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5" name="灯片编号占位符 22"/>
          <p:cNvSpPr>
            <a:spLocks noGrp="1"/>
          </p:cNvSpPr>
          <p:nvPr>
            <p:ph type="sldNum" sz="quarter" idx="4"/>
          </p:nvPr>
        </p:nvSpPr>
        <p:spPr bwMode="auto">
          <a:xfrm>
            <a:off x="4368800" y="6477000"/>
            <a:ext cx="2844800" cy="304800"/>
          </a:xfrm>
          <a:prstGeom prst="rect">
            <a:avLst/>
          </a:prstGeom>
          <a:ln>
            <a:miter lim="800000"/>
          </a:ln>
        </p:spPr>
        <p:txBody>
          <a:bodyPr vert="horz" wrap="square" lIns="91440" tIns="45720" rIns="91440" bIns="45720" numCol="1" anchor="t" anchorCtr="0" compatLnSpc="1"/>
          <a:p>
            <a:pPr algn="ctr" eaLnBrk="1" hangingPunct="1">
              <a:buNone/>
            </a:pPr>
            <a:fld id="{9A0DB2DC-4C9A-4742-B13C-FB6460FD3503}" type="slidenum">
              <a:rPr lang="en-US" altLang="zh-CN" dirty="0">
                <a:effectLst>
                  <a:outerShdw blurRad="38100" dist="38100" dir="2700000">
                    <a:srgbClr val="C0C0C0"/>
                  </a:outerShdw>
                </a:effectLst>
                <a:latin typeface="Verdana" panose="020B0604030504040204" pitchFamily="34" charset="0"/>
                <a:ea typeface="Gulim" panose="020B0600000101010101" pitchFamily="34" charset="-127"/>
              </a:rPr>
            </a:fld>
            <a:endParaRPr lang="en-US" altLang="zh-CN" dirty="0">
              <a:effectLst>
                <a:outerShdw blurRad="38100" dist="38100" dir="2700000">
                  <a:srgbClr val="C0C0C0"/>
                </a:outerShdw>
              </a:effectLst>
              <a:latin typeface="Verdana" panose="020B0604030504040204" pitchFamily="34" charset="0"/>
              <a:ea typeface="Gulim" panose="020B0600000101010101" pitchFamily="34" charset="-127"/>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5" Type="http://schemas.openxmlformats.org/officeDocument/2006/relationships/theme" Target="../theme/theme2.xml"/><Relationship Id="rId14" Type="http://schemas.openxmlformats.org/officeDocument/2006/relationships/image" Target="../media/image1.jpeg"/><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med" p14:dur="750"/>
    </mc:Choice>
    <mc:Fallback>
      <p:transition spd="med"/>
    </mc:Fallback>
  </mc:AlternateContent>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0" Type="http://schemas.openxmlformats.org/officeDocument/2006/relationships/slideLayout" Target="../slideLayouts/slideLayout2.xml"/><Relationship Id="rId3" Type="http://schemas.openxmlformats.org/officeDocument/2006/relationships/tags" Target="../tags/tag3.xml"/><Relationship Id="rId29" Type="http://schemas.openxmlformats.org/officeDocument/2006/relationships/tags" Target="../tags/tag25.xml"/><Relationship Id="rId28" Type="http://schemas.openxmlformats.org/officeDocument/2006/relationships/tags" Target="../tags/tag24.xml"/><Relationship Id="rId27" Type="http://schemas.openxmlformats.org/officeDocument/2006/relationships/tags" Target="../tags/tag23.xml"/><Relationship Id="rId26" Type="http://schemas.openxmlformats.org/officeDocument/2006/relationships/tags" Target="../tags/tag22.xml"/><Relationship Id="rId25" Type="http://schemas.openxmlformats.org/officeDocument/2006/relationships/image" Target="../media/image6.svg"/><Relationship Id="rId24" Type="http://schemas.openxmlformats.org/officeDocument/2006/relationships/image" Target="../media/image5.png"/><Relationship Id="rId23" Type="http://schemas.openxmlformats.org/officeDocument/2006/relationships/tags" Target="../tags/tag21.xml"/><Relationship Id="rId22" Type="http://schemas.openxmlformats.org/officeDocument/2006/relationships/image" Target="../media/image4.svg"/><Relationship Id="rId21" Type="http://schemas.openxmlformats.org/officeDocument/2006/relationships/image" Target="../media/image3.png"/><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35.xml"/><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40.xml"/><Relationship Id="rId7" Type="http://schemas.openxmlformats.org/officeDocument/2006/relationships/image" Target="../media/image11.jpeg"/><Relationship Id="rId6" Type="http://schemas.openxmlformats.org/officeDocument/2006/relationships/image" Target="../media/image12.jpeg"/><Relationship Id="rId5" Type="http://schemas.openxmlformats.org/officeDocument/2006/relationships/image" Target="../media/image9.jpeg"/><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0" Type="http://schemas.openxmlformats.org/officeDocument/2006/relationships/notesSlide" Target="../notesSlides/notesSlide1.xml"/><Relationship Id="rId1" Type="http://schemas.openxmlformats.org/officeDocument/2006/relationships/tags" Target="../tags/tag36.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3.xml"/><Relationship Id="rId5" Type="http://schemas.openxmlformats.org/officeDocument/2006/relationships/image" Target="../media/image10.jpeg"/><Relationship Id="rId4" Type="http://schemas.openxmlformats.org/officeDocument/2006/relationships/image" Target="../media/image12.jpeg"/><Relationship Id="rId3" Type="http://schemas.openxmlformats.org/officeDocument/2006/relationships/image" Target="../media/image9.jpeg"/><Relationship Id="rId2" Type="http://schemas.openxmlformats.org/officeDocument/2006/relationships/tags" Target="../tags/tag42.xml"/><Relationship Id="rId1" Type="http://schemas.openxmlformats.org/officeDocument/2006/relationships/tags" Target="../tags/tag41.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6.xml"/><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12.jpeg"/><Relationship Id="rId2" Type="http://schemas.openxmlformats.org/officeDocument/2006/relationships/tags" Target="../tags/tag45.xml"/><Relationship Id="rId1" Type="http://schemas.openxmlformats.org/officeDocument/2006/relationships/tags" Target="../tags/tag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828800" y="1612900"/>
            <a:ext cx="8733155" cy="21837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defRPr/>
            </a:pPr>
            <a:r>
              <a:rPr lang="zh-CN" altLang="en-US" sz="36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项目七   会计凭证</a:t>
            </a:r>
            <a:endParaRPr lang="zh-CN" altLang="en-US" sz="36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200000"/>
              </a:lnSpc>
              <a:defRPr/>
            </a:pPr>
            <a:r>
              <a:rPr lang="zh-CN" altLang="en-US" sz="32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任务三</a:t>
            </a:r>
            <a:r>
              <a:rPr lang="en-US" altLang="zh-CN" sz="32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记账凭证</a:t>
            </a:r>
            <a:endParaRPr lang="zh-CN" altLang="en-US" sz="3200" b="1"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记账凭证的内容</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02</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30530"/>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二、</a:t>
            </a:r>
            <a:r>
              <a:rPr lang="zh-CN" altLang="en-US" sz="2800" b="1">
                <a:solidFill>
                  <a:schemeClr val="tx1"/>
                </a:solidFill>
                <a:latin typeface="方正粗黑宋简体" panose="02000000000000000000" charset="-122"/>
                <a:ea typeface="方正大黑体_GBK" panose="02010600010101010101" charset="-122"/>
                <a:sym typeface="+mn-ea"/>
              </a:rPr>
              <a:t>记账凭证的内容</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3" name="任意多边形 2"/>
          <p:cNvSpPr/>
          <p:nvPr/>
        </p:nvSpPr>
        <p:spPr>
          <a:xfrm>
            <a:off x="629920" y="1540510"/>
            <a:ext cx="10525760" cy="4264025"/>
          </a:xfrm>
          <a:custGeom>
            <a:avLst/>
            <a:gdLst>
              <a:gd name="adj" fmla="val 1666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6576" h="6715">
                <a:moveTo>
                  <a:pt x="15411" y="6142"/>
                </a:moveTo>
                <a:lnTo>
                  <a:pt x="15411" y="6527"/>
                </a:lnTo>
                <a:lnTo>
                  <a:pt x="15808" y="6527"/>
                </a:lnTo>
                <a:lnTo>
                  <a:pt x="15808" y="6142"/>
                </a:lnTo>
                <a:lnTo>
                  <a:pt x="15411" y="6142"/>
                </a:lnTo>
                <a:close/>
                <a:moveTo>
                  <a:pt x="12809" y="6142"/>
                </a:moveTo>
                <a:lnTo>
                  <a:pt x="12809" y="6527"/>
                </a:lnTo>
                <a:lnTo>
                  <a:pt x="13206" y="6527"/>
                </a:lnTo>
                <a:lnTo>
                  <a:pt x="13206" y="6142"/>
                </a:lnTo>
                <a:lnTo>
                  <a:pt x="12809" y="6142"/>
                </a:lnTo>
                <a:close/>
                <a:moveTo>
                  <a:pt x="15411" y="5266"/>
                </a:moveTo>
                <a:lnTo>
                  <a:pt x="15411" y="5651"/>
                </a:lnTo>
                <a:lnTo>
                  <a:pt x="15808" y="5651"/>
                </a:lnTo>
                <a:lnTo>
                  <a:pt x="15808" y="5266"/>
                </a:lnTo>
                <a:lnTo>
                  <a:pt x="15411" y="5266"/>
                </a:lnTo>
                <a:close/>
                <a:moveTo>
                  <a:pt x="12809" y="5266"/>
                </a:moveTo>
                <a:lnTo>
                  <a:pt x="12809" y="5651"/>
                </a:lnTo>
                <a:lnTo>
                  <a:pt x="13206" y="5651"/>
                </a:lnTo>
                <a:lnTo>
                  <a:pt x="13206" y="5266"/>
                </a:lnTo>
                <a:lnTo>
                  <a:pt x="12809" y="5266"/>
                </a:lnTo>
                <a:close/>
                <a:moveTo>
                  <a:pt x="15411" y="4390"/>
                </a:moveTo>
                <a:lnTo>
                  <a:pt x="15411" y="4775"/>
                </a:lnTo>
                <a:lnTo>
                  <a:pt x="15808" y="4775"/>
                </a:lnTo>
                <a:lnTo>
                  <a:pt x="15808" y="4390"/>
                </a:lnTo>
                <a:lnTo>
                  <a:pt x="15411" y="4390"/>
                </a:lnTo>
                <a:close/>
                <a:moveTo>
                  <a:pt x="12809" y="4390"/>
                </a:moveTo>
                <a:lnTo>
                  <a:pt x="12809" y="4775"/>
                </a:lnTo>
                <a:lnTo>
                  <a:pt x="13206" y="4775"/>
                </a:lnTo>
                <a:lnTo>
                  <a:pt x="13206" y="4390"/>
                </a:lnTo>
                <a:lnTo>
                  <a:pt x="12809" y="4390"/>
                </a:lnTo>
                <a:close/>
                <a:moveTo>
                  <a:pt x="15411" y="3514"/>
                </a:moveTo>
                <a:lnTo>
                  <a:pt x="15411" y="3899"/>
                </a:lnTo>
                <a:lnTo>
                  <a:pt x="15808" y="3899"/>
                </a:lnTo>
                <a:lnTo>
                  <a:pt x="15808" y="3514"/>
                </a:lnTo>
                <a:lnTo>
                  <a:pt x="15411" y="3514"/>
                </a:lnTo>
                <a:close/>
                <a:moveTo>
                  <a:pt x="12809" y="3514"/>
                </a:moveTo>
                <a:lnTo>
                  <a:pt x="12809" y="3899"/>
                </a:lnTo>
                <a:lnTo>
                  <a:pt x="13206" y="3899"/>
                </a:lnTo>
                <a:lnTo>
                  <a:pt x="13206" y="3514"/>
                </a:lnTo>
                <a:lnTo>
                  <a:pt x="12809" y="3514"/>
                </a:lnTo>
                <a:close/>
                <a:moveTo>
                  <a:pt x="15411" y="2638"/>
                </a:moveTo>
                <a:lnTo>
                  <a:pt x="15411" y="3023"/>
                </a:lnTo>
                <a:lnTo>
                  <a:pt x="15808" y="3023"/>
                </a:lnTo>
                <a:lnTo>
                  <a:pt x="15808" y="2638"/>
                </a:lnTo>
                <a:lnTo>
                  <a:pt x="15411" y="2638"/>
                </a:lnTo>
                <a:close/>
                <a:moveTo>
                  <a:pt x="12809" y="2638"/>
                </a:moveTo>
                <a:lnTo>
                  <a:pt x="12809" y="3023"/>
                </a:lnTo>
                <a:lnTo>
                  <a:pt x="13206" y="3023"/>
                </a:lnTo>
                <a:lnTo>
                  <a:pt x="13206" y="2638"/>
                </a:lnTo>
                <a:lnTo>
                  <a:pt x="12809" y="2638"/>
                </a:lnTo>
                <a:close/>
                <a:moveTo>
                  <a:pt x="15411" y="1762"/>
                </a:moveTo>
                <a:lnTo>
                  <a:pt x="15411" y="2147"/>
                </a:lnTo>
                <a:lnTo>
                  <a:pt x="15808" y="2147"/>
                </a:lnTo>
                <a:lnTo>
                  <a:pt x="15808" y="1762"/>
                </a:lnTo>
                <a:lnTo>
                  <a:pt x="15411" y="1762"/>
                </a:lnTo>
                <a:close/>
                <a:moveTo>
                  <a:pt x="12809" y="1762"/>
                </a:moveTo>
                <a:lnTo>
                  <a:pt x="12809" y="2147"/>
                </a:lnTo>
                <a:lnTo>
                  <a:pt x="13206" y="2147"/>
                </a:lnTo>
                <a:lnTo>
                  <a:pt x="13206" y="1762"/>
                </a:lnTo>
                <a:lnTo>
                  <a:pt x="12809" y="1762"/>
                </a:lnTo>
                <a:close/>
                <a:moveTo>
                  <a:pt x="15411" y="886"/>
                </a:moveTo>
                <a:lnTo>
                  <a:pt x="15411" y="1271"/>
                </a:lnTo>
                <a:lnTo>
                  <a:pt x="15808" y="1271"/>
                </a:lnTo>
                <a:lnTo>
                  <a:pt x="15808" y="886"/>
                </a:lnTo>
                <a:lnTo>
                  <a:pt x="15411" y="886"/>
                </a:lnTo>
                <a:close/>
                <a:moveTo>
                  <a:pt x="12809" y="886"/>
                </a:moveTo>
                <a:lnTo>
                  <a:pt x="12809" y="1271"/>
                </a:lnTo>
                <a:lnTo>
                  <a:pt x="13206" y="1271"/>
                </a:lnTo>
                <a:lnTo>
                  <a:pt x="13206" y="886"/>
                </a:lnTo>
                <a:lnTo>
                  <a:pt x="12809" y="886"/>
                </a:lnTo>
                <a:close/>
                <a:moveTo>
                  <a:pt x="15411" y="117"/>
                </a:moveTo>
                <a:lnTo>
                  <a:pt x="15411" y="502"/>
                </a:lnTo>
                <a:lnTo>
                  <a:pt x="15808" y="502"/>
                </a:lnTo>
                <a:lnTo>
                  <a:pt x="15808" y="117"/>
                </a:lnTo>
                <a:lnTo>
                  <a:pt x="15411" y="117"/>
                </a:lnTo>
                <a:close/>
                <a:moveTo>
                  <a:pt x="12809" y="117"/>
                </a:moveTo>
                <a:lnTo>
                  <a:pt x="12809" y="502"/>
                </a:lnTo>
                <a:lnTo>
                  <a:pt x="13206" y="502"/>
                </a:lnTo>
                <a:lnTo>
                  <a:pt x="13206" y="117"/>
                </a:lnTo>
                <a:lnTo>
                  <a:pt x="12809" y="117"/>
                </a:lnTo>
                <a:close/>
                <a:moveTo>
                  <a:pt x="1119" y="0"/>
                </a:moveTo>
                <a:lnTo>
                  <a:pt x="15457" y="0"/>
                </a:lnTo>
                <a:cubicBezTo>
                  <a:pt x="16075" y="0"/>
                  <a:pt x="16576" y="501"/>
                  <a:pt x="16576" y="1119"/>
                </a:cubicBezTo>
                <a:lnTo>
                  <a:pt x="16576" y="5596"/>
                </a:lnTo>
                <a:cubicBezTo>
                  <a:pt x="16576" y="6214"/>
                  <a:pt x="16075" y="6715"/>
                  <a:pt x="15457" y="6715"/>
                </a:cubicBezTo>
                <a:lnTo>
                  <a:pt x="1119" y="6715"/>
                </a:lnTo>
                <a:cubicBezTo>
                  <a:pt x="501" y="6715"/>
                  <a:pt x="0" y="6214"/>
                  <a:pt x="0" y="5596"/>
                </a:cubicBezTo>
                <a:lnTo>
                  <a:pt x="0" y="1119"/>
                </a:lnTo>
                <a:cubicBezTo>
                  <a:pt x="0" y="501"/>
                  <a:pt x="501" y="0"/>
                  <a:pt x="1119" y="0"/>
                </a:cubicBezTo>
                <a:close/>
              </a:path>
            </a:pathLst>
          </a:cu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noAutofit/>
          </a:bodyPr>
          <a:p>
            <a:endParaRPr kumimoji="0" lang="zh-CN" altLang="en-US" sz="2400" b="0" i="0" u="none" strike="noStrike" cap="none" normalizeH="0" baseline="0" dirty="0" smtClean="0">
              <a:ln>
                <a:noFill/>
              </a:ln>
              <a:solidFill>
                <a:schemeClr val="tx1"/>
              </a:solidFill>
              <a:effectLst>
                <a:glow rad="228600">
                  <a:schemeClr val="accent2">
                    <a:satMod val="175000"/>
                    <a:alpha val="40000"/>
                  </a:schemeClr>
                </a:glow>
              </a:effectLst>
              <a:latin typeface="Arial" panose="020B0604020202020204" pitchFamily="34" charset="0"/>
            </a:endParaRPr>
          </a:p>
        </p:txBody>
      </p:sp>
      <p:sp>
        <p:nvSpPr>
          <p:cNvPr id="10" name="文本框 9"/>
          <p:cNvSpPr txBox="1"/>
          <p:nvPr/>
        </p:nvSpPr>
        <p:spPr>
          <a:xfrm>
            <a:off x="1272540" y="1859280"/>
            <a:ext cx="6514465" cy="378460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cs typeface="仿宋" panose="02010609060101010101" charset="-122"/>
              </a:rPr>
              <a:t>（一）记账凭证名称和填制单位名称；</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（二）记账凭证的日期；</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（三）记账凭证的编号；</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（四）经济业务内容摘要；</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（五）会计科目（包括一级、二级和明细科目）的名称和记账方向；</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（六）经济业务的金额；</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（七）记账备注，即已登记账簿的金额应在</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记账</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栏内打</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或签章；</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（八）所附原始凭证的张数；</a:t>
            </a:r>
            <a:endParaRPr lang="zh-CN" altLang="en-US" sz="2000">
              <a:latin typeface="方正粗黑宋简体" panose="02000000000000000000" charset="-122"/>
              <a:ea typeface="方正大黑体_GBK" panose="02010600010101010101" charset="-122"/>
              <a:cs typeface="仿宋" panose="02010609060101010101" charset="-122"/>
            </a:endParaRPr>
          </a:p>
          <a:p>
            <a:r>
              <a:rPr lang="zh-CN" altLang="en-US" sz="2000">
                <a:latin typeface="方正粗黑宋简体" panose="02000000000000000000" charset="-122"/>
                <a:ea typeface="方正大黑体_GBK" panose="02010600010101010101" charset="-122"/>
                <a:cs typeface="仿宋" panose="02010609060101010101" charset="-122"/>
              </a:rPr>
              <a:t>（九）填制凭证人员、稽核人员、记账人员、财务主管人员等签章。</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30" name="文本框 29"/>
          <p:cNvSpPr txBox="1"/>
          <p:nvPr/>
        </p:nvSpPr>
        <p:spPr>
          <a:xfrm>
            <a:off x="9357995" y="1941195"/>
            <a:ext cx="798195" cy="3362325"/>
          </a:xfrm>
          <a:prstGeom prst="rect">
            <a:avLst/>
          </a:prstGeom>
          <a:noFill/>
        </p:spPr>
        <p:txBody>
          <a:bodyPr vert="eaVert" wrap="square" rtlCol="0">
            <a:spAutoFit/>
            <a:scene3d>
              <a:camera prst="orthographicFront"/>
              <a:lightRig rig="threePt" dir="t"/>
            </a:scene3d>
          </a:bodyPr>
          <a:p>
            <a:r>
              <a:rPr lang="zh-CN" altLang="en-US" sz="4000">
                <a:ln w="12700" cmpd="sng">
                  <a:solidFill>
                    <a:srgbClr val="002060"/>
                  </a:solidFill>
                  <a:prstDash val="solid"/>
                </a:ln>
                <a:gradFill>
                  <a:gsLst>
                    <a:gs pos="0">
                      <a:srgbClr val="FE4444"/>
                    </a:gs>
                    <a:gs pos="100000">
                      <a:srgbClr val="832B2B"/>
                    </a:gs>
                  </a:gsLst>
                  <a:lin scaled="0"/>
                </a:gradFill>
                <a:effectLst>
                  <a:glow rad="63500">
                    <a:schemeClr val="accent1">
                      <a:satMod val="175000"/>
                      <a:alpha val="40000"/>
                    </a:schemeClr>
                  </a:glow>
                  <a:reflection blurRad="6350" stA="60000" endA="900" endPos="60000" dist="60007" dir="5400000" sy="-100000" algn="bl" rotWithShape="0"/>
                </a:effectLst>
                <a:latin typeface="方正粗黑宋简体" panose="02000000000000000000" charset="-122"/>
                <a:ea typeface="方正大黑体_GBK" panose="02010600010101010101" charset="-122"/>
              </a:rPr>
              <a:t>记账凭证内容</a:t>
            </a:r>
            <a:endParaRPr lang="zh-CN" altLang="en-US" sz="4000">
              <a:ln w="12700" cmpd="sng">
                <a:solidFill>
                  <a:srgbClr val="002060"/>
                </a:solidFill>
                <a:prstDash val="solid"/>
              </a:ln>
              <a:gradFill>
                <a:gsLst>
                  <a:gs pos="0">
                    <a:srgbClr val="FE4444"/>
                  </a:gs>
                  <a:gs pos="100000">
                    <a:srgbClr val="832B2B"/>
                  </a:gs>
                </a:gsLst>
                <a:lin scaled="0"/>
              </a:gradFill>
              <a:effectLst>
                <a:glow rad="63500">
                  <a:schemeClr val="accent1">
                    <a:satMod val="175000"/>
                    <a:alpha val="40000"/>
                  </a:schemeClr>
                </a:glow>
                <a:reflection blurRad="6350" stA="60000" endA="900" endPos="60000" dist="60007" dir="5400000" sy="-100000" algn="bl" rotWithShape="0"/>
              </a:effectLst>
              <a:latin typeface="方正粗黑宋简体" panose="02000000000000000000" charset="-122"/>
              <a:ea typeface="方正大黑体_GBK" panose="02010600010101010101" charset="-122"/>
            </a:endParaRPr>
          </a:p>
        </p:txBody>
      </p:sp>
      <p:sp>
        <p:nvSpPr>
          <p:cNvPr id="5" name="爆炸形 1 4"/>
          <p:cNvSpPr/>
          <p:nvPr/>
        </p:nvSpPr>
        <p:spPr>
          <a:xfrm>
            <a:off x="6867525" y="365125"/>
            <a:ext cx="2085975" cy="1576070"/>
          </a:xfrm>
          <a:prstGeom prst="irregularSeal1">
            <a:avLst/>
          </a:prstGeom>
          <a:gradFill>
            <a:gsLst>
              <a:gs pos="0">
                <a:srgbClr val="FE4444"/>
              </a:gs>
              <a:gs pos="100000">
                <a:srgbClr val="832B2B"/>
              </a:gs>
            </a:gsLst>
            <a:lin ang="54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7244715" y="969010"/>
            <a:ext cx="1331595" cy="398780"/>
          </a:xfrm>
          <a:prstGeom prst="rect">
            <a:avLst/>
          </a:prstGeom>
          <a:noFill/>
        </p:spPr>
        <p:txBody>
          <a:bodyPr wrap="square" rtlCol="0">
            <a:spAutoFit/>
          </a:bodyPr>
          <a:p>
            <a:r>
              <a:rPr lang="zh-CN" altLang="en-US" sz="2000" b="1">
                <a:solidFill>
                  <a:schemeClr val="bg1"/>
                </a:solidFill>
              </a:rPr>
              <a:t>九大要素</a:t>
            </a:r>
            <a:endParaRPr lang="zh-CN" altLang="en-US" sz="2000" b="1">
              <a:solidFill>
                <a:schemeClr val="bg1"/>
              </a:solidFill>
            </a:endParaRPr>
          </a:p>
        </p:txBody>
      </p:sp>
      <p:sp>
        <p:nvSpPr>
          <p:cNvPr id="2" name="左大括号 1"/>
          <p:cNvSpPr/>
          <p:nvPr/>
        </p:nvSpPr>
        <p:spPr>
          <a:xfrm flipH="1">
            <a:off x="5649595" y="1941195"/>
            <a:ext cx="486410" cy="697865"/>
          </a:xfrm>
          <a:prstGeom prst="leftBrace">
            <a:avLst>
              <a:gd name="adj1" fmla="val 17825"/>
              <a:gd name="adj2" fmla="val 49015"/>
            </a:avLst>
          </a:prstGeom>
          <a:noFill/>
          <a:ln w="47625" cap="flat" cmpd="sng" algn="ctr">
            <a:solidFill>
              <a:srgbClr val="0070C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 name="圆角矩形 3"/>
          <p:cNvSpPr/>
          <p:nvPr/>
        </p:nvSpPr>
        <p:spPr>
          <a:xfrm>
            <a:off x="6219190" y="2016760"/>
            <a:ext cx="1699895" cy="488950"/>
          </a:xfrm>
          <a:prstGeom prst="roundRect">
            <a:avLst/>
          </a:prstGeom>
          <a:gradFill>
            <a:gsLst>
              <a:gs pos="0">
                <a:srgbClr val="FECF40"/>
              </a:gs>
              <a:gs pos="100000">
                <a:srgbClr val="846C21"/>
              </a:gs>
            </a:gsLst>
            <a:lin scaled="0"/>
          </a:gra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6493510" y="2077085"/>
            <a:ext cx="1205865" cy="283845"/>
          </a:xfrm>
          <a:prstGeom prst="rect">
            <a:avLst/>
          </a:prstGeom>
          <a:noFill/>
        </p:spPr>
        <p:txBody>
          <a:bodyPr wrap="square" rtlCol="0">
            <a:noAutofit/>
          </a:bodyPr>
          <a:p>
            <a:r>
              <a:rPr lang="zh-CN" altLang="en-US" sz="2000" b="1">
                <a:latin typeface="方正粗黑宋简体" panose="02000000000000000000" charset="-122"/>
                <a:ea typeface="方正大黑体_GBK" panose="02010600010101010101" charset="-122"/>
              </a:rPr>
              <a:t>基本信息</a:t>
            </a:r>
            <a:endParaRPr lang="zh-CN" altLang="en-US" sz="2000" b="1">
              <a:latin typeface="方正粗黑宋简体" panose="02000000000000000000" charset="-122"/>
              <a:ea typeface="方正大黑体_GBK" panose="02010600010101010101" charset="-122"/>
            </a:endParaRPr>
          </a:p>
        </p:txBody>
      </p:sp>
      <p:sp>
        <p:nvSpPr>
          <p:cNvPr id="8" name="圆角矩形 7"/>
          <p:cNvSpPr/>
          <p:nvPr/>
        </p:nvSpPr>
        <p:spPr>
          <a:xfrm>
            <a:off x="4382135" y="2705735"/>
            <a:ext cx="1699260" cy="389890"/>
          </a:xfrm>
          <a:prstGeom prst="roundRect">
            <a:avLst/>
          </a:prstGeom>
          <a:gradFill>
            <a:gsLst>
              <a:gs pos="0">
                <a:srgbClr val="007BD3"/>
              </a:gs>
              <a:gs pos="100000">
                <a:srgbClr val="034373"/>
              </a:gs>
            </a:gsLst>
            <a:lin scaled="0"/>
          </a:gra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 name="文本框 8"/>
          <p:cNvSpPr txBox="1"/>
          <p:nvPr/>
        </p:nvSpPr>
        <p:spPr>
          <a:xfrm>
            <a:off x="4648835" y="2705735"/>
            <a:ext cx="962660" cy="296545"/>
          </a:xfrm>
          <a:prstGeom prst="rect">
            <a:avLst/>
          </a:prstGeom>
          <a:noFill/>
        </p:spPr>
        <p:txBody>
          <a:bodyPr wrap="square" rtlCol="0">
            <a:noAutofit/>
          </a:bodyPr>
          <a:p>
            <a:r>
              <a:rPr lang="zh-CN" sz="2000" b="1">
                <a:latin typeface="方正粗黑宋简体" panose="02000000000000000000" charset="-122"/>
                <a:ea typeface="方正大黑体_GBK" panose="02010600010101010101" charset="-122"/>
              </a:rPr>
              <a:t>干啥了？</a:t>
            </a:r>
            <a:endParaRPr lang="zh-CN" sz="2000" b="1">
              <a:latin typeface="方正粗黑宋简体" panose="02000000000000000000" charset="-122"/>
              <a:ea typeface="方正大黑体_GBK" panose="02010600010101010101" charset="-122"/>
            </a:endParaRPr>
          </a:p>
        </p:txBody>
      </p:sp>
      <p:sp>
        <p:nvSpPr>
          <p:cNvPr id="11" name="左大括号 10"/>
          <p:cNvSpPr/>
          <p:nvPr/>
        </p:nvSpPr>
        <p:spPr>
          <a:xfrm flipH="1">
            <a:off x="4217670" y="3510280"/>
            <a:ext cx="486410" cy="513080"/>
          </a:xfrm>
          <a:prstGeom prst="leftBrace">
            <a:avLst>
              <a:gd name="adj1" fmla="val 17825"/>
              <a:gd name="adj2" fmla="val 49015"/>
            </a:avLst>
          </a:prstGeom>
          <a:noFill/>
          <a:ln w="47625" cap="flat" cmpd="sng" algn="ctr">
            <a:solidFill>
              <a:srgbClr val="0070C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 name="圆角矩形 11"/>
          <p:cNvSpPr/>
          <p:nvPr/>
        </p:nvSpPr>
        <p:spPr>
          <a:xfrm>
            <a:off x="4901565" y="3548380"/>
            <a:ext cx="1699260" cy="389890"/>
          </a:xfrm>
          <a:prstGeom prst="roundRect">
            <a:avLst/>
          </a:prstGeom>
          <a:gradFill>
            <a:gsLst>
              <a:gs pos="0">
                <a:srgbClr val="14CD68"/>
              </a:gs>
              <a:gs pos="100000">
                <a:srgbClr val="035C7D"/>
              </a:gs>
            </a:gsLst>
            <a:lin scaled="0"/>
          </a:gra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3" name="文本框 12"/>
          <p:cNvSpPr txBox="1"/>
          <p:nvPr/>
        </p:nvSpPr>
        <p:spPr>
          <a:xfrm>
            <a:off x="5168265" y="3548380"/>
            <a:ext cx="1431925" cy="296545"/>
          </a:xfrm>
          <a:prstGeom prst="rect">
            <a:avLst/>
          </a:prstGeom>
          <a:noFill/>
        </p:spPr>
        <p:txBody>
          <a:bodyPr wrap="square" rtlCol="0">
            <a:noAutofit/>
          </a:bodyPr>
          <a:p>
            <a:r>
              <a:rPr lang="zh-CN" altLang="en-US" sz="2000" b="1">
                <a:latin typeface="方正粗黑宋简体" panose="02000000000000000000" charset="-122"/>
                <a:ea typeface="方正大黑体_GBK" panose="02010600010101010101" charset="-122"/>
              </a:rPr>
              <a:t>分录要素</a:t>
            </a:r>
            <a:endParaRPr lang="zh-CN" altLang="en-US" sz="2000" b="1">
              <a:latin typeface="方正粗黑宋简体" panose="02000000000000000000" charset="-122"/>
              <a:ea typeface="方正大黑体_GBK" panose="02010600010101010101" charset="-122"/>
            </a:endParaRPr>
          </a:p>
        </p:txBody>
      </p:sp>
      <p:sp>
        <p:nvSpPr>
          <p:cNvPr id="15" name="左大括号 14"/>
          <p:cNvSpPr/>
          <p:nvPr/>
        </p:nvSpPr>
        <p:spPr>
          <a:xfrm flipH="1">
            <a:off x="4596130" y="4391025"/>
            <a:ext cx="486410" cy="513080"/>
          </a:xfrm>
          <a:prstGeom prst="leftBrace">
            <a:avLst>
              <a:gd name="adj1" fmla="val 17825"/>
              <a:gd name="adj2" fmla="val 49015"/>
            </a:avLst>
          </a:prstGeom>
          <a:noFill/>
          <a:ln w="47625" cap="flat" cmpd="sng" algn="ctr">
            <a:solidFill>
              <a:srgbClr val="0070C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圆角矩形 15"/>
          <p:cNvSpPr/>
          <p:nvPr/>
        </p:nvSpPr>
        <p:spPr>
          <a:xfrm>
            <a:off x="5168265" y="4460875"/>
            <a:ext cx="1699260" cy="389890"/>
          </a:xfrm>
          <a:prstGeom prst="roundRect">
            <a:avLst/>
          </a:prstGeom>
          <a:gradFill>
            <a:gsLst>
              <a:gs pos="0">
                <a:srgbClr val="FE4444"/>
              </a:gs>
              <a:gs pos="100000">
                <a:srgbClr val="832B2B"/>
              </a:gs>
            </a:gsLst>
            <a:lin scaled="0"/>
          </a:gra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8" name="文本框 17"/>
          <p:cNvSpPr txBox="1"/>
          <p:nvPr/>
        </p:nvSpPr>
        <p:spPr>
          <a:xfrm>
            <a:off x="5611495" y="4484370"/>
            <a:ext cx="1431925" cy="296545"/>
          </a:xfrm>
          <a:prstGeom prst="rect">
            <a:avLst/>
          </a:prstGeom>
          <a:noFill/>
        </p:spPr>
        <p:txBody>
          <a:bodyPr wrap="square" rtlCol="0">
            <a:noAutofit/>
          </a:bodyPr>
          <a:p>
            <a:r>
              <a:rPr lang="zh-CN" altLang="en-US" sz="2000" b="1">
                <a:latin typeface="方正粗黑宋简体" panose="02000000000000000000" charset="-122"/>
                <a:ea typeface="方正大黑体_GBK" panose="02010600010101010101" charset="-122"/>
              </a:rPr>
              <a:t>备注</a:t>
            </a:r>
            <a:endParaRPr lang="zh-CN" altLang="en-US" sz="2000" b="1">
              <a:latin typeface="方正粗黑宋简体" panose="02000000000000000000" charset="-122"/>
              <a:ea typeface="方正大黑体_GBK" panose="02010600010101010101" charset="-122"/>
            </a:endParaRPr>
          </a:p>
        </p:txBody>
      </p:sp>
      <p:sp>
        <p:nvSpPr>
          <p:cNvPr id="19" name="圆角矩形 18"/>
          <p:cNvSpPr/>
          <p:nvPr/>
        </p:nvSpPr>
        <p:spPr>
          <a:xfrm>
            <a:off x="2835910" y="5253990"/>
            <a:ext cx="1699260" cy="389890"/>
          </a:xfrm>
          <a:prstGeom prst="roundRect">
            <a:avLst/>
          </a:prstGeom>
          <a:gradFill>
            <a:gsLst>
              <a:gs pos="0">
                <a:srgbClr val="7B32B2"/>
              </a:gs>
              <a:gs pos="100000">
                <a:srgbClr val="401A5D"/>
              </a:gs>
            </a:gsLst>
            <a:lin scaled="0"/>
          </a:gradFill>
          <a:ln>
            <a:no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0" name="文本框 19"/>
          <p:cNvSpPr txBox="1"/>
          <p:nvPr/>
        </p:nvSpPr>
        <p:spPr>
          <a:xfrm>
            <a:off x="3103245" y="5277485"/>
            <a:ext cx="1431925" cy="296545"/>
          </a:xfrm>
          <a:prstGeom prst="rect">
            <a:avLst/>
          </a:prstGeom>
          <a:noFill/>
        </p:spPr>
        <p:txBody>
          <a:bodyPr wrap="square" rtlCol="0">
            <a:noAutofit/>
          </a:bodyPr>
          <a:p>
            <a:r>
              <a:rPr lang="zh-CN" altLang="en-US" sz="2000" b="1">
                <a:latin typeface="方正粗黑宋简体" panose="02000000000000000000" charset="-122"/>
                <a:ea typeface="方正大黑体_GBK" panose="02010600010101010101" charset="-122"/>
              </a:rPr>
              <a:t>明确责任</a:t>
            </a:r>
            <a:endParaRPr lang="zh-CN" altLang="en-US" sz="2000" b="1">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000"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记账凭证的填制方法与要求</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03</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2" name="圆角矩形 1"/>
          <p:cNvSpPr/>
          <p:nvPr/>
        </p:nvSpPr>
        <p:spPr>
          <a:xfrm>
            <a:off x="3777615" y="1703705"/>
            <a:ext cx="3866515" cy="799465"/>
          </a:xfrm>
          <a:prstGeom prst="roundRect">
            <a:avLst/>
          </a:prstGeom>
          <a:gradFill>
            <a:gsLst>
              <a:gs pos="0">
                <a:schemeClr val="accent1">
                  <a:lumMod val="75000"/>
                </a:schemeClr>
              </a:gs>
              <a:gs pos="100000">
                <a:srgbClr val="FF8181"/>
              </a:gs>
            </a:gsLst>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4310380" y="1873250"/>
            <a:ext cx="2984500"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涉及现金或银行存款？</a:t>
            </a:r>
            <a:endParaRPr lang="zh-CN" altLang="en-US" sz="2400">
              <a:latin typeface="方正粗黑宋简体" panose="02000000000000000000" charset="-122"/>
              <a:ea typeface="方正大黑体_GBK" panose="02010600010101010101" charset="-122"/>
            </a:endParaRPr>
          </a:p>
        </p:txBody>
      </p:sp>
      <p:sp>
        <p:nvSpPr>
          <p:cNvPr id="5" name="右大括号 4"/>
          <p:cNvSpPr/>
          <p:nvPr/>
        </p:nvSpPr>
        <p:spPr>
          <a:xfrm rot="16200000">
            <a:off x="5490845" y="123190"/>
            <a:ext cx="622300" cy="5813425"/>
          </a:xfrm>
          <a:prstGeom prst="rightBrace">
            <a:avLst>
              <a:gd name="adj1" fmla="val 73673"/>
              <a:gd name="adj2" fmla="val 50000"/>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圆角矩形 5"/>
          <p:cNvSpPr/>
          <p:nvPr/>
        </p:nvSpPr>
        <p:spPr>
          <a:xfrm>
            <a:off x="1842135" y="3557270"/>
            <a:ext cx="2215515" cy="799465"/>
          </a:xfrm>
          <a:prstGeom prst="roundRect">
            <a:avLst/>
          </a:prstGeom>
          <a:gradFill>
            <a:gsLst>
              <a:gs pos="0">
                <a:srgbClr val="FF0000"/>
              </a:gs>
              <a:gs pos="100000">
                <a:schemeClr val="accent5">
                  <a:shade val="94000"/>
                  <a:satMod val="135000"/>
                </a:schemeClr>
              </a:gs>
              <a:gs pos="0">
                <a:srgbClr val="FFC000"/>
              </a:gs>
              <a:gs pos="89000">
                <a:srgbClr val="FF8181"/>
              </a:gs>
            </a:gsLst>
            <a:lin ang="18900000" scaled="1"/>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圆角矩形 6"/>
          <p:cNvSpPr/>
          <p:nvPr/>
        </p:nvSpPr>
        <p:spPr>
          <a:xfrm>
            <a:off x="4695190" y="3557270"/>
            <a:ext cx="2215515" cy="799465"/>
          </a:xfrm>
          <a:prstGeom prst="roundRect">
            <a:avLst/>
          </a:prstGeom>
          <a:gradFill>
            <a:gsLst>
              <a:gs pos="0">
                <a:schemeClr val="accent5">
                  <a:shade val="51000"/>
                  <a:satMod val="130000"/>
                </a:schemeClr>
              </a:gs>
              <a:gs pos="80000">
                <a:srgbClr val="00B0F0"/>
              </a:gs>
              <a:gs pos="100000">
                <a:schemeClr val="accent5">
                  <a:shade val="94000"/>
                  <a:satMod val="135000"/>
                </a:schemeClr>
              </a:gs>
              <a:gs pos="45000">
                <a:srgbClr val="BDD4F6"/>
              </a:gs>
              <a:gs pos="100000">
                <a:srgbClr val="4D8DE5"/>
              </a:gs>
            </a:gsLst>
            <a:lin ang="5400000" scaled="1"/>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7381240" y="3625215"/>
            <a:ext cx="2215515" cy="799465"/>
          </a:xfrm>
          <a:prstGeom prst="roundRect">
            <a:avLst/>
          </a:prstGeom>
          <a:gradFill>
            <a:gsLst>
              <a:gs pos="0">
                <a:schemeClr val="accent5">
                  <a:shade val="51000"/>
                  <a:satMod val="130000"/>
                </a:schemeClr>
              </a:gs>
              <a:gs pos="100000">
                <a:schemeClr val="accent5">
                  <a:shade val="94000"/>
                  <a:satMod val="135000"/>
                </a:schemeClr>
              </a:gs>
              <a:gs pos="0">
                <a:srgbClr val="CFF9AE"/>
              </a:gs>
              <a:gs pos="78000">
                <a:srgbClr val="00B050"/>
              </a:gs>
            </a:gsLst>
            <a:path path="circle">
              <a:fillToRect l="100000" t="100000"/>
            </a:path>
            <a:tileRect r="-100000" b="-10000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 name="文本框 8"/>
          <p:cNvSpPr txBox="1"/>
          <p:nvPr/>
        </p:nvSpPr>
        <p:spPr>
          <a:xfrm>
            <a:off x="2573655" y="3726815"/>
            <a:ext cx="1325880"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收款</a:t>
            </a:r>
            <a:endParaRPr lang="zh-CN" altLang="en-US" sz="2400">
              <a:latin typeface="方正粗黑宋简体" panose="02000000000000000000" charset="-122"/>
              <a:ea typeface="方正大黑体_GBK" panose="02010600010101010101" charset="-122"/>
            </a:endParaRPr>
          </a:p>
        </p:txBody>
      </p:sp>
      <p:sp>
        <p:nvSpPr>
          <p:cNvPr id="10" name="文本框 9"/>
          <p:cNvSpPr txBox="1"/>
          <p:nvPr/>
        </p:nvSpPr>
        <p:spPr>
          <a:xfrm>
            <a:off x="5377180" y="3726815"/>
            <a:ext cx="1325880"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付款</a:t>
            </a:r>
            <a:endParaRPr lang="zh-CN" altLang="en-US" sz="2400">
              <a:latin typeface="方正粗黑宋简体" panose="02000000000000000000" charset="-122"/>
              <a:ea typeface="方正大黑体_GBK" panose="02010600010101010101" charset="-122"/>
            </a:endParaRPr>
          </a:p>
        </p:txBody>
      </p:sp>
      <p:sp>
        <p:nvSpPr>
          <p:cNvPr id="11" name="文本框 10"/>
          <p:cNvSpPr txBox="1"/>
          <p:nvPr/>
        </p:nvSpPr>
        <p:spPr>
          <a:xfrm>
            <a:off x="7944485" y="3761105"/>
            <a:ext cx="1325880"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不涉及</a:t>
            </a:r>
            <a:endParaRPr lang="zh-CN" altLang="en-US" sz="2400">
              <a:latin typeface="方正粗黑宋简体" panose="02000000000000000000" charset="-122"/>
              <a:ea typeface="方正大黑体_GBK" panose="02010600010101010101" charset="-122"/>
            </a:endParaRPr>
          </a:p>
        </p:txBody>
      </p:sp>
      <p:sp>
        <p:nvSpPr>
          <p:cNvPr id="12" name="下箭头 11"/>
          <p:cNvSpPr/>
          <p:nvPr/>
        </p:nvSpPr>
        <p:spPr>
          <a:xfrm>
            <a:off x="2708910" y="4556125"/>
            <a:ext cx="482600" cy="592455"/>
          </a:xfrm>
          <a:prstGeom prst="downArrow">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3" name="圆角矩形 12"/>
          <p:cNvSpPr/>
          <p:nvPr/>
        </p:nvSpPr>
        <p:spPr>
          <a:xfrm>
            <a:off x="1842770" y="5347970"/>
            <a:ext cx="2215515" cy="799465"/>
          </a:xfrm>
          <a:prstGeom prst="roundRect">
            <a:avLst/>
          </a:prstGeom>
          <a:gradFill>
            <a:gsLst>
              <a:gs pos="0">
                <a:schemeClr val="accent5">
                  <a:shade val="51000"/>
                  <a:satMod val="130000"/>
                </a:schemeClr>
              </a:gs>
              <a:gs pos="100000">
                <a:schemeClr val="accent5">
                  <a:shade val="94000"/>
                  <a:satMod val="135000"/>
                </a:schemeClr>
              </a:gs>
              <a:gs pos="15000">
                <a:srgbClr val="7030A0"/>
              </a:gs>
              <a:gs pos="100000">
                <a:srgbClr val="FFFEB8"/>
              </a:gs>
            </a:gsLst>
            <a:lin ang="18900000" scaled="1"/>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5" name="文本框 14"/>
          <p:cNvSpPr txBox="1"/>
          <p:nvPr/>
        </p:nvSpPr>
        <p:spPr>
          <a:xfrm>
            <a:off x="2249170" y="5517515"/>
            <a:ext cx="1650365"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收款凭证</a:t>
            </a:r>
            <a:endParaRPr lang="zh-CN" altLang="en-US" sz="2400">
              <a:latin typeface="方正粗黑宋简体" panose="02000000000000000000" charset="-122"/>
              <a:ea typeface="方正大黑体_GBK" panose="02010600010101010101" charset="-122"/>
            </a:endParaRPr>
          </a:p>
        </p:txBody>
      </p:sp>
      <p:sp>
        <p:nvSpPr>
          <p:cNvPr id="16" name="下箭头 15"/>
          <p:cNvSpPr/>
          <p:nvPr/>
        </p:nvSpPr>
        <p:spPr>
          <a:xfrm>
            <a:off x="5561330" y="4556125"/>
            <a:ext cx="482600" cy="592455"/>
          </a:xfrm>
          <a:prstGeom prst="downArrow">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7" name="圆角矩形 16"/>
          <p:cNvSpPr/>
          <p:nvPr/>
        </p:nvSpPr>
        <p:spPr>
          <a:xfrm>
            <a:off x="4695190" y="5347970"/>
            <a:ext cx="2215515" cy="799465"/>
          </a:xfrm>
          <a:prstGeom prst="roundRect">
            <a:avLst/>
          </a:prstGeom>
          <a:gradFill>
            <a:gsLst>
              <a:gs pos="100000">
                <a:schemeClr val="accent5">
                  <a:shade val="94000"/>
                  <a:satMod val="135000"/>
                </a:schemeClr>
              </a:gs>
              <a:gs pos="0">
                <a:srgbClr val="FF0000"/>
              </a:gs>
              <a:gs pos="100000">
                <a:srgbClr val="FFDCFC"/>
              </a:gs>
            </a:gsLst>
            <a:lin ang="5400000" scaled="1"/>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8" name="文本框 17"/>
          <p:cNvSpPr txBox="1"/>
          <p:nvPr/>
        </p:nvSpPr>
        <p:spPr>
          <a:xfrm>
            <a:off x="5101590" y="5517515"/>
            <a:ext cx="1650365"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付款凭证</a:t>
            </a:r>
            <a:endParaRPr lang="zh-CN" altLang="en-US" sz="2400">
              <a:latin typeface="方正粗黑宋简体" panose="02000000000000000000" charset="-122"/>
              <a:ea typeface="方正大黑体_GBK" panose="02010600010101010101" charset="-122"/>
            </a:endParaRPr>
          </a:p>
        </p:txBody>
      </p:sp>
      <p:sp>
        <p:nvSpPr>
          <p:cNvPr id="19" name="下箭头 18"/>
          <p:cNvSpPr/>
          <p:nvPr/>
        </p:nvSpPr>
        <p:spPr>
          <a:xfrm>
            <a:off x="8247380" y="4572635"/>
            <a:ext cx="482600" cy="592455"/>
          </a:xfrm>
          <a:prstGeom prst="downArrow">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0" name="圆角矩形 19"/>
          <p:cNvSpPr/>
          <p:nvPr/>
        </p:nvSpPr>
        <p:spPr>
          <a:xfrm>
            <a:off x="7381240" y="5347970"/>
            <a:ext cx="2215515" cy="799465"/>
          </a:xfrm>
          <a:prstGeom prst="roundRect">
            <a:avLst/>
          </a:prstGeom>
          <a:gradFill>
            <a:gsLst>
              <a:gs pos="0">
                <a:schemeClr val="accent5">
                  <a:shade val="51000"/>
                  <a:satMod val="130000"/>
                </a:schemeClr>
              </a:gs>
              <a:gs pos="100000">
                <a:schemeClr val="accent5">
                  <a:shade val="94000"/>
                  <a:satMod val="135000"/>
                </a:schemeClr>
              </a:gs>
              <a:gs pos="25000">
                <a:srgbClr val="FF8181"/>
              </a:gs>
              <a:gs pos="75000">
                <a:srgbClr val="FFDC7A"/>
              </a:gs>
              <a:gs pos="0">
                <a:srgbClr val="FF6B2E"/>
              </a:gs>
              <a:gs pos="100000">
                <a:srgbClr val="FFF6B6"/>
              </a:gs>
            </a:gsLst>
            <a:lin ang="18900000" scaled="1"/>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1" name="文本框 20"/>
          <p:cNvSpPr txBox="1"/>
          <p:nvPr/>
        </p:nvSpPr>
        <p:spPr>
          <a:xfrm>
            <a:off x="7787640" y="5517515"/>
            <a:ext cx="1650365" cy="46037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转账凭证</a:t>
            </a:r>
            <a:endParaRPr lang="zh-CN" altLang="en-US" sz="2400">
              <a:latin typeface="方正粗黑宋简体" panose="02000000000000000000" charset="-122"/>
              <a:ea typeface="方正大黑体_GBK" panose="0201060001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2" name="剪去对角的矩形 1"/>
          <p:cNvSpPr/>
          <p:nvPr/>
        </p:nvSpPr>
        <p:spPr>
          <a:xfrm>
            <a:off x="510540" y="1533525"/>
            <a:ext cx="10939145" cy="1213485"/>
          </a:xfrm>
          <a:prstGeom prst="snip2DiagRect">
            <a:avLst>
              <a:gd name="adj1" fmla="val 0"/>
              <a:gd name="adj2" fmla="val 43564"/>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1132205" y="1873885"/>
            <a:ext cx="10125710" cy="706755"/>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cs typeface="仿宋" panose="02010609060101010101" charset="-122"/>
              </a:rPr>
              <a:t>收款凭证是根据有关库存现金和银行存款收款业务的原始凭证填制的记账凭证。收款凭证是登记库存现金日记账、银行存款日记账以及有关明细分类账和总分类账等账簿的依据。</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6" name="文本框 5"/>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收款凭证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7" name="同侧圆角矩形 6"/>
          <p:cNvSpPr/>
          <p:nvPr/>
        </p:nvSpPr>
        <p:spPr>
          <a:xfrm>
            <a:off x="-635" y="2967990"/>
            <a:ext cx="12192635" cy="3890010"/>
          </a:xfrm>
          <a:prstGeom prst="round2Same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 name="圆角矩形 8"/>
          <p:cNvSpPr/>
          <p:nvPr/>
        </p:nvSpPr>
        <p:spPr>
          <a:xfrm>
            <a:off x="1477010" y="2967355"/>
            <a:ext cx="8521065" cy="3811905"/>
          </a:xfrm>
          <a:prstGeom prst="roundRect">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3" name="图片 2"/>
          <p:cNvPicPr>
            <a:picLocks noChangeAspect="1"/>
          </p:cNvPicPr>
          <p:nvPr/>
        </p:nvPicPr>
        <p:blipFill>
          <a:blip r:embed="rId1"/>
          <a:stretch>
            <a:fillRect/>
          </a:stretch>
        </p:blipFill>
        <p:spPr>
          <a:xfrm>
            <a:off x="1923415" y="3125470"/>
            <a:ext cx="7628255" cy="3499485"/>
          </a:xfrm>
          <a:prstGeom prst="rect">
            <a:avLst/>
          </a:prstGeom>
          <a:noFill/>
          <a:ln>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2300" y="1487805"/>
            <a:ext cx="10947400" cy="4725670"/>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剪去对角的矩形 9"/>
          <p:cNvSpPr/>
          <p:nvPr/>
        </p:nvSpPr>
        <p:spPr>
          <a:xfrm>
            <a:off x="1136015" y="2013585"/>
            <a:ext cx="9939655" cy="3997325"/>
          </a:xfrm>
          <a:prstGeom prst="snip2DiagRect">
            <a:avLst>
              <a:gd name="adj1" fmla="val 0"/>
              <a:gd name="adj2" fmla="val 16667"/>
            </a:avLst>
          </a:prstGeom>
          <a:solidFill>
            <a:schemeClr val="bg1"/>
          </a:solidFill>
          <a:ln w="38100" cmpd="dbl">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文本框 11"/>
          <p:cNvSpPr txBox="1"/>
          <p:nvPr/>
        </p:nvSpPr>
        <p:spPr>
          <a:xfrm>
            <a:off x="1513205" y="2233295"/>
            <a:ext cx="9444355" cy="4081780"/>
          </a:xfrm>
          <a:prstGeom prst="rect">
            <a:avLst/>
          </a:prstGeom>
          <a:noFill/>
        </p:spPr>
        <p:txBody>
          <a:bodyPr wrap="square" rtlCol="0">
            <a:noAutofit/>
          </a:bodyPr>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1</a:t>
            </a:r>
            <a:r>
              <a:rPr lang="zh-CN" altLang="en-US" sz="1600">
                <a:latin typeface="方正粗黑宋简体" panose="02000000000000000000" charset="-122"/>
                <a:ea typeface="方正大黑体_GBK" panose="02010600010101010101" charset="-122"/>
                <a:cs typeface="仿宋" panose="02010609060101010101" charset="-122"/>
              </a:rPr>
              <a:t>）收款凭证的左上方</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借方</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应填写</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库存现金</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或</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银行存款</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科目。</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2</a:t>
            </a:r>
            <a:r>
              <a:rPr lang="zh-CN" altLang="en-US" sz="1600">
                <a:latin typeface="方正粗黑宋简体" panose="02000000000000000000" charset="-122"/>
                <a:ea typeface="方正大黑体_GBK" panose="02010600010101010101" charset="-122"/>
                <a:cs typeface="仿宋" panose="02010609060101010101" charset="-122"/>
              </a:rPr>
              <a:t>）正上方</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年、月、日</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应按记账凭证的填制日期填写。</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3</a:t>
            </a:r>
            <a:r>
              <a:rPr lang="zh-CN" altLang="en-US" sz="1600">
                <a:latin typeface="方正粗黑宋简体" panose="02000000000000000000" charset="-122"/>
                <a:ea typeface="方正大黑体_GBK" panose="02010600010101010101" charset="-122"/>
                <a:cs typeface="仿宋" panose="02010609060101010101" charset="-122"/>
              </a:rPr>
              <a:t>）右上方</a:t>
            </a:r>
            <a:r>
              <a:rPr lang="en-US" altLang="zh-CN" sz="1600">
                <a:latin typeface="方正粗黑宋简体" panose="02000000000000000000" charset="-122"/>
                <a:ea typeface="方正大黑体_GBK" panose="02010600010101010101" charset="-122"/>
                <a:cs typeface="仿宋" panose="02010609060101010101" charset="-122"/>
              </a:rPr>
              <a:t>“  </a:t>
            </a:r>
            <a:r>
              <a:rPr lang="zh-CN" altLang="en-US" sz="1600">
                <a:latin typeface="方正粗黑宋简体" panose="02000000000000000000" charset="-122"/>
                <a:ea typeface="方正大黑体_GBK" panose="02010600010101010101" charset="-122"/>
                <a:cs typeface="仿宋" panose="02010609060101010101" charset="-122"/>
              </a:rPr>
              <a:t>字第</a:t>
            </a:r>
            <a:r>
              <a:rPr lang="en-US" altLang="zh-CN" sz="1600">
                <a:latin typeface="方正粗黑宋简体" panose="02000000000000000000" charset="-122"/>
                <a:ea typeface="方正大黑体_GBK" panose="02010600010101010101" charset="-122"/>
                <a:cs typeface="仿宋" panose="02010609060101010101" charset="-122"/>
              </a:rPr>
              <a:t>  </a:t>
            </a:r>
            <a:r>
              <a:rPr lang="zh-CN" altLang="en-US" sz="1600">
                <a:latin typeface="方正粗黑宋简体" panose="02000000000000000000" charset="-122"/>
                <a:ea typeface="方正大黑体_GBK" panose="02010600010101010101" charset="-122"/>
                <a:cs typeface="仿宋" panose="02010609060101010101" charset="-122"/>
              </a:rPr>
              <a:t>号</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是记账凭证的编号，应按月以自然数顺序编制，注意不要错号、重号、漏号。</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4</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摘要</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栏填写经济业务的内容，要求简明扼要。</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5</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贷方总账科目、细目</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栏，应填写与</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借方科目</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（库存现金或银行存款）相对应的贷方一级科目及其所属的明细科目名称。</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6</a:t>
            </a:r>
            <a:r>
              <a:rPr lang="zh-CN" altLang="en-US" sz="1600">
                <a:latin typeface="方正粗黑宋简体" panose="02000000000000000000" charset="-122"/>
                <a:ea typeface="方正大黑体_GBK" panose="02010600010101010101" charset="-122"/>
                <a:cs typeface="仿宋" panose="02010609060101010101" charset="-122"/>
              </a:rPr>
              <a:t>）在</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金额</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栏相对应的行次填写与贷方一级科目及其所属的明细科目的金额。</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7</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合计</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行金额表示借方科目</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库存现金</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或</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银行存款</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的总金额，金额计算要求准确无误，合计金额前要加小写人民币符号￥。</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8</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（或</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过账</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）栏填写已记入有关的总分类账及其所属明细分类账、</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库存现金（或银行存款）日记账</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的页码，或用</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表示已经入账（过账完毕）。</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9</a:t>
            </a:r>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附件</a:t>
            </a:r>
            <a:r>
              <a:rPr lang="en-US" altLang="zh-CN" sz="1600">
                <a:latin typeface="方正粗黑宋简体" panose="02000000000000000000" charset="-122"/>
                <a:ea typeface="方正大黑体_GBK" panose="02010600010101010101" charset="-122"/>
                <a:cs typeface="仿宋" panose="02010609060101010101" charset="-122"/>
              </a:rPr>
              <a:t>”</a:t>
            </a:r>
            <a:r>
              <a:rPr lang="zh-CN" altLang="en-US" sz="1600">
                <a:latin typeface="方正粗黑宋简体" panose="02000000000000000000" charset="-122"/>
                <a:ea typeface="方正大黑体_GBK" panose="02010600010101010101" charset="-122"/>
                <a:cs typeface="仿宋" panose="02010609060101010101" charset="-122"/>
              </a:rPr>
              <a:t>填写该编号记账凭证所依据的原始凭证的张数，以备核查。</a:t>
            </a:r>
            <a:endParaRPr lang="zh-CN" altLang="en-US" sz="1600">
              <a:latin typeface="方正粗黑宋简体" panose="02000000000000000000" charset="-122"/>
              <a:ea typeface="方正大黑体_GBK" panose="02010600010101010101" charset="-122"/>
              <a:cs typeface="仿宋" panose="02010609060101010101" charset="-122"/>
            </a:endParaRPr>
          </a:p>
          <a:p>
            <a:r>
              <a:rPr lang="zh-CN" altLang="en-US" sz="1600">
                <a:latin typeface="方正粗黑宋简体" panose="02000000000000000000" charset="-122"/>
                <a:ea typeface="方正大黑体_GBK" panose="02010600010101010101" charset="-122"/>
                <a:cs typeface="仿宋" panose="02010609060101010101" charset="-122"/>
              </a:rPr>
              <a:t>（</a:t>
            </a:r>
            <a:r>
              <a:rPr lang="en-US" altLang="zh-CN" sz="1600">
                <a:latin typeface="方正粗黑宋简体" panose="02000000000000000000" charset="-122"/>
                <a:ea typeface="方正大黑体_GBK" panose="02010600010101010101" charset="-122"/>
                <a:cs typeface="仿宋" panose="02010609060101010101" charset="-122"/>
              </a:rPr>
              <a:t>10</a:t>
            </a:r>
            <a:r>
              <a:rPr lang="zh-CN" altLang="en-US" sz="1600">
                <a:latin typeface="方正粗黑宋简体" panose="02000000000000000000" charset="-122"/>
                <a:ea typeface="方正大黑体_GBK" panose="02010600010101010101" charset="-122"/>
                <a:cs typeface="仿宋" panose="02010609060101010101" charset="-122"/>
              </a:rPr>
              <a:t>）有关经办人员要在表格下方相应项目签章，以明确经济责任。涉及库存现金或银行存款的收款和付款业务的凭证还应当由出纳人员签名或者盖章。</a:t>
            </a:r>
            <a:endParaRPr lang="zh-CN" altLang="en-US" sz="1600">
              <a:latin typeface="方正粗黑宋简体" panose="02000000000000000000" charset="-122"/>
              <a:ea typeface="方正大黑体_GBK" panose="02010600010101010101" charset="-122"/>
              <a:cs typeface="仿宋" panose="02010609060101010101" charset="-122"/>
            </a:endParaRPr>
          </a:p>
        </p:txBody>
      </p:sp>
      <p:sp>
        <p:nvSpPr>
          <p:cNvPr id="13" name="文本框 12"/>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收款凭证的注意事项</a:t>
            </a:r>
            <a:endParaRPr lang="zh-CN" altLang="en-US" sz="2000" b="1">
              <a:solidFill>
                <a:schemeClr val="tx1"/>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2" name="剪去对角的矩形 1"/>
          <p:cNvSpPr/>
          <p:nvPr/>
        </p:nvSpPr>
        <p:spPr>
          <a:xfrm>
            <a:off x="510540" y="1533525"/>
            <a:ext cx="10939145" cy="1213485"/>
          </a:xfrm>
          <a:prstGeom prst="snip2DiagRect">
            <a:avLst>
              <a:gd name="adj1" fmla="val 0"/>
              <a:gd name="adj2" fmla="val 43564"/>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1132205" y="1873885"/>
            <a:ext cx="10125710" cy="706755"/>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cs typeface="仿宋" panose="02010609060101010101" charset="-122"/>
              </a:rPr>
              <a:t>付款凭证是根据有关反映库存现金和银行存款付款业务的原始凭证填制的。付款凭证的格式和填制方法与收款凭证基本相同。</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6" name="文本框 5"/>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付款凭证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5" name="同侧圆角矩形 14"/>
          <p:cNvSpPr/>
          <p:nvPr/>
        </p:nvSpPr>
        <p:spPr>
          <a:xfrm>
            <a:off x="0" y="2966720"/>
            <a:ext cx="12192635" cy="3891280"/>
          </a:xfrm>
          <a:prstGeom prst="round2Same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6" name="圆角矩形 15"/>
          <p:cNvSpPr/>
          <p:nvPr/>
        </p:nvSpPr>
        <p:spPr>
          <a:xfrm>
            <a:off x="1727835" y="3067685"/>
            <a:ext cx="8503920" cy="3703320"/>
          </a:xfrm>
          <a:prstGeom prst="roundRect">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7" name="图片 6"/>
          <p:cNvPicPr>
            <a:picLocks noChangeAspect="1"/>
          </p:cNvPicPr>
          <p:nvPr/>
        </p:nvPicPr>
        <p:blipFill>
          <a:blip r:embed="rId1"/>
          <a:stretch>
            <a:fillRect/>
          </a:stretch>
        </p:blipFill>
        <p:spPr>
          <a:xfrm>
            <a:off x="1956435" y="3201670"/>
            <a:ext cx="8000365" cy="338264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2300" y="1487805"/>
            <a:ext cx="10947400" cy="4725670"/>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剪去对角的矩形 9"/>
          <p:cNvSpPr/>
          <p:nvPr/>
        </p:nvSpPr>
        <p:spPr>
          <a:xfrm>
            <a:off x="1136015" y="2013585"/>
            <a:ext cx="9939655" cy="3997325"/>
          </a:xfrm>
          <a:prstGeom prst="snip2DiagRect">
            <a:avLst>
              <a:gd name="adj1" fmla="val 0"/>
              <a:gd name="adj2" fmla="val 16667"/>
            </a:avLst>
          </a:prstGeom>
          <a:solidFill>
            <a:schemeClr val="bg1"/>
          </a:solidFill>
          <a:ln w="38100" cmpd="dbl">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文本框 11"/>
          <p:cNvSpPr txBox="1"/>
          <p:nvPr/>
        </p:nvSpPr>
        <p:spPr>
          <a:xfrm>
            <a:off x="1373505" y="2715895"/>
            <a:ext cx="9444355" cy="4081780"/>
          </a:xfrm>
          <a:prstGeom prst="rect">
            <a:avLst/>
          </a:prstGeom>
          <a:noFill/>
        </p:spPr>
        <p:txBody>
          <a:bodyPr wrap="square" rtlCol="0">
            <a:noAutofit/>
          </a:bodyPr>
          <a:p>
            <a:r>
              <a:rPr lang="en-US" altLang="zh-CN" sz="2000">
                <a:latin typeface="方正粗黑宋简体" panose="02000000000000000000" charset="-122"/>
                <a:ea typeface="方正大黑体_GBK" panose="02010600010101010101" charset="-122"/>
                <a:cs typeface="仿宋" panose="02010609060101010101" charset="-122"/>
              </a:rPr>
              <a:t>1.</a:t>
            </a:r>
            <a:r>
              <a:rPr lang="zh-CN" altLang="en-US" sz="2000">
                <a:latin typeface="方正粗黑宋简体" panose="02000000000000000000" charset="-122"/>
                <a:ea typeface="方正大黑体_GBK" panose="02010600010101010101" charset="-122"/>
                <a:cs typeface="仿宋" panose="02010609060101010101" charset="-122"/>
              </a:rPr>
              <a:t>对于从银行提取现金或将现金存入银行等涉及现金和银行存款之间以及各种类银行存款之间相互划转的经济业务，记账凭证只要求填制一张</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付款凭证</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，不再填制收款凭证，以免重复。</a:t>
            </a:r>
            <a:endParaRPr lang="zh-CN" altLang="en-US" sz="2000">
              <a:latin typeface="方正粗黑宋简体" panose="02000000000000000000" charset="-122"/>
              <a:ea typeface="方正大黑体_GBK" panose="02010600010101010101" charset="-122"/>
              <a:cs typeface="仿宋" panose="02010609060101010101" charset="-122"/>
            </a:endParaRPr>
          </a:p>
          <a:p>
            <a:r>
              <a:rPr lang="en-US" altLang="zh-CN" sz="2000">
                <a:latin typeface="方正粗黑宋简体" panose="02000000000000000000" charset="-122"/>
                <a:ea typeface="方正大黑体_GBK" panose="02010600010101010101" charset="-122"/>
                <a:cs typeface="仿宋" panose="02010609060101010101" charset="-122"/>
              </a:rPr>
              <a:t>2.</a:t>
            </a:r>
            <a:r>
              <a:rPr lang="zh-CN" altLang="en-US" sz="2000">
                <a:latin typeface="方正粗黑宋简体" panose="02000000000000000000" charset="-122"/>
                <a:ea typeface="方正大黑体_GBK" panose="02010600010101010101" charset="-122"/>
                <a:cs typeface="仿宋" panose="02010609060101010101" charset="-122"/>
              </a:rPr>
              <a:t>出纳人员在办理收款或付款业务后，应在原始凭证上加盖</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收讫</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或</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付讫</a:t>
            </a:r>
            <a:r>
              <a:rPr lang="en-US" altLang="zh-CN" sz="2000">
                <a:latin typeface="方正粗黑宋简体" panose="02000000000000000000" charset="-122"/>
                <a:ea typeface="方正大黑体_GBK" panose="02010600010101010101" charset="-122"/>
                <a:cs typeface="仿宋" panose="02010609060101010101" charset="-122"/>
              </a:rPr>
              <a:t>”</a:t>
            </a:r>
            <a:r>
              <a:rPr lang="zh-CN" altLang="en-US" sz="2000">
                <a:latin typeface="方正粗黑宋简体" panose="02000000000000000000" charset="-122"/>
                <a:ea typeface="方正大黑体_GBK" panose="02010600010101010101" charset="-122"/>
                <a:cs typeface="仿宋" panose="02010609060101010101" charset="-122"/>
              </a:rPr>
              <a:t>的戳记，以免重收重复。</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13" name="文本框 12"/>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sym typeface="+mn-ea"/>
              </a:rPr>
              <a:t>付款凭证</a:t>
            </a:r>
            <a:r>
              <a:rPr lang="zh-CN" altLang="en-US" sz="2000" b="1">
                <a:solidFill>
                  <a:schemeClr val="tx1"/>
                </a:solidFill>
                <a:latin typeface="方正粗黑宋简体" panose="02000000000000000000" charset="-122"/>
                <a:ea typeface="方正大黑体_GBK" panose="02010600010101010101" charset="-122"/>
              </a:rPr>
              <a:t>的注意事项</a:t>
            </a:r>
            <a:endParaRPr lang="zh-CN" altLang="en-US" sz="2000" b="1">
              <a:solidFill>
                <a:schemeClr val="tx1"/>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2" name="剪去对角的矩形 1"/>
          <p:cNvSpPr/>
          <p:nvPr/>
        </p:nvSpPr>
        <p:spPr>
          <a:xfrm>
            <a:off x="510540" y="1533525"/>
            <a:ext cx="10939145" cy="1213485"/>
          </a:xfrm>
          <a:prstGeom prst="snip2DiagRect">
            <a:avLst>
              <a:gd name="adj1" fmla="val 0"/>
              <a:gd name="adj2" fmla="val 43564"/>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1132205" y="1873885"/>
            <a:ext cx="1012571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cs typeface="仿宋" panose="02010609060101010101" charset="-122"/>
              </a:rPr>
              <a:t>转账凭证是根据除库存现金、银行存款收付业务以外的转账业务的原始凭证填制的。</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6" name="文本框 5"/>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转账凭证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5" name="同侧圆角矩形 14"/>
          <p:cNvSpPr/>
          <p:nvPr/>
        </p:nvSpPr>
        <p:spPr>
          <a:xfrm>
            <a:off x="0" y="2975610"/>
            <a:ext cx="12192635" cy="3889375"/>
          </a:xfrm>
          <a:prstGeom prst="round2Same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6" name="圆角矩形 15"/>
          <p:cNvSpPr/>
          <p:nvPr/>
        </p:nvSpPr>
        <p:spPr>
          <a:xfrm>
            <a:off x="1704975" y="2975610"/>
            <a:ext cx="8459470" cy="3803650"/>
          </a:xfrm>
          <a:prstGeom prst="roundRect">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3" name="图片 7"/>
          <p:cNvPicPr>
            <a:picLocks noChangeAspect="1"/>
          </p:cNvPicPr>
          <p:nvPr/>
        </p:nvPicPr>
        <p:blipFill>
          <a:blip r:embed="rId1"/>
          <a:stretch>
            <a:fillRect/>
          </a:stretch>
        </p:blipFill>
        <p:spPr>
          <a:xfrm>
            <a:off x="2061210" y="3149600"/>
            <a:ext cx="7807325" cy="3480435"/>
          </a:xfrm>
          <a:prstGeom prst="rect">
            <a:avLst/>
          </a:prstGeom>
          <a:noFill/>
          <a:ln>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2300" y="1487805"/>
            <a:ext cx="10947400" cy="4725670"/>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剪去对角的矩形 9"/>
          <p:cNvSpPr/>
          <p:nvPr/>
        </p:nvSpPr>
        <p:spPr>
          <a:xfrm>
            <a:off x="1136015" y="2013585"/>
            <a:ext cx="9939655" cy="3997325"/>
          </a:xfrm>
          <a:prstGeom prst="snip2DiagRect">
            <a:avLst>
              <a:gd name="adj1" fmla="val 0"/>
              <a:gd name="adj2" fmla="val 16667"/>
            </a:avLst>
          </a:prstGeom>
          <a:solidFill>
            <a:schemeClr val="bg1"/>
          </a:solidFill>
          <a:ln w="38100" cmpd="dbl">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文本框 11"/>
          <p:cNvSpPr txBox="1"/>
          <p:nvPr/>
        </p:nvSpPr>
        <p:spPr>
          <a:xfrm>
            <a:off x="1373505" y="2131695"/>
            <a:ext cx="9444355" cy="4081780"/>
          </a:xfrm>
          <a:prstGeom prst="rect">
            <a:avLst/>
          </a:prstGeom>
          <a:noFill/>
        </p:spPr>
        <p:txBody>
          <a:bodyPr wrap="square" rtlCol="0">
            <a:noAutofit/>
          </a:bodyPr>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1</a:t>
            </a:r>
            <a:r>
              <a:rPr lang="zh-CN" altLang="en-US">
                <a:latin typeface="方正粗黑宋简体" panose="02000000000000000000" charset="-122"/>
                <a:ea typeface="方正大黑体_GBK" panose="02010600010101010101" charset="-122"/>
                <a:cs typeface="仿宋" panose="02010609060101010101" charset="-122"/>
              </a:rPr>
              <a:t>）转账凭证的填制时间填写在</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年、月、日</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内。</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2</a:t>
            </a:r>
            <a:r>
              <a:rPr lang="zh-CN" altLang="en-US">
                <a:latin typeface="方正粗黑宋简体" panose="02000000000000000000" charset="-122"/>
                <a:ea typeface="方正大黑体_GBK" panose="02010600010101010101" charset="-122"/>
                <a:cs typeface="仿宋" panose="02010609060101010101" charset="-122"/>
              </a:rPr>
              <a:t>）右上方的编号按经济业务的顺序填写，填写</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转字第</a:t>
            </a:r>
            <a:r>
              <a:rPr lang="en-US" altLang="en-US">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号</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3</a:t>
            </a:r>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总账科目、子目（细目）</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栏分别填写经济业务发生后所涉及的全部一级科目名称及其所属的明细科目名称，借方科目在先，贷方科目在后。</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4</a:t>
            </a:r>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摘要</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栏填写经济业务的简要内容。</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5</a:t>
            </a:r>
            <a:r>
              <a:rPr lang="zh-CN" altLang="en-US">
                <a:latin typeface="方正粗黑宋简体" panose="02000000000000000000" charset="-122"/>
                <a:ea typeface="方正大黑体_GBK" panose="02010600010101010101" charset="-122"/>
                <a:cs typeface="仿宋" panose="02010609060101010101" charset="-122"/>
              </a:rPr>
              <a:t>）在</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借方金额</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和</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贷方金额</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栏相应的行次内计算填列与前面会计科目及其所属明细科目对应的应借应贷的金额。</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6</a:t>
            </a:r>
            <a:r>
              <a:rPr lang="zh-CN" altLang="en-US">
                <a:latin typeface="方正粗黑宋简体" panose="02000000000000000000" charset="-122"/>
                <a:ea typeface="方正大黑体_GBK" panose="02010600010101010101" charset="-122"/>
                <a:cs typeface="仿宋" panose="02010609060101010101" charset="-122"/>
              </a:rPr>
              <a:t>）</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合计</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栏填列借方会计科目金额合计和贷方会计科目金额合计，且两者应相等。</a:t>
            </a:r>
            <a:endParaRPr lang="zh-CN" altLang="en-US">
              <a:latin typeface="方正粗黑宋简体" panose="02000000000000000000" charset="-122"/>
              <a:ea typeface="方正大黑体_GBK" panose="02010600010101010101" charset="-122"/>
              <a:cs typeface="仿宋" panose="02010609060101010101" charset="-122"/>
            </a:endParaRPr>
          </a:p>
          <a:p>
            <a:r>
              <a:rPr lang="zh-CN" altLang="en-US">
                <a:latin typeface="方正粗黑宋简体" panose="02000000000000000000" charset="-122"/>
                <a:ea typeface="方正大黑体_GBK" panose="02010600010101010101" charset="-122"/>
                <a:cs typeface="仿宋" panose="02010609060101010101" charset="-122"/>
              </a:rPr>
              <a:t> 转账凭证由于不涉及库存现金、银行存款收付业务，出纳无须签章。</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13" name="文本框 12"/>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sym typeface="+mn-ea"/>
              </a:rPr>
              <a:t>转账凭证</a:t>
            </a:r>
            <a:r>
              <a:rPr lang="zh-CN" altLang="en-US" sz="2000" b="1">
                <a:solidFill>
                  <a:schemeClr val="tx1"/>
                </a:solidFill>
                <a:latin typeface="方正粗黑宋简体" panose="02000000000000000000" charset="-122"/>
                <a:ea typeface="方正大黑体_GBK" panose="02010600010101010101" charset="-122"/>
              </a:rPr>
              <a:t>的注意事项</a:t>
            </a:r>
            <a:endParaRPr lang="zh-CN" altLang="en-US" sz="2000" b="1">
              <a:solidFill>
                <a:schemeClr val="tx1"/>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smtClean="0">
                <a:solidFill>
                  <a:srgbClr val="000000"/>
                </a:solidFill>
                <a:effectLst>
                  <a:outerShdw blurRad="38100" dist="38100" dir="2700000" algn="tl">
                    <a:srgbClr val="000000">
                      <a:alpha val="43137"/>
                    </a:srgbClr>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a:t>
            </a:r>
            <a:r>
              <a:rPr lang="zh-CN" altLang="en-US" sz="3200" b="1"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br>
              <a:rPr lang="zh-CN" altLang="en-US" sz="3200"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br>
            <a:r>
              <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t> </a:t>
            </a:r>
            <a:endPar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endParaRPr>
          </a:p>
        </p:txBody>
      </p:sp>
      <p:sp>
        <p:nvSpPr>
          <p:cNvPr id="15" name="空心弧 14"/>
          <p:cNvSpPr/>
          <p:nvPr>
            <p:custDataLst>
              <p:tags r:id="rId2"/>
            </p:custDataLst>
          </p:nvPr>
        </p:nvSpPr>
        <p:spPr>
          <a:xfrm>
            <a:off x="-554979" y="1519864"/>
            <a:ext cx="1857175" cy="1857175"/>
          </a:xfrm>
          <a:prstGeom prst="blockArc">
            <a:avLst>
              <a:gd name="adj1" fmla="val 16102233"/>
              <a:gd name="adj2" fmla="val 656203"/>
              <a:gd name="adj3" fmla="val 10160"/>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空心弧 15"/>
          <p:cNvSpPr/>
          <p:nvPr>
            <p:custDataLst>
              <p:tags r:id="rId3"/>
            </p:custDataLst>
          </p:nvPr>
        </p:nvSpPr>
        <p:spPr>
          <a:xfrm flipH="1" flipV="1">
            <a:off x="1094038" y="1813914"/>
            <a:ext cx="1857175" cy="1857175"/>
          </a:xfrm>
          <a:prstGeom prst="blockArc">
            <a:avLst>
              <a:gd name="adj1" fmla="val 11661999"/>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空心弧 16"/>
          <p:cNvSpPr/>
          <p:nvPr>
            <p:custDataLst>
              <p:tags r:id="rId4"/>
            </p:custDataLst>
          </p:nvPr>
        </p:nvSpPr>
        <p:spPr>
          <a:xfrm rot="2700000">
            <a:off x="2712904" y="2232359"/>
            <a:ext cx="1857175" cy="1857175"/>
          </a:xfrm>
          <a:prstGeom prst="blockArc">
            <a:avLst>
              <a:gd name="adj1" fmla="val 8912435"/>
              <a:gd name="adj2" fmla="val 645517"/>
              <a:gd name="adj3" fmla="val 10154"/>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空心弧 17"/>
          <p:cNvSpPr/>
          <p:nvPr>
            <p:custDataLst>
              <p:tags r:id="rId5"/>
            </p:custDataLst>
          </p:nvPr>
        </p:nvSpPr>
        <p:spPr>
          <a:xfrm rot="3120378" flipV="1">
            <a:off x="3624699" y="3629339"/>
            <a:ext cx="1857175" cy="1857175"/>
          </a:xfrm>
          <a:prstGeom prst="blockArc">
            <a:avLst>
              <a:gd name="adj1" fmla="val 10426104"/>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空心弧 18"/>
          <p:cNvSpPr/>
          <p:nvPr>
            <p:custDataLst>
              <p:tags r:id="rId6"/>
            </p:custDataLst>
          </p:nvPr>
        </p:nvSpPr>
        <p:spPr>
          <a:xfrm rot="3023909" flipH="1">
            <a:off x="4862638" y="4750485"/>
            <a:ext cx="1857175" cy="1857175"/>
          </a:xfrm>
          <a:prstGeom prst="blockArc">
            <a:avLst>
              <a:gd name="adj1" fmla="val 13833344"/>
              <a:gd name="adj2" fmla="val 569579"/>
              <a:gd name="adj3" fmla="val 10136"/>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0" name="椭圆 19"/>
          <p:cNvSpPr/>
          <p:nvPr>
            <p:custDataLst>
              <p:tags r:id="rId7"/>
            </p:custDataLst>
          </p:nvPr>
        </p:nvSpPr>
        <p:spPr>
          <a:xfrm>
            <a:off x="1460696" y="2130652"/>
            <a:ext cx="1123859" cy="112385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1" name="椭圆 20"/>
          <p:cNvSpPr/>
          <p:nvPr>
            <p:custDataLst>
              <p:tags r:id="rId8"/>
            </p:custDataLst>
          </p:nvPr>
        </p:nvSpPr>
        <p:spPr>
          <a:xfrm>
            <a:off x="3079416" y="2594882"/>
            <a:ext cx="1132129" cy="1132129"/>
          </a:xfrm>
          <a:prstGeom prst="ellipse">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2" name="椭圆 21"/>
          <p:cNvSpPr/>
          <p:nvPr>
            <p:custDataLst>
              <p:tags r:id="rId9"/>
            </p:custDataLst>
          </p:nvPr>
        </p:nvSpPr>
        <p:spPr>
          <a:xfrm>
            <a:off x="3987221" y="3996805"/>
            <a:ext cx="1132129" cy="113212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4" name="Freeform 10"/>
          <p:cNvSpPr>
            <a:spLocks noEditPoints="1"/>
          </p:cNvSpPr>
          <p:nvPr>
            <p:custDataLst>
              <p:tags r:id="rId10"/>
            </p:custDataLst>
          </p:nvPr>
        </p:nvSpPr>
        <p:spPr bwMode="auto">
          <a:xfrm>
            <a:off x="4149902" y="4259263"/>
            <a:ext cx="806768" cy="607212"/>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grpSp>
        <p:nvGrpSpPr>
          <p:cNvPr id="4" name="组合 3"/>
          <p:cNvGrpSpPr/>
          <p:nvPr>
            <p:custDataLst>
              <p:tags r:id="rId11"/>
            </p:custDataLst>
          </p:nvPr>
        </p:nvGrpSpPr>
        <p:grpSpPr>
          <a:xfrm>
            <a:off x="6362065" y="3376930"/>
            <a:ext cx="5715119" cy="891540"/>
            <a:chOff x="11283" y="5377"/>
            <a:chExt cx="10128" cy="1404"/>
          </a:xfrm>
        </p:grpSpPr>
        <p:sp>
          <p:nvSpPr>
            <p:cNvPr id="25" name="文本框 24"/>
            <p:cNvSpPr txBox="1"/>
            <p:nvPr>
              <p:custDataLst>
                <p:tags r:id="rId12"/>
              </p:custDataLst>
            </p:nvPr>
          </p:nvSpPr>
          <p:spPr>
            <a:xfrm>
              <a:off x="12622" y="5636"/>
              <a:ext cx="8789"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记账凭证的填制方法与要求</a:t>
              </a:r>
              <a:endParaRPr lang="zh-CN" altLang="en-US" sz="2800" b="1">
                <a:latin typeface="方正粗黑宋简体" panose="02000000000000000000" charset="-122"/>
                <a:ea typeface="方正大黑体_GBK" panose="02010600010101010101" charset="-122"/>
              </a:endParaRPr>
            </a:p>
            <a:p>
              <a:pPr>
                <a:lnSpc>
                  <a:spcPct val="150000"/>
                </a:lnSpc>
              </a:pP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6" name="圆角矩形 35"/>
            <p:cNvSpPr/>
            <p:nvPr>
              <p:custDataLst>
                <p:tags r:id="rId13"/>
              </p:custDataLst>
            </p:nvPr>
          </p:nvSpPr>
          <p:spPr>
            <a:xfrm>
              <a:off x="11283" y="5377"/>
              <a:ext cx="1146" cy="1094"/>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3" name="组合 2"/>
          <p:cNvGrpSpPr/>
          <p:nvPr>
            <p:custDataLst>
              <p:tags r:id="rId14"/>
            </p:custDataLst>
          </p:nvPr>
        </p:nvGrpSpPr>
        <p:grpSpPr>
          <a:xfrm>
            <a:off x="5634407" y="2318081"/>
            <a:ext cx="5543488" cy="762939"/>
            <a:chOff x="9861" y="3578"/>
            <a:chExt cx="8730" cy="1201"/>
          </a:xfrm>
        </p:grpSpPr>
        <p:sp>
          <p:nvSpPr>
            <p:cNvPr id="27" name="文本框 26"/>
            <p:cNvSpPr txBox="1"/>
            <p:nvPr>
              <p:custDataLst>
                <p:tags r:id="rId15"/>
              </p:custDataLst>
            </p:nvPr>
          </p:nvSpPr>
          <p:spPr>
            <a:xfrm>
              <a:off x="11279" y="3578"/>
              <a:ext cx="7312"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记账凭证的内容</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8" name="圆角矩形 34"/>
            <p:cNvSpPr/>
            <p:nvPr>
              <p:custDataLst>
                <p:tags r:id="rId16"/>
              </p:custDataLst>
            </p:nvPr>
          </p:nvSpPr>
          <p:spPr>
            <a:xfrm>
              <a:off x="9861" y="3634"/>
              <a:ext cx="1146" cy="1145"/>
            </a:xfrm>
            <a:prstGeom prst="roundRect">
              <a:avLst>
                <a:gd name="adj" fmla="val 50000"/>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rPr>
                <a:t>2</a:t>
              </a:r>
              <a:endPar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grpSp>
      <p:grpSp>
        <p:nvGrpSpPr>
          <p:cNvPr id="2" name="组合 1"/>
          <p:cNvGrpSpPr/>
          <p:nvPr>
            <p:custDataLst>
              <p:tags r:id="rId17"/>
            </p:custDataLst>
          </p:nvPr>
        </p:nvGrpSpPr>
        <p:grpSpPr>
          <a:xfrm>
            <a:off x="4976495" y="1130935"/>
            <a:ext cx="6741795" cy="1252855"/>
            <a:chOff x="8711" y="1385"/>
            <a:chExt cx="10617" cy="1973"/>
          </a:xfrm>
        </p:grpSpPr>
        <p:sp>
          <p:nvSpPr>
            <p:cNvPr id="37" name="文本框 36"/>
            <p:cNvSpPr txBox="1"/>
            <p:nvPr>
              <p:custDataLst>
                <p:tags r:id="rId18"/>
              </p:custDataLst>
            </p:nvPr>
          </p:nvSpPr>
          <p:spPr>
            <a:xfrm>
              <a:off x="10128" y="1385"/>
              <a:ext cx="9200" cy="1973"/>
            </a:xfrm>
            <a:prstGeom prst="rect">
              <a:avLst/>
            </a:prstGeom>
          </p:spPr>
          <p:txBody>
            <a:bodyPr wrap="square" anchor="ctr" anchorCtr="0">
              <a:norm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记账凭证的概念与种类</a:t>
              </a:r>
              <a:endParaRPr lang="zh-CN" altLang="en-US" sz="2800" b="1" spc="150">
                <a:solidFill>
                  <a:srgbClr val="FF0000"/>
                </a:solidFill>
                <a:effectLst/>
                <a:latin typeface="方正粗黑宋简体" panose="02000000000000000000" charset="-122"/>
                <a:ea typeface="方正大黑体_GBK" panose="02010600010101010101" charset="-122"/>
                <a:sym typeface="+mn-ea"/>
              </a:endParaRPr>
            </a:p>
          </p:txBody>
        </p:sp>
        <p:sp>
          <p:nvSpPr>
            <p:cNvPr id="38" name="圆角矩形 30"/>
            <p:cNvSpPr/>
            <p:nvPr>
              <p:custDataLst>
                <p:tags r:id="rId19"/>
              </p:custDataLst>
            </p:nvPr>
          </p:nvSpPr>
          <p:spPr>
            <a:xfrm>
              <a:off x="8711" y="1941"/>
              <a:ext cx="1146" cy="1145"/>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39" name="图形 34"/>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1825652" y="2383692"/>
            <a:ext cx="393946" cy="617779"/>
          </a:xfrm>
          <a:prstGeom prst="rect">
            <a:avLst/>
          </a:prstGeom>
        </p:spPr>
      </p:pic>
      <p:pic>
        <p:nvPicPr>
          <p:cNvPr id="40" name="图形 35"/>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3376880" y="2910253"/>
            <a:ext cx="537199" cy="501386"/>
          </a:xfrm>
          <a:prstGeom prst="rect">
            <a:avLst/>
          </a:prstGeom>
        </p:spPr>
      </p:pic>
      <p:grpSp>
        <p:nvGrpSpPr>
          <p:cNvPr id="5" name="组合 4"/>
          <p:cNvGrpSpPr/>
          <p:nvPr>
            <p:custDataLst>
              <p:tags r:id="rId26"/>
            </p:custDataLst>
          </p:nvPr>
        </p:nvGrpSpPr>
        <p:grpSpPr>
          <a:xfrm>
            <a:off x="7117767" y="4268166"/>
            <a:ext cx="5543488" cy="762939"/>
            <a:chOff x="9861" y="3578"/>
            <a:chExt cx="8730" cy="1201"/>
          </a:xfrm>
        </p:grpSpPr>
        <p:sp>
          <p:nvSpPr>
            <p:cNvPr id="6" name="文本框 5"/>
            <p:cNvSpPr txBox="1"/>
            <p:nvPr>
              <p:custDataLst>
                <p:tags r:id="rId27"/>
              </p:custDataLst>
            </p:nvPr>
          </p:nvSpPr>
          <p:spPr>
            <a:xfrm>
              <a:off x="11279" y="3578"/>
              <a:ext cx="7312" cy="1145"/>
            </a:xfrm>
            <a:prstGeom prst="rect">
              <a:avLst/>
            </a:prstGeom>
          </p:spPr>
          <p:txBody>
            <a:bodyPr wrap="square" anchor="ctr" anchorCtr="0">
              <a:noAutofit/>
            </a:bodyPr>
            <a:lstStyle>
              <a:defPPr>
                <a:defRPr lang="zh-CN"/>
              </a:defPPr>
            </a:lstStyle>
            <a:p>
              <a:pPr>
                <a:lnSpc>
                  <a:spcPct val="150000"/>
                </a:lnSpc>
              </a:pPr>
              <a:r>
                <a:rPr lang="zh-CN" altLang="en-US" sz="2800" b="1">
                  <a:latin typeface="方正粗黑宋简体" panose="02000000000000000000" charset="-122"/>
                  <a:ea typeface="方正大黑体_GBK" panose="02010600010101010101" charset="-122"/>
                  <a:sym typeface="+mn-ea"/>
                </a:rPr>
                <a:t>记账凭证的审核</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7" name="圆角矩形 34"/>
            <p:cNvSpPr/>
            <p:nvPr>
              <p:custDataLst>
                <p:tags r:id="rId28"/>
              </p:custDataLst>
            </p:nvPr>
          </p:nvSpPr>
          <p:spPr>
            <a:xfrm>
              <a:off x="9861" y="3634"/>
              <a:ext cx="1146" cy="1145"/>
            </a:xfrm>
            <a:prstGeom prst="roundRect">
              <a:avLst>
                <a:gd name="adj" fmla="val 50000"/>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rPr>
                <a:t>4</a:t>
              </a:r>
              <a:endPar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grpSp>
    </p:spTree>
    <p:custDataLst>
      <p:tags r:id="rId29"/>
    </p:custData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fltVal val="0.508085"/>
                                          </p:val>
                                        </p:tav>
                                      </p:tavLst>
                                    </p:anim>
                                    <p:anim calcmode="lin" valueType="num">
                                      <p:cBhvr>
                                        <p:cTn id="9" dur="450" decel="100000" fill="hold"/>
                                        <p:tgtEl>
                                          <p:spTgt spid="15"/>
                                        </p:tgtEl>
                                        <p:attrNameLst>
                                          <p:attrName>ppt_y</p:attrName>
                                        </p:attrNameLst>
                                      </p:cBhvr>
                                      <p:tavLst>
                                        <p:tav tm="0">
                                          <p:val>
                                            <p:strVal val="#ppt_y+1"/>
                                          </p:val>
                                        </p:tav>
                                        <p:tav tm="100000">
                                          <p:val>
                                            <p:fltVal val="0.53161"/>
                                          </p:val>
                                        </p:tav>
                                      </p:tavLst>
                                    </p:anim>
                                    <p:anim calcmode="lin" valueType="num">
                                      <p:cBhvr>
                                        <p:cTn id="10" dur="50" accel="100000" fill="hold">
                                          <p:stCondLst>
                                            <p:cond delay="450"/>
                                          </p:stCondLst>
                                        </p:cTn>
                                        <p:tgtEl>
                                          <p:spTgt spid="15"/>
                                        </p:tgtEl>
                                        <p:attrNameLst>
                                          <p:attrName>ppt_y</p:attrName>
                                        </p:attrNameLst>
                                      </p:cBhvr>
                                      <p:tavLst>
                                        <p:tav tm="0">
                                          <p:val>
                                            <p:strVal val="#ppt_y-.03"/>
                                          </p:val>
                                        </p:tav>
                                        <p:tav tm="100000">
                                          <p:val>
                                            <p:fltVal val="0.5316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anim calcmode="lin" valueType="num">
                                      <p:cBhvr>
                                        <p:cTn id="16" dur="500" fill="hold"/>
                                        <p:tgtEl>
                                          <p:spTgt spid="24"/>
                                        </p:tgtEl>
                                        <p:attrNameLst>
                                          <p:attrName>ppt_x</p:attrName>
                                        </p:attrNameLst>
                                      </p:cBhvr>
                                      <p:tavLst>
                                        <p:tav tm="0">
                                          <p:val>
                                            <p:strVal val="#ppt_x"/>
                                          </p:val>
                                        </p:tav>
                                        <p:tav tm="100000">
                                          <p:val>
                                            <p:fltVal val="0.670207"/>
                                          </p:val>
                                        </p:tav>
                                      </p:tavLst>
                                    </p:anim>
                                    <p:anim calcmode="lin" valueType="num">
                                      <p:cBhvr>
                                        <p:cTn id="17" dur="450" decel="100000" fill="hold"/>
                                        <p:tgtEl>
                                          <p:spTgt spid="24"/>
                                        </p:tgtEl>
                                        <p:attrNameLst>
                                          <p:attrName>ppt_y</p:attrName>
                                        </p:attrNameLst>
                                      </p:cBhvr>
                                      <p:tavLst>
                                        <p:tav tm="0">
                                          <p:val>
                                            <p:strVal val="#ppt_y+1"/>
                                          </p:val>
                                        </p:tav>
                                        <p:tav tm="100000">
                                          <p:val>
                                            <p:fltVal val="0.732547"/>
                                          </p:val>
                                        </p:tav>
                                      </p:tavLst>
                                    </p:anim>
                                    <p:anim calcmode="lin" valueType="num">
                                      <p:cBhvr>
                                        <p:cTn id="18" dur="50" accel="100000" fill="hold">
                                          <p:stCondLst>
                                            <p:cond delay="450"/>
                                          </p:stCondLst>
                                        </p:cTn>
                                        <p:tgtEl>
                                          <p:spTgt spid="24"/>
                                        </p:tgtEl>
                                        <p:attrNameLst>
                                          <p:attrName>ppt_y</p:attrName>
                                        </p:attrNameLst>
                                      </p:cBhvr>
                                      <p:tavLst>
                                        <p:tav tm="0">
                                          <p:val>
                                            <p:strVal val="#ppt_y-.03"/>
                                          </p:val>
                                        </p:tav>
                                        <p:tav tm="100000">
                                          <p:val>
                                            <p:fltVal val="0.732547"/>
                                          </p:val>
                                        </p:tav>
                                      </p:tavLst>
                                    </p:anim>
                                  </p:childTnLst>
                                </p:cTn>
                              </p:par>
                              <p:par>
                                <p:cTn id="19" presetID="35" presetClass="path" presetSubtype="0" accel="50000" decel="50000" fill="hold" grpId="1" nodeType="withEffect">
                                  <p:stCondLst>
                                    <p:cond delay="0"/>
                                  </p:stCondLst>
                                  <p:childTnLst>
                                    <p:anim calcmode="lin" valueType="num">
                                      <p:cBhvr additive="base">
                                        <p:cTn id="20" dur="500" fill="hold">
                                          <p:stCondLst>
                                            <p:cond delay="0"/>
                                          </p:stCondLst>
                                        </p:cTn>
                                        <p:tgtEl>
                                          <p:spTgt spid="15"/>
                                        </p:tgtEl>
                                        <p:attrNameLst>
                                          <p:attrName>ppt_x</p:attrName>
                                        </p:attrNameLst>
                                      </p:cBhvr>
                                      <p:tavLst>
                                        <p:tav tm="0">
                                          <p:val>
                                            <p:strVal val="ppt_x"/>
                                          </p:val>
                                        </p:tav>
                                        <p:tav tm="100000">
                                          <p:val>
                                            <p:fltVal val="0.366093"/>
                                          </p:val>
                                        </p:tav>
                                      </p:tavLst>
                                    </p:anim>
                                    <p:anim calcmode="lin" valueType="num">
                                      <p:cBhvr additive="base">
                                        <p:cTn id="21" dur="500" fill="hold">
                                          <p:stCondLst>
                                            <p:cond delay="0"/>
                                          </p:stCondLst>
                                        </p:cTn>
                                        <p:tgtEl>
                                          <p:spTgt spid="15"/>
                                        </p:tgtEl>
                                        <p:attrNameLst>
                                          <p:attrName>ppt_y</p:attrName>
                                        </p:attrNameLst>
                                      </p:cBhvr>
                                      <p:tavLst>
                                        <p:tav tm="0">
                                          <p:val>
                                            <p:strVal val="ppt_y"/>
                                          </p:val>
                                        </p:tav>
                                        <p:tav tm="100000">
                                          <p:val>
                                            <p:fltVal val="0.370582"/>
                                          </p:val>
                                        </p:tav>
                                      </p:tavLst>
                                    </p:anim>
                                    <p:anim calcmode="lin" valueType="num">
                                      <p:cBhvr additive="base">
                                        <p:cTn id="22"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3" dur="500" fill="hold">
                                          <p:stCondLst>
                                            <p:cond delay="0"/>
                                          </p:stCondLst>
                                        </p:cTn>
                                        <p:tgtEl>
                                          <p:spTgt spid="15"/>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anim calcmode="lin" valueType="num">
                                      <p:cBhvr>
                                        <p:cTn id="29" dur="500" fill="hold"/>
                                        <p:tgtEl>
                                          <p:spTgt spid="2"/>
                                        </p:tgtEl>
                                        <p:attrNameLst>
                                          <p:attrName>ppt_x</p:attrName>
                                        </p:attrNameLst>
                                      </p:cBhvr>
                                      <p:tavLst>
                                        <p:tav tm="0">
                                          <p:val>
                                            <p:strVal val="#ppt_x"/>
                                          </p:val>
                                        </p:tav>
                                        <p:tav tm="100000">
                                          <p:val>
                                            <p:fltVal val="0.697922"/>
                                          </p:val>
                                        </p:tav>
                                      </p:tavLst>
                                    </p:anim>
                                    <p:anim calcmode="lin" valueType="num">
                                      <p:cBhvr>
                                        <p:cTn id="30" dur="450" decel="100000" fill="hold"/>
                                        <p:tgtEl>
                                          <p:spTgt spid="2"/>
                                        </p:tgtEl>
                                        <p:attrNameLst>
                                          <p:attrName>ppt_y</p:attrName>
                                        </p:attrNameLst>
                                      </p:cBhvr>
                                      <p:tavLst>
                                        <p:tav tm="0">
                                          <p:val>
                                            <p:strVal val="#ppt_y+1"/>
                                          </p:val>
                                        </p:tav>
                                        <p:tav tm="100000">
                                          <p:val>
                                            <p:fltVal val="0.340429"/>
                                          </p:val>
                                        </p:tav>
                                      </p:tavLst>
                                    </p:anim>
                                    <p:anim calcmode="lin" valueType="num">
                                      <p:cBhvr>
                                        <p:cTn id="31" dur="50" accel="100000" fill="hold">
                                          <p:stCondLst>
                                            <p:cond delay="450"/>
                                          </p:stCondLst>
                                        </p:cTn>
                                        <p:tgtEl>
                                          <p:spTgt spid="2"/>
                                        </p:tgtEl>
                                        <p:attrNameLst>
                                          <p:attrName>ppt_y</p:attrName>
                                        </p:attrNameLst>
                                      </p:cBhvr>
                                      <p:tavLst>
                                        <p:tav tm="0">
                                          <p:val>
                                            <p:strVal val="#ppt_y-.03"/>
                                          </p:val>
                                        </p:tav>
                                        <p:tav tm="100000">
                                          <p:val>
                                            <p:fltVal val="0.340429"/>
                                          </p:val>
                                        </p:tav>
                                      </p:tavLst>
                                    </p:anim>
                                  </p:childTnLst>
                                </p:cTn>
                              </p:par>
                              <p:par>
                                <p:cTn id="32" presetID="35" presetClass="path" presetSubtype="0" accel="50000" decel="50000" fill="hold" grpId="2" nodeType="withEffect">
                                  <p:stCondLst>
                                    <p:cond delay="0"/>
                                  </p:stCondLst>
                                  <p:childTnLst>
                                    <p:anim calcmode="lin" valueType="num">
                                      <p:cBhvr additive="base">
                                        <p:cTn id="33"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3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3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 presetID="35" presetClass="path" presetSubtype="0" accel="50000" decel="50000" fill="hold" grpId="1" nodeType="withEffect">
                                  <p:stCondLst>
                                    <p:cond delay="0"/>
                                  </p:stCondLst>
                                  <p:childTnLst>
                                    <p:anim calcmode="lin" valueType="num">
                                      <p:cBhvr additive="base">
                                        <p:cTn id="38"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3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4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1" dur="500" fill="hold">
                                          <p:stCondLst>
                                            <p:cond delay="0"/>
                                          </p:stCondLst>
                                        </p:cTn>
                                        <p:tgtEl>
                                          <p:spTgt spid="24"/>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fltVal val="0.411525"/>
                                          </p:val>
                                        </p:tav>
                                      </p:tavLst>
                                    </p:anim>
                                    <p:anim calcmode="lin" valueType="num">
                                      <p:cBhvr>
                                        <p:cTn id="48" dur="450" decel="100000" fill="hold"/>
                                        <p:tgtEl>
                                          <p:spTgt spid="21"/>
                                        </p:tgtEl>
                                        <p:attrNameLst>
                                          <p:attrName>ppt_y</p:attrName>
                                        </p:attrNameLst>
                                      </p:cBhvr>
                                      <p:tavLst>
                                        <p:tav tm="0">
                                          <p:val>
                                            <p:strVal val="#ppt_y+1"/>
                                          </p:val>
                                        </p:tav>
                                        <p:tav tm="100000">
                                          <p:val>
                                            <p:fltVal val="0.531916"/>
                                          </p:val>
                                        </p:tav>
                                      </p:tavLst>
                                    </p:anim>
                                    <p:anim calcmode="lin" valueType="num">
                                      <p:cBhvr>
                                        <p:cTn id="49" dur="50" accel="100000" fill="hold">
                                          <p:stCondLst>
                                            <p:cond delay="450"/>
                                          </p:stCondLst>
                                        </p:cTn>
                                        <p:tgtEl>
                                          <p:spTgt spid="21"/>
                                        </p:tgtEl>
                                        <p:attrNameLst>
                                          <p:attrName>ppt_y</p:attrName>
                                        </p:attrNameLst>
                                      </p:cBhvr>
                                      <p:tavLst>
                                        <p:tav tm="0">
                                          <p:val>
                                            <p:strVal val="#ppt_y-.03"/>
                                          </p:val>
                                        </p:tav>
                                        <p:tav tm="100000">
                                          <p:val>
                                            <p:fltVal val="0.531916"/>
                                          </p:val>
                                        </p:tav>
                                      </p:tavLst>
                                    </p:anim>
                                  </p:childTnLst>
                                </p:cTn>
                              </p:par>
                              <p:par>
                                <p:cTn id="50" presetID="35" presetClass="path" presetSubtype="0" accel="50000" decel="50000" fill="hold" grpId="3" nodeType="withEffect">
                                  <p:stCondLst>
                                    <p:cond delay="0"/>
                                  </p:stCondLst>
                                  <p:childTnLst>
                                    <p:anim calcmode="lin" valueType="num">
                                      <p:cBhvr additive="base">
                                        <p:cTn id="51"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52"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53"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4"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5" presetID="35" presetClass="path" presetSubtype="0" accel="50000" decel="50000" fill="hold" grpId="2" nodeType="withEffect">
                                  <p:stCondLst>
                                    <p:cond delay="0"/>
                                  </p:stCondLst>
                                  <p:childTnLst>
                                    <p:anim calcmode="lin" valueType="num">
                                      <p:cBhvr additive="base">
                                        <p:cTn id="56"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57"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58"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9"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60" presetID="35" presetClass="path" presetSubtype="0" accel="50000" decel="50000" fill="hold" nodeType="withEffect">
                                  <p:stCondLst>
                                    <p:cond delay="0"/>
                                  </p:stCondLst>
                                  <p:childTnLst>
                                    <p:anim calcmode="lin" valueType="num">
                                      <p:cBhvr additive="base">
                                        <p:cTn id="61" dur="500" fill="hold">
                                          <p:stCondLst>
                                            <p:cond delay="0"/>
                                          </p:stCondLst>
                                        </p:cTn>
                                        <p:tgtEl>
                                          <p:spTgt spid="2"/>
                                        </p:tgtEl>
                                        <p:attrNameLst>
                                          <p:attrName>ppt_x</p:attrName>
                                        </p:attrNameLst>
                                      </p:cBhvr>
                                      <p:tavLst>
                                        <p:tav tm="0">
                                          <p:val>
                                            <p:strVal val="ppt_x"/>
                                          </p:val>
                                        </p:tav>
                                        <p:tav tm="100000">
                                          <p:val>
                                            <p:fltVal val="0.697922"/>
                                          </p:val>
                                        </p:tav>
                                      </p:tavLst>
                                    </p:anim>
                                    <p:anim calcmode="lin" valueType="num">
                                      <p:cBhvr additive="base">
                                        <p:cTn id="62"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63"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64" dur="500" fill="hold">
                                          <p:stCondLst>
                                            <p:cond delay="0"/>
                                          </p:stCondLst>
                                        </p:cTn>
                                        <p:tgtEl>
                                          <p:spTgt spid="2"/>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ntr" presetSubtype="0"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500"/>
                                        <p:tgtEl>
                                          <p:spTgt spid="3"/>
                                        </p:tgtEl>
                                      </p:cBhvr>
                                    </p:animEffect>
                                    <p:anim calcmode="lin" valueType="num">
                                      <p:cBhvr>
                                        <p:cTn id="70" dur="500" fill="hold"/>
                                        <p:tgtEl>
                                          <p:spTgt spid="3"/>
                                        </p:tgtEl>
                                        <p:attrNameLst>
                                          <p:attrName>ppt_x</p:attrName>
                                        </p:attrNameLst>
                                      </p:cBhvr>
                                      <p:tavLst>
                                        <p:tav tm="0">
                                          <p:val>
                                            <p:strVal val="#ppt_x"/>
                                          </p:val>
                                        </p:tav>
                                        <p:tav tm="100000">
                                          <p:val>
                                            <p:fltVal val="0.727884"/>
                                          </p:val>
                                        </p:tav>
                                      </p:tavLst>
                                    </p:anim>
                                    <p:anim calcmode="lin" valueType="num">
                                      <p:cBhvr>
                                        <p:cTn id="71" dur="450" decel="100000" fill="hold"/>
                                        <p:tgtEl>
                                          <p:spTgt spid="3"/>
                                        </p:tgtEl>
                                        <p:attrNameLst>
                                          <p:attrName>ppt_y</p:attrName>
                                        </p:attrNameLst>
                                      </p:cBhvr>
                                      <p:tavLst>
                                        <p:tav tm="0">
                                          <p:val>
                                            <p:strVal val="#ppt_y+1"/>
                                          </p:val>
                                        </p:tav>
                                        <p:tav tm="100000">
                                          <p:val>
                                            <p:fltVal val="0.497113"/>
                                          </p:val>
                                        </p:tav>
                                      </p:tavLst>
                                    </p:anim>
                                    <p:anim calcmode="lin" valueType="num">
                                      <p:cBhvr>
                                        <p:cTn id="72" dur="50" accel="100000" fill="hold">
                                          <p:stCondLst>
                                            <p:cond delay="450"/>
                                          </p:stCondLst>
                                        </p:cTn>
                                        <p:tgtEl>
                                          <p:spTgt spid="3"/>
                                        </p:tgtEl>
                                        <p:attrNameLst>
                                          <p:attrName>ppt_y</p:attrName>
                                        </p:attrNameLst>
                                      </p:cBhvr>
                                      <p:tavLst>
                                        <p:tav tm="0">
                                          <p:val>
                                            <p:strVal val="#ppt_y-.03"/>
                                          </p:val>
                                        </p:tav>
                                        <p:tav tm="100000">
                                          <p:val>
                                            <p:fltVal val="0.497113"/>
                                          </p:val>
                                        </p:tav>
                                      </p:tavLst>
                                    </p:anim>
                                  </p:childTnLst>
                                </p:cTn>
                              </p:par>
                              <p:par>
                                <p:cTn id="73" presetID="35" presetClass="path" presetSubtype="0" accel="50000" decel="50000" fill="hold" grpId="4" nodeType="withEffect">
                                  <p:stCondLst>
                                    <p:cond delay="0"/>
                                  </p:stCondLst>
                                  <p:childTnLst>
                                    <p:anim calcmode="lin" valueType="num">
                                      <p:cBhvr additive="base">
                                        <p:cTn id="74"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75"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7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7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78" presetID="35" presetClass="path" presetSubtype="0" accel="50000" decel="50000" fill="hold" grpId="3" nodeType="withEffect">
                                  <p:stCondLst>
                                    <p:cond delay="0"/>
                                  </p:stCondLst>
                                  <p:childTnLst>
                                    <p:anim calcmode="lin" valueType="num">
                                      <p:cBhvr additive="base">
                                        <p:cTn id="79"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80"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8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8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83" presetID="35" presetClass="path" presetSubtype="0" accel="50000" decel="50000" fill="hold" nodeType="withEffect">
                                  <p:stCondLst>
                                    <p:cond delay="0"/>
                                  </p:stCondLst>
                                  <p:childTnLst>
                                    <p:anim calcmode="lin" valueType="num">
                                      <p:cBhvr additive="base">
                                        <p:cTn id="84"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85"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8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8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88" presetID="35" presetClass="path" presetSubtype="0" accel="50000" decel="50000" fill="hold" grpId="1" nodeType="withEffect">
                                  <p:stCondLst>
                                    <p:cond delay="0"/>
                                  </p:stCondLst>
                                  <p:childTnLst>
                                    <p:anim calcmode="lin" valueType="num">
                                      <p:cBhvr additive="base">
                                        <p:cTn id="89"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90"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9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92" dur="500" fill="hold">
                                          <p:stCondLst>
                                            <p:cond delay="0"/>
                                          </p:stCondLst>
                                        </p:cTn>
                                        <p:tgtEl>
                                          <p:spTgt spid="21"/>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nodeType="click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anim calcmode="lin" valueType="num">
                                      <p:cBhvr>
                                        <p:cTn id="98" dur="500" fill="hold"/>
                                        <p:tgtEl>
                                          <p:spTgt spid="39"/>
                                        </p:tgtEl>
                                        <p:attrNameLst>
                                          <p:attrName>ppt_x</p:attrName>
                                        </p:attrNameLst>
                                      </p:cBhvr>
                                      <p:tavLst>
                                        <p:tav tm="0">
                                          <p:val>
                                            <p:strVal val="#ppt_x"/>
                                          </p:val>
                                        </p:tav>
                                        <p:tav tm="100000">
                                          <p:val>
                                            <p:fltVal val="0.248455"/>
                                          </p:val>
                                        </p:tav>
                                      </p:tavLst>
                                    </p:anim>
                                    <p:anim calcmode="lin" valueType="num">
                                      <p:cBhvr>
                                        <p:cTn id="99" dur="450" decel="100000" fill="hold"/>
                                        <p:tgtEl>
                                          <p:spTgt spid="39"/>
                                        </p:tgtEl>
                                        <p:attrNameLst>
                                          <p:attrName>ppt_y</p:attrName>
                                        </p:attrNameLst>
                                      </p:cBhvr>
                                      <p:tavLst>
                                        <p:tav tm="0">
                                          <p:val>
                                            <p:strVal val="#ppt_y+1"/>
                                          </p:val>
                                        </p:tav>
                                        <p:tav tm="100000">
                                          <p:val>
                                            <p:fltVal val="0.463622"/>
                                          </p:val>
                                        </p:tav>
                                      </p:tavLst>
                                    </p:anim>
                                    <p:anim calcmode="lin" valueType="num">
                                      <p:cBhvr>
                                        <p:cTn id="100" dur="50" accel="100000" fill="hold">
                                          <p:stCondLst>
                                            <p:cond delay="450"/>
                                          </p:stCondLst>
                                        </p:cTn>
                                        <p:tgtEl>
                                          <p:spTgt spid="39"/>
                                        </p:tgtEl>
                                        <p:attrNameLst>
                                          <p:attrName>ppt_y</p:attrName>
                                        </p:attrNameLst>
                                      </p:cBhvr>
                                      <p:tavLst>
                                        <p:tav tm="0">
                                          <p:val>
                                            <p:strVal val="#ppt_y-.03"/>
                                          </p:val>
                                        </p:tav>
                                        <p:tav tm="100000">
                                          <p:val>
                                            <p:fltVal val="0.463622"/>
                                          </p:val>
                                        </p:tav>
                                      </p:tavLst>
                                    </p:anim>
                                  </p:childTnLst>
                                </p:cTn>
                              </p:par>
                              <p:par>
                                <p:cTn id="101" presetID="35" presetClass="path" presetSubtype="0" accel="50000" decel="50000" fill="hold" grpId="5" nodeType="withEffect">
                                  <p:stCondLst>
                                    <p:cond delay="0"/>
                                  </p:stCondLst>
                                  <p:childTnLst>
                                    <p:anim calcmode="lin" valueType="num">
                                      <p:cBhvr additive="base">
                                        <p:cTn id="102"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03"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04"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05"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06" presetID="35" presetClass="path" presetSubtype="0" accel="50000" decel="50000" fill="hold" grpId="4" nodeType="withEffect">
                                  <p:stCondLst>
                                    <p:cond delay="0"/>
                                  </p:stCondLst>
                                  <p:childTnLst>
                                    <p:anim calcmode="lin" valueType="num">
                                      <p:cBhvr additive="base">
                                        <p:cTn id="107"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08"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09"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10"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11" presetID="35" presetClass="path" presetSubtype="0" accel="50000" decel="50000" fill="hold" nodeType="withEffect">
                                  <p:stCondLst>
                                    <p:cond delay="0"/>
                                  </p:stCondLst>
                                  <p:childTnLst>
                                    <p:anim calcmode="lin" valueType="num">
                                      <p:cBhvr additive="base">
                                        <p:cTn id="112"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13"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14"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15"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16" presetID="35" presetClass="path" presetSubtype="0" accel="50000" decel="50000" fill="hold" grpId="2" nodeType="withEffect">
                                  <p:stCondLst>
                                    <p:cond delay="0"/>
                                  </p:stCondLst>
                                  <p:childTnLst>
                                    <p:anim calcmode="lin" valueType="num">
                                      <p:cBhvr additive="base">
                                        <p:cTn id="117"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18"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19"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20"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21" presetID="35" presetClass="path" presetSubtype="0" accel="50000" decel="50000" fill="hold" nodeType="withEffect">
                                  <p:stCondLst>
                                    <p:cond delay="0"/>
                                  </p:stCondLst>
                                  <p:childTnLst>
                                    <p:anim calcmode="lin" valueType="num">
                                      <p:cBhvr additive="base">
                                        <p:cTn id="122"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23"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24"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25" dur="500" fill="hold">
                                          <p:stCondLst>
                                            <p:cond delay="0"/>
                                          </p:stCondLst>
                                        </p:cTn>
                                        <p:tgtEl>
                                          <p:spTgt spid="3"/>
                                        </p:tgtEl>
                                        <p:attrNameLst>
                                          <p:attrName>ppt_h</p:attrName>
                                        </p:attrNameLst>
                                      </p:cBhvr>
                                      <p:tavLst>
                                        <p:tav tm="0">
                                          <p:val>
                                            <p:strVal val="ppt_h"/>
                                          </p:val>
                                        </p:tav>
                                        <p:tav tm="100000">
                                          <p:val>
                                            <p:strVal val="#ppt_h"/>
                                          </p:val>
                                        </p:tav>
                                      </p:tavLst>
                                    </p:anim>
                                  </p:childTnLst>
                                </p:cTn>
                              </p:par>
                            </p:childTnLst>
                          </p:cTn>
                        </p:par>
                      </p:childTnLst>
                    </p:cTn>
                  </p:par>
                  <p:par>
                    <p:cTn id="126" fill="hold">
                      <p:stCondLst>
                        <p:cond delay="indefinite"/>
                      </p:stCondLst>
                      <p:childTnLst>
                        <p:par>
                          <p:cTn id="127" fill="hold">
                            <p:stCondLst>
                              <p:cond delay="0"/>
                            </p:stCondLst>
                            <p:childTnLst>
                              <p:par>
                                <p:cTn id="128" presetID="37" presetClass="entr" presetSubtype="0" fill="hold" grpId="0" nodeType="click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fade">
                                      <p:cBhvr>
                                        <p:cTn id="130" dur="500"/>
                                        <p:tgtEl>
                                          <p:spTgt spid="16"/>
                                        </p:tgtEl>
                                      </p:cBhvr>
                                    </p:animEffect>
                                    <p:anim calcmode="lin" valueType="num">
                                      <p:cBhvr>
                                        <p:cTn id="131" dur="500" fill="hold"/>
                                        <p:tgtEl>
                                          <p:spTgt spid="16"/>
                                        </p:tgtEl>
                                        <p:attrNameLst>
                                          <p:attrName>ppt_x</p:attrName>
                                        </p:attrNameLst>
                                      </p:cBhvr>
                                      <p:tavLst>
                                        <p:tav tm="0">
                                          <p:val>
                                            <p:strVal val="#ppt_x"/>
                                          </p:val>
                                        </p:tav>
                                        <p:tav tm="100000">
                                          <p:val>
                                            <p:fltVal val="0.247257"/>
                                          </p:val>
                                        </p:tav>
                                      </p:tavLst>
                                    </p:anim>
                                    <p:anim calcmode="lin" valueType="num">
                                      <p:cBhvr>
                                        <p:cTn id="132" dur="450" decel="100000" fill="hold"/>
                                        <p:tgtEl>
                                          <p:spTgt spid="16"/>
                                        </p:tgtEl>
                                        <p:attrNameLst>
                                          <p:attrName>ppt_y</p:attrName>
                                        </p:attrNameLst>
                                      </p:cBhvr>
                                      <p:tavLst>
                                        <p:tav tm="0">
                                          <p:val>
                                            <p:strVal val="#ppt_y+1"/>
                                          </p:val>
                                        </p:tav>
                                        <p:tav tm="100000">
                                          <p:val>
                                            <p:fltVal val="0.525921"/>
                                          </p:val>
                                        </p:tav>
                                      </p:tavLst>
                                    </p:anim>
                                    <p:anim calcmode="lin" valueType="num">
                                      <p:cBhvr>
                                        <p:cTn id="133" dur="50" accel="100000" fill="hold">
                                          <p:stCondLst>
                                            <p:cond delay="450"/>
                                          </p:stCondLst>
                                        </p:cTn>
                                        <p:tgtEl>
                                          <p:spTgt spid="16"/>
                                        </p:tgtEl>
                                        <p:attrNameLst>
                                          <p:attrName>ppt_y</p:attrName>
                                        </p:attrNameLst>
                                      </p:cBhvr>
                                      <p:tavLst>
                                        <p:tav tm="0">
                                          <p:val>
                                            <p:strVal val="#ppt_y-.03"/>
                                          </p:val>
                                        </p:tav>
                                        <p:tav tm="100000">
                                          <p:val>
                                            <p:fltVal val="0.525921"/>
                                          </p:val>
                                        </p:tav>
                                      </p:tavLst>
                                    </p:anim>
                                  </p:childTnLst>
                                </p:cTn>
                              </p:par>
                              <p:par>
                                <p:cTn id="134" presetID="35" presetClass="path" presetSubtype="0" accel="50000" decel="50000" fill="hold" grpId="6" nodeType="withEffect">
                                  <p:stCondLst>
                                    <p:cond delay="0"/>
                                  </p:stCondLst>
                                  <p:childTnLst>
                                    <p:anim calcmode="lin" valueType="num">
                                      <p:cBhvr additive="base">
                                        <p:cTn id="135"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36"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3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3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39" presetID="35" presetClass="path" presetSubtype="0" accel="50000" decel="50000" fill="hold" grpId="5" nodeType="withEffect">
                                  <p:stCondLst>
                                    <p:cond delay="0"/>
                                  </p:stCondLst>
                                  <p:childTnLst>
                                    <p:anim calcmode="lin" valueType="num">
                                      <p:cBhvr additive="base">
                                        <p:cTn id="140"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41"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4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4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44" presetID="35" presetClass="path" presetSubtype="0" accel="50000" decel="50000" fill="hold" nodeType="withEffect">
                                  <p:stCondLst>
                                    <p:cond delay="0"/>
                                  </p:stCondLst>
                                  <p:childTnLst>
                                    <p:anim calcmode="lin" valueType="num">
                                      <p:cBhvr additive="base">
                                        <p:cTn id="145"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46"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4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4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49" presetID="35" presetClass="path" presetSubtype="0" accel="50000" decel="50000" fill="hold" grpId="3" nodeType="withEffect">
                                  <p:stCondLst>
                                    <p:cond delay="0"/>
                                  </p:stCondLst>
                                  <p:childTnLst>
                                    <p:anim calcmode="lin" valueType="num">
                                      <p:cBhvr additive="base">
                                        <p:cTn id="150"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51"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5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5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54" presetID="35" presetClass="path" presetSubtype="0" accel="50000" decel="50000" fill="hold" nodeType="withEffect">
                                  <p:stCondLst>
                                    <p:cond delay="0"/>
                                  </p:stCondLst>
                                  <p:childTnLst>
                                    <p:anim calcmode="lin" valueType="num">
                                      <p:cBhvr additive="base">
                                        <p:cTn id="155"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56"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5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5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59" presetID="35" presetClass="path" presetSubtype="0" accel="50000" decel="50000" fill="hold" nodeType="withEffect">
                                  <p:stCondLst>
                                    <p:cond delay="0"/>
                                  </p:stCondLst>
                                  <p:childTnLst>
                                    <p:anim calcmode="lin" valueType="num">
                                      <p:cBhvr additive="base">
                                        <p:cTn id="160" dur="500" fill="hold">
                                          <p:stCondLst>
                                            <p:cond delay="0"/>
                                          </p:stCondLst>
                                        </p:cTn>
                                        <p:tgtEl>
                                          <p:spTgt spid="39"/>
                                        </p:tgtEl>
                                        <p:attrNameLst>
                                          <p:attrName>ppt_x</p:attrName>
                                        </p:attrNameLst>
                                      </p:cBhvr>
                                      <p:tavLst>
                                        <p:tav tm="0">
                                          <p:val>
                                            <p:strVal val="ppt_x"/>
                                          </p:val>
                                        </p:tav>
                                        <p:tav tm="100000">
                                          <p:val>
                                            <p:fltVal val="0.248455"/>
                                          </p:val>
                                        </p:tav>
                                      </p:tavLst>
                                    </p:anim>
                                    <p:anim calcmode="lin" valueType="num">
                                      <p:cBhvr additive="base">
                                        <p:cTn id="161"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16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163" dur="500" fill="hold">
                                          <p:stCondLst>
                                            <p:cond delay="0"/>
                                          </p:stCondLst>
                                        </p:cTn>
                                        <p:tgtEl>
                                          <p:spTgt spid="39"/>
                                        </p:tgtEl>
                                        <p:attrNameLst>
                                          <p:attrName>ppt_h</p:attrName>
                                        </p:attrNameLst>
                                      </p:cBhvr>
                                      <p:tavLst>
                                        <p:tav tm="0">
                                          <p:val>
                                            <p:strVal val="ppt_h"/>
                                          </p:val>
                                        </p:tav>
                                        <p:tav tm="100000">
                                          <p:val>
                                            <p:strVal val="#ppt_h"/>
                                          </p:val>
                                        </p:tav>
                                      </p:tavLst>
                                    </p:anim>
                                  </p:childTnLst>
                                </p:cTn>
                              </p:par>
                            </p:childTnLst>
                          </p:cTn>
                        </p:par>
                      </p:childTnLst>
                    </p:cTn>
                  </p:par>
                  <p:par>
                    <p:cTn id="164" fill="hold">
                      <p:stCondLst>
                        <p:cond delay="indefinite"/>
                      </p:stCondLst>
                      <p:childTnLst>
                        <p:par>
                          <p:cTn id="165" fill="hold">
                            <p:stCondLst>
                              <p:cond delay="0"/>
                            </p:stCondLst>
                            <p:childTnLst>
                              <p:par>
                                <p:cTn id="166" presetID="37" presetClass="entr" presetSubtype="0" fill="hold" nodeType="clickEffect">
                                  <p:stCondLst>
                                    <p:cond delay="0"/>
                                  </p:stCondLst>
                                  <p:childTnLst>
                                    <p:set>
                                      <p:cBhvr>
                                        <p:cTn id="167" dur="1" fill="hold">
                                          <p:stCondLst>
                                            <p:cond delay="0"/>
                                          </p:stCondLst>
                                        </p:cTn>
                                        <p:tgtEl>
                                          <p:spTgt spid="4"/>
                                        </p:tgtEl>
                                        <p:attrNameLst>
                                          <p:attrName>style.visibility</p:attrName>
                                        </p:attrNameLst>
                                      </p:cBhvr>
                                      <p:to>
                                        <p:strVal val="visible"/>
                                      </p:to>
                                    </p:set>
                                    <p:animEffect transition="in" filter="fade">
                                      <p:cBhvr>
                                        <p:cTn id="168" dur="500"/>
                                        <p:tgtEl>
                                          <p:spTgt spid="4"/>
                                        </p:tgtEl>
                                      </p:cBhvr>
                                    </p:animEffect>
                                    <p:anim calcmode="lin" valueType="num">
                                      <p:cBhvr>
                                        <p:cTn id="169" dur="500" fill="hold"/>
                                        <p:tgtEl>
                                          <p:spTgt spid="4"/>
                                        </p:tgtEl>
                                        <p:attrNameLst>
                                          <p:attrName>ppt_x</p:attrName>
                                        </p:attrNameLst>
                                      </p:cBhvr>
                                      <p:tavLst>
                                        <p:tav tm="0">
                                          <p:val>
                                            <p:strVal val="#ppt_x"/>
                                          </p:val>
                                        </p:tav>
                                        <p:tav tm="100000">
                                          <p:val>
                                            <p:fltVal val="0.764921"/>
                                          </p:val>
                                        </p:tav>
                                      </p:tavLst>
                                    </p:anim>
                                    <p:anim calcmode="lin" valueType="num">
                                      <p:cBhvr>
                                        <p:cTn id="170" dur="450" decel="100000" fill="hold"/>
                                        <p:tgtEl>
                                          <p:spTgt spid="4"/>
                                        </p:tgtEl>
                                        <p:attrNameLst>
                                          <p:attrName>ppt_y</p:attrName>
                                        </p:attrNameLst>
                                      </p:cBhvr>
                                      <p:tavLst>
                                        <p:tav tm="0">
                                          <p:val>
                                            <p:strVal val="#ppt_y+1"/>
                                          </p:val>
                                        </p:tav>
                                        <p:tav tm="100000">
                                          <p:val>
                                            <p:fltVal val="0.653797"/>
                                          </p:val>
                                        </p:tav>
                                      </p:tavLst>
                                    </p:anim>
                                    <p:anim calcmode="lin" valueType="num">
                                      <p:cBhvr>
                                        <p:cTn id="171" dur="50" accel="100000" fill="hold">
                                          <p:stCondLst>
                                            <p:cond delay="450"/>
                                          </p:stCondLst>
                                        </p:cTn>
                                        <p:tgtEl>
                                          <p:spTgt spid="4"/>
                                        </p:tgtEl>
                                        <p:attrNameLst>
                                          <p:attrName>ppt_y</p:attrName>
                                        </p:attrNameLst>
                                      </p:cBhvr>
                                      <p:tavLst>
                                        <p:tav tm="0">
                                          <p:val>
                                            <p:strVal val="#ppt_y-.03"/>
                                          </p:val>
                                        </p:tav>
                                        <p:tav tm="100000">
                                          <p:val>
                                            <p:fltVal val="0.653797"/>
                                          </p:val>
                                        </p:tav>
                                      </p:tavLst>
                                    </p:anim>
                                  </p:childTnLst>
                                </p:cTn>
                              </p:par>
                              <p:par>
                                <p:cTn id="172" presetID="35" presetClass="path" presetSubtype="0" accel="50000" decel="50000" fill="hold" grpId="7" nodeType="withEffect">
                                  <p:stCondLst>
                                    <p:cond delay="0"/>
                                  </p:stCondLst>
                                  <p:childTnLst>
                                    <p:anim calcmode="lin" valueType="num">
                                      <p:cBhvr additive="base">
                                        <p:cTn id="173"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17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7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7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77" presetID="35" presetClass="path" presetSubtype="0" accel="50000" decel="50000" fill="hold" grpId="6" nodeType="withEffect">
                                  <p:stCondLst>
                                    <p:cond delay="0"/>
                                  </p:stCondLst>
                                  <p:childTnLst>
                                    <p:anim calcmode="lin" valueType="num">
                                      <p:cBhvr additive="base">
                                        <p:cTn id="178"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17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8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81"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82" presetID="35" presetClass="path" presetSubtype="0" accel="50000" decel="50000" fill="hold" nodeType="withEffect">
                                  <p:stCondLst>
                                    <p:cond delay="0"/>
                                  </p:stCondLst>
                                  <p:childTnLst>
                                    <p:anim calcmode="lin" valueType="num">
                                      <p:cBhvr additive="base">
                                        <p:cTn id="183"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184"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85"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86"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87" presetID="35" presetClass="path" presetSubtype="0" accel="50000" decel="50000" fill="hold" grpId="4" nodeType="withEffect">
                                  <p:stCondLst>
                                    <p:cond delay="0"/>
                                  </p:stCondLst>
                                  <p:childTnLst>
                                    <p:anim calcmode="lin" valueType="num">
                                      <p:cBhvr additive="base">
                                        <p:cTn id="188"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189"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90"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91"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92" presetID="35" presetClass="path" presetSubtype="0" accel="50000" decel="50000" fill="hold" nodeType="withEffect">
                                  <p:stCondLst>
                                    <p:cond delay="0"/>
                                  </p:stCondLst>
                                  <p:childTnLst>
                                    <p:anim calcmode="lin" valueType="num">
                                      <p:cBhvr additive="base">
                                        <p:cTn id="193"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194"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95"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96"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97" presetID="35" presetClass="path" presetSubtype="0" accel="50000" decel="50000" fill="hold" nodeType="withEffect">
                                  <p:stCondLst>
                                    <p:cond delay="0"/>
                                  </p:stCondLst>
                                  <p:childTnLst>
                                    <p:anim calcmode="lin" valueType="num">
                                      <p:cBhvr additive="base">
                                        <p:cTn id="198"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199"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00"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01"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02" presetID="35" presetClass="path" presetSubtype="0" accel="50000" decel="50000" fill="hold" grpId="1" nodeType="withEffect">
                                  <p:stCondLst>
                                    <p:cond delay="0"/>
                                  </p:stCondLst>
                                  <p:childTnLst>
                                    <p:anim calcmode="lin" valueType="num">
                                      <p:cBhvr additive="base">
                                        <p:cTn id="203"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04"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05"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06" dur="500" fill="hold">
                                          <p:stCondLst>
                                            <p:cond delay="0"/>
                                          </p:stCondLst>
                                        </p:cTn>
                                        <p:tgtEl>
                                          <p:spTgt spid="16"/>
                                        </p:tgtEl>
                                        <p:attrNameLst>
                                          <p:attrName>ppt_h</p:attrName>
                                        </p:attrNameLst>
                                      </p:cBhvr>
                                      <p:tavLst>
                                        <p:tav tm="0">
                                          <p:val>
                                            <p:strVal val="ppt_h"/>
                                          </p:val>
                                        </p:tav>
                                        <p:tav tm="100000">
                                          <p:val>
                                            <p:strVal val="#ppt_h"/>
                                          </p:val>
                                        </p:tav>
                                      </p:tavLst>
                                    </p:anim>
                                  </p:childTnLst>
                                </p:cTn>
                              </p:par>
                            </p:childTnLst>
                          </p:cTn>
                        </p:par>
                      </p:childTnLst>
                    </p:cTn>
                  </p:par>
                  <p:par>
                    <p:cTn id="207" fill="hold">
                      <p:stCondLst>
                        <p:cond delay="indefinite"/>
                      </p:stCondLst>
                      <p:childTnLst>
                        <p:par>
                          <p:cTn id="208" fill="hold">
                            <p:stCondLst>
                              <p:cond delay="0"/>
                            </p:stCondLst>
                            <p:childTnLst>
                              <p:par>
                                <p:cTn id="209" presetID="37" presetClass="entr" presetSubtype="0" fill="hold" nodeType="clickEffect">
                                  <p:stCondLst>
                                    <p:cond delay="0"/>
                                  </p:stCondLst>
                                  <p:childTnLst>
                                    <p:set>
                                      <p:cBhvr>
                                        <p:cTn id="210" dur="1" fill="hold">
                                          <p:stCondLst>
                                            <p:cond delay="0"/>
                                          </p:stCondLst>
                                        </p:cTn>
                                        <p:tgtEl>
                                          <p:spTgt spid="40"/>
                                        </p:tgtEl>
                                        <p:attrNameLst>
                                          <p:attrName>style.visibility</p:attrName>
                                        </p:attrNameLst>
                                      </p:cBhvr>
                                      <p:to>
                                        <p:strVal val="visible"/>
                                      </p:to>
                                    </p:set>
                                    <p:animEffect transition="in" filter="fade">
                                      <p:cBhvr>
                                        <p:cTn id="211" dur="500"/>
                                        <p:tgtEl>
                                          <p:spTgt spid="40"/>
                                        </p:tgtEl>
                                      </p:cBhvr>
                                    </p:animEffect>
                                    <p:anim calcmode="lin" valueType="num">
                                      <p:cBhvr>
                                        <p:cTn id="212" dur="500" fill="hold"/>
                                        <p:tgtEl>
                                          <p:spTgt spid="40"/>
                                        </p:tgtEl>
                                        <p:attrNameLst>
                                          <p:attrName>ppt_x</p:attrName>
                                        </p:attrNameLst>
                                      </p:cBhvr>
                                      <p:tavLst>
                                        <p:tav tm="0">
                                          <p:val>
                                            <p:strVal val="#ppt_x"/>
                                          </p:val>
                                        </p:tav>
                                        <p:tav tm="100000">
                                          <p:val>
                                            <p:fltVal val="0.344527"/>
                                          </p:val>
                                        </p:tav>
                                      </p:tavLst>
                                    </p:anim>
                                    <p:anim calcmode="lin" valueType="num">
                                      <p:cBhvr>
                                        <p:cTn id="213" dur="450" decel="100000" fill="hold"/>
                                        <p:tgtEl>
                                          <p:spTgt spid="40"/>
                                        </p:tgtEl>
                                        <p:attrNameLst>
                                          <p:attrName>ppt_y</p:attrName>
                                        </p:attrNameLst>
                                      </p:cBhvr>
                                      <p:tavLst>
                                        <p:tav tm="0">
                                          <p:val>
                                            <p:strVal val="#ppt_y+1"/>
                                          </p:val>
                                        </p:tav>
                                        <p:tav tm="100000">
                                          <p:val>
                                            <p:fltVal val="0.531916"/>
                                          </p:val>
                                        </p:tav>
                                      </p:tavLst>
                                    </p:anim>
                                    <p:anim calcmode="lin" valueType="num">
                                      <p:cBhvr>
                                        <p:cTn id="214" dur="50" accel="100000" fill="hold">
                                          <p:stCondLst>
                                            <p:cond delay="450"/>
                                          </p:stCondLst>
                                        </p:cTn>
                                        <p:tgtEl>
                                          <p:spTgt spid="40"/>
                                        </p:tgtEl>
                                        <p:attrNameLst>
                                          <p:attrName>ppt_y</p:attrName>
                                        </p:attrNameLst>
                                      </p:cBhvr>
                                      <p:tavLst>
                                        <p:tav tm="0">
                                          <p:val>
                                            <p:strVal val="#ppt_y-.03"/>
                                          </p:val>
                                        </p:tav>
                                        <p:tav tm="100000">
                                          <p:val>
                                            <p:fltVal val="0.531916"/>
                                          </p:val>
                                        </p:tav>
                                      </p:tavLst>
                                    </p:anim>
                                  </p:childTnLst>
                                </p:cTn>
                              </p:par>
                              <p:par>
                                <p:cTn id="215" presetID="35" presetClass="path" presetSubtype="0" accel="50000" decel="50000" fill="hold" grpId="8" nodeType="withEffect">
                                  <p:stCondLst>
                                    <p:cond delay="0"/>
                                  </p:stCondLst>
                                  <p:childTnLst>
                                    <p:anim calcmode="lin" valueType="num">
                                      <p:cBhvr additive="base">
                                        <p:cTn id="21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17"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21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1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20" presetID="35" presetClass="path" presetSubtype="0" accel="50000" decel="50000" fill="hold" grpId="7" nodeType="withEffect">
                                  <p:stCondLst>
                                    <p:cond delay="0"/>
                                  </p:stCondLst>
                                  <p:childTnLst>
                                    <p:anim calcmode="lin" valueType="num">
                                      <p:cBhvr additive="base">
                                        <p:cTn id="22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22"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22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2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25" presetID="35" presetClass="path" presetSubtype="0" accel="50000" decel="50000" fill="hold" nodeType="withEffect">
                                  <p:stCondLst>
                                    <p:cond delay="0"/>
                                  </p:stCondLst>
                                  <p:childTnLst>
                                    <p:anim calcmode="lin" valueType="num">
                                      <p:cBhvr additive="base">
                                        <p:cTn id="22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27"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22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2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30" presetID="35" presetClass="path" presetSubtype="0" accel="50000" decel="50000" fill="hold" grpId="5" nodeType="withEffect">
                                  <p:stCondLst>
                                    <p:cond delay="0"/>
                                  </p:stCondLst>
                                  <p:childTnLst>
                                    <p:anim calcmode="lin" valueType="num">
                                      <p:cBhvr additive="base">
                                        <p:cTn id="23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32"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23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3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35" presetID="35" presetClass="path" presetSubtype="0" accel="50000" decel="50000" fill="hold" nodeType="withEffect">
                                  <p:stCondLst>
                                    <p:cond delay="0"/>
                                  </p:stCondLst>
                                  <p:childTnLst>
                                    <p:anim calcmode="lin" valueType="num">
                                      <p:cBhvr additive="base">
                                        <p:cTn id="23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37"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23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3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40" presetID="35" presetClass="path" presetSubtype="0" accel="50000" decel="50000" fill="hold" nodeType="withEffect">
                                  <p:stCondLst>
                                    <p:cond delay="0"/>
                                  </p:stCondLst>
                                  <p:childTnLst>
                                    <p:anim calcmode="lin" valueType="num">
                                      <p:cBhvr additive="base">
                                        <p:cTn id="24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42"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4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4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45" presetID="35" presetClass="path" presetSubtype="0" accel="50000" decel="50000" fill="hold" grpId="2" nodeType="withEffect">
                                  <p:stCondLst>
                                    <p:cond delay="0"/>
                                  </p:stCondLst>
                                  <p:childTnLst>
                                    <p:anim calcmode="lin" valueType="num">
                                      <p:cBhvr additive="base">
                                        <p:cTn id="24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47"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4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4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50" presetID="35" presetClass="path" presetSubtype="0" accel="50000" decel="50000" fill="hold" nodeType="withEffect">
                                  <p:stCondLst>
                                    <p:cond delay="0"/>
                                  </p:stCondLst>
                                  <p:childTnLst>
                                    <p:anim calcmode="lin" valueType="num">
                                      <p:cBhvr additive="base">
                                        <p:cTn id="25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252" dur="500" fill="hold">
                                          <p:stCondLst>
                                            <p:cond delay="0"/>
                                          </p:stCondLst>
                                        </p:cTn>
                                        <p:tgtEl>
                                          <p:spTgt spid="4"/>
                                        </p:tgtEl>
                                        <p:attrNameLst>
                                          <p:attrName>ppt_y</p:attrName>
                                        </p:attrNameLst>
                                      </p:cBhvr>
                                      <p:tavLst>
                                        <p:tav tm="0">
                                          <p:val>
                                            <p:strVal val="ppt_y"/>
                                          </p:val>
                                        </p:tav>
                                        <p:tav tm="100000">
                                          <p:val>
                                            <p:fltVal val="0.653797"/>
                                          </p:val>
                                        </p:tav>
                                      </p:tavLst>
                                    </p:anim>
                                    <p:anim calcmode="lin" valueType="num">
                                      <p:cBhvr additive="base">
                                        <p:cTn id="25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254" dur="500" fill="hold">
                                          <p:stCondLst>
                                            <p:cond delay="0"/>
                                          </p:stCondLst>
                                        </p:cTn>
                                        <p:tgtEl>
                                          <p:spTgt spid="4"/>
                                        </p:tgtEl>
                                        <p:attrNameLst>
                                          <p:attrName>ppt_h</p:attrName>
                                        </p:attrNameLst>
                                      </p:cBhvr>
                                      <p:tavLst>
                                        <p:tav tm="0">
                                          <p:val>
                                            <p:strVal val="ppt_h"/>
                                          </p:val>
                                        </p:tav>
                                        <p:tav tm="100000">
                                          <p:val>
                                            <p:strVal val="#ppt_h"/>
                                          </p:val>
                                        </p:tav>
                                      </p:tavLst>
                                    </p:anim>
                                  </p:childTnLst>
                                </p:cTn>
                              </p:par>
                            </p:childTnLst>
                          </p:cTn>
                        </p:par>
                      </p:childTnLst>
                    </p:cTn>
                  </p:par>
                  <p:par>
                    <p:cTn id="255" fill="hold">
                      <p:stCondLst>
                        <p:cond delay="indefinite"/>
                      </p:stCondLst>
                      <p:childTnLst>
                        <p:par>
                          <p:cTn id="256" fill="hold">
                            <p:stCondLst>
                              <p:cond delay="0"/>
                            </p:stCondLst>
                            <p:childTnLst>
                              <p:par>
                                <p:cTn id="257" presetID="37" presetClass="entr" presetSubtype="0" fill="hold" grpId="0" nodeType="clickEffect">
                                  <p:stCondLst>
                                    <p:cond delay="0"/>
                                  </p:stCondLst>
                                  <p:childTnLst>
                                    <p:set>
                                      <p:cBhvr>
                                        <p:cTn id="258" dur="1" fill="hold">
                                          <p:stCondLst>
                                            <p:cond delay="0"/>
                                          </p:stCondLst>
                                        </p:cTn>
                                        <p:tgtEl>
                                          <p:spTgt spid="22"/>
                                        </p:tgtEl>
                                        <p:attrNameLst>
                                          <p:attrName>style.visibility</p:attrName>
                                        </p:attrNameLst>
                                      </p:cBhvr>
                                      <p:to>
                                        <p:strVal val="visible"/>
                                      </p:to>
                                    </p:set>
                                    <p:animEffect transition="in" filter="fade">
                                      <p:cBhvr>
                                        <p:cTn id="259" dur="500"/>
                                        <p:tgtEl>
                                          <p:spTgt spid="22"/>
                                        </p:tgtEl>
                                      </p:cBhvr>
                                    </p:animEffect>
                                    <p:anim calcmode="lin" valueType="num">
                                      <p:cBhvr>
                                        <p:cTn id="260" dur="500" fill="hold"/>
                                        <p:tgtEl>
                                          <p:spTgt spid="22"/>
                                        </p:tgtEl>
                                        <p:attrNameLst>
                                          <p:attrName>ppt_x</p:attrName>
                                        </p:attrNameLst>
                                      </p:cBhvr>
                                      <p:tavLst>
                                        <p:tav tm="0">
                                          <p:val>
                                            <p:strVal val="#ppt_x"/>
                                          </p:val>
                                        </p:tav>
                                        <p:tav tm="100000">
                                          <p:val>
                                            <p:fltVal val="0.418986"/>
                                          </p:val>
                                        </p:tav>
                                      </p:tavLst>
                                    </p:anim>
                                    <p:anim calcmode="lin" valueType="num">
                                      <p:cBhvr>
                                        <p:cTn id="261" dur="450" decel="100000" fill="hold"/>
                                        <p:tgtEl>
                                          <p:spTgt spid="22"/>
                                        </p:tgtEl>
                                        <p:attrNameLst>
                                          <p:attrName>ppt_y</p:attrName>
                                        </p:attrNameLst>
                                      </p:cBhvr>
                                      <p:tavLst>
                                        <p:tav tm="0">
                                          <p:val>
                                            <p:strVal val="#ppt_y+1"/>
                                          </p:val>
                                        </p:tav>
                                        <p:tav tm="100000">
                                          <p:val>
                                            <p:fltVal val="0.714796"/>
                                          </p:val>
                                        </p:tav>
                                      </p:tavLst>
                                    </p:anim>
                                    <p:anim calcmode="lin" valueType="num">
                                      <p:cBhvr>
                                        <p:cTn id="262" dur="50" accel="100000" fill="hold">
                                          <p:stCondLst>
                                            <p:cond delay="450"/>
                                          </p:stCondLst>
                                        </p:cTn>
                                        <p:tgtEl>
                                          <p:spTgt spid="22"/>
                                        </p:tgtEl>
                                        <p:attrNameLst>
                                          <p:attrName>ppt_y</p:attrName>
                                        </p:attrNameLst>
                                      </p:cBhvr>
                                      <p:tavLst>
                                        <p:tav tm="0">
                                          <p:val>
                                            <p:strVal val="#ppt_y-.03"/>
                                          </p:val>
                                        </p:tav>
                                        <p:tav tm="100000">
                                          <p:val>
                                            <p:fltVal val="0.714796"/>
                                          </p:val>
                                        </p:tav>
                                      </p:tavLst>
                                    </p:anim>
                                  </p:childTnLst>
                                </p:cTn>
                              </p:par>
                              <p:par>
                                <p:cTn id="263" presetID="35" presetClass="path" presetSubtype="0" accel="50000" decel="50000" fill="hold" grpId="9" nodeType="withEffect">
                                  <p:stCondLst>
                                    <p:cond delay="0"/>
                                  </p:stCondLst>
                                  <p:childTnLst>
                                    <p:anim calcmode="lin" valueType="num">
                                      <p:cBhvr additive="base">
                                        <p:cTn id="264"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65" dur="500" fill="hold">
                                          <p:stCondLst>
                                            <p:cond delay="0"/>
                                          </p:stCondLst>
                                        </p:cTn>
                                        <p:tgtEl>
                                          <p:spTgt spid="15"/>
                                        </p:tgtEl>
                                        <p:attrNameLst>
                                          <p:attrName>ppt_y</p:attrName>
                                        </p:attrNameLst>
                                      </p:cBhvr>
                                      <p:tavLst>
                                        <p:tav tm="0">
                                          <p:val>
                                            <p:strVal val="ppt_y"/>
                                          </p:val>
                                        </p:tav>
                                        <p:tav tm="100000">
                                          <p:val>
                                            <p:fltVal val="0.351639"/>
                                          </p:val>
                                        </p:tav>
                                      </p:tavLst>
                                    </p:anim>
                                    <p:anim calcmode="lin" valueType="num">
                                      <p:cBhvr additive="base">
                                        <p:cTn id="26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6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68" presetID="35" presetClass="path" presetSubtype="0" accel="50000" decel="50000" fill="hold" grpId="8" nodeType="withEffect">
                                  <p:stCondLst>
                                    <p:cond delay="0"/>
                                  </p:stCondLst>
                                  <p:childTnLst>
                                    <p:anim calcmode="lin" valueType="num">
                                      <p:cBhvr additive="base">
                                        <p:cTn id="269"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70" dur="500" fill="hold">
                                          <p:stCondLst>
                                            <p:cond delay="0"/>
                                          </p:stCondLst>
                                        </p:cTn>
                                        <p:tgtEl>
                                          <p:spTgt spid="24"/>
                                        </p:tgtEl>
                                        <p:attrNameLst>
                                          <p:attrName>ppt_y</p:attrName>
                                        </p:attrNameLst>
                                      </p:cBhvr>
                                      <p:tavLst>
                                        <p:tav tm="0">
                                          <p:val>
                                            <p:strVal val="ppt_y"/>
                                          </p:val>
                                        </p:tav>
                                        <p:tav tm="100000">
                                          <p:val>
                                            <p:fltVal val="0.713604"/>
                                          </p:val>
                                        </p:tav>
                                      </p:tavLst>
                                    </p:anim>
                                    <p:anim calcmode="lin" valueType="num">
                                      <p:cBhvr additive="base">
                                        <p:cTn id="27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7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73" presetID="35" presetClass="path" presetSubtype="0" accel="50000" decel="50000" fill="hold" nodeType="withEffect">
                                  <p:stCondLst>
                                    <p:cond delay="0"/>
                                  </p:stCondLst>
                                  <p:childTnLst>
                                    <p:anim calcmode="lin" valueType="num">
                                      <p:cBhvr additive="base">
                                        <p:cTn id="274"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75" dur="500" fill="hold">
                                          <p:stCondLst>
                                            <p:cond delay="0"/>
                                          </p:stCondLst>
                                        </p:cTn>
                                        <p:tgtEl>
                                          <p:spTgt spid="2"/>
                                        </p:tgtEl>
                                        <p:attrNameLst>
                                          <p:attrName>ppt_y</p:attrName>
                                        </p:attrNameLst>
                                      </p:cBhvr>
                                      <p:tavLst>
                                        <p:tav tm="0">
                                          <p:val>
                                            <p:strVal val="ppt_y"/>
                                          </p:val>
                                        </p:tav>
                                        <p:tav tm="100000">
                                          <p:val>
                                            <p:fltVal val="0.318887"/>
                                          </p:val>
                                        </p:tav>
                                      </p:tavLst>
                                    </p:anim>
                                    <p:anim calcmode="lin" valueType="num">
                                      <p:cBhvr additive="base">
                                        <p:cTn id="27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7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78" presetID="35" presetClass="path" presetSubtype="0" accel="50000" decel="50000" fill="hold" grpId="6" nodeType="withEffect">
                                  <p:stCondLst>
                                    <p:cond delay="0"/>
                                  </p:stCondLst>
                                  <p:childTnLst>
                                    <p:anim calcmode="lin" valueType="num">
                                      <p:cBhvr additive="base">
                                        <p:cTn id="279"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80" dur="500" fill="hold">
                                          <p:stCondLst>
                                            <p:cond delay="0"/>
                                          </p:stCondLst>
                                        </p:cTn>
                                        <p:tgtEl>
                                          <p:spTgt spid="21"/>
                                        </p:tgtEl>
                                        <p:attrNameLst>
                                          <p:attrName>ppt_y</p:attrName>
                                        </p:attrNameLst>
                                      </p:cBhvr>
                                      <p:tavLst>
                                        <p:tav tm="0">
                                          <p:val>
                                            <p:strVal val="ppt_y"/>
                                          </p:val>
                                        </p:tav>
                                        <p:tav tm="100000">
                                          <p:val>
                                            <p:fltVal val="0.510375"/>
                                          </p:val>
                                        </p:tav>
                                      </p:tavLst>
                                    </p:anim>
                                    <p:anim calcmode="lin" valueType="num">
                                      <p:cBhvr additive="base">
                                        <p:cTn id="28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82"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83" presetID="35" presetClass="path" presetSubtype="0" accel="50000" decel="50000" fill="hold" nodeType="withEffect">
                                  <p:stCondLst>
                                    <p:cond delay="0"/>
                                  </p:stCondLst>
                                  <p:childTnLst>
                                    <p:anim calcmode="lin" valueType="num">
                                      <p:cBhvr additive="base">
                                        <p:cTn id="284"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85" dur="500" fill="hold">
                                          <p:stCondLst>
                                            <p:cond delay="0"/>
                                          </p:stCondLst>
                                        </p:cTn>
                                        <p:tgtEl>
                                          <p:spTgt spid="3"/>
                                        </p:tgtEl>
                                        <p:attrNameLst>
                                          <p:attrName>ppt_y</p:attrName>
                                        </p:attrNameLst>
                                      </p:cBhvr>
                                      <p:tavLst>
                                        <p:tav tm="0">
                                          <p:val>
                                            <p:strVal val="ppt_y"/>
                                          </p:val>
                                        </p:tav>
                                        <p:tav tm="100000">
                                          <p:val>
                                            <p:fltVal val="0.475571"/>
                                          </p:val>
                                        </p:tav>
                                      </p:tavLst>
                                    </p:anim>
                                    <p:anim calcmode="lin" valueType="num">
                                      <p:cBhvr additive="base">
                                        <p:cTn id="286"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87"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88" presetID="35" presetClass="path" presetSubtype="0" accel="50000" decel="50000" fill="hold" nodeType="withEffect">
                                  <p:stCondLst>
                                    <p:cond delay="0"/>
                                  </p:stCondLst>
                                  <p:childTnLst>
                                    <p:anim calcmode="lin" valueType="num">
                                      <p:cBhvr additive="base">
                                        <p:cTn id="289"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90" dur="500" fill="hold">
                                          <p:stCondLst>
                                            <p:cond delay="0"/>
                                          </p:stCondLst>
                                        </p:cTn>
                                        <p:tgtEl>
                                          <p:spTgt spid="39"/>
                                        </p:tgtEl>
                                        <p:attrNameLst>
                                          <p:attrName>ppt_y</p:attrName>
                                        </p:attrNameLst>
                                      </p:cBhvr>
                                      <p:tavLst>
                                        <p:tav tm="0">
                                          <p:val>
                                            <p:strVal val="ppt_y"/>
                                          </p:val>
                                        </p:tav>
                                        <p:tav tm="100000">
                                          <p:val>
                                            <p:fltVal val="0.44208"/>
                                          </p:val>
                                        </p:tav>
                                      </p:tavLst>
                                    </p:anim>
                                    <p:anim calcmode="lin" valueType="num">
                                      <p:cBhvr additive="base">
                                        <p:cTn id="291"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92"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93" presetID="35" presetClass="path" presetSubtype="0" accel="50000" decel="50000" fill="hold" grpId="3" nodeType="withEffect">
                                  <p:stCondLst>
                                    <p:cond delay="0"/>
                                  </p:stCondLst>
                                  <p:childTnLst>
                                    <p:anim calcmode="lin" valueType="num">
                                      <p:cBhvr additive="base">
                                        <p:cTn id="294"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95" dur="500" fill="hold">
                                          <p:stCondLst>
                                            <p:cond delay="0"/>
                                          </p:stCondLst>
                                        </p:cTn>
                                        <p:tgtEl>
                                          <p:spTgt spid="16"/>
                                        </p:tgtEl>
                                        <p:attrNameLst>
                                          <p:attrName>ppt_y</p:attrName>
                                        </p:attrNameLst>
                                      </p:cBhvr>
                                      <p:tavLst>
                                        <p:tav tm="0">
                                          <p:val>
                                            <p:strVal val="ppt_y"/>
                                          </p:val>
                                        </p:tav>
                                        <p:tav tm="100000">
                                          <p:val>
                                            <p:fltVal val="0.504379"/>
                                          </p:val>
                                        </p:tav>
                                      </p:tavLst>
                                    </p:anim>
                                    <p:anim calcmode="lin" valueType="num">
                                      <p:cBhvr additive="base">
                                        <p:cTn id="296"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97"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98" presetID="35" presetClass="path" presetSubtype="0" accel="50000" decel="50000" fill="hold" nodeType="withEffect">
                                  <p:stCondLst>
                                    <p:cond delay="0"/>
                                  </p:stCondLst>
                                  <p:childTnLst>
                                    <p:anim calcmode="lin" valueType="num">
                                      <p:cBhvr additive="base">
                                        <p:cTn id="299"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00" dur="500" fill="hold">
                                          <p:stCondLst>
                                            <p:cond delay="0"/>
                                          </p:stCondLst>
                                        </p:cTn>
                                        <p:tgtEl>
                                          <p:spTgt spid="4"/>
                                        </p:tgtEl>
                                        <p:attrNameLst>
                                          <p:attrName>ppt_y</p:attrName>
                                        </p:attrNameLst>
                                      </p:cBhvr>
                                      <p:tavLst>
                                        <p:tav tm="0">
                                          <p:val>
                                            <p:strVal val="ppt_y"/>
                                          </p:val>
                                        </p:tav>
                                        <p:tav tm="100000">
                                          <p:val>
                                            <p:fltVal val="0.632256"/>
                                          </p:val>
                                        </p:tav>
                                      </p:tavLst>
                                    </p:anim>
                                    <p:anim calcmode="lin" valueType="num">
                                      <p:cBhvr additive="base">
                                        <p:cTn id="301"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02"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03" presetID="35" presetClass="path" presetSubtype="0" accel="50000" decel="50000" fill="hold" nodeType="withEffect">
                                  <p:stCondLst>
                                    <p:cond delay="0"/>
                                  </p:stCondLst>
                                  <p:childTnLst>
                                    <p:anim calcmode="lin" valueType="num">
                                      <p:cBhvr additive="base">
                                        <p:cTn id="304"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05" dur="500" fill="hold">
                                          <p:stCondLst>
                                            <p:cond delay="0"/>
                                          </p:stCondLst>
                                        </p:cTn>
                                        <p:tgtEl>
                                          <p:spTgt spid="40"/>
                                        </p:tgtEl>
                                        <p:attrNameLst>
                                          <p:attrName>ppt_y</p:attrName>
                                        </p:attrNameLst>
                                      </p:cBhvr>
                                      <p:tavLst>
                                        <p:tav tm="0">
                                          <p:val>
                                            <p:strVal val="ppt_y"/>
                                          </p:val>
                                        </p:tav>
                                        <p:tav tm="100000">
                                          <p:val>
                                            <p:fltVal val="0.510375"/>
                                          </p:val>
                                        </p:tav>
                                      </p:tavLst>
                                    </p:anim>
                                    <p:anim calcmode="lin" valueType="num">
                                      <p:cBhvr additive="base">
                                        <p:cTn id="306"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07" dur="500" fill="hold">
                                          <p:stCondLst>
                                            <p:cond delay="0"/>
                                          </p:stCondLst>
                                        </p:cTn>
                                        <p:tgtEl>
                                          <p:spTgt spid="40"/>
                                        </p:tgtEl>
                                        <p:attrNameLst>
                                          <p:attrName>ppt_h</p:attrName>
                                        </p:attrNameLst>
                                      </p:cBhvr>
                                      <p:tavLst>
                                        <p:tav tm="0">
                                          <p:val>
                                            <p:strVal val="ppt_h"/>
                                          </p:val>
                                        </p:tav>
                                        <p:tav tm="100000">
                                          <p:val>
                                            <p:strVal val="#ppt_h"/>
                                          </p:val>
                                        </p:tav>
                                      </p:tavLst>
                                    </p:anim>
                                  </p:childTnLst>
                                </p:cTn>
                              </p:par>
                            </p:childTnLst>
                          </p:cTn>
                        </p:par>
                      </p:childTnLst>
                    </p:cTn>
                  </p:par>
                  <p:par>
                    <p:cTn id="308" fill="hold">
                      <p:stCondLst>
                        <p:cond delay="indefinite"/>
                      </p:stCondLst>
                      <p:childTnLst>
                        <p:par>
                          <p:cTn id="309" fill="hold">
                            <p:stCondLst>
                              <p:cond delay="0"/>
                            </p:stCondLst>
                            <p:childTnLst>
                              <p:par>
                                <p:cTn id="310" presetID="37" presetClass="entr" presetSubtype="0" fill="hold" grpId="0" nodeType="clickEffect">
                                  <p:stCondLst>
                                    <p:cond delay="0"/>
                                  </p:stCondLst>
                                  <p:childTnLst>
                                    <p:set>
                                      <p:cBhvr>
                                        <p:cTn id="311" dur="1" fill="hold">
                                          <p:stCondLst>
                                            <p:cond delay="0"/>
                                          </p:stCondLst>
                                        </p:cTn>
                                        <p:tgtEl>
                                          <p:spTgt spid="19"/>
                                        </p:tgtEl>
                                        <p:attrNameLst>
                                          <p:attrName>style.visibility</p:attrName>
                                        </p:attrNameLst>
                                      </p:cBhvr>
                                      <p:to>
                                        <p:strVal val="visible"/>
                                      </p:to>
                                    </p:set>
                                    <p:animEffect transition="in" filter="fade">
                                      <p:cBhvr>
                                        <p:cTn id="312" dur="500"/>
                                        <p:tgtEl>
                                          <p:spTgt spid="19"/>
                                        </p:tgtEl>
                                      </p:cBhvr>
                                    </p:animEffect>
                                    <p:anim calcmode="lin" valueType="num">
                                      <p:cBhvr>
                                        <p:cTn id="313" dur="500" fill="hold"/>
                                        <p:tgtEl>
                                          <p:spTgt spid="19"/>
                                        </p:tgtEl>
                                        <p:attrNameLst>
                                          <p:attrName>ppt_x</p:attrName>
                                        </p:attrNameLst>
                                      </p:cBhvr>
                                      <p:tavLst>
                                        <p:tav tm="0">
                                          <p:val>
                                            <p:strVal val="#ppt_x"/>
                                          </p:val>
                                        </p:tav>
                                        <p:tav tm="100000">
                                          <p:val>
                                            <p:fltVal val="0.529814"/>
                                          </p:val>
                                        </p:tav>
                                      </p:tavLst>
                                    </p:anim>
                                    <p:anim calcmode="lin" valueType="num">
                                      <p:cBhvr>
                                        <p:cTn id="314" dur="450" decel="100000" fill="hold"/>
                                        <p:tgtEl>
                                          <p:spTgt spid="19"/>
                                        </p:tgtEl>
                                        <p:attrNameLst>
                                          <p:attrName>ppt_y</p:attrName>
                                        </p:attrNameLst>
                                      </p:cBhvr>
                                      <p:tavLst>
                                        <p:tav tm="0">
                                          <p:val>
                                            <p:strVal val="#ppt_y+1"/>
                                          </p:val>
                                        </p:tav>
                                        <p:tav tm="100000">
                                          <p:val>
                                            <p:fltVal val="0.711353"/>
                                          </p:val>
                                        </p:tav>
                                      </p:tavLst>
                                    </p:anim>
                                    <p:anim calcmode="lin" valueType="num">
                                      <p:cBhvr>
                                        <p:cTn id="315" dur="50" accel="100000" fill="hold">
                                          <p:stCondLst>
                                            <p:cond delay="450"/>
                                          </p:stCondLst>
                                        </p:cTn>
                                        <p:tgtEl>
                                          <p:spTgt spid="19"/>
                                        </p:tgtEl>
                                        <p:attrNameLst>
                                          <p:attrName>ppt_y</p:attrName>
                                        </p:attrNameLst>
                                      </p:cBhvr>
                                      <p:tavLst>
                                        <p:tav tm="0">
                                          <p:val>
                                            <p:strVal val="#ppt_y-.03"/>
                                          </p:val>
                                        </p:tav>
                                        <p:tav tm="100000">
                                          <p:val>
                                            <p:fltVal val="0.711353"/>
                                          </p:val>
                                        </p:tav>
                                      </p:tavLst>
                                    </p:anim>
                                  </p:childTnLst>
                                </p:cTn>
                              </p:par>
                              <p:par>
                                <p:cTn id="316" presetID="35" presetClass="path" presetSubtype="0" accel="50000" decel="50000" fill="hold" grpId="10" nodeType="withEffect">
                                  <p:stCondLst>
                                    <p:cond delay="0"/>
                                  </p:stCondLst>
                                  <p:childTnLst>
                                    <p:anim calcmode="lin" valueType="num">
                                      <p:cBhvr additive="base">
                                        <p:cTn id="317"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18" dur="500" fill="hold">
                                          <p:stCondLst>
                                            <p:cond delay="0"/>
                                          </p:stCondLst>
                                        </p:cTn>
                                        <p:tgtEl>
                                          <p:spTgt spid="15"/>
                                        </p:tgtEl>
                                        <p:attrNameLst>
                                          <p:attrName>ppt_y</p:attrName>
                                        </p:attrNameLst>
                                      </p:cBhvr>
                                      <p:tavLst>
                                        <p:tav tm="0">
                                          <p:val>
                                            <p:strVal val="ppt_y"/>
                                          </p:val>
                                        </p:tav>
                                        <p:tav tm="100000">
                                          <p:val>
                                            <p:fltVal val="0.253288"/>
                                          </p:val>
                                        </p:tav>
                                      </p:tavLst>
                                    </p:anim>
                                    <p:anim calcmode="lin" valueType="num">
                                      <p:cBhvr additive="base">
                                        <p:cTn id="319"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20"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21" presetID="35" presetClass="path" presetSubtype="0" accel="50000" decel="50000" fill="hold" grpId="9" nodeType="withEffect">
                                  <p:stCondLst>
                                    <p:cond delay="0"/>
                                  </p:stCondLst>
                                  <p:childTnLst>
                                    <p:anim calcmode="lin" valueType="num">
                                      <p:cBhvr additive="base">
                                        <p:cTn id="322"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23" dur="500" fill="hold">
                                          <p:stCondLst>
                                            <p:cond delay="0"/>
                                          </p:stCondLst>
                                        </p:cTn>
                                        <p:tgtEl>
                                          <p:spTgt spid="24"/>
                                        </p:tgtEl>
                                        <p:attrNameLst>
                                          <p:attrName>ppt_y</p:attrName>
                                        </p:attrNameLst>
                                      </p:cBhvr>
                                      <p:tavLst>
                                        <p:tav tm="0">
                                          <p:val>
                                            <p:strVal val="ppt_y"/>
                                          </p:val>
                                        </p:tav>
                                        <p:tav tm="100000">
                                          <p:val>
                                            <p:fltVal val="0.615253"/>
                                          </p:val>
                                        </p:tav>
                                      </p:tavLst>
                                    </p:anim>
                                    <p:anim calcmode="lin" valueType="num">
                                      <p:cBhvr additive="base">
                                        <p:cTn id="324"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25"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26" presetID="35" presetClass="path" presetSubtype="0" accel="50000" decel="50000" fill="hold" nodeType="withEffect">
                                  <p:stCondLst>
                                    <p:cond delay="0"/>
                                  </p:stCondLst>
                                  <p:childTnLst>
                                    <p:anim calcmode="lin" valueType="num">
                                      <p:cBhvr additive="base">
                                        <p:cTn id="327"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28" dur="500" fill="hold">
                                          <p:stCondLst>
                                            <p:cond delay="0"/>
                                          </p:stCondLst>
                                        </p:cTn>
                                        <p:tgtEl>
                                          <p:spTgt spid="2"/>
                                        </p:tgtEl>
                                        <p:attrNameLst>
                                          <p:attrName>ppt_y</p:attrName>
                                        </p:attrNameLst>
                                      </p:cBhvr>
                                      <p:tavLst>
                                        <p:tav tm="0">
                                          <p:val>
                                            <p:strVal val="ppt_y"/>
                                          </p:val>
                                        </p:tav>
                                        <p:tav tm="100000">
                                          <p:val>
                                            <p:fltVal val="0.220536"/>
                                          </p:val>
                                        </p:tav>
                                      </p:tavLst>
                                    </p:anim>
                                    <p:anim calcmode="lin" valueType="num">
                                      <p:cBhvr additive="base">
                                        <p:cTn id="329"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30"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31" presetID="35" presetClass="path" presetSubtype="0" accel="50000" decel="50000" fill="hold" grpId="7" nodeType="withEffect">
                                  <p:stCondLst>
                                    <p:cond delay="0"/>
                                  </p:stCondLst>
                                  <p:childTnLst>
                                    <p:anim calcmode="lin" valueType="num">
                                      <p:cBhvr additive="base">
                                        <p:cTn id="332"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33" dur="500" fill="hold">
                                          <p:stCondLst>
                                            <p:cond delay="0"/>
                                          </p:stCondLst>
                                        </p:cTn>
                                        <p:tgtEl>
                                          <p:spTgt spid="21"/>
                                        </p:tgtEl>
                                        <p:attrNameLst>
                                          <p:attrName>ppt_y</p:attrName>
                                        </p:attrNameLst>
                                      </p:cBhvr>
                                      <p:tavLst>
                                        <p:tav tm="0">
                                          <p:val>
                                            <p:strVal val="ppt_y"/>
                                          </p:val>
                                        </p:tav>
                                        <p:tav tm="100000">
                                          <p:val>
                                            <p:fltVal val="0.412023"/>
                                          </p:val>
                                        </p:tav>
                                      </p:tavLst>
                                    </p:anim>
                                    <p:anim calcmode="lin" valueType="num">
                                      <p:cBhvr additive="base">
                                        <p:cTn id="334"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35"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36" presetID="35" presetClass="path" presetSubtype="0" accel="50000" decel="50000" fill="hold" nodeType="withEffect">
                                  <p:stCondLst>
                                    <p:cond delay="0"/>
                                  </p:stCondLst>
                                  <p:childTnLst>
                                    <p:anim calcmode="lin" valueType="num">
                                      <p:cBhvr additive="base">
                                        <p:cTn id="337"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38" dur="500" fill="hold">
                                          <p:stCondLst>
                                            <p:cond delay="0"/>
                                          </p:stCondLst>
                                        </p:cTn>
                                        <p:tgtEl>
                                          <p:spTgt spid="3"/>
                                        </p:tgtEl>
                                        <p:attrNameLst>
                                          <p:attrName>ppt_y</p:attrName>
                                        </p:attrNameLst>
                                      </p:cBhvr>
                                      <p:tavLst>
                                        <p:tav tm="0">
                                          <p:val>
                                            <p:strVal val="ppt_y"/>
                                          </p:val>
                                        </p:tav>
                                        <p:tav tm="100000">
                                          <p:val>
                                            <p:fltVal val="0.37722"/>
                                          </p:val>
                                        </p:tav>
                                      </p:tavLst>
                                    </p:anim>
                                    <p:anim calcmode="lin" valueType="num">
                                      <p:cBhvr additive="base">
                                        <p:cTn id="339"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40"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41" presetID="35" presetClass="path" presetSubtype="0" accel="50000" decel="50000" fill="hold" nodeType="withEffect">
                                  <p:stCondLst>
                                    <p:cond delay="0"/>
                                  </p:stCondLst>
                                  <p:childTnLst>
                                    <p:anim calcmode="lin" valueType="num">
                                      <p:cBhvr additive="base">
                                        <p:cTn id="342"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343" dur="500" fill="hold">
                                          <p:stCondLst>
                                            <p:cond delay="0"/>
                                          </p:stCondLst>
                                        </p:cTn>
                                        <p:tgtEl>
                                          <p:spTgt spid="39"/>
                                        </p:tgtEl>
                                        <p:attrNameLst>
                                          <p:attrName>ppt_y</p:attrName>
                                        </p:attrNameLst>
                                      </p:cBhvr>
                                      <p:tavLst>
                                        <p:tav tm="0">
                                          <p:val>
                                            <p:strVal val="ppt_y"/>
                                          </p:val>
                                        </p:tav>
                                        <p:tav tm="100000">
                                          <p:val>
                                            <p:fltVal val="0.343729"/>
                                          </p:val>
                                        </p:tav>
                                      </p:tavLst>
                                    </p:anim>
                                    <p:anim calcmode="lin" valueType="num">
                                      <p:cBhvr additive="base">
                                        <p:cTn id="344"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345"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346" presetID="35" presetClass="path" presetSubtype="0" accel="50000" decel="50000" fill="hold" grpId="4" nodeType="withEffect">
                                  <p:stCondLst>
                                    <p:cond delay="0"/>
                                  </p:stCondLst>
                                  <p:childTnLst>
                                    <p:anim calcmode="lin" valueType="num">
                                      <p:cBhvr additive="base">
                                        <p:cTn id="347"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348" dur="500" fill="hold">
                                          <p:stCondLst>
                                            <p:cond delay="0"/>
                                          </p:stCondLst>
                                        </p:cTn>
                                        <p:tgtEl>
                                          <p:spTgt spid="16"/>
                                        </p:tgtEl>
                                        <p:attrNameLst>
                                          <p:attrName>ppt_y</p:attrName>
                                        </p:attrNameLst>
                                      </p:cBhvr>
                                      <p:tavLst>
                                        <p:tav tm="0">
                                          <p:val>
                                            <p:strVal val="ppt_y"/>
                                          </p:val>
                                        </p:tav>
                                        <p:tav tm="100000">
                                          <p:val>
                                            <p:fltVal val="0.406028"/>
                                          </p:val>
                                        </p:tav>
                                      </p:tavLst>
                                    </p:anim>
                                    <p:anim calcmode="lin" valueType="num">
                                      <p:cBhvr additive="base">
                                        <p:cTn id="349"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350"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351" presetID="35" presetClass="path" presetSubtype="0" accel="50000" decel="50000" fill="hold" nodeType="withEffect">
                                  <p:stCondLst>
                                    <p:cond delay="0"/>
                                  </p:stCondLst>
                                  <p:childTnLst>
                                    <p:anim calcmode="lin" valueType="num">
                                      <p:cBhvr additive="base">
                                        <p:cTn id="352"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53" dur="500" fill="hold">
                                          <p:stCondLst>
                                            <p:cond delay="0"/>
                                          </p:stCondLst>
                                        </p:cTn>
                                        <p:tgtEl>
                                          <p:spTgt spid="4"/>
                                        </p:tgtEl>
                                        <p:attrNameLst>
                                          <p:attrName>ppt_y</p:attrName>
                                        </p:attrNameLst>
                                      </p:cBhvr>
                                      <p:tavLst>
                                        <p:tav tm="0">
                                          <p:val>
                                            <p:strVal val="ppt_y"/>
                                          </p:val>
                                        </p:tav>
                                        <p:tav tm="100000">
                                          <p:val>
                                            <p:fltVal val="0.533904"/>
                                          </p:val>
                                        </p:tav>
                                      </p:tavLst>
                                    </p:anim>
                                    <p:anim calcmode="lin" valueType="num">
                                      <p:cBhvr additive="base">
                                        <p:cTn id="354"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55"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56" presetID="35" presetClass="path" presetSubtype="0" accel="50000" decel="50000" fill="hold" nodeType="withEffect">
                                  <p:stCondLst>
                                    <p:cond delay="0"/>
                                  </p:stCondLst>
                                  <p:childTnLst>
                                    <p:anim calcmode="lin" valueType="num">
                                      <p:cBhvr additive="base">
                                        <p:cTn id="357"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58" dur="500" fill="hold">
                                          <p:stCondLst>
                                            <p:cond delay="0"/>
                                          </p:stCondLst>
                                        </p:cTn>
                                        <p:tgtEl>
                                          <p:spTgt spid="40"/>
                                        </p:tgtEl>
                                        <p:attrNameLst>
                                          <p:attrName>ppt_y</p:attrName>
                                        </p:attrNameLst>
                                      </p:cBhvr>
                                      <p:tavLst>
                                        <p:tav tm="0">
                                          <p:val>
                                            <p:strVal val="ppt_y"/>
                                          </p:val>
                                        </p:tav>
                                        <p:tav tm="100000">
                                          <p:val>
                                            <p:fltVal val="0.412023"/>
                                          </p:val>
                                        </p:tav>
                                      </p:tavLst>
                                    </p:anim>
                                    <p:anim calcmode="lin" valueType="num">
                                      <p:cBhvr additive="base">
                                        <p:cTn id="359"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60"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361" presetID="35" presetClass="path" presetSubtype="0" accel="50000" decel="50000" fill="hold" grpId="1" nodeType="withEffect">
                                  <p:stCondLst>
                                    <p:cond delay="0"/>
                                  </p:stCondLst>
                                  <p:childTnLst>
                                    <p:anim calcmode="lin" valueType="num">
                                      <p:cBhvr additive="base">
                                        <p:cTn id="362"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363" dur="500" fill="hold">
                                          <p:stCondLst>
                                            <p:cond delay="0"/>
                                          </p:stCondLst>
                                        </p:cTn>
                                        <p:tgtEl>
                                          <p:spTgt spid="22"/>
                                        </p:tgtEl>
                                        <p:attrNameLst>
                                          <p:attrName>ppt_y</p:attrName>
                                        </p:attrNameLst>
                                      </p:cBhvr>
                                      <p:tavLst>
                                        <p:tav tm="0">
                                          <p:val>
                                            <p:strVal val="ppt_y"/>
                                          </p:val>
                                        </p:tav>
                                        <p:tav tm="100000">
                                          <p:val>
                                            <p:fltVal val="0.616445"/>
                                          </p:val>
                                        </p:tav>
                                      </p:tavLst>
                                    </p:anim>
                                    <p:anim calcmode="lin" valueType="num">
                                      <p:cBhvr additive="base">
                                        <p:cTn id="364"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365" dur="500" fill="hold">
                                          <p:stCondLst>
                                            <p:cond delay="0"/>
                                          </p:stCondLst>
                                        </p:cTn>
                                        <p:tgtEl>
                                          <p:spTgt spid="22"/>
                                        </p:tgtEl>
                                        <p:attrNameLst>
                                          <p:attrName>ppt_h</p:attrName>
                                        </p:attrNameLst>
                                      </p:cBhvr>
                                      <p:tavLst>
                                        <p:tav tm="0">
                                          <p:val>
                                            <p:strVal val="ppt_h"/>
                                          </p:val>
                                        </p:tav>
                                        <p:tav tm="100000">
                                          <p:val>
                                            <p:strVal val="#ppt_h"/>
                                          </p:val>
                                        </p:tav>
                                      </p:tavLst>
                                    </p:anim>
                                  </p:childTnLst>
                                </p:cTn>
                              </p:par>
                            </p:childTnLst>
                          </p:cTn>
                        </p:par>
                      </p:childTnLst>
                    </p:cTn>
                  </p:par>
                  <p:par>
                    <p:cTn id="366" fill="hold">
                      <p:stCondLst>
                        <p:cond delay="indefinite"/>
                      </p:stCondLst>
                      <p:childTnLst>
                        <p:par>
                          <p:cTn id="367" fill="hold">
                            <p:stCondLst>
                              <p:cond delay="0"/>
                            </p:stCondLst>
                            <p:childTnLst>
                              <p:par>
                                <p:cTn id="368" presetID="37" presetClass="entr" presetSubtype="0" fill="hold" grpId="0" nodeType="clickEffect">
                                  <p:stCondLst>
                                    <p:cond delay="0"/>
                                  </p:stCondLst>
                                  <p:childTnLst>
                                    <p:set>
                                      <p:cBhvr>
                                        <p:cTn id="369" dur="1" fill="hold">
                                          <p:stCondLst>
                                            <p:cond delay="0"/>
                                          </p:stCondLst>
                                        </p:cTn>
                                        <p:tgtEl>
                                          <p:spTgt spid="17"/>
                                        </p:tgtEl>
                                        <p:attrNameLst>
                                          <p:attrName>style.visibility</p:attrName>
                                        </p:attrNameLst>
                                      </p:cBhvr>
                                      <p:to>
                                        <p:strVal val="visible"/>
                                      </p:to>
                                    </p:set>
                                    <p:animEffect transition="in" filter="fade">
                                      <p:cBhvr>
                                        <p:cTn id="370" dur="500"/>
                                        <p:tgtEl>
                                          <p:spTgt spid="17"/>
                                        </p:tgtEl>
                                      </p:cBhvr>
                                    </p:animEffect>
                                    <p:anim calcmode="lin" valueType="num">
                                      <p:cBhvr>
                                        <p:cTn id="371" dur="500" fill="hold"/>
                                        <p:tgtEl>
                                          <p:spTgt spid="17"/>
                                        </p:tgtEl>
                                        <p:attrNameLst>
                                          <p:attrName>ppt_x</p:attrName>
                                        </p:attrNameLst>
                                      </p:cBhvr>
                                      <p:tavLst>
                                        <p:tav tm="0">
                                          <p:val>
                                            <p:strVal val="#ppt_x"/>
                                          </p:val>
                                        </p:tav>
                                        <p:tav tm="100000">
                                          <p:val>
                                            <p:fltVal val="0.345264"/>
                                          </p:val>
                                        </p:tav>
                                      </p:tavLst>
                                    </p:anim>
                                    <p:anim calcmode="lin" valueType="num">
                                      <p:cBhvr>
                                        <p:cTn id="372" dur="450" decel="100000" fill="hold"/>
                                        <p:tgtEl>
                                          <p:spTgt spid="17"/>
                                        </p:tgtEl>
                                        <p:attrNameLst>
                                          <p:attrName>ppt_y</p:attrName>
                                        </p:attrNameLst>
                                      </p:cBhvr>
                                      <p:tavLst>
                                        <p:tav tm="0">
                                          <p:val>
                                            <p:strVal val="#ppt_y+1"/>
                                          </p:val>
                                        </p:tav>
                                        <p:tav tm="100000">
                                          <p:val>
                                            <p:fltVal val="0.412522"/>
                                          </p:val>
                                        </p:tav>
                                      </p:tavLst>
                                    </p:anim>
                                    <p:anim calcmode="lin" valueType="num">
                                      <p:cBhvr>
                                        <p:cTn id="373" dur="50" accel="100000" fill="hold">
                                          <p:stCondLst>
                                            <p:cond delay="450"/>
                                          </p:stCondLst>
                                        </p:cTn>
                                        <p:tgtEl>
                                          <p:spTgt spid="17"/>
                                        </p:tgtEl>
                                        <p:attrNameLst>
                                          <p:attrName>ppt_y</p:attrName>
                                        </p:attrNameLst>
                                      </p:cBhvr>
                                      <p:tavLst>
                                        <p:tav tm="0">
                                          <p:val>
                                            <p:strVal val="#ppt_y-.03"/>
                                          </p:val>
                                        </p:tav>
                                        <p:tav tm="100000">
                                          <p:val>
                                            <p:fltVal val="0.412522"/>
                                          </p:val>
                                        </p:tav>
                                      </p:tavLst>
                                    </p:anim>
                                  </p:childTnLst>
                                </p:cTn>
                              </p:par>
                              <p:par>
                                <p:cTn id="374" presetID="35" presetClass="path" presetSubtype="0" accel="50000" decel="50000" fill="hold" grpId="11" nodeType="withEffect">
                                  <p:stCondLst>
                                    <p:cond delay="0"/>
                                  </p:stCondLst>
                                  <p:childTnLst>
                                    <p:anim calcmode="lin" valueType="num">
                                      <p:cBhvr additive="base">
                                        <p:cTn id="375"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76"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37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7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9" presetID="35" presetClass="path" presetSubtype="0" accel="50000" decel="50000" fill="hold" grpId="10" nodeType="withEffect">
                                  <p:stCondLst>
                                    <p:cond delay="0"/>
                                  </p:stCondLst>
                                  <p:childTnLst>
                                    <p:anim calcmode="lin" valueType="num">
                                      <p:cBhvr additive="base">
                                        <p:cTn id="380"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81"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38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8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84" presetID="35" presetClass="path" presetSubtype="0" accel="50000" decel="50000" fill="hold" nodeType="withEffect">
                                  <p:stCondLst>
                                    <p:cond delay="0"/>
                                  </p:stCondLst>
                                  <p:childTnLst>
                                    <p:anim calcmode="lin" valueType="num">
                                      <p:cBhvr additive="base">
                                        <p:cTn id="385"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86"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38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8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89" presetID="35" presetClass="path" presetSubtype="0" accel="50000" decel="50000" fill="hold" grpId="8" nodeType="withEffect">
                                  <p:stCondLst>
                                    <p:cond delay="0"/>
                                  </p:stCondLst>
                                  <p:childTnLst>
                                    <p:anim calcmode="lin" valueType="num">
                                      <p:cBhvr additive="base">
                                        <p:cTn id="390"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91"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39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9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94" presetID="35" presetClass="path" presetSubtype="0" accel="50000" decel="50000" fill="hold" nodeType="withEffect">
                                  <p:stCondLst>
                                    <p:cond delay="0"/>
                                  </p:stCondLst>
                                  <p:childTnLst>
                                    <p:anim calcmode="lin" valueType="num">
                                      <p:cBhvr additive="base">
                                        <p:cTn id="395"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96"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39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9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99" presetID="35" presetClass="path" presetSubtype="0" accel="50000" decel="50000" fill="hold" nodeType="withEffect">
                                  <p:stCondLst>
                                    <p:cond delay="0"/>
                                  </p:stCondLst>
                                  <p:childTnLst>
                                    <p:anim calcmode="lin" valueType="num">
                                      <p:cBhvr additive="base">
                                        <p:cTn id="400"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01"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0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03"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04" presetID="35" presetClass="path" presetSubtype="0" accel="50000" decel="50000" fill="hold" grpId="5" nodeType="withEffect">
                                  <p:stCondLst>
                                    <p:cond delay="0"/>
                                  </p:stCondLst>
                                  <p:childTnLst>
                                    <p:anim calcmode="lin" valueType="num">
                                      <p:cBhvr additive="base">
                                        <p:cTn id="405"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06"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07"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08"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09" presetID="35" presetClass="path" presetSubtype="0" accel="50000" decel="50000" fill="hold" nodeType="withEffect">
                                  <p:stCondLst>
                                    <p:cond delay="0"/>
                                  </p:stCondLst>
                                  <p:childTnLst>
                                    <p:anim calcmode="lin" valueType="num">
                                      <p:cBhvr additive="base">
                                        <p:cTn id="410"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11"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12"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13"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14" presetID="35" presetClass="path" presetSubtype="0" accel="50000" decel="50000" fill="hold" nodeType="withEffect">
                                  <p:stCondLst>
                                    <p:cond delay="0"/>
                                  </p:stCondLst>
                                  <p:childTnLst>
                                    <p:anim calcmode="lin" valueType="num">
                                      <p:cBhvr additive="base">
                                        <p:cTn id="415"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16"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17"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18"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19" presetID="35" presetClass="path" presetSubtype="0" accel="50000" decel="50000" fill="hold" grpId="2" nodeType="withEffect">
                                  <p:stCondLst>
                                    <p:cond delay="0"/>
                                  </p:stCondLst>
                                  <p:childTnLst>
                                    <p:anim calcmode="lin" valueType="num">
                                      <p:cBhvr additive="base">
                                        <p:cTn id="420"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21"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22"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23"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24" presetID="35" presetClass="path" presetSubtype="0" accel="50000" decel="50000" fill="hold" grpId="1" nodeType="withEffect">
                                  <p:stCondLst>
                                    <p:cond delay="0"/>
                                  </p:stCondLst>
                                  <p:childTnLst>
                                    <p:anim calcmode="lin" valueType="num">
                                      <p:cBhvr additive="base">
                                        <p:cTn id="425"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26"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27"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28" dur="500" fill="hold">
                                          <p:stCondLst>
                                            <p:cond delay="0"/>
                                          </p:stCondLst>
                                        </p:cTn>
                                        <p:tgtEl>
                                          <p:spTgt spid="19"/>
                                        </p:tgtEl>
                                        <p:attrNameLst>
                                          <p:attrName>ppt_h</p:attrName>
                                        </p:attrNameLst>
                                      </p:cBhvr>
                                      <p:tavLst>
                                        <p:tav tm="0">
                                          <p:val>
                                            <p:strVal val="ppt_h"/>
                                          </p:val>
                                        </p:tav>
                                        <p:tav tm="100000">
                                          <p:val>
                                            <p:strVal val="#ppt_h"/>
                                          </p:val>
                                        </p:tav>
                                      </p:tavLst>
                                    </p:anim>
                                  </p:childTnLst>
                                </p:cTn>
                              </p:par>
                            </p:childTnLst>
                          </p:cTn>
                        </p:par>
                      </p:childTnLst>
                    </p:cTn>
                  </p:par>
                  <p:par>
                    <p:cTn id="429" fill="hold">
                      <p:stCondLst>
                        <p:cond delay="indefinite"/>
                      </p:stCondLst>
                      <p:childTnLst>
                        <p:par>
                          <p:cTn id="430" fill="hold">
                            <p:stCondLst>
                              <p:cond delay="0"/>
                            </p:stCondLst>
                            <p:childTnLst>
                              <p:par>
                                <p:cTn id="431" presetID="37" presetClass="entr" presetSubtype="0" fill="hold" grpId="0" nodeType="clickEffect">
                                  <p:stCondLst>
                                    <p:cond delay="0"/>
                                  </p:stCondLst>
                                  <p:childTnLst>
                                    <p:set>
                                      <p:cBhvr>
                                        <p:cTn id="432" dur="1" fill="hold">
                                          <p:stCondLst>
                                            <p:cond delay="0"/>
                                          </p:stCondLst>
                                        </p:cTn>
                                        <p:tgtEl>
                                          <p:spTgt spid="18"/>
                                        </p:tgtEl>
                                        <p:attrNameLst>
                                          <p:attrName>style.visibility</p:attrName>
                                        </p:attrNameLst>
                                      </p:cBhvr>
                                      <p:to>
                                        <p:strVal val="visible"/>
                                      </p:to>
                                    </p:set>
                                    <p:animEffect transition="in" filter="fade">
                                      <p:cBhvr>
                                        <p:cTn id="433" dur="500"/>
                                        <p:tgtEl>
                                          <p:spTgt spid="18"/>
                                        </p:tgtEl>
                                      </p:cBhvr>
                                    </p:animEffect>
                                    <p:anim calcmode="lin" valueType="num">
                                      <p:cBhvr>
                                        <p:cTn id="434" dur="500" fill="hold"/>
                                        <p:tgtEl>
                                          <p:spTgt spid="18"/>
                                        </p:tgtEl>
                                        <p:attrNameLst>
                                          <p:attrName>ppt_x</p:attrName>
                                        </p:attrNameLst>
                                      </p:cBhvr>
                                      <p:tavLst>
                                        <p:tav tm="0">
                                          <p:val>
                                            <p:strVal val="#ppt_x"/>
                                          </p:val>
                                        </p:tav>
                                        <p:tav tm="100000">
                                          <p:val>
                                            <p:fltVal val="0.409522"/>
                                          </p:val>
                                        </p:tav>
                                      </p:tavLst>
                                    </p:anim>
                                    <p:anim calcmode="lin" valueType="num">
                                      <p:cBhvr>
                                        <p:cTn id="435" dur="450" decel="100000" fill="hold"/>
                                        <p:tgtEl>
                                          <p:spTgt spid="18"/>
                                        </p:tgtEl>
                                        <p:attrNameLst>
                                          <p:attrName>ppt_y</p:attrName>
                                        </p:attrNameLst>
                                      </p:cBhvr>
                                      <p:tavLst>
                                        <p:tav tm="0">
                                          <p:val>
                                            <p:strVal val="#ppt_y+1"/>
                                          </p:val>
                                        </p:tav>
                                        <p:tav tm="100000">
                                          <p:val>
                                            <p:fltVal val="0.638109"/>
                                          </p:val>
                                        </p:tav>
                                      </p:tavLst>
                                    </p:anim>
                                    <p:anim calcmode="lin" valueType="num">
                                      <p:cBhvr>
                                        <p:cTn id="436" dur="50" accel="100000" fill="hold">
                                          <p:stCondLst>
                                            <p:cond delay="450"/>
                                          </p:stCondLst>
                                        </p:cTn>
                                        <p:tgtEl>
                                          <p:spTgt spid="18"/>
                                        </p:tgtEl>
                                        <p:attrNameLst>
                                          <p:attrName>ppt_y</p:attrName>
                                        </p:attrNameLst>
                                      </p:cBhvr>
                                      <p:tavLst>
                                        <p:tav tm="0">
                                          <p:val>
                                            <p:strVal val="#ppt_y-.03"/>
                                          </p:val>
                                        </p:tav>
                                        <p:tav tm="100000">
                                          <p:val>
                                            <p:fltVal val="0.638109"/>
                                          </p:val>
                                        </p:tav>
                                      </p:tavLst>
                                    </p:anim>
                                  </p:childTnLst>
                                </p:cTn>
                              </p:par>
                              <p:par>
                                <p:cTn id="437" presetID="35" presetClass="path" presetSubtype="0" accel="50000" decel="50000" fill="hold" grpId="12" nodeType="withEffect">
                                  <p:stCondLst>
                                    <p:cond delay="0"/>
                                  </p:stCondLst>
                                  <p:childTnLst>
                                    <p:anim calcmode="lin" valueType="num">
                                      <p:cBhvr additive="base">
                                        <p:cTn id="438"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439"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440"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441"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442" presetID="35" presetClass="path" presetSubtype="0" accel="50000" decel="50000" fill="hold" grpId="11" nodeType="withEffect">
                                  <p:stCondLst>
                                    <p:cond delay="0"/>
                                  </p:stCondLst>
                                  <p:childTnLst>
                                    <p:anim calcmode="lin" valueType="num">
                                      <p:cBhvr additive="base">
                                        <p:cTn id="443"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444"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445"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46"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447" presetID="35" presetClass="path" presetSubtype="0" accel="50000" decel="50000" fill="hold" nodeType="withEffect">
                                  <p:stCondLst>
                                    <p:cond delay="0"/>
                                  </p:stCondLst>
                                  <p:childTnLst>
                                    <p:anim calcmode="lin" valueType="num">
                                      <p:cBhvr additive="base">
                                        <p:cTn id="448"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449"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450"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451"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452" presetID="35" presetClass="path" presetSubtype="0" accel="50000" decel="50000" fill="hold" grpId="9" nodeType="withEffect">
                                  <p:stCondLst>
                                    <p:cond delay="0"/>
                                  </p:stCondLst>
                                  <p:childTnLst>
                                    <p:anim calcmode="lin" valueType="num">
                                      <p:cBhvr additive="base">
                                        <p:cTn id="453"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454"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455"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456"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457" presetID="35" presetClass="path" presetSubtype="0" accel="50000" decel="50000" fill="hold" nodeType="withEffect">
                                  <p:stCondLst>
                                    <p:cond delay="0"/>
                                  </p:stCondLst>
                                  <p:childTnLst>
                                    <p:anim calcmode="lin" valueType="num">
                                      <p:cBhvr additive="base">
                                        <p:cTn id="458"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459"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460"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461"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462" presetID="35" presetClass="path" presetSubtype="0" accel="50000" decel="50000" fill="hold" nodeType="withEffect">
                                  <p:stCondLst>
                                    <p:cond delay="0"/>
                                  </p:stCondLst>
                                  <p:childTnLst>
                                    <p:anim calcmode="lin" valueType="num">
                                      <p:cBhvr additive="base">
                                        <p:cTn id="463"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64"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65"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66"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67" presetID="35" presetClass="path" presetSubtype="0" accel="50000" decel="50000" fill="hold" grpId="6" nodeType="withEffect">
                                  <p:stCondLst>
                                    <p:cond delay="0"/>
                                  </p:stCondLst>
                                  <p:childTnLst>
                                    <p:anim calcmode="lin" valueType="num">
                                      <p:cBhvr additive="base">
                                        <p:cTn id="468"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69"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70"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71"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72" presetID="35" presetClass="path" presetSubtype="0" accel="50000" decel="50000" fill="hold" nodeType="withEffect">
                                  <p:stCondLst>
                                    <p:cond delay="0"/>
                                  </p:stCondLst>
                                  <p:childTnLst>
                                    <p:anim calcmode="lin" valueType="num">
                                      <p:cBhvr additive="base">
                                        <p:cTn id="473"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74"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75"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76"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77" presetID="35" presetClass="path" presetSubtype="0" accel="50000" decel="50000" fill="hold" nodeType="withEffect">
                                  <p:stCondLst>
                                    <p:cond delay="0"/>
                                  </p:stCondLst>
                                  <p:childTnLst>
                                    <p:anim calcmode="lin" valueType="num">
                                      <p:cBhvr additive="base">
                                        <p:cTn id="478"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79"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80"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81"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82" presetID="35" presetClass="path" presetSubtype="0" accel="50000" decel="50000" fill="hold" grpId="3" nodeType="withEffect">
                                  <p:stCondLst>
                                    <p:cond delay="0"/>
                                  </p:stCondLst>
                                  <p:childTnLst>
                                    <p:anim calcmode="lin" valueType="num">
                                      <p:cBhvr additive="base">
                                        <p:cTn id="483"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84"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85"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86"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87" presetID="35" presetClass="path" presetSubtype="0" accel="50000" decel="50000" fill="hold" grpId="2" nodeType="withEffect">
                                  <p:stCondLst>
                                    <p:cond delay="0"/>
                                  </p:stCondLst>
                                  <p:childTnLst>
                                    <p:anim calcmode="lin" valueType="num">
                                      <p:cBhvr additive="base">
                                        <p:cTn id="488"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89"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90"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91"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492" presetID="35" presetClass="path" presetSubtype="0" accel="50000" decel="50000" fill="hold" grpId="1" nodeType="withEffect">
                                  <p:stCondLst>
                                    <p:cond delay="0"/>
                                  </p:stCondLst>
                                  <p:childTnLst>
                                    <p:anim calcmode="lin" valueType="num">
                                      <p:cBhvr additive="base">
                                        <p:cTn id="493"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494"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495"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496" dur="500" fill="hold">
                                          <p:stCondLst>
                                            <p:cond delay="0"/>
                                          </p:stCondLst>
                                        </p:cTn>
                                        <p:tgtEl>
                                          <p:spTgt spid="17"/>
                                        </p:tgtEl>
                                        <p:attrNameLst>
                                          <p:attrName>ppt_h</p:attrName>
                                        </p:attrNameLst>
                                      </p:cBhvr>
                                      <p:tavLst>
                                        <p:tav tm="0">
                                          <p:val>
                                            <p:strVal val="ppt_h"/>
                                          </p:val>
                                        </p:tav>
                                        <p:tav tm="100000">
                                          <p:val>
                                            <p:strVal val="#ppt_h"/>
                                          </p:val>
                                        </p:tav>
                                      </p:tavLst>
                                    </p:anim>
                                  </p:childTnLst>
                                </p:cTn>
                              </p:par>
                            </p:childTnLst>
                          </p:cTn>
                        </p:par>
                      </p:childTnLst>
                    </p:cTn>
                  </p:par>
                  <p:par>
                    <p:cTn id="497" fill="hold">
                      <p:stCondLst>
                        <p:cond delay="indefinite"/>
                      </p:stCondLst>
                      <p:childTnLst>
                        <p:par>
                          <p:cTn id="498" fill="hold">
                            <p:stCondLst>
                              <p:cond delay="0"/>
                            </p:stCondLst>
                            <p:childTnLst>
                              <p:par>
                                <p:cTn id="499" presetID="37" presetClass="entr" presetSubtype="0" fill="hold" grpId="0" nodeType="clickEffect">
                                  <p:stCondLst>
                                    <p:cond delay="0"/>
                                  </p:stCondLst>
                                  <p:childTnLst>
                                    <p:set>
                                      <p:cBhvr>
                                        <p:cTn id="500" dur="1" fill="hold">
                                          <p:stCondLst>
                                            <p:cond delay="0"/>
                                          </p:stCondLst>
                                        </p:cTn>
                                        <p:tgtEl>
                                          <p:spTgt spid="20"/>
                                        </p:tgtEl>
                                        <p:attrNameLst>
                                          <p:attrName>style.visibility</p:attrName>
                                        </p:attrNameLst>
                                      </p:cBhvr>
                                      <p:to>
                                        <p:strVal val="visible"/>
                                      </p:to>
                                    </p:set>
                                    <p:animEffect transition="in" filter="fade">
                                      <p:cBhvr>
                                        <p:cTn id="501" dur="500"/>
                                        <p:tgtEl>
                                          <p:spTgt spid="20"/>
                                        </p:tgtEl>
                                      </p:cBhvr>
                                    </p:animEffect>
                                    <p:anim calcmode="lin" valueType="num">
                                      <p:cBhvr>
                                        <p:cTn id="502" dur="500" fill="hold"/>
                                        <p:tgtEl>
                                          <p:spTgt spid="20"/>
                                        </p:tgtEl>
                                        <p:attrNameLst>
                                          <p:attrName>ppt_x</p:attrName>
                                        </p:attrNameLst>
                                      </p:cBhvr>
                                      <p:tavLst>
                                        <p:tav tm="0">
                                          <p:val>
                                            <p:strVal val="#ppt_x"/>
                                          </p:val>
                                        </p:tav>
                                        <p:tav tm="100000">
                                          <p:val>
                                            <p:fltVal val="0.211419"/>
                                          </p:val>
                                        </p:tav>
                                      </p:tavLst>
                                    </p:anim>
                                    <p:anim calcmode="lin" valueType="num">
                                      <p:cBhvr>
                                        <p:cTn id="503" dur="450" decel="100000" fill="hold"/>
                                        <p:tgtEl>
                                          <p:spTgt spid="20"/>
                                        </p:tgtEl>
                                        <p:attrNameLst>
                                          <p:attrName>ppt_y</p:attrName>
                                        </p:attrNameLst>
                                      </p:cBhvr>
                                      <p:tavLst>
                                        <p:tav tm="0">
                                          <p:val>
                                            <p:strVal val="#ppt_y+1"/>
                                          </p:val>
                                        </p:tav>
                                        <p:tav tm="100000">
                                          <p:val>
                                            <p:fltVal val="0.355952"/>
                                          </p:val>
                                        </p:tav>
                                      </p:tavLst>
                                    </p:anim>
                                    <p:anim calcmode="lin" valueType="num">
                                      <p:cBhvr>
                                        <p:cTn id="504" dur="50" accel="100000" fill="hold">
                                          <p:stCondLst>
                                            <p:cond delay="450"/>
                                          </p:stCondLst>
                                        </p:cTn>
                                        <p:tgtEl>
                                          <p:spTgt spid="20"/>
                                        </p:tgtEl>
                                        <p:attrNameLst>
                                          <p:attrName>ppt_y</p:attrName>
                                        </p:attrNameLst>
                                      </p:cBhvr>
                                      <p:tavLst>
                                        <p:tav tm="0">
                                          <p:val>
                                            <p:strVal val="#ppt_y-.03"/>
                                          </p:val>
                                        </p:tav>
                                        <p:tav tm="100000">
                                          <p:val>
                                            <p:fltVal val="0.355952"/>
                                          </p:val>
                                        </p:tav>
                                      </p:tavLst>
                                    </p:anim>
                                  </p:childTnLst>
                                </p:cTn>
                              </p:par>
                              <p:par>
                                <p:cTn id="505" presetID="35" presetClass="path" presetSubtype="0" accel="50000" decel="50000" fill="hold" grpId="13" nodeType="withEffect">
                                  <p:stCondLst>
                                    <p:cond delay="0"/>
                                  </p:stCondLst>
                                  <p:childTnLst>
                                    <p:anim calcmode="lin" valueType="num">
                                      <p:cBhvr additive="base">
                                        <p:cTn id="50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507"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50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0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10" presetID="35" presetClass="path" presetSubtype="0" accel="50000" decel="50000" fill="hold" grpId="12" nodeType="withEffect">
                                  <p:stCondLst>
                                    <p:cond delay="0"/>
                                  </p:stCondLst>
                                  <p:childTnLst>
                                    <p:anim calcmode="lin" valueType="num">
                                      <p:cBhvr additive="base">
                                        <p:cTn id="51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512"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51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1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515" presetID="35" presetClass="path" presetSubtype="0" accel="50000" decel="50000" fill="hold" nodeType="withEffect">
                                  <p:stCondLst>
                                    <p:cond delay="0"/>
                                  </p:stCondLst>
                                  <p:childTnLst>
                                    <p:anim calcmode="lin" valueType="num">
                                      <p:cBhvr additive="base">
                                        <p:cTn id="51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517"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51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51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520" presetID="35" presetClass="path" presetSubtype="0" accel="50000" decel="50000" fill="hold" grpId="10" nodeType="withEffect">
                                  <p:stCondLst>
                                    <p:cond delay="0"/>
                                  </p:stCondLst>
                                  <p:childTnLst>
                                    <p:anim calcmode="lin" valueType="num">
                                      <p:cBhvr additive="base">
                                        <p:cTn id="52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522"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52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52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525" presetID="35" presetClass="path" presetSubtype="0" accel="50000" decel="50000" fill="hold" nodeType="withEffect">
                                  <p:stCondLst>
                                    <p:cond delay="0"/>
                                  </p:stCondLst>
                                  <p:childTnLst>
                                    <p:anim calcmode="lin" valueType="num">
                                      <p:cBhvr additive="base">
                                        <p:cTn id="52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527"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52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52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530" presetID="35" presetClass="path" presetSubtype="0" accel="50000" decel="50000" fill="hold" nodeType="withEffect">
                                  <p:stCondLst>
                                    <p:cond delay="0"/>
                                  </p:stCondLst>
                                  <p:childTnLst>
                                    <p:anim calcmode="lin" valueType="num">
                                      <p:cBhvr additive="base">
                                        <p:cTn id="53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532"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53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53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535" presetID="35" presetClass="path" presetSubtype="0" accel="50000" decel="50000" fill="hold" grpId="7" nodeType="withEffect">
                                  <p:stCondLst>
                                    <p:cond delay="0"/>
                                  </p:stCondLst>
                                  <p:childTnLst>
                                    <p:anim calcmode="lin" valueType="num">
                                      <p:cBhvr additive="base">
                                        <p:cTn id="53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537"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53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53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540" presetID="35" presetClass="path" presetSubtype="0" accel="50000" decel="50000" fill="hold" nodeType="withEffect">
                                  <p:stCondLst>
                                    <p:cond delay="0"/>
                                  </p:stCondLst>
                                  <p:childTnLst>
                                    <p:anim calcmode="lin" valueType="num">
                                      <p:cBhvr additive="base">
                                        <p:cTn id="54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542"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54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544"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545" presetID="35" presetClass="path" presetSubtype="0" accel="50000" decel="50000" fill="hold" nodeType="withEffect">
                                  <p:stCondLst>
                                    <p:cond delay="0"/>
                                  </p:stCondLst>
                                  <p:childTnLst>
                                    <p:anim calcmode="lin" valueType="num">
                                      <p:cBhvr additive="base">
                                        <p:cTn id="546"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547"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548"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549"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550" presetID="35" presetClass="path" presetSubtype="0" accel="50000" decel="50000" fill="hold" grpId="4" nodeType="withEffect">
                                  <p:stCondLst>
                                    <p:cond delay="0"/>
                                  </p:stCondLst>
                                  <p:childTnLst>
                                    <p:anim calcmode="lin" valueType="num">
                                      <p:cBhvr additive="base">
                                        <p:cTn id="551"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552"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553"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554"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555" presetID="35" presetClass="path" presetSubtype="0" accel="50000" decel="50000" fill="hold" grpId="3" nodeType="withEffect">
                                  <p:stCondLst>
                                    <p:cond delay="0"/>
                                  </p:stCondLst>
                                  <p:childTnLst>
                                    <p:anim calcmode="lin" valueType="num">
                                      <p:cBhvr additive="base">
                                        <p:cTn id="556"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557"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558"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559"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560" presetID="35" presetClass="path" presetSubtype="0" accel="50000" decel="50000" fill="hold" grpId="2" nodeType="withEffect">
                                  <p:stCondLst>
                                    <p:cond delay="0"/>
                                  </p:stCondLst>
                                  <p:childTnLst>
                                    <p:anim calcmode="lin" valueType="num">
                                      <p:cBhvr additive="base">
                                        <p:cTn id="561"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562"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563"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564" dur="500" fill="hold">
                                          <p:stCondLst>
                                            <p:cond delay="0"/>
                                          </p:stCondLst>
                                        </p:cTn>
                                        <p:tgtEl>
                                          <p:spTgt spid="17"/>
                                        </p:tgtEl>
                                        <p:attrNameLst>
                                          <p:attrName>ppt_h</p:attrName>
                                        </p:attrNameLst>
                                      </p:cBhvr>
                                      <p:tavLst>
                                        <p:tav tm="0">
                                          <p:val>
                                            <p:strVal val="ppt_h"/>
                                          </p:val>
                                        </p:tav>
                                        <p:tav tm="100000">
                                          <p:val>
                                            <p:strVal val="#ppt_h"/>
                                          </p:val>
                                        </p:tav>
                                      </p:tavLst>
                                    </p:anim>
                                  </p:childTnLst>
                                </p:cTn>
                              </p:par>
                              <p:par>
                                <p:cTn id="565" presetID="35" presetClass="path" presetSubtype="0" accel="50000" decel="50000" fill="hold" grpId="1" nodeType="withEffect">
                                  <p:stCondLst>
                                    <p:cond delay="0"/>
                                  </p:stCondLst>
                                  <p:childTnLst>
                                    <p:anim calcmode="lin" valueType="num">
                                      <p:cBhvr additive="base">
                                        <p:cTn id="566" dur="500" fill="hold">
                                          <p:stCondLst>
                                            <p:cond delay="0"/>
                                          </p:stCondLst>
                                        </p:cTn>
                                        <p:tgtEl>
                                          <p:spTgt spid="18"/>
                                        </p:tgtEl>
                                        <p:attrNameLst>
                                          <p:attrName>ppt_x</p:attrName>
                                        </p:attrNameLst>
                                      </p:cBhvr>
                                      <p:tavLst>
                                        <p:tav tm="0">
                                          <p:val>
                                            <p:strVal val="ppt_x"/>
                                          </p:val>
                                        </p:tav>
                                        <p:tav tm="100000">
                                          <p:val>
                                            <p:fltVal val="0.409522"/>
                                          </p:val>
                                        </p:tav>
                                      </p:tavLst>
                                    </p:anim>
                                    <p:anim calcmode="lin" valueType="num">
                                      <p:cBhvr additive="base">
                                        <p:cTn id="567" dur="500" fill="hold">
                                          <p:stCondLst>
                                            <p:cond delay="0"/>
                                          </p:stCondLst>
                                        </p:cTn>
                                        <p:tgtEl>
                                          <p:spTgt spid="18"/>
                                        </p:tgtEl>
                                        <p:attrNameLst>
                                          <p:attrName>ppt_y</p:attrName>
                                        </p:attrNameLst>
                                      </p:cBhvr>
                                      <p:tavLst>
                                        <p:tav tm="0">
                                          <p:val>
                                            <p:strVal val="ppt_y"/>
                                          </p:val>
                                        </p:tav>
                                        <p:tav tm="100000">
                                          <p:val>
                                            <p:fltVal val="0.638109"/>
                                          </p:val>
                                        </p:tav>
                                      </p:tavLst>
                                    </p:anim>
                                    <p:anim calcmode="lin" valueType="num">
                                      <p:cBhvr additive="base">
                                        <p:cTn id="568" dur="500" fill="hold">
                                          <p:stCondLst>
                                            <p:cond delay="0"/>
                                          </p:stCondLst>
                                        </p:cTn>
                                        <p:tgtEl>
                                          <p:spTgt spid="18"/>
                                        </p:tgtEl>
                                        <p:attrNameLst>
                                          <p:attrName>ppt_w</p:attrName>
                                        </p:attrNameLst>
                                      </p:cBhvr>
                                      <p:tavLst>
                                        <p:tav tm="0">
                                          <p:val>
                                            <p:strVal val="ppt_w"/>
                                          </p:val>
                                        </p:tav>
                                        <p:tav tm="100000">
                                          <p:val>
                                            <p:strVal val="#ppt_w"/>
                                          </p:val>
                                        </p:tav>
                                      </p:tavLst>
                                    </p:anim>
                                    <p:anim calcmode="lin" valueType="num">
                                      <p:cBhvr additive="base">
                                        <p:cTn id="569" dur="500" fill="hold">
                                          <p:stCondLst>
                                            <p:cond delay="0"/>
                                          </p:stCondLst>
                                        </p:cTn>
                                        <p:tgtEl>
                                          <p:spTgt spid="18"/>
                                        </p:tgtEl>
                                        <p:attrNameLst>
                                          <p:attrName>ppt_h</p:attrName>
                                        </p:attrNameLst>
                                      </p:cBhvr>
                                      <p:tavLst>
                                        <p:tav tm="0">
                                          <p:val>
                                            <p:strVal val="ppt_h"/>
                                          </p:val>
                                        </p:tav>
                                        <p:tav tm="100000">
                                          <p:val>
                                            <p:strVal val="#ppt_h"/>
                                          </p:val>
                                        </p:tav>
                                      </p:tavLst>
                                    </p:anim>
                                  </p:childTnLst>
                                </p:cTn>
                              </p:par>
                            </p:childTnLst>
                          </p:cTn>
                        </p:par>
                      </p:childTnLst>
                    </p:cTn>
                  </p:par>
                  <p:par>
                    <p:cTn id="570" fill="hold">
                      <p:stCondLst>
                        <p:cond delay="indefinite"/>
                      </p:stCondLst>
                      <p:childTnLst>
                        <p:par>
                          <p:cTn id="571" fill="hold">
                            <p:stCondLst>
                              <p:cond delay="0"/>
                            </p:stCondLst>
                            <p:childTnLst>
                              <p:par>
                                <p:cTn id="572" presetID="35" presetClass="path" presetSubtype="0" accel="50000" decel="50000" fill="hold" grpId="1" nodeType="clickEffect">
                                  <p:stCondLst>
                                    <p:cond delay="0"/>
                                  </p:stCondLst>
                                  <p:childTnLst>
                                    <p:anim calcmode="lin" valueType="num">
                                      <p:cBhvr additive="base">
                                        <p:cTn id="573" dur="250" fill="hold">
                                          <p:stCondLst>
                                            <p:cond delay="0"/>
                                          </p:stCondLst>
                                        </p:cTn>
                                        <p:tgtEl>
                                          <p:spTgt spid="20"/>
                                        </p:tgtEl>
                                        <p:attrNameLst>
                                          <p:attrName>ppt_x</p:attrName>
                                        </p:attrNameLst>
                                      </p:cBhvr>
                                      <p:tavLst>
                                        <p:tav tm="0">
                                          <p:val>
                                            <p:strVal val="ppt_x"/>
                                          </p:val>
                                        </p:tav>
                                        <p:tav tm="100000">
                                          <p:val>
                                            <p:fltVal val="0.211419"/>
                                          </p:val>
                                        </p:tav>
                                      </p:tavLst>
                                    </p:anim>
                                    <p:anim calcmode="lin" valueType="num">
                                      <p:cBhvr additive="base">
                                        <p:cTn id="574" dur="250" fill="hold">
                                          <p:stCondLst>
                                            <p:cond delay="0"/>
                                          </p:stCondLst>
                                        </p:cTn>
                                        <p:tgtEl>
                                          <p:spTgt spid="20"/>
                                        </p:tgtEl>
                                        <p:attrNameLst>
                                          <p:attrName>ppt_y</p:attrName>
                                        </p:attrNameLst>
                                      </p:cBhvr>
                                      <p:tavLst>
                                        <p:tav tm="0">
                                          <p:val>
                                            <p:strVal val="ppt_y"/>
                                          </p:val>
                                        </p:tav>
                                        <p:tav tm="100000">
                                          <p:val>
                                            <p:fltVal val="0.355952"/>
                                          </p:val>
                                        </p:tav>
                                      </p:tavLst>
                                    </p:anim>
                                    <p:anim calcmode="lin" valueType="num">
                                      <p:cBhvr additive="base">
                                        <p:cTn id="575" dur="250" fill="hold">
                                          <p:stCondLst>
                                            <p:cond delay="0"/>
                                          </p:stCondLst>
                                        </p:cTn>
                                        <p:tgtEl>
                                          <p:spTgt spid="20"/>
                                        </p:tgtEl>
                                        <p:attrNameLst>
                                          <p:attrName>ppt_w</p:attrName>
                                        </p:attrNameLst>
                                      </p:cBhvr>
                                      <p:tavLst>
                                        <p:tav tm="0">
                                          <p:val>
                                            <p:strVal val="ppt_w"/>
                                          </p:val>
                                        </p:tav>
                                        <p:tav tm="100000">
                                          <p:val>
                                            <p:strVal val="#ppt_w"/>
                                          </p:val>
                                        </p:tav>
                                      </p:tavLst>
                                    </p:anim>
                                    <p:anim calcmode="lin" valueType="num">
                                      <p:cBhvr additive="base">
                                        <p:cTn id="576" dur="250" fill="hold">
                                          <p:stCondLst>
                                            <p:cond delay="0"/>
                                          </p:stCondLst>
                                        </p:cTn>
                                        <p:tgtEl>
                                          <p:spTgt spid="20"/>
                                        </p:tgtEl>
                                        <p:attrNameLst>
                                          <p:attrName>ppt_h</p:attrName>
                                        </p:attrNameLst>
                                      </p:cBhvr>
                                      <p:tavLst>
                                        <p:tav tm="0">
                                          <p:val>
                                            <p:strVal val="ppt_h"/>
                                          </p:val>
                                        </p:tav>
                                        <p:tav tm="100000">
                                          <p:val>
                                            <p:strVal val="#ppt_h"/>
                                          </p:val>
                                        </p:tav>
                                      </p:tavLst>
                                    </p:anim>
                                  </p:childTnLst>
                                </p:cTn>
                              </p:par>
                            </p:childTnLst>
                          </p:cTn>
                        </p:par>
                      </p:childTnLst>
                    </p:cTn>
                  </p:par>
                  <p:par>
                    <p:cTn id="577" fill="hold">
                      <p:stCondLst>
                        <p:cond delay="indefinite"/>
                      </p:stCondLst>
                      <p:childTnLst>
                        <p:par>
                          <p:cTn id="578" fill="hold">
                            <p:stCondLst>
                              <p:cond delay="0"/>
                            </p:stCondLst>
                            <p:childTnLst>
                              <p:par>
                                <p:cTn id="579" presetID="37" presetClass="entr" presetSubtype="0" fill="hold" nodeType="clickEffect">
                                  <p:stCondLst>
                                    <p:cond delay="0"/>
                                  </p:stCondLst>
                                  <p:childTnLst>
                                    <p:set>
                                      <p:cBhvr>
                                        <p:cTn id="580" dur="1" fill="hold">
                                          <p:stCondLst>
                                            <p:cond delay="0"/>
                                          </p:stCondLst>
                                        </p:cTn>
                                        <p:tgtEl>
                                          <p:spTgt spid="5"/>
                                        </p:tgtEl>
                                        <p:attrNameLst>
                                          <p:attrName>style.visibility</p:attrName>
                                        </p:attrNameLst>
                                      </p:cBhvr>
                                      <p:to>
                                        <p:strVal val="visible"/>
                                      </p:to>
                                    </p:set>
                                    <p:animEffect transition="in" filter="fade">
                                      <p:cBhvr>
                                        <p:cTn id="581" dur="500"/>
                                        <p:tgtEl>
                                          <p:spTgt spid="5"/>
                                        </p:tgtEl>
                                      </p:cBhvr>
                                    </p:animEffect>
                                    <p:anim calcmode="lin" valueType="num">
                                      <p:cBhvr>
                                        <p:cTn id="582" dur="500" fill="hold"/>
                                        <p:tgtEl>
                                          <p:spTgt spid="5"/>
                                        </p:tgtEl>
                                        <p:attrNameLst>
                                          <p:attrName>ppt_x</p:attrName>
                                        </p:attrNameLst>
                                      </p:cBhvr>
                                      <p:tavLst>
                                        <p:tav tm="0">
                                          <p:val>
                                            <p:strVal val="#ppt_x"/>
                                          </p:val>
                                        </p:tav>
                                        <p:tav tm="100000">
                                          <p:val>
                                            <p:fltVal val="0.727884"/>
                                          </p:val>
                                        </p:tav>
                                      </p:tavLst>
                                    </p:anim>
                                    <p:anim calcmode="lin" valueType="num">
                                      <p:cBhvr>
                                        <p:cTn id="583" dur="450" decel="100000" fill="hold"/>
                                        <p:tgtEl>
                                          <p:spTgt spid="5"/>
                                        </p:tgtEl>
                                        <p:attrNameLst>
                                          <p:attrName>ppt_y</p:attrName>
                                        </p:attrNameLst>
                                      </p:cBhvr>
                                      <p:tavLst>
                                        <p:tav tm="0">
                                          <p:val>
                                            <p:strVal val="#ppt_y+1"/>
                                          </p:val>
                                        </p:tav>
                                        <p:tav tm="100000">
                                          <p:val>
                                            <p:fltVal val="0.497113"/>
                                          </p:val>
                                        </p:tav>
                                      </p:tavLst>
                                    </p:anim>
                                    <p:anim calcmode="lin" valueType="num">
                                      <p:cBhvr>
                                        <p:cTn id="584" dur="50" accel="100000" fill="hold">
                                          <p:stCondLst>
                                            <p:cond delay="450"/>
                                          </p:stCondLst>
                                        </p:cTn>
                                        <p:tgtEl>
                                          <p:spTgt spid="5"/>
                                        </p:tgtEl>
                                        <p:attrNameLst>
                                          <p:attrName>ppt_y</p:attrName>
                                        </p:attrNameLst>
                                      </p:cBhvr>
                                      <p:tavLst>
                                        <p:tav tm="0">
                                          <p:val>
                                            <p:strVal val="#ppt_y-.03"/>
                                          </p:val>
                                        </p:tav>
                                        <p:tav tm="100000">
                                          <p:val>
                                            <p:fltVal val="0.497113"/>
                                          </p:val>
                                        </p:tav>
                                      </p:tavLst>
                                    </p:anim>
                                  </p:childTnLst>
                                </p:cTn>
                              </p:par>
                              <p:par>
                                <p:cTn id="585" presetID="35" presetClass="path" presetSubtype="0" accel="50000" decel="50000" fill="hold" nodeType="withEffect">
                                  <p:stCondLst>
                                    <p:cond delay="0"/>
                                  </p:stCondLst>
                                  <p:childTnLst>
                                    <p:anim calcmode="lin" valueType="num">
                                      <p:cBhvr additive="base">
                                        <p:cTn id="586" dur="500" fill="hold">
                                          <p:stCondLst>
                                            <p:cond delay="0"/>
                                          </p:stCondLst>
                                        </p:cTn>
                                        <p:tgtEl>
                                          <p:spTgt spid="5"/>
                                        </p:tgtEl>
                                        <p:attrNameLst>
                                          <p:attrName>ppt_x</p:attrName>
                                        </p:attrNameLst>
                                      </p:cBhvr>
                                      <p:tavLst>
                                        <p:tav tm="0">
                                          <p:val>
                                            <p:strVal val="ppt_x"/>
                                          </p:val>
                                        </p:tav>
                                        <p:tav tm="100000">
                                          <p:val>
                                            <p:fltVal val="0.727884"/>
                                          </p:val>
                                        </p:tav>
                                      </p:tavLst>
                                    </p:anim>
                                    <p:anim calcmode="lin" valueType="num">
                                      <p:cBhvr additive="base">
                                        <p:cTn id="587"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8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8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590" presetID="35" presetClass="path" presetSubtype="0" accel="50000" decel="50000" fill="hold" nodeType="withEffect">
                                  <p:stCondLst>
                                    <p:cond delay="0"/>
                                  </p:stCondLst>
                                  <p:childTnLst>
                                    <p:anim calcmode="lin" valueType="num">
                                      <p:cBhvr additive="base">
                                        <p:cTn id="591" dur="500" fill="hold">
                                          <p:stCondLst>
                                            <p:cond delay="0"/>
                                          </p:stCondLst>
                                        </p:cTn>
                                        <p:tgtEl>
                                          <p:spTgt spid="5"/>
                                        </p:tgtEl>
                                        <p:attrNameLst>
                                          <p:attrName>ppt_x</p:attrName>
                                        </p:attrNameLst>
                                      </p:cBhvr>
                                      <p:tavLst>
                                        <p:tav tm="0">
                                          <p:val>
                                            <p:strVal val="ppt_x"/>
                                          </p:val>
                                        </p:tav>
                                        <p:tav tm="100000">
                                          <p:val>
                                            <p:fltVal val="0.727884"/>
                                          </p:val>
                                        </p:tav>
                                      </p:tavLst>
                                    </p:anim>
                                    <p:anim calcmode="lin" valueType="num">
                                      <p:cBhvr additive="base">
                                        <p:cTn id="592"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9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9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595" presetID="35" presetClass="path" presetSubtype="0" accel="50000" decel="50000" fill="hold" nodeType="withEffect">
                                  <p:stCondLst>
                                    <p:cond delay="0"/>
                                  </p:stCondLst>
                                  <p:childTnLst>
                                    <p:anim calcmode="lin" valueType="num">
                                      <p:cBhvr additive="base">
                                        <p:cTn id="59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597"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59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59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00" presetID="35" presetClass="path" presetSubtype="0" accel="50000" decel="50000" fill="hold" nodeType="withEffect">
                                  <p:stCondLst>
                                    <p:cond delay="0"/>
                                  </p:stCondLst>
                                  <p:childTnLst>
                                    <p:anim calcmode="lin" valueType="num">
                                      <p:cBhvr additive="base">
                                        <p:cTn id="60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02" dur="500" fill="hold">
                                          <p:stCondLst>
                                            <p:cond delay="0"/>
                                          </p:stCondLst>
                                        </p:cTn>
                                        <p:tgtEl>
                                          <p:spTgt spid="5"/>
                                        </p:tgtEl>
                                        <p:attrNameLst>
                                          <p:attrName>ppt_y</p:attrName>
                                        </p:attrNameLst>
                                      </p:cBhvr>
                                      <p:tavLst>
                                        <p:tav tm="0">
                                          <p:val>
                                            <p:strVal val="ppt_y"/>
                                          </p:val>
                                        </p:tav>
                                        <p:tav tm="100000">
                                          <p:val>
                                            <p:fltVal val="0.497113"/>
                                          </p:val>
                                        </p:tav>
                                      </p:tavLst>
                                    </p:anim>
                                    <p:anim calcmode="lin" valueType="num">
                                      <p:cBhvr additive="base">
                                        <p:cTn id="60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0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05" presetID="35" presetClass="path" presetSubtype="0" accel="50000" decel="50000" fill="hold" nodeType="withEffect">
                                  <p:stCondLst>
                                    <p:cond delay="0"/>
                                  </p:stCondLst>
                                  <p:childTnLst>
                                    <p:anim calcmode="lin" valueType="num">
                                      <p:cBhvr additive="base">
                                        <p:cTn id="60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07" dur="500" fill="hold">
                                          <p:stCondLst>
                                            <p:cond delay="0"/>
                                          </p:stCondLst>
                                        </p:cTn>
                                        <p:tgtEl>
                                          <p:spTgt spid="5"/>
                                        </p:tgtEl>
                                        <p:attrNameLst>
                                          <p:attrName>ppt_y</p:attrName>
                                        </p:attrNameLst>
                                      </p:cBhvr>
                                      <p:tavLst>
                                        <p:tav tm="0">
                                          <p:val>
                                            <p:strVal val="ppt_y"/>
                                          </p:val>
                                        </p:tav>
                                        <p:tav tm="100000">
                                          <p:val>
                                            <p:fltVal val="0.475571"/>
                                          </p:val>
                                        </p:tav>
                                      </p:tavLst>
                                    </p:anim>
                                    <p:anim calcmode="lin" valueType="num">
                                      <p:cBhvr additive="base">
                                        <p:cTn id="60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0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10" presetID="35" presetClass="path" presetSubtype="0" accel="50000" decel="50000" fill="hold" nodeType="withEffect">
                                  <p:stCondLst>
                                    <p:cond delay="0"/>
                                  </p:stCondLst>
                                  <p:childTnLst>
                                    <p:anim calcmode="lin" valueType="num">
                                      <p:cBhvr additive="base">
                                        <p:cTn id="61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12" dur="500" fill="hold">
                                          <p:stCondLst>
                                            <p:cond delay="0"/>
                                          </p:stCondLst>
                                        </p:cTn>
                                        <p:tgtEl>
                                          <p:spTgt spid="5"/>
                                        </p:tgtEl>
                                        <p:attrNameLst>
                                          <p:attrName>ppt_y</p:attrName>
                                        </p:attrNameLst>
                                      </p:cBhvr>
                                      <p:tavLst>
                                        <p:tav tm="0">
                                          <p:val>
                                            <p:strVal val="ppt_y"/>
                                          </p:val>
                                        </p:tav>
                                        <p:tav tm="100000">
                                          <p:val>
                                            <p:fltVal val="0.37722"/>
                                          </p:val>
                                        </p:tav>
                                      </p:tavLst>
                                    </p:anim>
                                    <p:anim calcmode="lin" valueType="num">
                                      <p:cBhvr additive="base">
                                        <p:cTn id="61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1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15" presetID="35" presetClass="path" presetSubtype="0" accel="50000" decel="50000" fill="hold" nodeType="withEffect">
                                  <p:stCondLst>
                                    <p:cond delay="0"/>
                                  </p:stCondLst>
                                  <p:childTnLst>
                                    <p:anim calcmode="lin" valueType="num">
                                      <p:cBhvr additive="base">
                                        <p:cTn id="61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17"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1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19"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20" presetID="35" presetClass="path" presetSubtype="0" accel="50000" decel="50000" fill="hold" nodeType="withEffect">
                                  <p:stCondLst>
                                    <p:cond delay="0"/>
                                  </p:stCondLst>
                                  <p:childTnLst>
                                    <p:anim calcmode="lin" valueType="num">
                                      <p:cBhvr additive="base">
                                        <p:cTn id="621"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22"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23"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24" dur="500" fill="hold">
                                          <p:stCondLst>
                                            <p:cond delay="0"/>
                                          </p:stCondLst>
                                        </p:cTn>
                                        <p:tgtEl>
                                          <p:spTgt spid="5"/>
                                        </p:tgtEl>
                                        <p:attrNameLst>
                                          <p:attrName>ppt_h</p:attrName>
                                        </p:attrNameLst>
                                      </p:cBhvr>
                                      <p:tavLst>
                                        <p:tav tm="0">
                                          <p:val>
                                            <p:strVal val="ppt_h"/>
                                          </p:val>
                                        </p:tav>
                                        <p:tav tm="100000">
                                          <p:val>
                                            <p:strVal val="#ppt_h"/>
                                          </p:val>
                                        </p:tav>
                                      </p:tavLst>
                                    </p:anim>
                                  </p:childTnLst>
                                </p:cTn>
                              </p:par>
                              <p:par>
                                <p:cTn id="625" presetID="35" presetClass="path" presetSubtype="0" accel="50000" decel="50000" fill="hold" nodeType="withEffect">
                                  <p:stCondLst>
                                    <p:cond delay="0"/>
                                  </p:stCondLst>
                                  <p:childTnLst>
                                    <p:anim calcmode="lin" valueType="num">
                                      <p:cBhvr additive="base">
                                        <p:cTn id="626" dur="500" fill="hold">
                                          <p:stCondLst>
                                            <p:cond delay="0"/>
                                          </p:stCondLst>
                                        </p:cTn>
                                        <p:tgtEl>
                                          <p:spTgt spid="5"/>
                                        </p:tgtEl>
                                        <p:attrNameLst>
                                          <p:attrName>ppt_x</p:attrName>
                                        </p:attrNameLst>
                                      </p:cBhvr>
                                      <p:tavLst>
                                        <p:tav tm="0">
                                          <p:val>
                                            <p:strVal val="ppt_x"/>
                                          </p:val>
                                        </p:tav>
                                        <p:tav tm="100000">
                                          <p:val>
                                            <p:fltVal val="0.690848"/>
                                          </p:val>
                                        </p:tav>
                                      </p:tavLst>
                                    </p:anim>
                                    <p:anim calcmode="lin" valueType="num">
                                      <p:cBhvr additive="base">
                                        <p:cTn id="627" dur="500" fill="hold">
                                          <p:stCondLst>
                                            <p:cond delay="0"/>
                                          </p:stCondLst>
                                        </p:cTn>
                                        <p:tgtEl>
                                          <p:spTgt spid="5"/>
                                        </p:tgtEl>
                                        <p:attrNameLst>
                                          <p:attrName>ppt_y</p:attrName>
                                        </p:attrNameLst>
                                      </p:cBhvr>
                                      <p:tavLst>
                                        <p:tav tm="0">
                                          <p:val>
                                            <p:strVal val="ppt_y"/>
                                          </p:val>
                                        </p:tav>
                                        <p:tav tm="100000">
                                          <p:val>
                                            <p:fltVal val="0.389444"/>
                                          </p:val>
                                        </p:tav>
                                      </p:tavLst>
                                    </p:anim>
                                    <p:anim calcmode="lin" valueType="num">
                                      <p:cBhvr additive="base">
                                        <p:cTn id="628" dur="500" fill="hold">
                                          <p:stCondLst>
                                            <p:cond delay="0"/>
                                          </p:stCondLst>
                                        </p:cTn>
                                        <p:tgtEl>
                                          <p:spTgt spid="5"/>
                                        </p:tgtEl>
                                        <p:attrNameLst>
                                          <p:attrName>ppt_w</p:attrName>
                                        </p:attrNameLst>
                                      </p:cBhvr>
                                      <p:tavLst>
                                        <p:tav tm="0">
                                          <p:val>
                                            <p:strVal val="ppt_w"/>
                                          </p:val>
                                        </p:tav>
                                        <p:tav tm="100000">
                                          <p:val>
                                            <p:strVal val="#ppt_w"/>
                                          </p:val>
                                        </p:tav>
                                      </p:tavLst>
                                    </p:anim>
                                    <p:anim calcmode="lin" valueType="num">
                                      <p:cBhvr additive="base">
                                        <p:cTn id="629" dur="500" fill="hold">
                                          <p:stCondLst>
                                            <p:cond delay="0"/>
                                          </p:stCondLst>
                                        </p:cTn>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4" grpId="0" bldLvl="0" animBg="1"/>
      <p:bldP spid="15" grpId="1" bldLvl="0" animBg="1"/>
      <p:bldP spid="15" grpId="2" bldLvl="0" animBg="1"/>
      <p:bldP spid="24" grpId="1" bldLvl="0" animBg="1"/>
      <p:bldP spid="21" grpId="0" bldLvl="0" animBg="1"/>
      <p:bldP spid="15" grpId="3" bldLvl="0" animBg="1"/>
      <p:bldP spid="24" grpId="2" bldLvl="0" animBg="1"/>
      <p:bldP spid="15" grpId="4" bldLvl="0" animBg="1"/>
      <p:bldP spid="24" grpId="3" bldLvl="0" animBg="1"/>
      <p:bldP spid="21" grpId="1" bldLvl="0" animBg="1"/>
      <p:bldP spid="15" grpId="5" bldLvl="0" animBg="1"/>
      <p:bldP spid="24" grpId="4" bldLvl="0" animBg="1"/>
      <p:bldP spid="21" grpId="2" bldLvl="0" animBg="1"/>
      <p:bldP spid="16" grpId="0" bldLvl="0" animBg="1"/>
      <p:bldP spid="15" grpId="6" bldLvl="0" animBg="1"/>
      <p:bldP spid="24" grpId="5" bldLvl="0" animBg="1"/>
      <p:bldP spid="21" grpId="3" bldLvl="0" animBg="1"/>
      <p:bldP spid="15" grpId="7" bldLvl="0" animBg="1"/>
      <p:bldP spid="24" grpId="6" bldLvl="0" animBg="1"/>
      <p:bldP spid="21" grpId="4" bldLvl="0" animBg="1"/>
      <p:bldP spid="16" grpId="1" bldLvl="0" animBg="1"/>
      <p:bldP spid="15" grpId="8" bldLvl="0" animBg="1"/>
      <p:bldP spid="24" grpId="7" bldLvl="0" animBg="1"/>
      <p:bldP spid="21" grpId="5" bldLvl="0" animBg="1"/>
      <p:bldP spid="16" grpId="2" bldLvl="0" animBg="1"/>
      <p:bldP spid="22" grpId="0" bldLvl="0" animBg="1"/>
      <p:bldP spid="15" grpId="9" bldLvl="0" animBg="1"/>
      <p:bldP spid="24" grpId="8" bldLvl="0" animBg="1"/>
      <p:bldP spid="21" grpId="6" bldLvl="0" animBg="1"/>
      <p:bldP spid="16" grpId="3" bldLvl="0" animBg="1"/>
      <p:bldP spid="19" grpId="0" bldLvl="0" animBg="1"/>
      <p:bldP spid="15" grpId="10" bldLvl="0" animBg="1"/>
      <p:bldP spid="24" grpId="9" bldLvl="0" animBg="1"/>
      <p:bldP spid="21" grpId="7" bldLvl="0" animBg="1"/>
      <p:bldP spid="16" grpId="4" bldLvl="0" animBg="1"/>
      <p:bldP spid="22" grpId="1" bldLvl="0" animBg="1"/>
      <p:bldP spid="17" grpId="0" bldLvl="0" animBg="1"/>
      <p:bldP spid="15" grpId="11" bldLvl="0" animBg="1"/>
      <p:bldP spid="24" grpId="10" bldLvl="0" animBg="1"/>
      <p:bldP spid="21" grpId="8" bldLvl="0" animBg="1"/>
      <p:bldP spid="16" grpId="5" bldLvl="0" animBg="1"/>
      <p:bldP spid="22" grpId="2" bldLvl="0" animBg="1"/>
      <p:bldP spid="19" grpId="1" bldLvl="0" animBg="1"/>
      <p:bldP spid="18" grpId="0" bldLvl="0" animBg="1"/>
      <p:bldP spid="15" grpId="12" bldLvl="0" animBg="1"/>
      <p:bldP spid="24" grpId="11" bldLvl="0" animBg="1"/>
      <p:bldP spid="21" grpId="9" bldLvl="0" animBg="1"/>
      <p:bldP spid="16" grpId="6" bldLvl="0" animBg="1"/>
      <p:bldP spid="22" grpId="3" bldLvl="0" animBg="1"/>
      <p:bldP spid="19" grpId="2" bldLvl="0" animBg="1"/>
      <p:bldP spid="17" grpId="1" bldLvl="0" animBg="1"/>
      <p:bldP spid="20" grpId="0" bldLvl="0" animBg="1"/>
      <p:bldP spid="15" grpId="13" bldLvl="0" animBg="1"/>
      <p:bldP spid="24" grpId="12" bldLvl="0" animBg="1"/>
      <p:bldP spid="21" grpId="10" bldLvl="0" animBg="1"/>
      <p:bldP spid="16" grpId="7" bldLvl="0" animBg="1"/>
      <p:bldP spid="22" grpId="4" bldLvl="0" animBg="1"/>
      <p:bldP spid="19" grpId="3" bldLvl="0" animBg="1"/>
      <p:bldP spid="17" grpId="2" bldLvl="0" animBg="1"/>
      <p:bldP spid="18" grpId="1" bldLvl="0" animBg="1"/>
      <p:bldP spid="20"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2" name="剪去对角的矩形 1"/>
          <p:cNvSpPr/>
          <p:nvPr/>
        </p:nvSpPr>
        <p:spPr>
          <a:xfrm>
            <a:off x="510540" y="1533525"/>
            <a:ext cx="10939145" cy="1213485"/>
          </a:xfrm>
          <a:prstGeom prst="snip2DiagRect">
            <a:avLst>
              <a:gd name="adj1" fmla="val 0"/>
              <a:gd name="adj2" fmla="val 43564"/>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1132205" y="1873885"/>
            <a:ext cx="10125710" cy="39878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cs typeface="仿宋" panose="02010609060101010101" charset="-122"/>
              </a:rPr>
              <a:t>通用记账凭证是一种适合各种经济业务的记账凭证。</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6" name="文本框 5"/>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通用记账凭证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5" name="同侧圆角矩形 14"/>
          <p:cNvSpPr/>
          <p:nvPr/>
        </p:nvSpPr>
        <p:spPr>
          <a:xfrm>
            <a:off x="0" y="2997200"/>
            <a:ext cx="12192635" cy="3860800"/>
          </a:xfrm>
          <a:prstGeom prst="round2Same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6" name="圆角矩形 15"/>
          <p:cNvSpPr/>
          <p:nvPr/>
        </p:nvSpPr>
        <p:spPr>
          <a:xfrm>
            <a:off x="1810385" y="2997835"/>
            <a:ext cx="8503920" cy="3781425"/>
          </a:xfrm>
          <a:prstGeom prst="roundRect">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7" name="图片 1"/>
          <p:cNvPicPr>
            <a:picLocks noChangeAspect="1"/>
          </p:cNvPicPr>
          <p:nvPr/>
        </p:nvPicPr>
        <p:blipFill>
          <a:blip r:embed="rId1"/>
          <a:stretch>
            <a:fillRect/>
          </a:stretch>
        </p:blipFill>
        <p:spPr>
          <a:xfrm>
            <a:off x="2313305" y="3114675"/>
            <a:ext cx="7567930" cy="3602355"/>
          </a:xfrm>
          <a:prstGeom prst="rect">
            <a:avLst/>
          </a:prstGeom>
          <a:noFill/>
          <a:ln>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（一）记账凭证的填制方法</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2300" y="1487805"/>
            <a:ext cx="10947400" cy="4725670"/>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剪去对角的矩形 9"/>
          <p:cNvSpPr/>
          <p:nvPr/>
        </p:nvSpPr>
        <p:spPr>
          <a:xfrm>
            <a:off x="1136015" y="2013585"/>
            <a:ext cx="9939655" cy="3997325"/>
          </a:xfrm>
          <a:prstGeom prst="snip2DiagRect">
            <a:avLst>
              <a:gd name="adj1" fmla="val 0"/>
              <a:gd name="adj2" fmla="val 16667"/>
            </a:avLst>
          </a:prstGeom>
          <a:solidFill>
            <a:schemeClr val="bg1"/>
          </a:solidFill>
          <a:ln w="38100" cmpd="dbl">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2" name="文本框 11"/>
          <p:cNvSpPr txBox="1"/>
          <p:nvPr/>
        </p:nvSpPr>
        <p:spPr>
          <a:xfrm>
            <a:off x="1383665" y="2776220"/>
            <a:ext cx="9444355" cy="4081780"/>
          </a:xfrm>
          <a:prstGeom prst="rect">
            <a:avLst/>
          </a:prstGeom>
          <a:noFill/>
        </p:spPr>
        <p:txBody>
          <a:bodyPr wrap="square" rtlCol="0">
            <a:noAutofit/>
          </a:bodyPr>
          <a:p>
            <a:r>
              <a:rPr lang="zh-CN" altLang="en-US" sz="2000">
                <a:latin typeface="方正粗黑宋简体" panose="02000000000000000000" charset="-122"/>
                <a:ea typeface="方正大黑体_GBK" panose="02010600010101010101" charset="-122"/>
                <a:cs typeface="仿宋" panose="02010609060101010101" charset="-122"/>
              </a:rPr>
              <a:t>实际工作中，为了简化登记总账的工作，可以将一定时期内全部记账凭证汇总编制科目汇总表；或者将一定时期内的各种记账凭证分别按照科目编制汇总收款凭证、汇总付款凭证和汇总转账凭证。科目汇总表与汇总记账凭证也属于记账凭证。</a:t>
            </a:r>
            <a:endParaRPr lang="zh-CN" altLang="en-US" sz="2000">
              <a:latin typeface="方正粗黑宋简体" panose="02000000000000000000" charset="-122"/>
              <a:ea typeface="方正大黑体_GBK" panose="02010600010101010101" charset="-122"/>
              <a:cs typeface="仿宋" panose="02010609060101010101" charset="-122"/>
            </a:endParaRPr>
          </a:p>
        </p:txBody>
      </p:sp>
      <p:sp>
        <p:nvSpPr>
          <p:cNvPr id="13" name="文本框 12"/>
          <p:cNvSpPr txBox="1"/>
          <p:nvPr/>
        </p:nvSpPr>
        <p:spPr>
          <a:xfrm>
            <a:off x="1132205" y="1533525"/>
            <a:ext cx="3305810" cy="398780"/>
          </a:xfrm>
          <a:prstGeom prst="rect">
            <a:avLst/>
          </a:prstGeom>
        </p:spPr>
        <p:txBody>
          <a:bodyPr wrap="square">
            <a:spAutoFit/>
          </a:bodyPr>
          <a:p>
            <a:pPr marL="0" indent="0" algn="just" defTabSz="266700">
              <a:spcBef>
                <a:spcPct val="0"/>
              </a:spcBef>
              <a:spcAft>
                <a:spcPct val="0"/>
              </a:spcAft>
            </a:pPr>
            <a:r>
              <a:rPr lang="zh-CN" altLang="en-US" sz="2000" b="1">
                <a:solidFill>
                  <a:schemeClr val="tx1"/>
                </a:solidFill>
                <a:latin typeface="方正粗黑宋简体" panose="02000000000000000000" charset="-122"/>
                <a:ea typeface="方正大黑体_GBK" panose="02010600010101010101" charset="-122"/>
              </a:rPr>
              <a:t>通用记账凭证的注意事项</a:t>
            </a:r>
            <a:endParaRPr lang="zh-CN" altLang="en-US" sz="2000" b="1">
              <a:solidFill>
                <a:schemeClr val="tx1"/>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三、</a:t>
            </a:r>
            <a:r>
              <a:rPr lang="zh-CN" altLang="en-US" sz="2800" b="1">
                <a:solidFill>
                  <a:schemeClr val="tx1"/>
                </a:solidFill>
                <a:latin typeface="方正粗黑宋简体" panose="02000000000000000000" charset="-122"/>
                <a:ea typeface="方正大黑体_GBK" panose="02010600010101010101" charset="-122"/>
                <a:sym typeface="+mn-ea"/>
              </a:rPr>
              <a:t>记账凭证的填制方法与要求</a:t>
            </a:r>
            <a:endParaRPr lang="zh-CN" altLang="en-US" sz="2400" b="1">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（二）记账凭证的填制要求</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2300" y="1487805"/>
            <a:ext cx="10947400" cy="4725670"/>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剪去对角的矩形 9"/>
          <p:cNvSpPr/>
          <p:nvPr/>
        </p:nvSpPr>
        <p:spPr>
          <a:xfrm>
            <a:off x="1102360" y="1624965"/>
            <a:ext cx="9973310" cy="4385945"/>
          </a:xfrm>
          <a:prstGeom prst="snip2DiagRect">
            <a:avLst>
              <a:gd name="adj1" fmla="val 0"/>
              <a:gd name="adj2" fmla="val 1599"/>
            </a:avLst>
          </a:prstGeom>
          <a:solidFill>
            <a:schemeClr val="bg1"/>
          </a:solidFill>
          <a:ln w="28575" cmpd="sng">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任意多边形 1"/>
          <p:cNvSpPr/>
          <p:nvPr/>
        </p:nvSpPr>
        <p:spPr>
          <a:xfrm>
            <a:off x="1356995" y="1750695"/>
            <a:ext cx="9422765" cy="1304925"/>
          </a:xfrm>
          <a:custGeom>
            <a:avLst/>
            <a:gdLst>
              <a:gd name="adj" fmla="val 29245"/>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14839" h="2055">
                <a:moveTo>
                  <a:pt x="478" y="1323"/>
                </a:moveTo>
                <a:cubicBezTo>
                  <a:pt x="353" y="1323"/>
                  <a:pt x="251" y="1418"/>
                  <a:pt x="251" y="1536"/>
                </a:cubicBezTo>
                <a:cubicBezTo>
                  <a:pt x="251" y="1654"/>
                  <a:pt x="353" y="1749"/>
                  <a:pt x="478" y="1749"/>
                </a:cubicBezTo>
                <a:cubicBezTo>
                  <a:pt x="603" y="1749"/>
                  <a:pt x="705" y="1654"/>
                  <a:pt x="705" y="1536"/>
                </a:cubicBezTo>
                <a:cubicBezTo>
                  <a:pt x="705" y="1418"/>
                  <a:pt x="603" y="1323"/>
                  <a:pt x="478" y="1323"/>
                </a:cubicBezTo>
                <a:close/>
                <a:moveTo>
                  <a:pt x="478" y="782"/>
                </a:moveTo>
                <a:cubicBezTo>
                  <a:pt x="353" y="782"/>
                  <a:pt x="251" y="877"/>
                  <a:pt x="251" y="995"/>
                </a:cubicBezTo>
                <a:cubicBezTo>
                  <a:pt x="251" y="1113"/>
                  <a:pt x="353" y="1208"/>
                  <a:pt x="478" y="1208"/>
                </a:cubicBezTo>
                <a:cubicBezTo>
                  <a:pt x="603" y="1208"/>
                  <a:pt x="705" y="1113"/>
                  <a:pt x="705" y="995"/>
                </a:cubicBezTo>
                <a:cubicBezTo>
                  <a:pt x="705" y="877"/>
                  <a:pt x="603" y="782"/>
                  <a:pt x="478" y="782"/>
                </a:cubicBezTo>
                <a:close/>
                <a:moveTo>
                  <a:pt x="478" y="242"/>
                </a:moveTo>
                <a:cubicBezTo>
                  <a:pt x="353" y="242"/>
                  <a:pt x="251" y="337"/>
                  <a:pt x="251" y="455"/>
                </a:cubicBezTo>
                <a:cubicBezTo>
                  <a:pt x="251" y="573"/>
                  <a:pt x="353" y="668"/>
                  <a:pt x="478" y="668"/>
                </a:cubicBezTo>
                <a:cubicBezTo>
                  <a:pt x="603" y="668"/>
                  <a:pt x="705" y="573"/>
                  <a:pt x="705" y="455"/>
                </a:cubicBezTo>
                <a:cubicBezTo>
                  <a:pt x="705" y="337"/>
                  <a:pt x="603" y="242"/>
                  <a:pt x="478" y="242"/>
                </a:cubicBezTo>
                <a:close/>
                <a:moveTo>
                  <a:pt x="601" y="0"/>
                </a:moveTo>
                <a:lnTo>
                  <a:pt x="14238" y="0"/>
                </a:lnTo>
                <a:cubicBezTo>
                  <a:pt x="14570" y="0"/>
                  <a:pt x="14839" y="269"/>
                  <a:pt x="14839" y="601"/>
                </a:cubicBezTo>
                <a:lnTo>
                  <a:pt x="14839" y="1454"/>
                </a:lnTo>
                <a:cubicBezTo>
                  <a:pt x="14839" y="1786"/>
                  <a:pt x="14570" y="2055"/>
                  <a:pt x="14238" y="2055"/>
                </a:cubicBezTo>
                <a:lnTo>
                  <a:pt x="601" y="2055"/>
                </a:lnTo>
                <a:cubicBezTo>
                  <a:pt x="269" y="2055"/>
                  <a:pt x="0" y="1786"/>
                  <a:pt x="0" y="1454"/>
                </a:cubicBezTo>
                <a:lnTo>
                  <a:pt x="0" y="601"/>
                </a:lnTo>
                <a:cubicBezTo>
                  <a:pt x="0" y="269"/>
                  <a:pt x="269" y="0"/>
                  <a:pt x="601" y="0"/>
                </a:cubicBezTo>
                <a:close/>
              </a:path>
            </a:pathLst>
          </a:custGeom>
          <a:solidFill>
            <a:schemeClr val="accent1">
              <a:lumMod val="9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noAutofit/>
          </a:bodyPr>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nvSpPr>
        <p:spPr>
          <a:xfrm>
            <a:off x="1923415" y="1941830"/>
            <a:ext cx="8702040" cy="922020"/>
          </a:xfrm>
          <a:prstGeom prst="rect">
            <a:avLst/>
          </a:prstGeom>
          <a:noFill/>
        </p:spPr>
        <p:txBody>
          <a:bodyPr wrap="square" rtlCol="0">
            <a:spAutoFit/>
          </a:bodyPr>
          <a:p>
            <a:r>
              <a:rPr lang="zh-CN" altLang="en-US">
                <a:latin typeface="方正粗黑宋简体" panose="02000000000000000000" charset="-122"/>
                <a:ea typeface="方正大黑体_GBK" panose="02010600010101010101" charset="-122"/>
                <a:cs typeface="仿宋" panose="02010609060101010101" charset="-122"/>
              </a:rPr>
              <a:t>填制时用蓝黑墨水或碳素墨水书写，金额按规定需用红字表示的，数字可用红色墨水，但不得以</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负数</a:t>
            </a:r>
            <a:r>
              <a:rPr lang="en-US" altLang="zh-CN">
                <a:latin typeface="方正粗黑宋简体" panose="02000000000000000000" charset="-122"/>
                <a:ea typeface="方正大黑体_GBK" panose="02010600010101010101" charset="-122"/>
                <a:cs typeface="仿宋" panose="02010609060101010101" charset="-122"/>
              </a:rPr>
              <a:t>”</a:t>
            </a:r>
            <a:r>
              <a:rPr lang="zh-CN" altLang="en-US">
                <a:latin typeface="方正粗黑宋简体" panose="02000000000000000000" charset="-122"/>
                <a:ea typeface="方正大黑体_GBK" panose="02010600010101010101" charset="-122"/>
                <a:cs typeface="仿宋" panose="02010609060101010101" charset="-122"/>
              </a:rPr>
              <a:t>表示。红色墨水只能在记账后发现记账凭证有错误，需采用红字更正法更正或会计核算制度规定采用红字填制记账凭证的特定会计业务。</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16" name="对角圆角矩形 15"/>
          <p:cNvSpPr/>
          <p:nvPr/>
        </p:nvSpPr>
        <p:spPr>
          <a:xfrm>
            <a:off x="1415415" y="3386455"/>
            <a:ext cx="9347200" cy="2413000"/>
          </a:xfrm>
          <a:prstGeom prst="round2DiagRect">
            <a:avLst/>
          </a:prstGeom>
          <a:solidFill>
            <a:schemeClr val="accent5"/>
          </a:solidFill>
          <a:ln>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7" name="文本框 16"/>
          <p:cNvSpPr txBox="1"/>
          <p:nvPr/>
        </p:nvSpPr>
        <p:spPr>
          <a:xfrm>
            <a:off x="1718945" y="3590290"/>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1</a:t>
            </a:r>
            <a:r>
              <a:rPr lang="zh-CN" altLang="en-US">
                <a:latin typeface="方正粗黑宋简体" panose="02000000000000000000" charset="-122"/>
                <a:ea typeface="方正大黑体_GBK" panose="02010600010101010101" charset="-122"/>
                <a:cs typeface="仿宋" panose="02010609060101010101" charset="-122"/>
              </a:rPr>
              <a:t>．审核原始凭证</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18" name="文本框 17"/>
          <p:cNvSpPr txBox="1"/>
          <p:nvPr/>
        </p:nvSpPr>
        <p:spPr>
          <a:xfrm>
            <a:off x="1718945" y="3918585"/>
            <a:ext cx="2759710"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2</a:t>
            </a:r>
            <a:r>
              <a:rPr lang="zh-CN" altLang="en-US">
                <a:latin typeface="方正粗黑宋简体" panose="02000000000000000000" charset="-122"/>
                <a:ea typeface="方正大黑体_GBK" panose="02010600010101010101" charset="-122"/>
                <a:cs typeface="仿宋" panose="02010609060101010101" charset="-122"/>
              </a:rPr>
              <a:t>．确定使用的记账凭证</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19" name="文本框 18"/>
          <p:cNvSpPr txBox="1"/>
          <p:nvPr/>
        </p:nvSpPr>
        <p:spPr>
          <a:xfrm>
            <a:off x="1718945" y="4255770"/>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3</a:t>
            </a:r>
            <a:r>
              <a:rPr lang="zh-CN" altLang="en-US">
                <a:latin typeface="方正粗黑宋简体" panose="02000000000000000000" charset="-122"/>
                <a:ea typeface="方正大黑体_GBK" panose="02010600010101010101" charset="-122"/>
                <a:cs typeface="仿宋" panose="02010609060101010101" charset="-122"/>
              </a:rPr>
              <a:t>．日期的填写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0" name="文本框 19"/>
          <p:cNvSpPr txBox="1"/>
          <p:nvPr/>
        </p:nvSpPr>
        <p:spPr>
          <a:xfrm>
            <a:off x="1718945" y="4592955"/>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4</a:t>
            </a:r>
            <a:r>
              <a:rPr lang="zh-CN" altLang="en-US">
                <a:latin typeface="方正粗黑宋简体" panose="02000000000000000000" charset="-122"/>
                <a:ea typeface="方正大黑体_GBK" panose="02010600010101010101" charset="-122"/>
                <a:cs typeface="仿宋" panose="02010609060101010101" charset="-122"/>
              </a:rPr>
              <a:t>．编号的填写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1" name="文本框 20"/>
          <p:cNvSpPr txBox="1"/>
          <p:nvPr/>
        </p:nvSpPr>
        <p:spPr>
          <a:xfrm>
            <a:off x="1718945" y="4921250"/>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5</a:t>
            </a:r>
            <a:r>
              <a:rPr lang="zh-CN" altLang="en-US">
                <a:latin typeface="方正粗黑宋简体" panose="02000000000000000000" charset="-122"/>
                <a:ea typeface="方正大黑体_GBK" panose="02010600010101010101" charset="-122"/>
                <a:cs typeface="仿宋" panose="02010609060101010101" charset="-122"/>
              </a:rPr>
              <a:t>．摘要的填写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2" name="文本框 21"/>
          <p:cNvSpPr txBox="1"/>
          <p:nvPr/>
        </p:nvSpPr>
        <p:spPr>
          <a:xfrm>
            <a:off x="5790565" y="3599180"/>
            <a:ext cx="23450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6</a:t>
            </a:r>
            <a:r>
              <a:rPr lang="zh-CN" altLang="en-US">
                <a:latin typeface="方正粗黑宋简体" panose="02000000000000000000" charset="-122"/>
                <a:ea typeface="方正大黑体_GBK" panose="02010600010101010101" charset="-122"/>
                <a:cs typeface="仿宋" panose="02010609060101010101" charset="-122"/>
              </a:rPr>
              <a:t>．会计科目的填写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3" name="文本框 22"/>
          <p:cNvSpPr txBox="1"/>
          <p:nvPr/>
        </p:nvSpPr>
        <p:spPr>
          <a:xfrm>
            <a:off x="5790565" y="3927475"/>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7</a:t>
            </a:r>
            <a:r>
              <a:rPr lang="zh-CN" altLang="en-US">
                <a:latin typeface="方正粗黑宋简体" panose="02000000000000000000" charset="-122"/>
                <a:ea typeface="方正大黑体_GBK" panose="02010600010101010101" charset="-122"/>
                <a:cs typeface="仿宋" panose="02010609060101010101" charset="-122"/>
              </a:rPr>
              <a:t>．金额的填写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4" name="文本框 23"/>
          <p:cNvSpPr txBox="1"/>
          <p:nvPr/>
        </p:nvSpPr>
        <p:spPr>
          <a:xfrm>
            <a:off x="5790565" y="4264660"/>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8</a:t>
            </a:r>
            <a:r>
              <a:rPr lang="zh-CN" altLang="en-US">
                <a:latin typeface="方正粗黑宋简体" panose="02000000000000000000" charset="-122"/>
                <a:ea typeface="方正大黑体_GBK" panose="02010600010101010101" charset="-122"/>
                <a:cs typeface="仿宋" panose="02010609060101010101" charset="-122"/>
              </a:rPr>
              <a:t>．注销空行</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5" name="文本框 24"/>
          <p:cNvSpPr txBox="1"/>
          <p:nvPr/>
        </p:nvSpPr>
        <p:spPr>
          <a:xfrm>
            <a:off x="5790565" y="4592955"/>
            <a:ext cx="214947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9</a:t>
            </a:r>
            <a:r>
              <a:rPr lang="zh-CN" altLang="en-US">
                <a:latin typeface="方正粗黑宋简体" panose="02000000000000000000" charset="-122"/>
                <a:ea typeface="方正大黑体_GBK" panose="02010600010101010101" charset="-122"/>
                <a:cs typeface="仿宋" panose="02010609060101010101" charset="-122"/>
              </a:rPr>
              <a:t>．附件张数的填写</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26" name="文本框 25"/>
          <p:cNvSpPr txBox="1"/>
          <p:nvPr/>
        </p:nvSpPr>
        <p:spPr>
          <a:xfrm>
            <a:off x="5790565" y="4930140"/>
            <a:ext cx="1938655" cy="368300"/>
          </a:xfrm>
          <a:prstGeom prst="rect">
            <a:avLst/>
          </a:prstGeom>
        </p:spPr>
        <p:txBody>
          <a:bodyPr wrap="square">
            <a:spAutoFit/>
          </a:bodyPr>
          <a:p>
            <a:pPr marL="0" indent="0" algn="just" defTabSz="266700">
              <a:spcBef>
                <a:spcPct val="0"/>
              </a:spcBef>
              <a:spcAft>
                <a:spcPct val="0"/>
              </a:spcAft>
            </a:pPr>
            <a:r>
              <a:rPr lang="en-US" altLang="zh-CN">
                <a:latin typeface="方正粗黑宋简体" panose="02000000000000000000" charset="-122"/>
                <a:ea typeface="方正大黑体_GBK" panose="02010600010101010101" charset="-122"/>
                <a:cs typeface="仿宋" panose="02010609060101010101" charset="-122"/>
              </a:rPr>
              <a:t>10</a:t>
            </a:r>
            <a:r>
              <a:rPr lang="zh-CN" altLang="en-US">
                <a:latin typeface="方正粗黑宋简体" panose="02000000000000000000" charset="-122"/>
                <a:ea typeface="方正大黑体_GBK" panose="02010600010101010101" charset="-122"/>
                <a:cs typeface="仿宋" panose="02010609060101010101" charset="-122"/>
              </a:rPr>
              <a:t>．签名或盖章</a:t>
            </a:r>
            <a:endParaRPr lang="zh-CN" altLang="en-US">
              <a:latin typeface="方正粗黑宋简体" panose="02000000000000000000" charset="-122"/>
              <a:ea typeface="方正大黑体_GBK" panose="02010600010101010101" charset="-122"/>
              <a:cs typeface="仿宋" panose="02010609060101010101" charset="-122"/>
            </a:endParaRPr>
          </a:p>
        </p:txBody>
      </p:sp>
      <p:sp>
        <p:nvSpPr>
          <p:cNvPr id="31" name="椭圆 30"/>
          <p:cNvSpPr/>
          <p:nvPr/>
        </p:nvSpPr>
        <p:spPr>
          <a:xfrm>
            <a:off x="1626870" y="370776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2" name="椭圆 31"/>
          <p:cNvSpPr/>
          <p:nvPr/>
        </p:nvSpPr>
        <p:spPr>
          <a:xfrm>
            <a:off x="1609725" y="4043680"/>
            <a:ext cx="127000"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3" name="椭圆 32"/>
          <p:cNvSpPr/>
          <p:nvPr/>
        </p:nvSpPr>
        <p:spPr>
          <a:xfrm>
            <a:off x="1626870" y="437070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4" name="椭圆 33"/>
          <p:cNvSpPr/>
          <p:nvPr/>
        </p:nvSpPr>
        <p:spPr>
          <a:xfrm>
            <a:off x="1609725" y="4706620"/>
            <a:ext cx="127000"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5" name="椭圆 34"/>
          <p:cNvSpPr/>
          <p:nvPr/>
        </p:nvSpPr>
        <p:spPr>
          <a:xfrm>
            <a:off x="1626870" y="505650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7" name="椭圆 36"/>
          <p:cNvSpPr/>
          <p:nvPr/>
        </p:nvSpPr>
        <p:spPr>
          <a:xfrm>
            <a:off x="5680710" y="370776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8" name="椭圆 37"/>
          <p:cNvSpPr/>
          <p:nvPr/>
        </p:nvSpPr>
        <p:spPr>
          <a:xfrm>
            <a:off x="5663565" y="4043680"/>
            <a:ext cx="127000"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9" name="椭圆 38"/>
          <p:cNvSpPr/>
          <p:nvPr/>
        </p:nvSpPr>
        <p:spPr>
          <a:xfrm>
            <a:off x="5680710" y="437070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0" name="椭圆 39"/>
          <p:cNvSpPr/>
          <p:nvPr/>
        </p:nvSpPr>
        <p:spPr>
          <a:xfrm>
            <a:off x="5663565" y="4706620"/>
            <a:ext cx="127000"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1" name="椭圆 40"/>
          <p:cNvSpPr/>
          <p:nvPr/>
        </p:nvSpPr>
        <p:spPr>
          <a:xfrm>
            <a:off x="5680710" y="5056505"/>
            <a:ext cx="109855" cy="127000"/>
          </a:xfrm>
          <a:prstGeom prst="ellipse">
            <a:avLst/>
          </a:prstGeom>
          <a:solidFill>
            <a:schemeClr val="accent6">
              <a:lumMod val="20000"/>
              <a:lumOff val="8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ox(in)">
                                      <p:cBhvr>
                                        <p:cTn id="7" dur="1000"/>
                                        <p:tgtEl>
                                          <p:spTgt spid="5"/>
                                        </p:tgtEl>
                                      </p:cBhvr>
                                    </p:animEffect>
                                  </p:childTnLst>
                                </p:cTn>
                              </p:par>
                              <p:par>
                                <p:cTn id="8" presetID="18" presetClass="entr" presetSubtype="12" fill="hold" grpId="0" nodeType="withEffect">
                                  <p:stCondLst>
                                    <p:cond delay="0"/>
                                  </p:stCondLst>
                                  <p:childTnLst>
                                    <p:set>
                                      <p:cBhvr>
                                        <p:cTn id="9" dur="1000" fill="hold">
                                          <p:stCondLst>
                                            <p:cond delay="0"/>
                                          </p:stCondLst>
                                        </p:cTn>
                                        <p:tgtEl>
                                          <p:spTgt spid="17"/>
                                        </p:tgtEl>
                                        <p:attrNameLst>
                                          <p:attrName>style.visibility</p:attrName>
                                        </p:attrNameLst>
                                      </p:cBhvr>
                                      <p:to>
                                        <p:strVal val="visible"/>
                                      </p:to>
                                    </p:set>
                                    <p:animEffect transition="in" filter="strips(downLeft)">
                                      <p:cBhvr>
                                        <p:cTn id="10" dur="1000"/>
                                        <p:tgtEl>
                                          <p:spTgt spid="17"/>
                                        </p:tgtEl>
                                      </p:cBhvr>
                                    </p:animEffect>
                                  </p:childTnLst>
                                </p:cTn>
                              </p:par>
                              <p:par>
                                <p:cTn id="11" presetID="18" presetClass="entr" presetSubtype="12" fill="hold" grpId="0" nodeType="withEffect">
                                  <p:stCondLst>
                                    <p:cond delay="0"/>
                                  </p:stCondLst>
                                  <p:childTnLst>
                                    <p:set>
                                      <p:cBhvr>
                                        <p:cTn id="12" dur="1000" fill="hold">
                                          <p:stCondLst>
                                            <p:cond delay="0"/>
                                          </p:stCondLst>
                                        </p:cTn>
                                        <p:tgtEl>
                                          <p:spTgt spid="18"/>
                                        </p:tgtEl>
                                        <p:attrNameLst>
                                          <p:attrName>style.visibility</p:attrName>
                                        </p:attrNameLst>
                                      </p:cBhvr>
                                      <p:to>
                                        <p:strVal val="visible"/>
                                      </p:to>
                                    </p:set>
                                    <p:animEffect transition="in" filter="strips(downLeft)">
                                      <p:cBhvr>
                                        <p:cTn id="13" dur="1000"/>
                                        <p:tgtEl>
                                          <p:spTgt spid="18"/>
                                        </p:tgtEl>
                                      </p:cBhvr>
                                    </p:animEffect>
                                  </p:childTnLst>
                                </p:cTn>
                              </p:par>
                              <p:par>
                                <p:cTn id="14" presetID="18" presetClass="entr" presetSubtype="12" fill="hold" grpId="0" nodeType="withEffect">
                                  <p:stCondLst>
                                    <p:cond delay="0"/>
                                  </p:stCondLst>
                                  <p:childTnLst>
                                    <p:set>
                                      <p:cBhvr>
                                        <p:cTn id="15" dur="1000" fill="hold">
                                          <p:stCondLst>
                                            <p:cond delay="0"/>
                                          </p:stCondLst>
                                        </p:cTn>
                                        <p:tgtEl>
                                          <p:spTgt spid="19"/>
                                        </p:tgtEl>
                                        <p:attrNameLst>
                                          <p:attrName>style.visibility</p:attrName>
                                        </p:attrNameLst>
                                      </p:cBhvr>
                                      <p:to>
                                        <p:strVal val="visible"/>
                                      </p:to>
                                    </p:set>
                                    <p:animEffect transition="in" filter="strips(downLeft)">
                                      <p:cBhvr>
                                        <p:cTn id="16" dur="1000"/>
                                        <p:tgtEl>
                                          <p:spTgt spid="19"/>
                                        </p:tgtEl>
                                      </p:cBhvr>
                                    </p:animEffect>
                                  </p:childTnLst>
                                </p:cTn>
                              </p:par>
                              <p:par>
                                <p:cTn id="17" presetID="18" presetClass="entr" presetSubtype="12" fill="hold" grpId="0" nodeType="withEffect">
                                  <p:stCondLst>
                                    <p:cond delay="0"/>
                                  </p:stCondLst>
                                  <p:childTnLst>
                                    <p:set>
                                      <p:cBhvr>
                                        <p:cTn id="18" dur="1000" fill="hold">
                                          <p:stCondLst>
                                            <p:cond delay="0"/>
                                          </p:stCondLst>
                                        </p:cTn>
                                        <p:tgtEl>
                                          <p:spTgt spid="20"/>
                                        </p:tgtEl>
                                        <p:attrNameLst>
                                          <p:attrName>style.visibility</p:attrName>
                                        </p:attrNameLst>
                                      </p:cBhvr>
                                      <p:to>
                                        <p:strVal val="visible"/>
                                      </p:to>
                                    </p:set>
                                    <p:animEffect transition="in" filter="strips(downLeft)">
                                      <p:cBhvr>
                                        <p:cTn id="19" dur="1000"/>
                                        <p:tgtEl>
                                          <p:spTgt spid="20"/>
                                        </p:tgtEl>
                                      </p:cBhvr>
                                    </p:animEffect>
                                  </p:childTnLst>
                                </p:cTn>
                              </p:par>
                              <p:par>
                                <p:cTn id="20" presetID="18" presetClass="entr" presetSubtype="12" fill="hold" grpId="0" nodeType="withEffect">
                                  <p:stCondLst>
                                    <p:cond delay="0"/>
                                  </p:stCondLst>
                                  <p:childTnLst>
                                    <p:set>
                                      <p:cBhvr>
                                        <p:cTn id="21" dur="1000" fill="hold">
                                          <p:stCondLst>
                                            <p:cond delay="0"/>
                                          </p:stCondLst>
                                        </p:cTn>
                                        <p:tgtEl>
                                          <p:spTgt spid="21"/>
                                        </p:tgtEl>
                                        <p:attrNameLst>
                                          <p:attrName>style.visibility</p:attrName>
                                        </p:attrNameLst>
                                      </p:cBhvr>
                                      <p:to>
                                        <p:strVal val="visible"/>
                                      </p:to>
                                    </p:set>
                                    <p:animEffect transition="in" filter="strips(downLeft)">
                                      <p:cBhvr>
                                        <p:cTn id="22" dur="1000"/>
                                        <p:tgtEl>
                                          <p:spTgt spid="21"/>
                                        </p:tgtEl>
                                      </p:cBhvr>
                                    </p:animEffect>
                                  </p:childTnLst>
                                </p:cTn>
                              </p:par>
                              <p:par>
                                <p:cTn id="23" presetID="18" presetClass="entr" presetSubtype="12" fill="hold" grpId="0" nodeType="withEffect">
                                  <p:stCondLst>
                                    <p:cond delay="0"/>
                                  </p:stCondLst>
                                  <p:childTnLst>
                                    <p:set>
                                      <p:cBhvr>
                                        <p:cTn id="24" dur="1000" fill="hold">
                                          <p:stCondLst>
                                            <p:cond delay="0"/>
                                          </p:stCondLst>
                                        </p:cTn>
                                        <p:tgtEl>
                                          <p:spTgt spid="22"/>
                                        </p:tgtEl>
                                        <p:attrNameLst>
                                          <p:attrName>style.visibility</p:attrName>
                                        </p:attrNameLst>
                                      </p:cBhvr>
                                      <p:to>
                                        <p:strVal val="visible"/>
                                      </p:to>
                                    </p:set>
                                    <p:animEffect transition="in" filter="strips(downLeft)">
                                      <p:cBhvr>
                                        <p:cTn id="25" dur="1000"/>
                                        <p:tgtEl>
                                          <p:spTgt spid="22"/>
                                        </p:tgtEl>
                                      </p:cBhvr>
                                    </p:animEffect>
                                  </p:childTnLst>
                                </p:cTn>
                              </p:par>
                              <p:par>
                                <p:cTn id="26" presetID="18" presetClass="entr" presetSubtype="12" fill="hold" grpId="0" nodeType="withEffect">
                                  <p:stCondLst>
                                    <p:cond delay="0"/>
                                  </p:stCondLst>
                                  <p:childTnLst>
                                    <p:set>
                                      <p:cBhvr>
                                        <p:cTn id="27" dur="1000" fill="hold">
                                          <p:stCondLst>
                                            <p:cond delay="0"/>
                                          </p:stCondLst>
                                        </p:cTn>
                                        <p:tgtEl>
                                          <p:spTgt spid="23"/>
                                        </p:tgtEl>
                                        <p:attrNameLst>
                                          <p:attrName>style.visibility</p:attrName>
                                        </p:attrNameLst>
                                      </p:cBhvr>
                                      <p:to>
                                        <p:strVal val="visible"/>
                                      </p:to>
                                    </p:set>
                                    <p:animEffect transition="in" filter="strips(downLeft)">
                                      <p:cBhvr>
                                        <p:cTn id="28" dur="1000"/>
                                        <p:tgtEl>
                                          <p:spTgt spid="23"/>
                                        </p:tgtEl>
                                      </p:cBhvr>
                                    </p:animEffect>
                                  </p:childTnLst>
                                </p:cTn>
                              </p:par>
                              <p:par>
                                <p:cTn id="29" presetID="18" presetClass="entr" presetSubtype="12" fill="hold" grpId="0" nodeType="withEffect">
                                  <p:stCondLst>
                                    <p:cond delay="0"/>
                                  </p:stCondLst>
                                  <p:childTnLst>
                                    <p:set>
                                      <p:cBhvr>
                                        <p:cTn id="30" dur="1000" fill="hold">
                                          <p:stCondLst>
                                            <p:cond delay="0"/>
                                          </p:stCondLst>
                                        </p:cTn>
                                        <p:tgtEl>
                                          <p:spTgt spid="24"/>
                                        </p:tgtEl>
                                        <p:attrNameLst>
                                          <p:attrName>style.visibility</p:attrName>
                                        </p:attrNameLst>
                                      </p:cBhvr>
                                      <p:to>
                                        <p:strVal val="visible"/>
                                      </p:to>
                                    </p:set>
                                    <p:animEffect transition="in" filter="strips(downLeft)">
                                      <p:cBhvr>
                                        <p:cTn id="31" dur="1000"/>
                                        <p:tgtEl>
                                          <p:spTgt spid="24"/>
                                        </p:tgtEl>
                                      </p:cBhvr>
                                    </p:animEffect>
                                  </p:childTnLst>
                                </p:cTn>
                              </p:par>
                              <p:par>
                                <p:cTn id="32" presetID="18" presetClass="entr" presetSubtype="12" fill="hold" grpId="0" nodeType="withEffect">
                                  <p:stCondLst>
                                    <p:cond delay="0"/>
                                  </p:stCondLst>
                                  <p:childTnLst>
                                    <p:set>
                                      <p:cBhvr>
                                        <p:cTn id="33" dur="1000" fill="hold">
                                          <p:stCondLst>
                                            <p:cond delay="0"/>
                                          </p:stCondLst>
                                        </p:cTn>
                                        <p:tgtEl>
                                          <p:spTgt spid="25"/>
                                        </p:tgtEl>
                                        <p:attrNameLst>
                                          <p:attrName>style.visibility</p:attrName>
                                        </p:attrNameLst>
                                      </p:cBhvr>
                                      <p:to>
                                        <p:strVal val="visible"/>
                                      </p:to>
                                    </p:set>
                                    <p:animEffect transition="in" filter="strips(downLeft)">
                                      <p:cBhvr>
                                        <p:cTn id="34" dur="1000"/>
                                        <p:tgtEl>
                                          <p:spTgt spid="25"/>
                                        </p:tgtEl>
                                      </p:cBhvr>
                                    </p:animEffect>
                                  </p:childTnLst>
                                </p:cTn>
                              </p:par>
                              <p:par>
                                <p:cTn id="35" presetID="18" presetClass="entr" presetSubtype="12" fill="hold" grpId="0" nodeType="withEffect">
                                  <p:stCondLst>
                                    <p:cond delay="0"/>
                                  </p:stCondLst>
                                  <p:childTnLst>
                                    <p:set>
                                      <p:cBhvr>
                                        <p:cTn id="36" dur="1000" fill="hold">
                                          <p:stCondLst>
                                            <p:cond delay="0"/>
                                          </p:stCondLst>
                                        </p:cTn>
                                        <p:tgtEl>
                                          <p:spTgt spid="26"/>
                                        </p:tgtEl>
                                        <p:attrNameLst>
                                          <p:attrName>style.visibility</p:attrName>
                                        </p:attrNameLst>
                                      </p:cBhvr>
                                      <p:to>
                                        <p:strVal val="visible"/>
                                      </p:to>
                                    </p:set>
                                    <p:animEffect transition="in" filter="strips(downLeft)">
                                      <p:cBhvr>
                                        <p:cTn id="3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7" grpId="0"/>
      <p:bldP spid="18" grpId="0"/>
      <p:bldP spid="19" grpId="0"/>
      <p:bldP spid="20" grpId="0"/>
      <p:bldP spid="21" grpId="0"/>
      <p:bldP spid="22" grpId="0"/>
      <p:bldP spid="23" grpId="0"/>
      <p:bldP spid="24" grpId="0"/>
      <p:bldP spid="25" grpId="0"/>
      <p:bldP spid="26" grpId="0"/>
      <p:bldP spid="17" grpId="1"/>
      <p:bldP spid="18" grpId="1"/>
      <p:bldP spid="19" grpId="1"/>
      <p:bldP spid="20" grpId="1"/>
      <p:bldP spid="21" grpId="1"/>
      <p:bldP spid="22" grpId="1"/>
      <p:bldP spid="23" grpId="1"/>
      <p:bldP spid="24" grpId="1"/>
      <p:bldP spid="25" grpId="1"/>
      <p:bldP spid="26"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记账凭证的审核</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04</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44449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四、</a:t>
            </a:r>
            <a:r>
              <a:rPr lang="zh-CN" altLang="en-US" sz="2800" b="1">
                <a:solidFill>
                  <a:schemeClr val="tx1"/>
                </a:solidFill>
                <a:latin typeface="方正粗黑宋简体" panose="02000000000000000000" charset="-122"/>
                <a:ea typeface="方正大黑体_GBK" panose="02010600010101010101" charset="-122"/>
                <a:sym typeface="+mn-ea"/>
              </a:rPr>
              <a:t>记账凭证的审核</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zh-CN" altLang="en-US" b="1">
                <a:latin typeface="方正粗黑宋简体" panose="02000000000000000000" charset="-122"/>
                <a:ea typeface="方正大黑体_GBK" panose="02010600010101010101" charset="-122"/>
              </a:rPr>
              <a:t>记账凭证审核三要素</a:t>
            </a:r>
            <a:endParaRPr lang="zh-CN" altLang="en-US" b="1">
              <a:latin typeface="方正粗黑宋简体" panose="02000000000000000000" charset="-122"/>
              <a:ea typeface="方正大黑体_GBK" panose="02010600010101010101" charset="-122"/>
            </a:endParaRPr>
          </a:p>
        </p:txBody>
      </p:sp>
      <p:sp>
        <p:nvSpPr>
          <p:cNvPr id="6" name="圆角矩形 5"/>
          <p:cNvSpPr/>
          <p:nvPr/>
        </p:nvSpPr>
        <p:spPr>
          <a:xfrm>
            <a:off x="490855" y="1561465"/>
            <a:ext cx="11180445" cy="436816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剪去对角的矩形 6"/>
          <p:cNvSpPr/>
          <p:nvPr/>
        </p:nvSpPr>
        <p:spPr>
          <a:xfrm>
            <a:off x="877570" y="1773555"/>
            <a:ext cx="10293350" cy="933450"/>
          </a:xfrm>
          <a:prstGeom prst="snip2DiagRec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文本框 7"/>
          <p:cNvSpPr txBox="1"/>
          <p:nvPr/>
        </p:nvSpPr>
        <p:spPr>
          <a:xfrm>
            <a:off x="1073150" y="1917700"/>
            <a:ext cx="9902825" cy="645160"/>
          </a:xfrm>
          <a:prstGeom prst="rect">
            <a:avLst/>
          </a:prstGeom>
          <a:noFill/>
        </p:spPr>
        <p:txBody>
          <a:bodyPr wrap="square" rtlCol="0">
            <a:spAutoFit/>
          </a:bodyPr>
          <a:p>
            <a:r>
              <a:rPr lang="zh-CN" altLang="en-US" b="1">
                <a:latin typeface="方正粗黑宋简体" panose="02000000000000000000" charset="-122"/>
                <a:ea typeface="方正大黑体_GBK" panose="02010600010101010101" charset="-122"/>
              </a:rPr>
              <a:t>记账凭证审核无误后，方可作为登记账簿的依据。</a:t>
            </a:r>
            <a:r>
              <a:rPr lang="zh-CN" altLang="en-US">
                <a:latin typeface="方正粗黑宋简体" panose="02000000000000000000" charset="-122"/>
                <a:ea typeface="方正大黑体_GBK" panose="02010600010101010101" charset="-122"/>
              </a:rPr>
              <a:t>在审核记账凭证的过程中，若发现未入账的记账凭证有错误，应重新填制；已入账的记账凭证有错误，应按照规定的更正错误的方法予以更正。</a:t>
            </a:r>
            <a:endParaRPr lang="zh-CN" altLang="en-US">
              <a:latin typeface="方正粗黑宋简体" panose="02000000000000000000" charset="-122"/>
              <a:ea typeface="方正大黑体_GBK" panose="02010600010101010101" charset="-122"/>
            </a:endParaRPr>
          </a:p>
        </p:txBody>
      </p:sp>
      <p:sp>
        <p:nvSpPr>
          <p:cNvPr id="42" name="椭圆 41"/>
          <p:cNvSpPr/>
          <p:nvPr/>
        </p:nvSpPr>
        <p:spPr>
          <a:xfrm>
            <a:off x="847725" y="3984625"/>
            <a:ext cx="1858645" cy="1819275"/>
          </a:xfrm>
          <a:prstGeom prst="ellipse">
            <a:avLst/>
          </a:prstGeom>
          <a:solidFill>
            <a:srgbClr val="FFC000"/>
          </a:solidFill>
          <a:ln w="127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3" name="椭圆 42"/>
          <p:cNvSpPr/>
          <p:nvPr/>
        </p:nvSpPr>
        <p:spPr>
          <a:xfrm>
            <a:off x="2249805" y="3984625"/>
            <a:ext cx="1858645" cy="1819275"/>
          </a:xfrm>
          <a:prstGeom prst="ellipse">
            <a:avLst/>
          </a:prstGeom>
          <a:solidFill>
            <a:srgbClr val="7030A0"/>
          </a:solidFill>
          <a:ln w="127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4" name="椭圆 43"/>
          <p:cNvSpPr/>
          <p:nvPr/>
        </p:nvSpPr>
        <p:spPr>
          <a:xfrm>
            <a:off x="1605280" y="2992755"/>
            <a:ext cx="1858645" cy="1819275"/>
          </a:xfrm>
          <a:prstGeom prst="ellipse">
            <a:avLst/>
          </a:prstGeom>
          <a:gradFill>
            <a:gsLst>
              <a:gs pos="0">
                <a:srgbClr val="FE4444"/>
              </a:gs>
              <a:gs pos="100000">
                <a:srgbClr val="832B2B"/>
              </a:gs>
            </a:gsLst>
            <a:lin scaled="0"/>
          </a:gradFill>
          <a:ln w="127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6" name="文本框 45"/>
          <p:cNvSpPr txBox="1"/>
          <p:nvPr>
            <p:custDataLst>
              <p:tags r:id="rId1"/>
            </p:custDataLst>
          </p:nvPr>
        </p:nvSpPr>
        <p:spPr>
          <a:xfrm>
            <a:off x="4759960" y="3474720"/>
            <a:ext cx="4603115" cy="368300"/>
          </a:xfrm>
          <a:prstGeom prst="rect">
            <a:avLst/>
          </a:prstGeom>
          <a:noFill/>
        </p:spPr>
        <p:txBody>
          <a:bodyPr wrap="square" rtlCol="0">
            <a:spAutoFit/>
          </a:bodyPr>
          <a:p>
            <a:r>
              <a:rPr lang="zh-CN" altLang="en-US"/>
              <a:t>（一）审核记账凭证是否附有原始凭证。</a:t>
            </a:r>
            <a:endParaRPr lang="zh-CN" altLang="en-US"/>
          </a:p>
        </p:txBody>
      </p:sp>
      <p:sp>
        <p:nvSpPr>
          <p:cNvPr id="47" name="文本框 46"/>
          <p:cNvSpPr txBox="1"/>
          <p:nvPr>
            <p:custDataLst>
              <p:tags r:id="rId2"/>
            </p:custDataLst>
          </p:nvPr>
        </p:nvSpPr>
        <p:spPr>
          <a:xfrm>
            <a:off x="4759960" y="3984625"/>
            <a:ext cx="5735955" cy="368300"/>
          </a:xfrm>
          <a:prstGeom prst="rect">
            <a:avLst/>
          </a:prstGeom>
          <a:noFill/>
        </p:spPr>
        <p:txBody>
          <a:bodyPr wrap="square" rtlCol="0">
            <a:spAutoFit/>
          </a:bodyPr>
          <a:p>
            <a:r>
              <a:rPr lang="zh-CN" altLang="en-US"/>
              <a:t>（二）审核记账凭证所确定的会计分录是否正确。</a:t>
            </a:r>
            <a:endParaRPr lang="zh-CN" altLang="en-US"/>
          </a:p>
        </p:txBody>
      </p:sp>
      <p:sp>
        <p:nvSpPr>
          <p:cNvPr id="48" name="文本框 47"/>
          <p:cNvSpPr txBox="1"/>
          <p:nvPr>
            <p:custDataLst>
              <p:tags r:id="rId3"/>
            </p:custDataLst>
          </p:nvPr>
        </p:nvSpPr>
        <p:spPr>
          <a:xfrm>
            <a:off x="4759960" y="4494530"/>
            <a:ext cx="6527165" cy="645160"/>
          </a:xfrm>
          <a:prstGeom prst="rect">
            <a:avLst/>
          </a:prstGeom>
          <a:noFill/>
        </p:spPr>
        <p:txBody>
          <a:bodyPr wrap="square" rtlCol="0">
            <a:spAutoFit/>
          </a:bodyPr>
          <a:p>
            <a:r>
              <a:rPr lang="zh-CN" altLang="en-US">
                <a:sym typeface="+mn-ea"/>
              </a:rPr>
              <a:t>（</a:t>
            </a:r>
            <a:r>
              <a:rPr lang="zh-CN" altLang="en-US"/>
              <a:t>三）审核记账凭证中所列示的各项内容是否填制齐全、完</a:t>
            </a:r>
            <a:r>
              <a:rPr lang="en-US" altLang="zh-CN"/>
              <a:t>   </a:t>
            </a:r>
            <a:r>
              <a:rPr lang="zh-CN" altLang="en-US"/>
              <a:t>整，有关人员是否按规定的手续和程序在记账凭证上签名或盖章。</a:t>
            </a:r>
            <a:endParaRPr lang="zh-CN" altLang="en-US"/>
          </a:p>
        </p:txBody>
      </p:sp>
      <p:sp>
        <p:nvSpPr>
          <p:cNvPr id="49" name="同心圆 48"/>
          <p:cNvSpPr/>
          <p:nvPr>
            <p:custDataLst>
              <p:tags r:id="rId4"/>
            </p:custDataLst>
          </p:nvPr>
        </p:nvSpPr>
        <p:spPr>
          <a:xfrm>
            <a:off x="4708525" y="3573780"/>
            <a:ext cx="187960" cy="187960"/>
          </a:xfrm>
          <a:prstGeom prst="donu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0" name="同心圆 49"/>
          <p:cNvSpPr/>
          <p:nvPr>
            <p:custDataLst>
              <p:tags r:id="rId5"/>
            </p:custDataLst>
          </p:nvPr>
        </p:nvSpPr>
        <p:spPr>
          <a:xfrm>
            <a:off x="4708525" y="4074795"/>
            <a:ext cx="187960" cy="187960"/>
          </a:xfrm>
          <a:prstGeom prst="donu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1" name="同心圆 50"/>
          <p:cNvSpPr/>
          <p:nvPr>
            <p:custDataLst>
              <p:tags r:id="rId6"/>
            </p:custDataLst>
          </p:nvPr>
        </p:nvSpPr>
        <p:spPr>
          <a:xfrm>
            <a:off x="4708525" y="4575810"/>
            <a:ext cx="187960" cy="187960"/>
          </a:xfrm>
          <a:prstGeom prst="donu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文本框 1"/>
          <p:cNvSpPr txBox="1"/>
          <p:nvPr/>
        </p:nvSpPr>
        <p:spPr>
          <a:xfrm>
            <a:off x="1924050" y="3718560"/>
            <a:ext cx="1221105" cy="368300"/>
          </a:xfrm>
          <a:prstGeom prst="rect">
            <a:avLst/>
          </a:prstGeom>
          <a:noFill/>
        </p:spPr>
        <p:txBody>
          <a:bodyPr wrap="square" rtlCol="0">
            <a:spAutoFit/>
          </a:bodyPr>
          <a:p>
            <a:r>
              <a:rPr lang="zh-CN" altLang="en-US"/>
              <a:t>附件完整</a:t>
            </a:r>
            <a:endParaRPr lang="zh-CN" altLang="en-US"/>
          </a:p>
        </p:txBody>
      </p:sp>
      <p:sp>
        <p:nvSpPr>
          <p:cNvPr id="5" name="文本框 4"/>
          <p:cNvSpPr txBox="1"/>
          <p:nvPr/>
        </p:nvSpPr>
        <p:spPr>
          <a:xfrm>
            <a:off x="2585720" y="4982210"/>
            <a:ext cx="1187450" cy="368300"/>
          </a:xfrm>
          <a:prstGeom prst="rect">
            <a:avLst/>
          </a:prstGeom>
          <a:noFill/>
        </p:spPr>
        <p:txBody>
          <a:bodyPr wrap="square" rtlCol="0">
            <a:spAutoFit/>
          </a:bodyPr>
          <a:p>
            <a:r>
              <a:rPr lang="zh-CN" altLang="en-US"/>
              <a:t>分录正确</a:t>
            </a:r>
            <a:endParaRPr lang="zh-CN" altLang="en-US"/>
          </a:p>
        </p:txBody>
      </p:sp>
      <p:sp>
        <p:nvSpPr>
          <p:cNvPr id="10" name="文本框 9"/>
          <p:cNvSpPr txBox="1"/>
          <p:nvPr/>
        </p:nvSpPr>
        <p:spPr>
          <a:xfrm>
            <a:off x="1073150" y="4982210"/>
            <a:ext cx="1111250" cy="368300"/>
          </a:xfrm>
          <a:prstGeom prst="rect">
            <a:avLst/>
          </a:prstGeom>
          <a:noFill/>
        </p:spPr>
        <p:txBody>
          <a:bodyPr wrap="square" rtlCol="0">
            <a:spAutoFit/>
          </a:bodyPr>
          <a:p>
            <a:r>
              <a:rPr lang="zh-CN" altLang="en-US"/>
              <a:t>要素齐全</a:t>
            </a:r>
            <a:endParaRPr lang="zh-CN" altLang="en-US"/>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800" fill="hold">
                                          <p:stCondLst>
                                            <p:cond delay="0"/>
                                          </p:stCondLst>
                                        </p:cTn>
                                        <p:tgtEl>
                                          <p:spTgt spid="8"/>
                                        </p:tgtEl>
                                        <p:attrNameLst>
                                          <p:attrName>style.visibility</p:attrName>
                                        </p:attrNameLst>
                                      </p:cBhvr>
                                      <p:to>
                                        <p:strVal val="visible"/>
                                      </p:to>
                                    </p:set>
                                    <p:anim calcmode="lin" valueType="num">
                                      <p:cBhvr additive="base">
                                        <p:cTn id="7" dur="800" fill="hold"/>
                                        <p:tgtEl>
                                          <p:spTgt spid="8"/>
                                        </p:tgtEl>
                                        <p:attrNameLst>
                                          <p:attrName>ppt_x</p:attrName>
                                        </p:attrNameLst>
                                      </p:cBhvr>
                                      <p:tavLst>
                                        <p:tav tm="0">
                                          <p:val>
                                            <p:strVal val="0-#ppt_w/2"/>
                                          </p:val>
                                        </p:tav>
                                        <p:tav tm="100000">
                                          <p:val>
                                            <p:strVal val="#ppt_x"/>
                                          </p:val>
                                        </p:tav>
                                      </p:tavLst>
                                    </p:anim>
                                    <p:anim calcmode="lin" valueType="num">
                                      <p:cBhvr additive="base">
                                        <p:cTn id="8" dur="800" fill="hold"/>
                                        <p:tgtEl>
                                          <p:spTgt spid="8"/>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strips(downLeft)">
                                      <p:cBhvr>
                                        <p:cTn id="11" dur="500"/>
                                        <p:tgtEl>
                                          <p:spTgt spid="46"/>
                                        </p:tgtEl>
                                      </p:cBhvr>
                                    </p:animEffect>
                                  </p:childTnLst>
                                </p:cTn>
                              </p:par>
                              <p:par>
                                <p:cTn id="12" presetID="18" presetClass="entr" presetSubtype="12" fill="hold" grpId="0" nodeType="with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strips(downLeft)">
                                      <p:cBhvr>
                                        <p:cTn id="14" dur="500"/>
                                        <p:tgtEl>
                                          <p:spTgt spid="47"/>
                                        </p:tgtEl>
                                      </p:cBhvr>
                                    </p:animEffect>
                                  </p:childTnLst>
                                </p:cTn>
                              </p:par>
                              <p:par>
                                <p:cTn id="15" presetID="18" presetClass="entr" presetSubtype="12"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strips(downLeft)">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46" grpId="0"/>
      <p:bldP spid="47" grpId="0"/>
      <p:bldP spid="48" grpId="0"/>
      <p:bldP spid="46" grpId="1"/>
      <p:bldP spid="47" grpId="1"/>
      <p:bldP spid="48"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latin typeface="方正粗黑宋简体" panose="02000000000000000000" charset="-122"/>
                <a:ea typeface="方正大黑体_GBK" panose="02010600010101010101" charset="-122"/>
              </a:rPr>
              <a:t>课程思政案例</a:t>
            </a:r>
            <a:endParaRPr lang="zh-CN" altLang="en-US" sz="3200" b="1">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764540" y="1165860"/>
            <a:ext cx="10972800" cy="4525963"/>
          </a:xfrm>
        </p:spPr>
        <p:txBody>
          <a:bodyPr/>
          <a:p>
            <a:r>
              <a:rPr lang="zh-CN" altLang="en-US" sz="2400">
                <a:latin typeface="方正粗黑宋简体" panose="02000000000000000000" charset="-122"/>
                <a:ea typeface="方正大黑体_GBK" panose="02010600010101010101" charset="-122"/>
                <a:cs typeface="微软雅黑" panose="020B0503020204020204" charset="-122"/>
              </a:rPr>
              <a:t>瑞幸咖啡（Luckin Coffee）财务造假案是近年来备受关注的商业丑闻之一。瑞幸咖啡被曝通过伪造销售订单、虚增收入等方式进行财务造假。2020年，美国证券交易委员会（SEC）调查显示，瑞幸在2019年二季度至四季度期间虚增收入约21.2亿元人民币。其造假手段涉及销售订单、银行流水、成本费用等多个环节的凭证伪造。瑞幸造假涉及的凭证问题有以下这些：</a:t>
            </a:r>
            <a:endParaRPr lang="zh-CN" altLang="en-US" sz="2400">
              <a:latin typeface="方正粗黑宋简体" panose="02000000000000000000" charset="-122"/>
              <a:ea typeface="方正大黑体_GBK" panose="02010600010101010101" charset="-122"/>
              <a:cs typeface="微软雅黑" panose="020B0503020204020204" charset="-122"/>
            </a:endParaRPr>
          </a:p>
          <a:p>
            <a:r>
              <a:rPr lang="zh-CN" altLang="en-US" sz="2400">
                <a:latin typeface="方正粗黑宋简体" panose="02000000000000000000" charset="-122"/>
                <a:ea typeface="方正大黑体_GBK" panose="02010600010101010101" charset="-122"/>
                <a:cs typeface="微软雅黑" panose="020B0503020204020204" charset="-122"/>
              </a:rPr>
              <a:t>①瑞幸通过“幽灵订单”（虚假客户下单）虚增收入，相关记账凭证可能缺少真实的客户信息、支付记录或物流单据。</a:t>
            </a:r>
            <a:endParaRPr lang="zh-CN" altLang="en-US" sz="2400">
              <a:latin typeface="方正粗黑宋简体" panose="02000000000000000000" charset="-122"/>
              <a:ea typeface="方正大黑体_GBK" panose="02010600010101010101" charset="-122"/>
              <a:cs typeface="微软雅黑" panose="020B0503020204020204" charset="-122"/>
            </a:endParaRPr>
          </a:p>
          <a:p>
            <a:r>
              <a:rPr lang="zh-CN" altLang="en-US" sz="2400">
                <a:latin typeface="方正粗黑宋简体" panose="02000000000000000000" charset="-122"/>
                <a:ea typeface="方正大黑体_GBK" panose="02010600010101010101" charset="-122"/>
                <a:cs typeface="微软雅黑" panose="020B0503020204020204" charset="-122"/>
              </a:rPr>
              <a:t>②瑞幸通过关联方或虚假账户制造虚假资金流水，以配合虚构的销售收入。</a:t>
            </a:r>
            <a:endParaRPr lang="zh-CN" altLang="en-US" sz="2400">
              <a:latin typeface="方正粗黑宋简体" panose="02000000000000000000" charset="-122"/>
              <a:ea typeface="方正大黑体_GBK" panose="02010600010101010101" charset="-122"/>
              <a:cs typeface="微软雅黑" panose="020B0503020204020204" charset="-122"/>
            </a:endParaRPr>
          </a:p>
          <a:p>
            <a:r>
              <a:rPr lang="zh-CN" altLang="en-US" sz="2400">
                <a:latin typeface="方正粗黑宋简体" panose="02000000000000000000" charset="-122"/>
                <a:ea typeface="方正大黑体_GBK" panose="02010600010101010101" charset="-122"/>
                <a:cs typeface="微软雅黑" panose="020B0503020204020204" charset="-122"/>
              </a:rPr>
              <a:t>③通过虚增广告费、原材料采购等成本，掩盖利润造假。例如，伪造供应商合同或虚开发票。</a:t>
            </a:r>
            <a:endParaRPr lang="zh-CN" altLang="en-US" sz="2400">
              <a:latin typeface="方正粗黑宋简体" panose="02000000000000000000" charset="-122"/>
              <a:ea typeface="方正大黑体_GBK" panose="02010600010101010101" charset="-122"/>
              <a:cs typeface="微软雅黑" panose="020B0503020204020204" charset="-122"/>
            </a:endParaRPr>
          </a:p>
          <a:p>
            <a:r>
              <a:rPr lang="zh-CN" altLang="en-US" sz="2400">
                <a:latin typeface="方正粗黑宋简体" panose="02000000000000000000" charset="-122"/>
                <a:ea typeface="方正大黑体_GBK" panose="02010600010101010101" charset="-122"/>
                <a:cs typeface="微软雅黑" panose="020B0503020204020204" charset="-122"/>
              </a:rPr>
              <a:t>④部分虚假交易通过关联方完成，但未在财报中充分披露。</a:t>
            </a:r>
            <a:endParaRPr lang="zh-CN" altLang="en-US" sz="2400">
              <a:latin typeface="方正粗黑宋简体" panose="02000000000000000000" charset="-122"/>
              <a:ea typeface="方正大黑体_GBK" panose="02010600010101010101" charset="-122"/>
              <a:cs typeface="微软雅黑" panose="020B0503020204020204" charset="-122"/>
            </a:endParaRPr>
          </a:p>
          <a:p>
            <a:pPr marL="0" indent="0">
              <a:buNone/>
            </a:pPr>
            <a:r>
              <a:rPr lang="zh-CN" altLang="en-US" sz="2400">
                <a:latin typeface="方正粗黑宋简体" panose="02000000000000000000" charset="-122"/>
                <a:ea typeface="方正大黑体_GBK" panose="02010600010101010101" charset="-122"/>
                <a:cs typeface="微软雅黑" panose="020B0503020204020204" charset="-122"/>
              </a:rPr>
              <a:t>瑞幸财务审核存在诸多漏洞，企业内部控制存在比较严重的问题，财务舞弊行为最终被曝光，给公司声誉带来了严重的负面影响，导致股价下跌，公司退市，还被中美监管机构处罚。</a:t>
            </a:r>
            <a:endParaRPr lang="zh-CN" altLang="en-US" sz="2400">
              <a:latin typeface="方正粗黑宋简体" panose="02000000000000000000" charset="-122"/>
              <a:ea typeface="方正大黑体_GBK" panose="02010600010101010101"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latin typeface="方正粗黑宋简体" panose="02000000000000000000" charset="-122"/>
                <a:ea typeface="方正大黑体_GBK" panose="02010600010101010101" charset="-122"/>
                <a:sym typeface="+mn-ea"/>
              </a:rPr>
              <a:t>案例分析</a:t>
            </a:r>
            <a:br>
              <a:rPr lang="zh-CN" altLang="en-US">
                <a:latin typeface="方正粗黑宋简体" panose="02000000000000000000" charset="-122"/>
                <a:ea typeface="方正大黑体_GBK" panose="02010600010101010101" charset="-122"/>
              </a:rPr>
            </a:br>
            <a:endParaRPr lang="zh-CN" altLang="en-US">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09600" y="1279525"/>
            <a:ext cx="10972800" cy="4525963"/>
          </a:xfrm>
        </p:spPr>
        <p:txBody>
          <a:bodyPr/>
          <a:p>
            <a:pPr>
              <a:lnSpc>
                <a:spcPct val="150000"/>
              </a:lnSpc>
            </a:pPr>
            <a:r>
              <a:rPr lang="zh-CN" altLang="en-US" sz="2400">
                <a:latin typeface="方正粗黑宋简体" panose="02000000000000000000" charset="-122"/>
                <a:ea typeface="方正大黑体_GBK" panose="02010600010101010101" charset="-122"/>
                <a:cs typeface="微软雅黑" panose="020B0503020204020204" charset="-122"/>
              </a:rPr>
              <a:t>瑞幸咖啡需建立严格的凭证管理制度，确保每笔交易均有真实、完整的原始单据支撑。避免管理层凌驾于内部控制之上，需设置独立监督机制。</a:t>
            </a:r>
            <a:r>
              <a:rPr lang="zh-CN" altLang="en-US" sz="2400">
                <a:latin typeface="方正粗黑宋简体" panose="02000000000000000000" charset="-122"/>
                <a:ea typeface="方正大黑体_GBK" panose="02010600010101010101" charset="-122"/>
                <a:cs typeface="微软雅黑" panose="020B0503020204020204" charset="-122"/>
                <a:sym typeface="+mn-ea"/>
              </a:rPr>
              <a:t>企业需从源头确保凭证的真实性，维护财务信息的可信度。</a:t>
            </a:r>
            <a:endParaRPr lang="zh-CN" altLang="en-US" sz="2400">
              <a:latin typeface="方正粗黑宋简体" panose="02000000000000000000" charset="-122"/>
              <a:ea typeface="方正大黑体_GBK" panose="02010600010101010101" charset="-122"/>
              <a:cs typeface="微软雅黑" panose="020B0503020204020204" charset="-122"/>
            </a:endParaRPr>
          </a:p>
          <a:p>
            <a:pPr>
              <a:lnSpc>
                <a:spcPct val="150000"/>
              </a:lnSpc>
            </a:pPr>
            <a:r>
              <a:rPr lang="zh-CN" altLang="en-US" sz="2400">
                <a:latin typeface="方正粗黑宋简体" panose="02000000000000000000" charset="-122"/>
                <a:ea typeface="方正大黑体_GBK" panose="02010600010101010101" charset="-122"/>
                <a:cs typeface="微软雅黑" panose="020B0503020204020204" charset="-122"/>
              </a:rPr>
              <a:t>审计机构应保持职业怀疑态度，对高增长企业的财务数据需额外谨慎。采用区块链等新技术增强交易可追溯性，减少人工篡改风险。</a:t>
            </a:r>
            <a:endParaRPr lang="zh-CN" altLang="en-US" sz="2400">
              <a:latin typeface="方正粗黑宋简体" panose="02000000000000000000" charset="-122"/>
              <a:ea typeface="方正大黑体_GBK" panose="02010600010101010101" charset="-122"/>
              <a:cs typeface="微软雅黑" panose="020B0503020204020204" charset="-122"/>
            </a:endParaRPr>
          </a:p>
          <a:p>
            <a:pPr>
              <a:lnSpc>
                <a:spcPct val="150000"/>
              </a:lnSpc>
            </a:pPr>
            <a:r>
              <a:rPr lang="zh-CN" altLang="en-US" sz="2400">
                <a:latin typeface="方正粗黑宋简体" panose="02000000000000000000" charset="-122"/>
                <a:ea typeface="方正大黑体_GBK" panose="02010600010101010101" charset="-122"/>
                <a:cs typeface="微软雅黑" panose="020B0503020204020204" charset="-122"/>
              </a:rPr>
              <a:t>监管机构加强对上市公司关联方交易、异常现金流量的审查力度。推动跨境审计协作，避免企业利用多地监管差异逃避责任。</a:t>
            </a:r>
            <a:endParaRPr lang="zh-CN" altLang="en-US" sz="2400">
              <a:latin typeface="方正粗黑宋简体" panose="02000000000000000000" charset="-122"/>
              <a:ea typeface="方正大黑体_GBK" panose="02010600010101010101" charset="-122"/>
              <a:cs typeface="微软雅黑" panose="020B0503020204020204" charset="-122"/>
            </a:endParaRPr>
          </a:p>
          <a:p>
            <a:pPr>
              <a:lnSpc>
                <a:spcPct val="150000"/>
              </a:lnSpc>
            </a:pPr>
            <a:r>
              <a:rPr lang="zh-CN" altLang="en-US" sz="2400" b="1">
                <a:latin typeface="方正粗黑宋简体" panose="02000000000000000000" charset="-122"/>
                <a:ea typeface="方正大黑体_GBK" panose="02010600010101010101" charset="-122"/>
                <a:cs typeface="微软雅黑" panose="020B0503020204020204" charset="-122"/>
              </a:rPr>
              <a:t>瑞幸咖啡事件启发我们对商业伦理、法律意识及社会责任的思考。诚信是企业经营的生命线，需要时刻敬畏法律与规则，兼顾社会责任与股东利益的平衡。</a:t>
            </a:r>
            <a:endParaRPr lang="zh-CN" altLang="en-US" sz="2400" b="1">
              <a:latin typeface="方正粗黑宋简体" panose="02000000000000000000" charset="-122"/>
              <a:ea typeface="方正大黑体_GBK" panose="02010600010101010101"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mc:Choice>
    <mc:Fallback>
      <p:transition spd="med"/>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方正粗黑宋简体" panose="02000000000000000000" charset="-122"/>
                <a:ea typeface="方正大黑体_GBK" panose="0201060001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方正粗黑宋简体" panose="02000000000000000000" charset="-122"/>
              <a:ea typeface="方正大黑体_GBK" panose="0201060001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记账凭证的概念与种类</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01</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119505"/>
            <a:ext cx="3223260" cy="398780"/>
          </a:xfrm>
          <a:prstGeom prst="rect">
            <a:avLst/>
          </a:prstGeom>
        </p:spPr>
        <p:txBody>
          <a:bodyPr wrap="square">
            <a:spAutoFit/>
          </a:bodyPr>
          <a:p>
            <a:pPr marL="0" indent="0" algn="just" defTabSz="266700">
              <a:spcBef>
                <a:spcPct val="0"/>
              </a:spcBef>
              <a:spcAft>
                <a:spcPct val="0"/>
              </a:spcAft>
            </a:pPr>
            <a:r>
              <a:rPr lang="zh-CN" altLang="en-US" sz="2000" b="1">
                <a:latin typeface="+mj-ea"/>
                <a:ea typeface="+mj-ea"/>
              </a:rPr>
              <a:t>（一）记账凭证的概念</a:t>
            </a:r>
            <a:endParaRPr lang="zh-CN" altLang="en-US" sz="2000" b="1">
              <a:latin typeface="+mj-ea"/>
              <a:ea typeface="+mj-ea"/>
            </a:endParaRPr>
          </a:p>
        </p:txBody>
      </p:sp>
      <p:sp>
        <p:nvSpPr>
          <p:cNvPr id="2" name="圆角矩形 1"/>
          <p:cNvSpPr/>
          <p:nvPr/>
        </p:nvSpPr>
        <p:spPr>
          <a:xfrm>
            <a:off x="629920" y="1540510"/>
            <a:ext cx="10525760" cy="426402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圆角矩形 5"/>
          <p:cNvSpPr/>
          <p:nvPr/>
        </p:nvSpPr>
        <p:spPr>
          <a:xfrm>
            <a:off x="1011555" y="1730375"/>
            <a:ext cx="4437380" cy="3824605"/>
          </a:xfrm>
          <a:prstGeom prst="roundRect">
            <a:avLst/>
          </a:prstGeom>
          <a:solidFill>
            <a:schemeClr val="bg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11" name="图片 10" descr="e8ec1d80c72048d88da35fa0bcc445b7"/>
          <p:cNvPicPr>
            <a:picLocks noChangeAspect="1"/>
          </p:cNvPicPr>
          <p:nvPr/>
        </p:nvPicPr>
        <p:blipFill>
          <a:blip r:embed="rId1"/>
          <a:stretch>
            <a:fillRect/>
          </a:stretch>
        </p:blipFill>
        <p:spPr>
          <a:xfrm>
            <a:off x="1317625" y="2134235"/>
            <a:ext cx="3825875" cy="3119120"/>
          </a:xfrm>
          <a:prstGeom prst="roundRect">
            <a:avLst/>
          </a:prstGeom>
        </p:spPr>
      </p:pic>
      <p:sp>
        <p:nvSpPr>
          <p:cNvPr id="12" name="文本框 11"/>
          <p:cNvSpPr txBox="1"/>
          <p:nvPr/>
        </p:nvSpPr>
        <p:spPr>
          <a:xfrm>
            <a:off x="6076315" y="1985010"/>
            <a:ext cx="4914900" cy="101473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记账凭证</a:t>
            </a:r>
            <a:r>
              <a:rPr lang="zh-CN" altLang="en-US" sz="2000">
                <a:latin typeface="方正粗黑宋简体" panose="02000000000000000000" charset="-122"/>
                <a:ea typeface="方正大黑体_GBK" panose="02010600010101010101" charset="-122"/>
              </a:rPr>
              <a:t>是由会计人员根据审核后的原始凭证加以归类整理而编制的，载有会计分录并作为登记账簿直接依据的书面证明。</a:t>
            </a:r>
            <a:endParaRPr lang="zh-CN" altLang="en-US" sz="2000">
              <a:latin typeface="方正粗黑宋简体" panose="02000000000000000000" charset="-122"/>
              <a:ea typeface="方正大黑体_GBK" panose="02010600010101010101" charset="-122"/>
            </a:endParaRPr>
          </a:p>
        </p:txBody>
      </p:sp>
      <p:sp>
        <p:nvSpPr>
          <p:cNvPr id="13" name="文本框 12"/>
          <p:cNvSpPr txBox="1"/>
          <p:nvPr/>
        </p:nvSpPr>
        <p:spPr>
          <a:xfrm>
            <a:off x="6076315" y="3429000"/>
            <a:ext cx="4914900" cy="1938020"/>
          </a:xfrm>
          <a:prstGeom prst="rect">
            <a:avLst/>
          </a:prstGeom>
          <a:noFill/>
        </p:spPr>
        <p:txBody>
          <a:bodyPr wrap="square" rtlCol="0">
            <a:spAutoFit/>
          </a:bodyPr>
          <a:p>
            <a:r>
              <a:rPr lang="zh-CN" altLang="en-US" sz="2000" b="1">
                <a:latin typeface="方正粗黑宋简体" panose="02000000000000000000" charset="-122"/>
                <a:ea typeface="方正大黑体_GBK" panose="02010600010101010101" charset="-122"/>
              </a:rPr>
              <a:t>记账凭证与原始凭证不同点：</a:t>
            </a:r>
            <a:endParaRPr lang="zh-CN" altLang="en-US" sz="2000">
              <a:latin typeface="方正粗黑宋简体" panose="02000000000000000000" charset="-122"/>
              <a:ea typeface="方正大黑体_GBK" panose="02010600010101010101" charset="-122"/>
            </a:endParaRPr>
          </a:p>
          <a:p>
            <a:r>
              <a:rPr lang="zh-CN" altLang="en-US" sz="2000">
                <a:latin typeface="方正粗黑宋简体" panose="02000000000000000000" charset="-122"/>
                <a:ea typeface="方正大黑体_GBK" panose="02010600010101010101" charset="-122"/>
              </a:rPr>
              <a:t>第一，记账凭证是企业内部填写的，并作为登记账簿的直接依据，它不能用来证明经济业务的发生，不具备法律的证明效力。第二，记账凭证上一定要列明如何对经济业务进行处理的会计分录。</a:t>
            </a:r>
            <a:endParaRPr lang="zh-CN" altLang="en-US" sz="2000">
              <a:latin typeface="方正粗黑宋简体" panose="02000000000000000000" charset="-122"/>
              <a:ea typeface="方正大黑体_GBK" panose="02010600010101010101" charset="-122"/>
            </a:endParaRPr>
          </a:p>
        </p:txBody>
      </p:sp>
      <p:sp>
        <p:nvSpPr>
          <p:cNvPr id="47" name="六角星 46"/>
          <p:cNvSpPr/>
          <p:nvPr/>
        </p:nvSpPr>
        <p:spPr>
          <a:xfrm>
            <a:off x="5753735" y="2133600"/>
            <a:ext cx="301625" cy="394970"/>
          </a:xfrm>
          <a:prstGeom prst="star6">
            <a:avLst/>
          </a:prstGeom>
          <a:gradFill>
            <a:gsLst>
              <a:gs pos="0">
                <a:srgbClr val="E30000"/>
              </a:gs>
              <a:gs pos="100000">
                <a:srgbClr val="760303"/>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六角星 2"/>
          <p:cNvSpPr/>
          <p:nvPr/>
        </p:nvSpPr>
        <p:spPr>
          <a:xfrm>
            <a:off x="5754370" y="3429000"/>
            <a:ext cx="300990" cy="391795"/>
          </a:xfrm>
          <a:prstGeom prst="star6">
            <a:avLst/>
          </a:prstGeom>
          <a:gradFill>
            <a:gsLst>
              <a:gs pos="0">
                <a:srgbClr val="E30000"/>
              </a:gs>
              <a:gs pos="100000">
                <a:srgbClr val="760303"/>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000" fill="hold">
                                          <p:stCondLst>
                                            <p:cond delay="0"/>
                                          </p:stCondLst>
                                        </p:cTn>
                                        <p:tgtEl>
                                          <p:spTgt spid="12"/>
                                        </p:tgtEl>
                                        <p:attrNameLst>
                                          <p:attrName>style.visibility</p:attrName>
                                        </p:attrNameLst>
                                      </p:cBhvr>
                                      <p:to>
                                        <p:strVal val="visible"/>
                                      </p:to>
                                    </p:set>
                                    <p:animEffect transition="in" filter="strips(downLeft)">
                                      <p:cBhvr>
                                        <p:cTn id="7" dur="1000"/>
                                        <p:tgtEl>
                                          <p:spTgt spid="12"/>
                                        </p:tgtEl>
                                      </p:cBhvr>
                                    </p:animEffect>
                                  </p:childTnLst>
                                </p:cTn>
                              </p:par>
                              <p:par>
                                <p:cTn id="8" presetID="18" presetClass="entr" presetSubtype="12" fill="hold" grpId="0" nodeType="withEffect">
                                  <p:stCondLst>
                                    <p:cond delay="0"/>
                                  </p:stCondLst>
                                  <p:childTnLst>
                                    <p:set>
                                      <p:cBhvr>
                                        <p:cTn id="9" dur="1000" fill="hold">
                                          <p:stCondLst>
                                            <p:cond delay="0"/>
                                          </p:stCondLst>
                                        </p:cTn>
                                        <p:tgtEl>
                                          <p:spTgt spid="13"/>
                                        </p:tgtEl>
                                        <p:attrNameLst>
                                          <p:attrName>style.visibility</p:attrName>
                                        </p:attrNameLst>
                                      </p:cBhvr>
                                      <p:to>
                                        <p:strVal val="visible"/>
                                      </p:to>
                                    </p:set>
                                    <p:animEffect transition="in" filter="strips(downLeft)">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2" grpId="1"/>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43865" y="1409700"/>
            <a:ext cx="10673080" cy="4573905"/>
          </a:xfrm>
          <a:prstGeom prst="roundRect">
            <a:avLst/>
          </a:prstGeom>
          <a:solidFill>
            <a:schemeClr val="bg2">
              <a:lumMod val="60000"/>
              <a:lumOff val="40000"/>
            </a:schemeClr>
          </a:solidFill>
          <a:ln>
            <a:solidFill>
              <a:schemeClr val="bg2">
                <a:lumMod val="60000"/>
                <a:lumOff val="40000"/>
              </a:schemeClr>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800" b="1">
              <a:solidFill>
                <a:schemeClr val="tx1"/>
              </a:solidFill>
              <a:latin typeface="方正粗黑宋简体" panose="02000000000000000000" charset="-122"/>
              <a:ea typeface="方正大黑体_GBK" panose="02010600010101010101" charset="-122"/>
              <a:sym typeface="+mn-ea"/>
            </a:endParaRPr>
          </a:p>
        </p:txBody>
      </p:sp>
      <p:sp>
        <p:nvSpPr>
          <p:cNvPr id="4" name="文本框 3"/>
          <p:cNvSpPr txBox="1"/>
          <p:nvPr/>
        </p:nvSpPr>
        <p:spPr>
          <a:xfrm>
            <a:off x="346075" y="1011555"/>
            <a:ext cx="3223260" cy="398780"/>
          </a:xfrm>
          <a:prstGeom prst="rect">
            <a:avLst/>
          </a:prstGeom>
        </p:spPr>
        <p:txBody>
          <a:bodyPr wrap="square">
            <a:spAutoFit/>
          </a:bodyPr>
          <a:p>
            <a:pPr marL="0" indent="0" algn="just" defTabSz="266700">
              <a:spcBef>
                <a:spcPct val="0"/>
              </a:spcBef>
              <a:spcAft>
                <a:spcPct val="0"/>
              </a:spcAft>
            </a:pPr>
            <a:r>
              <a:rPr lang="zh-CN" altLang="en-US" sz="2000" b="1">
                <a:latin typeface="+mj-ea"/>
                <a:ea typeface="+mj-ea"/>
                <a:sym typeface="+mn-ea"/>
              </a:rPr>
              <a:t>（二）记账凭证的种类</a:t>
            </a:r>
            <a:endParaRPr lang="zh-CN" altLang="en-US" sz="2000" b="1">
              <a:latin typeface="+mj-ea"/>
              <a:ea typeface="+mj-ea"/>
              <a:sym typeface="+mn-ea"/>
            </a:endParaRPr>
          </a:p>
        </p:txBody>
      </p:sp>
      <p:sp>
        <p:nvSpPr>
          <p:cNvPr id="3" name="圆角矩形 2"/>
          <p:cNvSpPr/>
          <p:nvPr/>
        </p:nvSpPr>
        <p:spPr>
          <a:xfrm>
            <a:off x="680720" y="3626485"/>
            <a:ext cx="1414780" cy="551180"/>
          </a:xfrm>
          <a:prstGeom prst="roundRect">
            <a:avLst/>
          </a:prstGeom>
          <a:solidFill>
            <a:srgbClr val="DDAA4A"/>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7" name="文本框 6"/>
          <p:cNvSpPr txBox="1"/>
          <p:nvPr/>
        </p:nvSpPr>
        <p:spPr>
          <a:xfrm>
            <a:off x="680720" y="3733165"/>
            <a:ext cx="1554480" cy="337185"/>
          </a:xfrm>
          <a:prstGeom prst="rect">
            <a:avLst/>
          </a:prstGeom>
          <a:noFill/>
        </p:spPr>
        <p:txBody>
          <a:bodyPr wrap="square" rtlCol="0">
            <a:spAutoFit/>
          </a:bodyPr>
          <a:p>
            <a:r>
              <a:rPr lang="zh-CN" altLang="en-US" sz="1600" b="1">
                <a:solidFill>
                  <a:schemeClr val="tx1"/>
                </a:solidFill>
                <a:latin typeface="方正粗黑宋简体" panose="02000000000000000000" charset="-122"/>
                <a:ea typeface="方正大黑体_GBK" panose="02010600010101010101" charset="-122"/>
              </a:rPr>
              <a:t>记账凭证种类</a:t>
            </a:r>
            <a:endParaRPr lang="zh-CN" altLang="en-US" sz="1600" b="1">
              <a:solidFill>
                <a:schemeClr val="tx1"/>
              </a:solidFill>
              <a:latin typeface="方正粗黑宋简体" panose="02000000000000000000" charset="-122"/>
              <a:ea typeface="方正大黑体_GBK" panose="02010600010101010101" charset="-122"/>
            </a:endParaRPr>
          </a:p>
        </p:txBody>
      </p:sp>
      <p:sp>
        <p:nvSpPr>
          <p:cNvPr id="8" name="左大括号 7"/>
          <p:cNvSpPr/>
          <p:nvPr/>
        </p:nvSpPr>
        <p:spPr>
          <a:xfrm>
            <a:off x="2279650" y="2016125"/>
            <a:ext cx="844550" cy="3711575"/>
          </a:xfrm>
          <a:prstGeom prst="leftBrace">
            <a:avLst>
              <a:gd name="adj1" fmla="val 54228"/>
              <a:gd name="adj2" fmla="val 48927"/>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方正粗黑宋简体" panose="02000000000000000000" charset="-122"/>
              <a:ea typeface="方正大黑体_GBK" panose="02010600010101010101" charset="-122"/>
            </a:endParaRPr>
          </a:p>
        </p:txBody>
      </p:sp>
      <p:sp>
        <p:nvSpPr>
          <p:cNvPr id="9" name="圆角矩形 8"/>
          <p:cNvSpPr/>
          <p:nvPr/>
        </p:nvSpPr>
        <p:spPr>
          <a:xfrm>
            <a:off x="3263900" y="1945640"/>
            <a:ext cx="1577975" cy="551815"/>
          </a:xfrm>
          <a:prstGeom prst="roundRect">
            <a:avLst/>
          </a:prstGeom>
          <a:solidFill>
            <a:schemeClr val="accent6">
              <a:lumMod val="40000"/>
              <a:lumOff val="60000"/>
            </a:schemeClr>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10" name="文本框 9"/>
          <p:cNvSpPr txBox="1"/>
          <p:nvPr/>
        </p:nvSpPr>
        <p:spPr>
          <a:xfrm>
            <a:off x="3263900" y="2052955"/>
            <a:ext cx="1929130" cy="337185"/>
          </a:xfrm>
          <a:prstGeom prst="rect">
            <a:avLst/>
          </a:prstGeom>
          <a:noFill/>
        </p:spPr>
        <p:txBody>
          <a:bodyPr wrap="square" rtlCol="0">
            <a:noAutofit/>
          </a:bodyPr>
          <a:p>
            <a:r>
              <a:rPr lang="zh-CN" altLang="en-US" sz="1600" b="1">
                <a:solidFill>
                  <a:schemeClr val="tx1"/>
                </a:solidFill>
                <a:latin typeface="方正粗黑宋简体" panose="02000000000000000000" charset="-122"/>
                <a:ea typeface="方正大黑体_GBK" panose="02010600010101010101" charset="-122"/>
              </a:rPr>
              <a:t>按使用范围不同</a:t>
            </a:r>
            <a:endParaRPr lang="zh-CN" altLang="en-US" sz="1600" b="1">
              <a:solidFill>
                <a:schemeClr val="tx1"/>
              </a:solidFill>
              <a:latin typeface="方正粗黑宋简体" panose="02000000000000000000" charset="-122"/>
              <a:ea typeface="方正大黑体_GBK" panose="02010600010101010101" charset="-122"/>
            </a:endParaRPr>
          </a:p>
        </p:txBody>
      </p:sp>
      <p:sp>
        <p:nvSpPr>
          <p:cNvPr id="17" name="圆角矩形 16"/>
          <p:cNvSpPr/>
          <p:nvPr/>
        </p:nvSpPr>
        <p:spPr>
          <a:xfrm>
            <a:off x="3263900" y="3570605"/>
            <a:ext cx="1577975" cy="551815"/>
          </a:xfrm>
          <a:prstGeom prst="roundRect">
            <a:avLst/>
          </a:prstGeom>
          <a:solidFill>
            <a:srgbClr val="FFFF0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18" name="文本框 17"/>
          <p:cNvSpPr txBox="1"/>
          <p:nvPr/>
        </p:nvSpPr>
        <p:spPr>
          <a:xfrm>
            <a:off x="3263900" y="3677920"/>
            <a:ext cx="1929130" cy="337185"/>
          </a:xfrm>
          <a:prstGeom prst="rect">
            <a:avLst/>
          </a:prstGeom>
          <a:noFill/>
        </p:spPr>
        <p:txBody>
          <a:bodyPr wrap="square" rtlCol="0">
            <a:noAutofit/>
          </a:bodyPr>
          <a:p>
            <a:r>
              <a:rPr lang="zh-CN" altLang="en-US" sz="1600" b="1">
                <a:solidFill>
                  <a:schemeClr val="tx1"/>
                </a:solidFill>
                <a:latin typeface="方正粗黑宋简体" panose="02000000000000000000" charset="-122"/>
                <a:ea typeface="方正大黑体_GBK" panose="02010600010101010101" charset="-122"/>
              </a:rPr>
              <a:t>按记账方法不同</a:t>
            </a:r>
            <a:endParaRPr lang="zh-CN" altLang="en-US" sz="1600" b="1">
              <a:solidFill>
                <a:schemeClr val="tx1"/>
              </a:solidFill>
              <a:latin typeface="方正粗黑宋简体" panose="02000000000000000000" charset="-122"/>
              <a:ea typeface="方正大黑体_GBK" panose="02010600010101010101" charset="-122"/>
            </a:endParaRPr>
          </a:p>
        </p:txBody>
      </p:sp>
      <p:sp>
        <p:nvSpPr>
          <p:cNvPr id="19" name="圆角矩形 18"/>
          <p:cNvSpPr/>
          <p:nvPr/>
        </p:nvSpPr>
        <p:spPr>
          <a:xfrm>
            <a:off x="3263900" y="5222240"/>
            <a:ext cx="1577975" cy="551815"/>
          </a:xfrm>
          <a:prstGeom prst="roundRect">
            <a:avLst/>
          </a:prstGeom>
          <a:solidFill>
            <a:srgbClr val="00B0F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20" name="文本框 19"/>
          <p:cNvSpPr txBox="1"/>
          <p:nvPr/>
        </p:nvSpPr>
        <p:spPr>
          <a:xfrm>
            <a:off x="3263900" y="5329555"/>
            <a:ext cx="1929130" cy="337185"/>
          </a:xfrm>
          <a:prstGeom prst="rect">
            <a:avLst/>
          </a:prstGeom>
          <a:noFill/>
        </p:spPr>
        <p:txBody>
          <a:bodyPr wrap="square" rtlCol="0">
            <a:noAutofit/>
          </a:bodyPr>
          <a:p>
            <a:r>
              <a:rPr lang="zh-CN" altLang="en-US" sz="1600" b="1">
                <a:solidFill>
                  <a:schemeClr val="tx1"/>
                </a:solidFill>
                <a:latin typeface="方正粗黑宋简体" panose="02000000000000000000" charset="-122"/>
                <a:ea typeface="方正大黑体_GBK" panose="02010600010101010101" charset="-122"/>
              </a:rPr>
              <a:t>按汇总情况不同</a:t>
            </a:r>
            <a:endParaRPr lang="zh-CN" altLang="en-US" sz="1600" b="1">
              <a:solidFill>
                <a:schemeClr val="tx1"/>
              </a:solidFill>
              <a:latin typeface="方正粗黑宋简体" panose="02000000000000000000" charset="-122"/>
              <a:ea typeface="方正大黑体_GBK" panose="02010600010101010101" charset="-122"/>
            </a:endParaRPr>
          </a:p>
        </p:txBody>
      </p:sp>
      <p:sp>
        <p:nvSpPr>
          <p:cNvPr id="21" name="左大括号 20"/>
          <p:cNvSpPr/>
          <p:nvPr/>
        </p:nvSpPr>
        <p:spPr>
          <a:xfrm>
            <a:off x="4981575" y="1699895"/>
            <a:ext cx="333375" cy="1043940"/>
          </a:xfrm>
          <a:prstGeom prst="leftBrace">
            <a:avLst>
              <a:gd name="adj1" fmla="val 36473"/>
              <a:gd name="adj2" fmla="val 46472"/>
            </a:avLst>
          </a:prstGeom>
          <a:noFill/>
          <a:ln w="6350"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方正粗黑宋简体" panose="02000000000000000000" charset="-122"/>
              <a:ea typeface="方正大黑体_GBK" panose="02010600010101010101" charset="-122"/>
            </a:endParaRPr>
          </a:p>
        </p:txBody>
      </p:sp>
      <p:sp>
        <p:nvSpPr>
          <p:cNvPr id="22" name="圆角矩形 21"/>
          <p:cNvSpPr/>
          <p:nvPr/>
        </p:nvSpPr>
        <p:spPr>
          <a:xfrm>
            <a:off x="5454650" y="1571625"/>
            <a:ext cx="1460500" cy="444500"/>
          </a:xfrm>
          <a:prstGeom prst="roundRect">
            <a:avLst/>
          </a:prstGeom>
          <a:solidFill>
            <a:schemeClr val="accent1"/>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23" name="文本框 22"/>
          <p:cNvSpPr txBox="1"/>
          <p:nvPr/>
        </p:nvSpPr>
        <p:spPr>
          <a:xfrm>
            <a:off x="5546725" y="1625600"/>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rPr>
              <a:t>专用记账凭证</a:t>
            </a:r>
            <a:endParaRPr lang="zh-CN" altLang="en-US" sz="1400" b="1">
              <a:solidFill>
                <a:schemeClr val="tx1"/>
              </a:solidFill>
              <a:latin typeface="方正粗黑宋简体" panose="02000000000000000000" charset="-122"/>
              <a:ea typeface="方正大黑体_GBK" panose="02010600010101010101" charset="-122"/>
            </a:endParaRPr>
          </a:p>
        </p:txBody>
      </p:sp>
      <p:sp>
        <p:nvSpPr>
          <p:cNvPr id="24" name="圆角矩形 23"/>
          <p:cNvSpPr/>
          <p:nvPr/>
        </p:nvSpPr>
        <p:spPr>
          <a:xfrm>
            <a:off x="5454650" y="2332990"/>
            <a:ext cx="1460500" cy="444500"/>
          </a:xfrm>
          <a:prstGeom prst="roundRect">
            <a:avLst/>
          </a:prstGeom>
          <a:solidFill>
            <a:schemeClr val="accent6">
              <a:lumMod val="20000"/>
              <a:lumOff val="80000"/>
            </a:schemeClr>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25" name="文本框 24"/>
          <p:cNvSpPr txBox="1"/>
          <p:nvPr/>
        </p:nvSpPr>
        <p:spPr>
          <a:xfrm>
            <a:off x="5552440" y="2406650"/>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rPr>
              <a:t>通用记账凭证</a:t>
            </a:r>
            <a:endParaRPr lang="zh-CN" altLang="en-US" sz="1400" b="1">
              <a:solidFill>
                <a:schemeClr val="tx1"/>
              </a:solidFill>
              <a:latin typeface="方正粗黑宋简体" panose="02000000000000000000" charset="-122"/>
              <a:ea typeface="方正大黑体_GBK" panose="02010600010101010101" charset="-122"/>
            </a:endParaRPr>
          </a:p>
        </p:txBody>
      </p:sp>
      <p:sp>
        <p:nvSpPr>
          <p:cNvPr id="26" name="左大括号 25"/>
          <p:cNvSpPr/>
          <p:nvPr/>
        </p:nvSpPr>
        <p:spPr>
          <a:xfrm>
            <a:off x="4968875" y="3275965"/>
            <a:ext cx="333375" cy="1043940"/>
          </a:xfrm>
          <a:prstGeom prst="leftBrace">
            <a:avLst>
              <a:gd name="adj1" fmla="val 36473"/>
              <a:gd name="adj2" fmla="val 50000"/>
            </a:avLst>
          </a:prstGeom>
          <a:noFill/>
          <a:ln w="6350"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方正粗黑宋简体" panose="02000000000000000000" charset="-122"/>
              <a:ea typeface="方正大黑体_GBK" panose="02010600010101010101" charset="-122"/>
            </a:endParaRPr>
          </a:p>
        </p:txBody>
      </p:sp>
      <p:sp>
        <p:nvSpPr>
          <p:cNvPr id="27" name="圆角矩形 26"/>
          <p:cNvSpPr/>
          <p:nvPr/>
        </p:nvSpPr>
        <p:spPr>
          <a:xfrm>
            <a:off x="5441950" y="3147695"/>
            <a:ext cx="1460500" cy="444500"/>
          </a:xfrm>
          <a:prstGeom prst="roundRect">
            <a:avLst/>
          </a:prstGeom>
          <a:solidFill>
            <a:srgbClr val="7030A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28" name="文本框 27"/>
          <p:cNvSpPr txBox="1"/>
          <p:nvPr/>
        </p:nvSpPr>
        <p:spPr>
          <a:xfrm>
            <a:off x="5534025" y="3201670"/>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rPr>
              <a:t>单式记账凭证</a:t>
            </a:r>
            <a:endParaRPr lang="zh-CN" altLang="en-US" sz="1400" b="1">
              <a:solidFill>
                <a:schemeClr val="tx1"/>
              </a:solidFill>
              <a:latin typeface="方正粗黑宋简体" panose="02000000000000000000" charset="-122"/>
              <a:ea typeface="方正大黑体_GBK" panose="02010600010101010101" charset="-122"/>
            </a:endParaRPr>
          </a:p>
        </p:txBody>
      </p:sp>
      <p:sp>
        <p:nvSpPr>
          <p:cNvPr id="29" name="圆角矩形 28"/>
          <p:cNvSpPr/>
          <p:nvPr/>
        </p:nvSpPr>
        <p:spPr>
          <a:xfrm>
            <a:off x="5441950" y="3909060"/>
            <a:ext cx="1460500" cy="444500"/>
          </a:xfrm>
          <a:prstGeom prst="roundRect">
            <a:avLst/>
          </a:prstGeom>
          <a:solidFill>
            <a:srgbClr val="0070C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30" name="文本框 29"/>
          <p:cNvSpPr txBox="1"/>
          <p:nvPr/>
        </p:nvSpPr>
        <p:spPr>
          <a:xfrm>
            <a:off x="5539740" y="3982720"/>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rPr>
              <a:t>复式记账凭证</a:t>
            </a:r>
            <a:endParaRPr lang="zh-CN" altLang="en-US" sz="1400" b="1">
              <a:solidFill>
                <a:schemeClr val="tx1"/>
              </a:solidFill>
              <a:latin typeface="方正粗黑宋简体" panose="02000000000000000000" charset="-122"/>
              <a:ea typeface="方正大黑体_GBK" panose="02010600010101010101" charset="-122"/>
            </a:endParaRPr>
          </a:p>
        </p:txBody>
      </p:sp>
      <p:sp>
        <p:nvSpPr>
          <p:cNvPr id="31" name="左大括号 30"/>
          <p:cNvSpPr/>
          <p:nvPr/>
        </p:nvSpPr>
        <p:spPr>
          <a:xfrm>
            <a:off x="4981575" y="4906010"/>
            <a:ext cx="333375" cy="1043940"/>
          </a:xfrm>
          <a:prstGeom prst="leftBrace">
            <a:avLst>
              <a:gd name="adj1" fmla="val 36473"/>
              <a:gd name="adj2" fmla="val 46472"/>
            </a:avLst>
          </a:prstGeom>
          <a:noFill/>
          <a:ln w="6350"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方正粗黑宋简体" panose="02000000000000000000" charset="-122"/>
              <a:ea typeface="方正大黑体_GBK" panose="02010600010101010101" charset="-122"/>
            </a:endParaRPr>
          </a:p>
        </p:txBody>
      </p:sp>
      <p:sp>
        <p:nvSpPr>
          <p:cNvPr id="32" name="圆角矩形 31"/>
          <p:cNvSpPr/>
          <p:nvPr/>
        </p:nvSpPr>
        <p:spPr>
          <a:xfrm>
            <a:off x="5454650" y="4777740"/>
            <a:ext cx="1460500" cy="444500"/>
          </a:xfrm>
          <a:prstGeom prst="roundRect">
            <a:avLst/>
          </a:prstGeom>
          <a:solidFill>
            <a:srgbClr val="00B05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33" name="文本框 32"/>
          <p:cNvSpPr txBox="1"/>
          <p:nvPr/>
        </p:nvSpPr>
        <p:spPr>
          <a:xfrm>
            <a:off x="5546725" y="4831715"/>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rPr>
              <a:t>汇总记账凭证</a:t>
            </a:r>
            <a:endParaRPr lang="zh-CN" altLang="en-US" sz="1400" b="1">
              <a:solidFill>
                <a:schemeClr val="tx1"/>
              </a:solidFill>
              <a:latin typeface="方正粗黑宋简体" panose="02000000000000000000" charset="-122"/>
              <a:ea typeface="方正大黑体_GBK" panose="02010600010101010101" charset="-122"/>
            </a:endParaRPr>
          </a:p>
        </p:txBody>
      </p:sp>
      <p:sp>
        <p:nvSpPr>
          <p:cNvPr id="34" name="圆角矩形 33"/>
          <p:cNvSpPr/>
          <p:nvPr/>
        </p:nvSpPr>
        <p:spPr>
          <a:xfrm>
            <a:off x="5454650" y="5539105"/>
            <a:ext cx="1460500" cy="444500"/>
          </a:xfrm>
          <a:prstGeom prst="roundRect">
            <a:avLst/>
          </a:prstGeom>
          <a:solidFill>
            <a:srgbClr val="92D050"/>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35" name="文本框 34"/>
          <p:cNvSpPr txBox="1"/>
          <p:nvPr/>
        </p:nvSpPr>
        <p:spPr>
          <a:xfrm>
            <a:off x="5454650" y="5612765"/>
            <a:ext cx="1510665"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sym typeface="+mn-ea"/>
              </a:rPr>
              <a:t>非汇总记账凭证</a:t>
            </a:r>
            <a:endParaRPr lang="zh-CN" altLang="en-US" sz="1400" b="1">
              <a:solidFill>
                <a:schemeClr val="tx1"/>
              </a:solidFill>
              <a:latin typeface="方正粗黑宋简体" panose="02000000000000000000" charset="-122"/>
              <a:ea typeface="方正大黑体_GBK" panose="02010600010101010101" charset="-122"/>
              <a:sym typeface="+mn-ea"/>
            </a:endParaRPr>
          </a:p>
        </p:txBody>
      </p:sp>
      <p:sp>
        <p:nvSpPr>
          <p:cNvPr id="36" name="左大括号 35"/>
          <p:cNvSpPr/>
          <p:nvPr/>
        </p:nvSpPr>
        <p:spPr>
          <a:xfrm>
            <a:off x="7054850" y="4514850"/>
            <a:ext cx="333375" cy="1043940"/>
          </a:xfrm>
          <a:prstGeom prst="leftBrace">
            <a:avLst>
              <a:gd name="adj1" fmla="val 36473"/>
              <a:gd name="adj2" fmla="val 46472"/>
            </a:avLst>
          </a:prstGeom>
          <a:noFill/>
          <a:ln w="6350"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方正粗黑宋简体" panose="02000000000000000000" charset="-122"/>
              <a:ea typeface="方正大黑体_GBK" panose="02010600010101010101" charset="-122"/>
            </a:endParaRPr>
          </a:p>
        </p:txBody>
      </p:sp>
      <p:sp>
        <p:nvSpPr>
          <p:cNvPr id="37" name="圆角矩形 36"/>
          <p:cNvSpPr/>
          <p:nvPr/>
        </p:nvSpPr>
        <p:spPr>
          <a:xfrm>
            <a:off x="7493000" y="4386580"/>
            <a:ext cx="1460500" cy="444500"/>
          </a:xfrm>
          <a:prstGeom prst="roundRect">
            <a:avLst/>
          </a:prstGeom>
          <a:solidFill>
            <a:srgbClr val="DADDA1"/>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38" name="文本框 37"/>
          <p:cNvSpPr txBox="1"/>
          <p:nvPr/>
        </p:nvSpPr>
        <p:spPr>
          <a:xfrm>
            <a:off x="7585075" y="4440555"/>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sym typeface="+mn-ea"/>
              </a:rPr>
              <a:t>分类汇总凭证</a:t>
            </a:r>
            <a:endParaRPr lang="zh-CN" altLang="en-US" sz="1400" b="1">
              <a:solidFill>
                <a:schemeClr val="tx1"/>
              </a:solidFill>
              <a:latin typeface="方正粗黑宋简体" panose="02000000000000000000" charset="-122"/>
              <a:ea typeface="方正大黑体_GBK" panose="02010600010101010101" charset="-122"/>
              <a:sym typeface="+mn-ea"/>
            </a:endParaRPr>
          </a:p>
        </p:txBody>
      </p:sp>
      <p:sp>
        <p:nvSpPr>
          <p:cNvPr id="39" name="圆角矩形 38"/>
          <p:cNvSpPr/>
          <p:nvPr/>
        </p:nvSpPr>
        <p:spPr>
          <a:xfrm>
            <a:off x="7493000" y="5147945"/>
            <a:ext cx="1460500" cy="444500"/>
          </a:xfrm>
          <a:prstGeom prst="roundRect">
            <a:avLst/>
          </a:prstGeom>
          <a:solidFill>
            <a:srgbClr val="B1CDC8"/>
          </a:solidFill>
          <a:ln w="12700">
            <a:noFill/>
            <a:headEnd type="none" w="med" len="med"/>
            <a:tailEnd type="none" w="med" len="med"/>
          </a:ln>
          <a:effectLst>
            <a:glow rad="152400">
              <a:schemeClr val="accent4">
                <a:satMod val="175000"/>
                <a:alpha val="22000"/>
              </a:schemeClr>
            </a:glow>
          </a:effec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方正粗黑宋简体" panose="02000000000000000000" charset="-122"/>
              <a:ea typeface="方正大黑体_GBK" panose="02010600010101010101" charset="-122"/>
            </a:endParaRPr>
          </a:p>
        </p:txBody>
      </p:sp>
      <p:sp>
        <p:nvSpPr>
          <p:cNvPr id="40" name="文本框 39"/>
          <p:cNvSpPr txBox="1"/>
          <p:nvPr/>
        </p:nvSpPr>
        <p:spPr>
          <a:xfrm>
            <a:off x="7590790" y="5222240"/>
            <a:ext cx="1362710" cy="337185"/>
          </a:xfrm>
          <a:prstGeom prst="rect">
            <a:avLst/>
          </a:prstGeom>
          <a:noFill/>
        </p:spPr>
        <p:txBody>
          <a:bodyPr wrap="square" rtlCol="0">
            <a:noAutofit/>
          </a:bodyPr>
          <a:p>
            <a:r>
              <a:rPr lang="zh-CN" altLang="en-US" sz="1400" b="1">
                <a:solidFill>
                  <a:schemeClr val="tx1"/>
                </a:solidFill>
                <a:latin typeface="方正粗黑宋简体" panose="02000000000000000000" charset="-122"/>
                <a:ea typeface="方正大黑体_GBK" panose="02010600010101010101" charset="-122"/>
                <a:sym typeface="+mn-ea"/>
              </a:rPr>
              <a:t>全部汇总凭证</a:t>
            </a:r>
            <a:endParaRPr lang="zh-CN" altLang="en-US" sz="1400" b="1">
              <a:solidFill>
                <a:schemeClr val="tx1"/>
              </a:solidFill>
              <a:latin typeface="方正粗黑宋简体" panose="02000000000000000000" charset="-122"/>
              <a:ea typeface="方正大黑体_GBK" panose="02010600010101010101" charset="-122"/>
              <a:sym typeface="+mn-ea"/>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linds(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linds(horizontal)">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linds(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blinds(horizontal)">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linds(horizontal)">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linds(horizontal)">
                                      <p:cBhvr>
                                        <p:cTn id="52" dur="500"/>
                                        <p:tgtEl>
                                          <p:spTgt spid="3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linds(horizontal)">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3" grpId="0"/>
      <p:bldP spid="23" grpId="1"/>
      <p:bldP spid="25" grpId="0"/>
      <p:bldP spid="25" grpId="1"/>
      <p:bldP spid="18" grpId="0"/>
      <p:bldP spid="18" grpId="1"/>
      <p:bldP spid="28" grpId="0"/>
      <p:bldP spid="28" grpId="1"/>
      <p:bldP spid="30" grpId="0"/>
      <p:bldP spid="30" grpId="1"/>
      <p:bldP spid="20" grpId="0"/>
      <p:bldP spid="20" grpId="1"/>
      <p:bldP spid="33" grpId="0"/>
      <p:bldP spid="33" grpId="1"/>
      <p:bldP spid="35" grpId="0"/>
      <p:bldP spid="35" grpId="1"/>
      <p:bldP spid="38" grpId="0"/>
      <p:bldP spid="38" grpId="1"/>
      <p:bldP spid="40" grpId="0"/>
      <p:bldP spid="4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346075" y="1119505"/>
            <a:ext cx="4859655" cy="368300"/>
          </a:xfrm>
          <a:prstGeom prst="rect">
            <a:avLst/>
          </a:prstGeom>
        </p:spPr>
        <p:txBody>
          <a:bodyPr wrap="square">
            <a:spAutoFit/>
          </a:bodyPr>
          <a:p>
            <a:pPr marL="0" indent="0" algn="just" defTabSz="266700">
              <a:spcBef>
                <a:spcPct val="0"/>
              </a:spcBef>
              <a:spcAft>
                <a:spcPct val="0"/>
              </a:spcAft>
            </a:pPr>
            <a:r>
              <a:rPr lang="en-US" altLang="zh-CN" b="1">
                <a:latin typeface="方正粗黑宋简体" panose="02000000000000000000" charset="-122"/>
                <a:ea typeface="方正大黑体_GBK" panose="02010600010101010101" charset="-122"/>
                <a:sym typeface="+mn-ea"/>
              </a:rPr>
              <a:t>    1.</a:t>
            </a:r>
            <a:r>
              <a:rPr lang="zh-CN" altLang="en-US" b="1">
                <a:latin typeface="方正粗黑宋简体" panose="02000000000000000000" charset="-122"/>
                <a:ea typeface="方正大黑体_GBK" panose="02010600010101010101" charset="-122"/>
                <a:sym typeface="+mn-ea"/>
              </a:rPr>
              <a:t>按使用范围不同</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9920" y="1551305"/>
            <a:ext cx="10525760" cy="426402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剪去对角的矩形 6"/>
          <p:cNvSpPr/>
          <p:nvPr/>
        </p:nvSpPr>
        <p:spPr>
          <a:xfrm>
            <a:off x="995680" y="1700530"/>
            <a:ext cx="5520690" cy="3949065"/>
          </a:xfrm>
          <a:prstGeom prst="snip2DiagRect">
            <a:avLst>
              <a:gd name="adj1" fmla="val 6335"/>
              <a:gd name="adj2" fmla="val 16667"/>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custDataLst>
              <p:tags r:id="rId1"/>
            </p:custDataLst>
          </p:nvPr>
        </p:nvSpPr>
        <p:spPr>
          <a:xfrm>
            <a:off x="1354455" y="2247900"/>
            <a:ext cx="4914900" cy="101473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专用记账凭证，专门用来记录某一类经济业务的记账凭证。专用记账凭证又分为收款凭证、付款凭证和转账凭证三种。</a:t>
            </a:r>
            <a:endParaRPr lang="zh-CN" altLang="en-US" sz="2000">
              <a:latin typeface="方正粗黑宋简体" panose="02000000000000000000" charset="-122"/>
              <a:ea typeface="方正大黑体_GBK" panose="02010600010101010101" charset="-122"/>
            </a:endParaRPr>
          </a:p>
        </p:txBody>
      </p:sp>
      <p:sp>
        <p:nvSpPr>
          <p:cNvPr id="9" name="五角星 8"/>
          <p:cNvSpPr/>
          <p:nvPr/>
        </p:nvSpPr>
        <p:spPr>
          <a:xfrm>
            <a:off x="1205865" y="190373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文本框 9"/>
          <p:cNvSpPr txBox="1"/>
          <p:nvPr>
            <p:custDataLst>
              <p:tags r:id="rId2"/>
            </p:custDataLst>
          </p:nvPr>
        </p:nvSpPr>
        <p:spPr>
          <a:xfrm>
            <a:off x="1354455" y="3686810"/>
            <a:ext cx="4914900" cy="101473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通用记账凭证是指适用于各类经济业务、具有统一格式的记账凭证，以一种格式记录全部经济业务。</a:t>
            </a:r>
            <a:endParaRPr lang="zh-CN" altLang="en-US" sz="2000">
              <a:latin typeface="方正粗黑宋简体" panose="02000000000000000000" charset="-122"/>
              <a:ea typeface="方正大黑体_GBK" panose="02010600010101010101" charset="-122"/>
            </a:endParaRPr>
          </a:p>
        </p:txBody>
      </p:sp>
      <p:sp>
        <p:nvSpPr>
          <p:cNvPr id="17" name="文本框 16"/>
          <p:cNvSpPr txBox="1"/>
          <p:nvPr>
            <p:custDataLst>
              <p:tags r:id="rId3"/>
            </p:custDataLst>
          </p:nvPr>
        </p:nvSpPr>
        <p:spPr>
          <a:xfrm>
            <a:off x="1354455" y="1836420"/>
            <a:ext cx="1807845"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专用记账凭证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8" name="文本框 17"/>
          <p:cNvSpPr txBox="1"/>
          <p:nvPr>
            <p:custDataLst>
              <p:tags r:id="rId4"/>
            </p:custDataLst>
          </p:nvPr>
        </p:nvSpPr>
        <p:spPr>
          <a:xfrm>
            <a:off x="1354455" y="3275330"/>
            <a:ext cx="1807845"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通用记账凭证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9" name="五角星 18"/>
          <p:cNvSpPr/>
          <p:nvPr/>
        </p:nvSpPr>
        <p:spPr>
          <a:xfrm>
            <a:off x="1205865" y="336804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1" name="圆角矩形 20"/>
          <p:cNvSpPr/>
          <p:nvPr/>
        </p:nvSpPr>
        <p:spPr>
          <a:xfrm>
            <a:off x="6885305" y="1836420"/>
            <a:ext cx="4019550" cy="3592195"/>
          </a:xfrm>
          <a:prstGeom prst="roundRect">
            <a:avLst/>
          </a:prstGeom>
          <a:blipFill rotWithShape="1">
            <a:blip r:embed="rId5"/>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3" name="圆角矩形 22"/>
          <p:cNvSpPr/>
          <p:nvPr/>
        </p:nvSpPr>
        <p:spPr>
          <a:xfrm>
            <a:off x="14297025" y="3134995"/>
            <a:ext cx="2442210" cy="2293620"/>
          </a:xfrm>
          <a:prstGeom prst="roundRect">
            <a:avLst/>
          </a:prstGeom>
          <a:blipFill rotWithShape="1">
            <a:blip r:embed="rId6"/>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圆角矩形 23"/>
          <p:cNvSpPr/>
          <p:nvPr/>
        </p:nvSpPr>
        <p:spPr>
          <a:xfrm>
            <a:off x="17214215" y="3134995"/>
            <a:ext cx="2442210" cy="2293620"/>
          </a:xfrm>
          <a:prstGeom prst="roundRect">
            <a:avLst/>
          </a:prstGeom>
          <a:blipFill rotWithShape="1">
            <a:blip r:embed="rId7"/>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8"/>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800" fill="hold">
                                          <p:stCondLst>
                                            <p:cond delay="0"/>
                                          </p:stCondLst>
                                        </p:cTn>
                                        <p:tgtEl>
                                          <p:spTgt spid="5"/>
                                        </p:tgtEl>
                                        <p:attrNameLst>
                                          <p:attrName>style.visibility</p:attrName>
                                        </p:attrNameLst>
                                      </p:cBhvr>
                                      <p:to>
                                        <p:strVal val="visible"/>
                                      </p:to>
                                    </p:set>
                                    <p:animEffect transition="in" filter="strips(downRight)">
                                      <p:cBhvr>
                                        <p:cTn id="7" dur="800"/>
                                        <p:tgtEl>
                                          <p:spTgt spid="5"/>
                                        </p:tgtEl>
                                      </p:cBhvr>
                                    </p:animEffect>
                                  </p:childTnLst>
                                </p:cTn>
                              </p:par>
                              <p:par>
                                <p:cTn id="8" presetID="18" presetClass="entr" presetSubtype="6" fill="hold" grpId="0" nodeType="withEffect">
                                  <p:stCondLst>
                                    <p:cond delay="0"/>
                                  </p:stCondLst>
                                  <p:childTnLst>
                                    <p:set>
                                      <p:cBhvr>
                                        <p:cTn id="9" dur="800" fill="hold">
                                          <p:stCondLst>
                                            <p:cond delay="0"/>
                                          </p:stCondLst>
                                        </p:cTn>
                                        <p:tgtEl>
                                          <p:spTgt spid="10"/>
                                        </p:tgtEl>
                                        <p:attrNameLst>
                                          <p:attrName>style.visibility</p:attrName>
                                        </p:attrNameLst>
                                      </p:cBhvr>
                                      <p:to>
                                        <p:strVal val="visible"/>
                                      </p:to>
                                    </p:set>
                                    <p:animEffect transition="in" filter="strips(downRight)">
                                      <p:cBhvr>
                                        <p:cTn id="10" dur="8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5" grpId="1"/>
      <p:bldP spid="1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29920" y="1172210"/>
            <a:ext cx="4859655" cy="368300"/>
          </a:xfrm>
          <a:prstGeom prst="rect">
            <a:avLst/>
          </a:prstGeom>
        </p:spPr>
        <p:txBody>
          <a:bodyPr wrap="square">
            <a:spAutoFit/>
          </a:bodyPr>
          <a:p>
            <a:pPr marL="0"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2.</a:t>
            </a:r>
            <a:r>
              <a:rPr lang="zh-CN" altLang="en-US" b="1">
                <a:latin typeface="方正粗黑宋简体" panose="02000000000000000000" charset="-122"/>
                <a:ea typeface="方正大黑体_GBK" panose="02010600010101010101" charset="-122"/>
              </a:rPr>
              <a:t>按记账方法的不同</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9920" y="1540510"/>
            <a:ext cx="10525760" cy="426402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剪去对角的矩形 6"/>
          <p:cNvSpPr/>
          <p:nvPr/>
        </p:nvSpPr>
        <p:spPr>
          <a:xfrm>
            <a:off x="995680" y="1700530"/>
            <a:ext cx="5520690" cy="3949065"/>
          </a:xfrm>
          <a:prstGeom prst="snip2DiagRect">
            <a:avLst>
              <a:gd name="adj1" fmla="val 6335"/>
              <a:gd name="adj2" fmla="val 16667"/>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custDataLst>
              <p:tags r:id="rId1"/>
            </p:custDataLst>
          </p:nvPr>
        </p:nvSpPr>
        <p:spPr>
          <a:xfrm>
            <a:off x="1354455" y="2247900"/>
            <a:ext cx="4914900" cy="132207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单式记账凭证是指每张记账凭证上只填制一个应记会计科目的凭证。也就是将某项经济业务所涉及的每个会计科目，分别填制记账凭证。</a:t>
            </a:r>
            <a:endParaRPr lang="zh-CN" altLang="en-US" sz="2000">
              <a:latin typeface="方正粗黑宋简体" panose="02000000000000000000" charset="-122"/>
              <a:ea typeface="方正大黑体_GBK" panose="02010600010101010101" charset="-122"/>
            </a:endParaRPr>
          </a:p>
        </p:txBody>
      </p:sp>
      <p:sp>
        <p:nvSpPr>
          <p:cNvPr id="9" name="五角星 8"/>
          <p:cNvSpPr/>
          <p:nvPr/>
        </p:nvSpPr>
        <p:spPr>
          <a:xfrm>
            <a:off x="1205865" y="190373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 name="文本框 9"/>
          <p:cNvSpPr txBox="1"/>
          <p:nvPr>
            <p:custDataLst>
              <p:tags r:id="rId2"/>
            </p:custDataLst>
          </p:nvPr>
        </p:nvSpPr>
        <p:spPr>
          <a:xfrm>
            <a:off x="1354455" y="3994150"/>
            <a:ext cx="4914900" cy="101473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复式记账凭证是指在每张记账凭证上填列某项经济业务所涉及的全部会计科目的凭证。</a:t>
            </a:r>
            <a:endParaRPr lang="zh-CN" altLang="en-US" sz="2000">
              <a:latin typeface="方正粗黑宋简体" panose="02000000000000000000" charset="-122"/>
              <a:ea typeface="方正大黑体_GBK" panose="02010600010101010101" charset="-122"/>
            </a:endParaRPr>
          </a:p>
        </p:txBody>
      </p:sp>
      <p:sp>
        <p:nvSpPr>
          <p:cNvPr id="17" name="文本框 16"/>
          <p:cNvSpPr txBox="1"/>
          <p:nvPr>
            <p:custDataLst>
              <p:tags r:id="rId3"/>
            </p:custDataLst>
          </p:nvPr>
        </p:nvSpPr>
        <p:spPr>
          <a:xfrm>
            <a:off x="1354455" y="1836420"/>
            <a:ext cx="1807845"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单式记账凭证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18" name="文本框 17"/>
          <p:cNvSpPr txBox="1"/>
          <p:nvPr>
            <p:custDataLst>
              <p:tags r:id="rId4"/>
            </p:custDataLst>
          </p:nvPr>
        </p:nvSpPr>
        <p:spPr>
          <a:xfrm>
            <a:off x="1354455" y="3582670"/>
            <a:ext cx="1807845"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复式记账凭证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21" name="圆角矩形 20"/>
          <p:cNvSpPr/>
          <p:nvPr/>
        </p:nvSpPr>
        <p:spPr>
          <a:xfrm>
            <a:off x="17234535" y="1836420"/>
            <a:ext cx="4019550" cy="3592195"/>
          </a:xfrm>
          <a:prstGeom prst="roundRect">
            <a:avLst/>
          </a:prstGeom>
          <a:blipFill rotWithShape="1">
            <a:blip r:embed="rId5"/>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2" name="圆角矩形 21"/>
          <p:cNvSpPr/>
          <p:nvPr/>
        </p:nvSpPr>
        <p:spPr>
          <a:xfrm>
            <a:off x="6881495" y="1837055"/>
            <a:ext cx="4043680" cy="3591560"/>
          </a:xfrm>
          <a:prstGeom prst="roundRect">
            <a:avLst/>
          </a:prstGeom>
          <a:blipFill rotWithShape="1">
            <a:blip r:embed="rId6"/>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4" name="圆角矩形 23"/>
          <p:cNvSpPr/>
          <p:nvPr/>
        </p:nvSpPr>
        <p:spPr>
          <a:xfrm>
            <a:off x="14547850" y="3134995"/>
            <a:ext cx="2442210" cy="2293620"/>
          </a:xfrm>
          <a:prstGeom prst="roundRect">
            <a:avLst/>
          </a:prstGeom>
          <a:blipFill rotWithShape="1">
            <a:blip r:embed="rId7"/>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2" name="五角星 1"/>
          <p:cNvSpPr/>
          <p:nvPr/>
        </p:nvSpPr>
        <p:spPr>
          <a:xfrm>
            <a:off x="1205865" y="367538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8"/>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800" fill="hold">
                                          <p:stCondLst>
                                            <p:cond delay="0"/>
                                          </p:stCondLst>
                                        </p:cTn>
                                        <p:tgtEl>
                                          <p:spTgt spid="5"/>
                                        </p:tgtEl>
                                        <p:attrNameLst>
                                          <p:attrName>style.visibility</p:attrName>
                                        </p:attrNameLst>
                                      </p:cBhvr>
                                      <p:to>
                                        <p:strVal val="visible"/>
                                      </p:to>
                                    </p:set>
                                    <p:animEffect transition="in" filter="strips(downRight)">
                                      <p:cBhvr>
                                        <p:cTn id="7" dur="800"/>
                                        <p:tgtEl>
                                          <p:spTgt spid="5"/>
                                        </p:tgtEl>
                                      </p:cBhvr>
                                    </p:animEffect>
                                  </p:childTnLst>
                                </p:cTn>
                              </p:par>
                              <p:par>
                                <p:cTn id="8" presetID="18" presetClass="entr" presetSubtype="6" fill="hold" grpId="0" nodeType="withEffect">
                                  <p:stCondLst>
                                    <p:cond delay="0"/>
                                  </p:stCondLst>
                                  <p:childTnLst>
                                    <p:set>
                                      <p:cBhvr>
                                        <p:cTn id="9" dur="800" fill="hold">
                                          <p:stCondLst>
                                            <p:cond delay="0"/>
                                          </p:stCondLst>
                                        </p:cTn>
                                        <p:tgtEl>
                                          <p:spTgt spid="10"/>
                                        </p:tgtEl>
                                        <p:attrNameLst>
                                          <p:attrName>style.visibility</p:attrName>
                                        </p:attrNameLst>
                                      </p:cBhvr>
                                      <p:to>
                                        <p:strVal val="visible"/>
                                      </p:to>
                                    </p:set>
                                    <p:animEffect transition="in" filter="strips(downRight)">
                                      <p:cBhvr>
                                        <p:cTn id="10" dur="8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5" grpId="1"/>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400" b="1">
              <a:solidFill>
                <a:schemeClr val="tx1"/>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081405"/>
            <a:ext cx="4859655" cy="368300"/>
          </a:xfrm>
          <a:prstGeom prst="rect">
            <a:avLst/>
          </a:prstGeom>
        </p:spPr>
        <p:txBody>
          <a:bodyPr wrap="square">
            <a:spAutoFit/>
          </a:bodyPr>
          <a:p>
            <a:pPr marL="0"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3.</a:t>
            </a:r>
            <a:r>
              <a:rPr lang="zh-CN" altLang="en-US" b="1">
                <a:latin typeface="方正粗黑宋简体" panose="02000000000000000000" charset="-122"/>
                <a:ea typeface="方正大黑体_GBK" panose="02010600010101010101" charset="-122"/>
              </a:rPr>
              <a:t>按汇总情况的不同</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9920" y="1540510"/>
            <a:ext cx="10525760" cy="426402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剪去对角的矩形 6"/>
          <p:cNvSpPr/>
          <p:nvPr/>
        </p:nvSpPr>
        <p:spPr>
          <a:xfrm>
            <a:off x="995680" y="1700530"/>
            <a:ext cx="5520690" cy="3949065"/>
          </a:xfrm>
          <a:prstGeom prst="snip2DiagRect">
            <a:avLst>
              <a:gd name="adj1" fmla="val 6335"/>
              <a:gd name="adj2" fmla="val 16667"/>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custDataLst>
              <p:tags r:id="rId1"/>
            </p:custDataLst>
          </p:nvPr>
        </p:nvSpPr>
        <p:spPr>
          <a:xfrm>
            <a:off x="1354455" y="2490470"/>
            <a:ext cx="5055235" cy="2553335"/>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汇总记账凭证是根据有关记账凭证按一定的方法汇总填制的记账凭证。汇总记账凭证按汇总方法不同，可分为分类汇总和全部汇总两种。</a:t>
            </a:r>
            <a:endParaRPr lang="zh-CN" altLang="en-US" sz="2000">
              <a:latin typeface="方正粗黑宋简体" panose="02000000000000000000" charset="-122"/>
              <a:ea typeface="方正大黑体_GBK" panose="02010600010101010101" charset="-122"/>
            </a:endParaRPr>
          </a:p>
          <a:p>
            <a:r>
              <a:rPr lang="zh-CN" altLang="en-US" sz="2000">
                <a:latin typeface="方正粗黑宋简体" panose="02000000000000000000" charset="-122"/>
                <a:ea typeface="方正大黑体_GBK" panose="02010600010101010101" charset="-122"/>
              </a:rPr>
              <a:t>库存现金汇总收款凭证、银行存款汇总收款凭证、库存现金汇总付款凭证、银行存款汇总付款凭证和汇总转账凭证是分类汇总凭证。</a:t>
            </a:r>
            <a:endParaRPr lang="zh-CN" altLang="en-US" sz="2000">
              <a:latin typeface="方正粗黑宋简体" panose="02000000000000000000" charset="-122"/>
              <a:ea typeface="方正大黑体_GBK" panose="02010600010101010101" charset="-122"/>
            </a:endParaRPr>
          </a:p>
          <a:p>
            <a:r>
              <a:rPr lang="zh-CN" altLang="en-US" sz="2000">
                <a:latin typeface="方正粗黑宋简体" panose="02000000000000000000" charset="-122"/>
                <a:ea typeface="方正大黑体_GBK" panose="02010600010101010101" charset="-122"/>
              </a:rPr>
              <a:t>记账凭证（科目）汇总表是全部汇总凭证</a:t>
            </a:r>
            <a:r>
              <a:rPr lang="zh-CN" altLang="en-US" sz="1200">
                <a:latin typeface="方正粗黑宋简体" panose="02000000000000000000" charset="-122"/>
                <a:ea typeface="方正大黑体_GBK" panose="02010600010101010101" charset="-122"/>
                <a:sym typeface="+mn-ea"/>
              </a:rPr>
              <a:t>。</a:t>
            </a:r>
            <a:endParaRPr lang="zh-CN" altLang="en-US" sz="1200">
              <a:latin typeface="方正粗黑宋简体" panose="02000000000000000000" charset="-122"/>
              <a:ea typeface="方正大黑体_GBK" panose="02010600010101010101" charset="-122"/>
            </a:endParaRPr>
          </a:p>
        </p:txBody>
      </p:sp>
      <p:sp>
        <p:nvSpPr>
          <p:cNvPr id="9" name="五角星 8"/>
          <p:cNvSpPr/>
          <p:nvPr/>
        </p:nvSpPr>
        <p:spPr>
          <a:xfrm>
            <a:off x="1205865" y="190373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7" name="文本框 16"/>
          <p:cNvSpPr txBox="1"/>
          <p:nvPr>
            <p:custDataLst>
              <p:tags r:id="rId2"/>
            </p:custDataLst>
          </p:nvPr>
        </p:nvSpPr>
        <p:spPr>
          <a:xfrm>
            <a:off x="1354455" y="1836420"/>
            <a:ext cx="1807845"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汇总记账凭证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2" name="圆角矩形 1"/>
          <p:cNvSpPr/>
          <p:nvPr/>
        </p:nvSpPr>
        <p:spPr>
          <a:xfrm>
            <a:off x="14239240" y="1836420"/>
            <a:ext cx="4019550" cy="3592195"/>
          </a:xfrm>
          <a:prstGeom prst="roundRect">
            <a:avLst/>
          </a:prstGeom>
          <a:blipFill rotWithShape="1">
            <a:blip r:embed="rId3"/>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圆角矩形 5"/>
          <p:cNvSpPr/>
          <p:nvPr/>
        </p:nvSpPr>
        <p:spPr>
          <a:xfrm>
            <a:off x="18503265" y="1837055"/>
            <a:ext cx="4043680" cy="3591560"/>
          </a:xfrm>
          <a:prstGeom prst="roundRect">
            <a:avLst/>
          </a:prstGeom>
          <a:blipFill rotWithShape="1">
            <a:blip r:embed="rId4"/>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6849110" y="1700530"/>
            <a:ext cx="3997960" cy="3662045"/>
          </a:xfrm>
          <a:prstGeom prst="roundRect">
            <a:avLst/>
          </a:prstGeom>
          <a:blipFill rotWithShape="1">
            <a:blip r:embed="rId5"/>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6"/>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800" fill="hold">
                                          <p:stCondLst>
                                            <p:cond delay="0"/>
                                          </p:stCondLst>
                                        </p:cTn>
                                        <p:tgtEl>
                                          <p:spTgt spid="5"/>
                                        </p:tgtEl>
                                        <p:attrNameLst>
                                          <p:attrName>style.visibility</p:attrName>
                                        </p:attrNameLst>
                                      </p:cBhvr>
                                      <p:to>
                                        <p:strVal val="visible"/>
                                      </p:to>
                                    </p:set>
                                    <p:animEffect transition="in" filter="strips(downRight)">
                                      <p:cBhvr>
                                        <p:cTn id="7" dur="8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46075" y="476885"/>
            <a:ext cx="5200650" cy="429895"/>
          </a:xfrm>
          <a:prstGeom prst="rect">
            <a:avLst/>
          </a:prstGeom>
          <a:noFill/>
        </p:spPr>
        <p:txBody>
          <a:bodyPr wrap="square" rtlCol="0">
            <a:noAutofit/>
          </a:bodyPr>
          <a:p>
            <a:r>
              <a:rPr lang="zh-CN" altLang="en-US" sz="2800" b="1">
                <a:solidFill>
                  <a:schemeClr val="tx1"/>
                </a:solidFill>
                <a:latin typeface="方正粗黑宋简体" panose="02000000000000000000" charset="-122"/>
                <a:ea typeface="方正大黑体_GBK" panose="02010600010101010101" charset="-122"/>
              </a:rPr>
              <a:t>一、</a:t>
            </a:r>
            <a:r>
              <a:rPr lang="zh-CN" altLang="en-US" sz="2800" b="1">
                <a:solidFill>
                  <a:schemeClr val="tx1"/>
                </a:solidFill>
                <a:latin typeface="方正粗黑宋简体" panose="02000000000000000000" charset="-122"/>
                <a:ea typeface="方正大黑体_GBK" panose="02010600010101010101" charset="-122"/>
                <a:sym typeface="+mn-ea"/>
              </a:rPr>
              <a:t>记账凭证的概念与种类</a:t>
            </a:r>
            <a:endParaRPr lang="zh-CN" altLang="en-US" sz="2400" b="1">
              <a:solidFill>
                <a:schemeClr val="accent1">
                  <a:lumMod val="75000"/>
                </a:schemeClr>
              </a:solidFill>
              <a:latin typeface="方正粗黑宋简体" panose="02000000000000000000" charset="-122"/>
              <a:ea typeface="方正大黑体_GBK" panose="02010600010101010101" charset="-122"/>
            </a:endParaRPr>
          </a:p>
        </p:txBody>
      </p:sp>
      <p:sp>
        <p:nvSpPr>
          <p:cNvPr id="4" name="文本框 3"/>
          <p:cNvSpPr txBox="1"/>
          <p:nvPr/>
        </p:nvSpPr>
        <p:spPr>
          <a:xfrm>
            <a:off x="687070" y="1119505"/>
            <a:ext cx="4859655" cy="368300"/>
          </a:xfrm>
          <a:prstGeom prst="rect">
            <a:avLst/>
          </a:prstGeom>
        </p:spPr>
        <p:txBody>
          <a:bodyPr wrap="square">
            <a:spAutoFit/>
          </a:bodyPr>
          <a:p>
            <a:pPr marL="0" indent="0" algn="just" defTabSz="266700">
              <a:spcBef>
                <a:spcPct val="0"/>
              </a:spcBef>
              <a:spcAft>
                <a:spcPct val="0"/>
              </a:spcAft>
            </a:pPr>
            <a:r>
              <a:rPr lang="en-US" altLang="zh-CN" b="1">
                <a:latin typeface="方正粗黑宋简体" panose="02000000000000000000" charset="-122"/>
                <a:ea typeface="方正大黑体_GBK" panose="02010600010101010101" charset="-122"/>
              </a:rPr>
              <a:t>3.</a:t>
            </a:r>
            <a:r>
              <a:rPr lang="zh-CN" altLang="en-US" b="1">
                <a:latin typeface="方正粗黑宋简体" panose="02000000000000000000" charset="-122"/>
                <a:ea typeface="方正大黑体_GBK" panose="02010600010101010101" charset="-122"/>
              </a:rPr>
              <a:t>按汇总情况的不同</a:t>
            </a:r>
            <a:endParaRPr lang="zh-CN" altLang="en-US" b="1">
              <a:latin typeface="方正粗黑宋简体" panose="02000000000000000000" charset="-122"/>
              <a:ea typeface="方正大黑体_GBK" panose="02010600010101010101" charset="-122"/>
            </a:endParaRPr>
          </a:p>
        </p:txBody>
      </p:sp>
      <p:sp>
        <p:nvSpPr>
          <p:cNvPr id="3" name="圆角矩形 2"/>
          <p:cNvSpPr/>
          <p:nvPr/>
        </p:nvSpPr>
        <p:spPr>
          <a:xfrm>
            <a:off x="629920" y="1540510"/>
            <a:ext cx="10525760" cy="4264025"/>
          </a:xfrm>
          <a:prstGeom prst="roundRect">
            <a:avLst/>
          </a:prstGeom>
          <a:solidFill>
            <a:schemeClr val="bg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剪去对角的矩形 6"/>
          <p:cNvSpPr/>
          <p:nvPr/>
        </p:nvSpPr>
        <p:spPr>
          <a:xfrm>
            <a:off x="995680" y="1700530"/>
            <a:ext cx="5520690" cy="3949065"/>
          </a:xfrm>
          <a:prstGeom prst="snip2DiagRect">
            <a:avLst>
              <a:gd name="adj1" fmla="val 6335"/>
              <a:gd name="adj2" fmla="val 16667"/>
            </a:avLst>
          </a:prstGeom>
          <a:solidFill>
            <a:schemeClr val="bg1"/>
          </a:solidFill>
          <a:ln w="38100">
            <a:solidFill>
              <a:schemeClr val="tx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文本框 4"/>
          <p:cNvSpPr txBox="1"/>
          <p:nvPr>
            <p:custDataLst>
              <p:tags r:id="rId1"/>
            </p:custDataLst>
          </p:nvPr>
        </p:nvSpPr>
        <p:spPr>
          <a:xfrm>
            <a:off x="1354455" y="3164840"/>
            <a:ext cx="5055235" cy="1014730"/>
          </a:xfrm>
          <a:prstGeom prst="rect">
            <a:avLst/>
          </a:prstGeom>
          <a:noFill/>
        </p:spPr>
        <p:txBody>
          <a:bodyPr wrap="square" rtlCol="0">
            <a:spAutoFit/>
          </a:bodyPr>
          <a:p>
            <a:r>
              <a:rPr lang="zh-CN" altLang="en-US" sz="2000">
                <a:latin typeface="方正粗黑宋简体" panose="02000000000000000000" charset="-122"/>
                <a:ea typeface="方正大黑体_GBK" panose="02010600010101010101" charset="-122"/>
              </a:rPr>
              <a:t>非汇总记账凭证是指没有经过汇总的记账凭证，收款凭证、付款凭证和转账凭证以及通用记账凭证都是非汇总记账凭证。</a:t>
            </a:r>
            <a:endParaRPr lang="zh-CN" altLang="en-US" sz="2000">
              <a:latin typeface="方正粗黑宋简体" panose="02000000000000000000" charset="-122"/>
              <a:ea typeface="方正大黑体_GBK" panose="02010600010101010101" charset="-122"/>
            </a:endParaRPr>
          </a:p>
        </p:txBody>
      </p:sp>
      <p:sp>
        <p:nvSpPr>
          <p:cNvPr id="9" name="五角星 8"/>
          <p:cNvSpPr/>
          <p:nvPr/>
        </p:nvSpPr>
        <p:spPr>
          <a:xfrm>
            <a:off x="1205865" y="2895600"/>
            <a:ext cx="208280" cy="213360"/>
          </a:xfrm>
          <a:prstGeom prst="star5">
            <a:avLst/>
          </a:prstGeom>
          <a:solidFill>
            <a:schemeClr val="accent1">
              <a:lumMod val="5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7" name="文本框 16"/>
          <p:cNvSpPr txBox="1"/>
          <p:nvPr>
            <p:custDataLst>
              <p:tags r:id="rId2"/>
            </p:custDataLst>
          </p:nvPr>
        </p:nvSpPr>
        <p:spPr>
          <a:xfrm>
            <a:off x="1354455" y="2828290"/>
            <a:ext cx="2409190" cy="398780"/>
          </a:xfrm>
          <a:prstGeom prst="rect">
            <a:avLst/>
          </a:prstGeom>
          <a:noFill/>
        </p:spPr>
        <p:txBody>
          <a:bodyPr wrap="square" rtlCol="0">
            <a:spAutoFit/>
          </a:bodyPr>
          <a:p>
            <a:r>
              <a:rPr lang="zh-CN" altLang="en-US" sz="2000" b="1">
                <a:solidFill>
                  <a:schemeClr val="tx1"/>
                </a:solidFill>
                <a:latin typeface="方正粗黑宋简体" panose="02000000000000000000" charset="-122"/>
                <a:ea typeface="方正大黑体_GBK" panose="02010600010101010101" charset="-122"/>
              </a:rPr>
              <a:t>非汇总记账凭证</a:t>
            </a:r>
            <a:endParaRPr lang="zh-CN" altLang="en-US" sz="2000" b="1">
              <a:solidFill>
                <a:schemeClr val="tx1"/>
              </a:solidFill>
              <a:latin typeface="方正粗黑宋简体" panose="02000000000000000000" charset="-122"/>
              <a:ea typeface="方正大黑体_GBK" panose="02010600010101010101" charset="-122"/>
            </a:endParaRPr>
          </a:p>
        </p:txBody>
      </p:sp>
      <p:sp>
        <p:nvSpPr>
          <p:cNvPr id="6" name="圆角矩形 5"/>
          <p:cNvSpPr/>
          <p:nvPr/>
        </p:nvSpPr>
        <p:spPr>
          <a:xfrm>
            <a:off x="15816580" y="1811020"/>
            <a:ext cx="4043680" cy="3591560"/>
          </a:xfrm>
          <a:prstGeom prst="roundRect">
            <a:avLst/>
          </a:prstGeom>
          <a:blipFill rotWithShape="1">
            <a:blip r:embed="rId3"/>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8" name="圆角矩形 7"/>
          <p:cNvSpPr/>
          <p:nvPr/>
        </p:nvSpPr>
        <p:spPr>
          <a:xfrm>
            <a:off x="20104735" y="1740535"/>
            <a:ext cx="3997960" cy="3662045"/>
          </a:xfrm>
          <a:prstGeom prst="roundRect">
            <a:avLst/>
          </a:prstGeom>
          <a:blipFill rotWithShape="1">
            <a:blip r:embed="rId4"/>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1" name="圆角矩形 10"/>
          <p:cNvSpPr/>
          <p:nvPr/>
        </p:nvSpPr>
        <p:spPr>
          <a:xfrm>
            <a:off x="7033260" y="1810385"/>
            <a:ext cx="3779520" cy="3592195"/>
          </a:xfrm>
          <a:prstGeom prst="roundRect">
            <a:avLst/>
          </a:prstGeom>
          <a:blipFill rotWithShape="1">
            <a:blip r:embed="rId5"/>
            <a:stretch>
              <a:fillRect/>
            </a:stretch>
          </a:blip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6"/>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800" fill="hold">
                                          <p:stCondLst>
                                            <p:cond delay="0"/>
                                          </p:stCondLst>
                                        </p:cTn>
                                        <p:tgtEl>
                                          <p:spTgt spid="5"/>
                                        </p:tgtEl>
                                        <p:attrNameLst>
                                          <p:attrName>style.visibility</p:attrName>
                                        </p:attrNameLst>
                                      </p:cBhvr>
                                      <p:to>
                                        <p:strVal val="visible"/>
                                      </p:to>
                                    </p:set>
                                    <p:animEffect transition="in" filter="strips(downRight)">
                                      <p:cBhvr>
                                        <p:cTn id="7" dur="8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ags/tag1.xml><?xml version="1.0" encoding="utf-8"?>
<p:tagLst xmlns:p="http://schemas.openxmlformats.org/presentationml/2006/main">
  <p:tag name="REFSHAPE" val="831772236"/>
</p:tagLst>
</file>

<file path=ppt/tags/tag10.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11.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2.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2*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14.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17.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18.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20.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1003.6686211507607}"/>
</p:tagLst>
</file>

<file path=ppt/tags/tag21.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1003.6686211507607}"/>
</p:tagLst>
</file>

<file path=ppt/tags/tag22.xml><?xml version="1.0" encoding="utf-8"?>
<p:tagLst xmlns:p="http://schemas.openxmlformats.org/presentationml/2006/main">
  <p:tag name="KSO_WM_SLIDE_ANIMATION_ID" val="3110599"/>
  <p:tag name="KSO_WM_DIAGRAM_VIRTUALLY_FRAME" val="{&quot;height&quot;:461.0656445548324,&quot;left&quot;:-43.699133858267714,&quot;top&quot;:89.05,&quot;width&quot;:1003.6686211507607}"/>
</p:tagLst>
</file>

<file path=ppt/tags/tag23.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1003.6686211507607}"/>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1003.6686211507607}"/>
</p:tagLst>
</file>

<file path=ppt/tags/tag25.xml><?xml version="1.0" encoding="utf-8"?>
<p:tagLst xmlns:p="http://schemas.openxmlformats.org/presentationml/2006/main">
  <p:tag name="KSO_WM_SLIDE_ITEM_CNT" val="3"/>
</p:tagLst>
</file>

<file path=ppt/tags/tag26.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27.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8.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9.xml><?xml version="1.0" encoding="utf-8"?>
<p:tagLst xmlns:p="http://schemas.openxmlformats.org/presentationml/2006/main">
  <p:tag name="KSO_WM_SLIDE_ITEM_CN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30.xml><?xml version="1.0" encoding="utf-8"?>
<p:tagLst xmlns:p="http://schemas.openxmlformats.org/presentationml/2006/main">
  <p:tag name="KSO_WM_SLIDE_ITEM_CNT" val="2"/>
</p:tagLst>
</file>

<file path=ppt/tags/tag31.xml><?xml version="1.0" encoding="utf-8"?>
<p:tagLst xmlns:p="http://schemas.openxmlformats.org/presentationml/2006/main">
  <p:tag name="KSO_WM_DIAGRAM_VIRTUALLY_FRAME" val="{&quot;height&quot;:225.6,&quot;left&quot;:106.65,&quot;top&quot;:144.6,&quot;width&quot;:387}"/>
</p:tagLst>
</file>

<file path=ppt/tags/tag32.xml><?xml version="1.0" encoding="utf-8"?>
<p:tagLst xmlns:p="http://schemas.openxmlformats.org/presentationml/2006/main">
  <p:tag name="KSO_WM_DIAGRAM_VIRTUALLY_FRAME" val="{&quot;height&quot;:225.6,&quot;left&quot;:106.65,&quot;top&quot;:144.6,&quot;width&quot;:387}"/>
</p:tagLst>
</file>

<file path=ppt/tags/tag33.xml><?xml version="1.0" encoding="utf-8"?>
<p:tagLst xmlns:p="http://schemas.openxmlformats.org/presentationml/2006/main">
  <p:tag name="KSO_WM_DIAGRAM_VIRTUALLY_FRAME" val="{&quot;height&quot;:225.6,&quot;left&quot;:106.65,&quot;top&quot;:144.6,&quot;width&quot;:387}"/>
</p:tagLst>
</file>

<file path=ppt/tags/tag34.xml><?xml version="1.0" encoding="utf-8"?>
<p:tagLst xmlns:p="http://schemas.openxmlformats.org/presentationml/2006/main">
  <p:tag name="KSO_WM_DIAGRAM_VIRTUALLY_FRAME" val="{&quot;height&quot;:225.6,&quot;left&quot;:106.65,&quot;top&quot;:144.6,&quot;width&quot;:387}"/>
</p:tagLst>
</file>

<file path=ppt/tags/tag35.xml><?xml version="1.0" encoding="utf-8"?>
<p:tagLst xmlns:p="http://schemas.openxmlformats.org/presentationml/2006/main">
  <p:tag name="KSO_WM_SLIDE_ITEM_CNT" val="2"/>
</p:tagLst>
</file>

<file path=ppt/tags/tag36.xml><?xml version="1.0" encoding="utf-8"?>
<p:tagLst xmlns:p="http://schemas.openxmlformats.org/presentationml/2006/main">
  <p:tag name="KSO_WM_DIAGRAM_VIRTUALLY_FRAME" val="{&quot;height&quot;:257.1,&quot;left&quot;:106.65,&quot;top&quot;:144.6,&quot;width&quot;:387}"/>
</p:tagLst>
</file>

<file path=ppt/tags/tag37.xml><?xml version="1.0" encoding="utf-8"?>
<p:tagLst xmlns:p="http://schemas.openxmlformats.org/presentationml/2006/main">
  <p:tag name="KSO_WM_DIAGRAM_VIRTUALLY_FRAME" val="{&quot;height&quot;:257.1,&quot;left&quot;:106.65,&quot;top&quot;:144.6,&quot;width&quot;:387}"/>
</p:tagLst>
</file>

<file path=ppt/tags/tag38.xml><?xml version="1.0" encoding="utf-8"?>
<p:tagLst xmlns:p="http://schemas.openxmlformats.org/presentationml/2006/main">
  <p:tag name="KSO_WM_DIAGRAM_VIRTUALLY_FRAME" val="{&quot;height&quot;:257.1,&quot;left&quot;:106.65,&quot;top&quot;:144.6,&quot;width&quot;:387}"/>
</p:tagLst>
</file>

<file path=ppt/tags/tag39.xml><?xml version="1.0" encoding="utf-8"?>
<p:tagLst xmlns:p="http://schemas.openxmlformats.org/presentationml/2006/main">
  <p:tag name="KSO_WM_DIAGRAM_VIRTUALLY_FRAME" val="{&quot;height&quot;:257.1,&quot;left&quot;:106.65,&quot;top&quot;:144.6,&quot;width&quot;:387}"/>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40.xml><?xml version="1.0" encoding="utf-8"?>
<p:tagLst xmlns:p="http://schemas.openxmlformats.org/presentationml/2006/main">
  <p:tag name="KSO_WM_SLIDE_ITEM_CNT" val="2"/>
</p:tagLst>
</file>

<file path=ppt/tags/tag41.xml><?xml version="1.0" encoding="utf-8"?>
<p:tagLst xmlns:p="http://schemas.openxmlformats.org/presentationml/2006/main">
  <p:tag name="KSO_WM_DIAGRAM_VIRTUALLY_FRAME" val="{&quot;height&quot;:306.15,&quot;left&quot;:106.65,&quot;top&quot;:144.6,&quot;width&quot;:387}"/>
</p:tagLst>
</file>

<file path=ppt/tags/tag42.xml><?xml version="1.0" encoding="utf-8"?>
<p:tagLst xmlns:p="http://schemas.openxmlformats.org/presentationml/2006/main">
  <p:tag name="KSO_WM_DIAGRAM_VIRTUALLY_FRAME" val="{&quot;height&quot;:306.15,&quot;left&quot;:106.65,&quot;top&quot;:144.6,&quot;width&quot;:387}"/>
</p:tagLst>
</file>

<file path=ppt/tags/tag43.xml><?xml version="1.0" encoding="utf-8"?>
<p:tagLst xmlns:p="http://schemas.openxmlformats.org/presentationml/2006/main">
  <p:tag name="KSO_WM_SLIDE_ITEM_CNT" val="2"/>
</p:tagLst>
</file>

<file path=ppt/tags/tag44.xml><?xml version="1.0" encoding="utf-8"?>
<p:tagLst xmlns:p="http://schemas.openxmlformats.org/presentationml/2006/main">
  <p:tag name="KSO_WM_DIAGRAM_VIRTUALLY_FRAME" val="{&quot;height&quot;:306.15,&quot;left&quot;:106.65,&quot;top&quot;:144.6,&quot;width&quot;:387}"/>
</p:tagLst>
</file>

<file path=ppt/tags/tag45.xml><?xml version="1.0" encoding="utf-8"?>
<p:tagLst xmlns:p="http://schemas.openxmlformats.org/presentationml/2006/main">
  <p:tag name="KSO_WM_DIAGRAM_VIRTUALLY_FRAME" val="{&quot;height&quot;:306.15,&quot;left&quot;:106.65,&quot;top&quot;:144.6,&quot;width&quot;:387}"/>
</p:tagLst>
</file>

<file path=ppt/tags/tag46.xml><?xml version="1.0" encoding="utf-8"?>
<p:tagLst xmlns:p="http://schemas.openxmlformats.org/presentationml/2006/main">
  <p:tag name="KSO_WM_SLIDE_ITEM_CNT" val="2"/>
</p:tagLst>
</file>

<file path=ppt/tags/tag47.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48.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49.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50.xml><?xml version="1.0" encoding="utf-8"?>
<p:tagLst xmlns:p="http://schemas.openxmlformats.org/presentationml/2006/main">
  <p:tag name="KSO_WM_SLIDE_ITEM_CNT" val="2"/>
</p:tagLst>
</file>

<file path=ppt/tags/tag51.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52.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3.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54.xml><?xml version="1.0" encoding="utf-8"?>
<p:tagLst xmlns:p="http://schemas.openxmlformats.org/presentationml/2006/main">
  <p:tag name="KSO_WM_SLIDE_ITEM_CNT" val="2"/>
</p:tagLst>
</file>

<file path=ppt/tags/tag55.xml><?xml version="1.0" encoding="utf-8"?>
<p:tagLst xmlns:p="http://schemas.openxmlformats.org/presentationml/2006/main">
  <p:tag name="KSO_WM_SLIDE_ITEM_CNT" val="2"/>
</p:tagLst>
</file>

<file path=ppt/tags/tag56.xml><?xml version="1.0" encoding="utf-8"?>
<p:tagLst xmlns:p="http://schemas.openxmlformats.org/presentationml/2006/main">
  <p:tag name="KSO_WM_SLIDE_ITEM_CNT" val="2"/>
</p:tagLst>
</file>

<file path=ppt/tags/tag57.xml><?xml version="1.0" encoding="utf-8"?>
<p:tagLst xmlns:p="http://schemas.openxmlformats.org/presentationml/2006/main">
  <p:tag name="KSO_WM_SLIDE_ITEM_CNT" val="2"/>
</p:tagLst>
</file>

<file path=ppt/tags/tag58.xml><?xml version="1.0" encoding="utf-8"?>
<p:tagLst xmlns:p="http://schemas.openxmlformats.org/presentationml/2006/main">
  <p:tag name="KSO_WM_SLIDE_ITEM_CNT" val="2"/>
</p:tagLst>
</file>

<file path=ppt/tags/tag59.xml><?xml version="1.0" encoding="utf-8"?>
<p:tagLst xmlns:p="http://schemas.openxmlformats.org/presentationml/2006/main">
  <p:tag name="KSO_WM_SLIDE_ITEM_CNT"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60.xml><?xml version="1.0" encoding="utf-8"?>
<p:tagLst xmlns:p="http://schemas.openxmlformats.org/presentationml/2006/main">
  <p:tag name="KSO_WM_SLIDE_ITEM_CNT" val="2"/>
</p:tagLst>
</file>

<file path=ppt/tags/tag61.xml><?xml version="1.0" encoding="utf-8"?>
<p:tagLst xmlns:p="http://schemas.openxmlformats.org/presentationml/2006/main">
  <p:tag name="KSO_WM_SLIDE_ITEM_CNT" val="2"/>
</p:tagLst>
</file>

<file path=ppt/tags/tag62.xml><?xml version="1.0" encoding="utf-8"?>
<p:tagLst xmlns:p="http://schemas.openxmlformats.org/presentationml/2006/main">
  <p:tag name="KSO_WM_SLIDE_ITEM_CNT" val="2"/>
</p:tagLst>
</file>

<file path=ppt/tags/tag63.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64.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65.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66.xml><?xml version="1.0" encoding="utf-8"?>
<p:tagLst xmlns:p="http://schemas.openxmlformats.org/presentationml/2006/main">
  <p:tag name="KSO_WM_DIAGRAM_VIRTUALLY_FRAME" val="{&quot;height&quot;:152.9,&quot;left&quot;:370.75,&quot;top&quot;:273.6,&quot;width&quot;:503.5}"/>
</p:tagLst>
</file>

<file path=ppt/tags/tag67.xml><?xml version="1.0" encoding="utf-8"?>
<p:tagLst xmlns:p="http://schemas.openxmlformats.org/presentationml/2006/main">
  <p:tag name="KSO_WM_DIAGRAM_VIRTUALLY_FRAME" val="{&quot;height&quot;:152.9,&quot;left&quot;:370.75,&quot;top&quot;:273.6,&quot;width&quot;:503.5}"/>
</p:tagLst>
</file>

<file path=ppt/tags/tag68.xml><?xml version="1.0" encoding="utf-8"?>
<p:tagLst xmlns:p="http://schemas.openxmlformats.org/presentationml/2006/main">
  <p:tag name="KSO_WM_DIAGRAM_VIRTUALLY_FRAME" val="{&quot;height&quot;:152.9,&quot;left&quot;:370.75,&quot;top&quot;:273.6,&quot;width&quot;:503.5}"/>
</p:tagLst>
</file>

<file path=ppt/tags/tag69.xml><?xml version="1.0" encoding="utf-8"?>
<p:tagLst xmlns:p="http://schemas.openxmlformats.org/presentationml/2006/main">
  <p:tag name="KSO_WM_DIAGRAM_VIRTUALLY_FRAME" val="{&quot;height&quot;:152.9,&quot;left&quot;:370.75,&quot;top&quot;:273.6,&quot;width&quot;:503.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70.xml><?xml version="1.0" encoding="utf-8"?>
<p:tagLst xmlns:p="http://schemas.openxmlformats.org/presentationml/2006/main">
  <p:tag name="KSO_WM_DIAGRAM_VIRTUALLY_FRAME" val="{&quot;height&quot;:152.9,&quot;left&quot;:370.75,&quot;top&quot;:273.6,&quot;width&quot;:503.5}"/>
</p:tagLst>
</file>

<file path=ppt/tags/tag71.xml><?xml version="1.0" encoding="utf-8"?>
<p:tagLst xmlns:p="http://schemas.openxmlformats.org/presentationml/2006/main">
  <p:tag name="KSO_WM_DIAGRAM_VIRTUALLY_FRAME" val="{&quot;height&quot;:152.9,&quot;left&quot;:370.75,&quot;top&quot;:273.6,&quot;width&quot;:503.5}"/>
</p:tagLst>
</file>

<file path=ppt/tags/tag72.xml><?xml version="1.0" encoding="utf-8"?>
<p:tagLst xmlns:p="http://schemas.openxmlformats.org/presentationml/2006/main">
  <p:tag name="KSO_WM_SLIDE_ITEM_CNT" val="2"/>
</p:tagLst>
</file>

<file path=ppt/tags/tag73.xml><?xml version="1.0" encoding="utf-8"?>
<p:tagLst xmlns:p="http://schemas.openxmlformats.org/presentationml/2006/main">
  <p:tag name="commondata" val="eyJoZGlkIjoiNzlmYzVmYWI0MTMwNGYyMzAwMDg1ZmUyMmUxOTQyODcifQ=="/>
  <p:tag name="KSO_WM_PRESENTATION_SOURCE" val="WPPAIGeneratePPT"/>
  <p:tag name="resource_record_key" val="{&quot;13&quot;:[4364879,19950693,4364924,4364947,4364884,4364928,436487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1003.6686211507607}"/>
</p:tagLst>
</file>

<file path=ppt/theme/theme1.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3700</Words>
  <Application>WPS 演示</Application>
  <PresentationFormat>宽屏</PresentationFormat>
  <Paragraphs>303</Paragraphs>
  <Slides>27</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Arial</vt:lpstr>
      <vt:lpstr>宋体</vt:lpstr>
      <vt:lpstr>Wingdings</vt:lpstr>
      <vt:lpstr>Times New Roman</vt:lpstr>
      <vt:lpstr>Verdana</vt:lpstr>
      <vt:lpstr>Gulim</vt:lpstr>
      <vt:lpstr>方正大黑体_GBK</vt:lpstr>
      <vt:lpstr>方正粗黑宋简体</vt:lpstr>
      <vt:lpstr>微软雅黑</vt:lpstr>
      <vt:lpstr>Arial Unicode MS</vt:lpstr>
      <vt:lpstr>Calibri</vt:lpstr>
      <vt:lpstr>仿宋</vt:lpstr>
      <vt:lpstr>1_Office 主题​​</vt:lpstr>
      <vt:lpstr>2_Office 主题​​</vt:lpstr>
      <vt:lpstr>PowerPoint 演示文稿</vt:lpstr>
      <vt:lpstr>本节内容框架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课程思政案例</vt:lpstr>
      <vt:lpstr>案例分析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218</cp:revision>
  <dcterms:created xsi:type="dcterms:W3CDTF">2019-06-19T02:08:00Z</dcterms:created>
  <dcterms:modified xsi:type="dcterms:W3CDTF">2025-06-09T14:02:26Z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73A1A73F2A254EDC832C2D921AB7E40E_13</vt:lpwstr>
  </property>
</Properties>
</file>