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1.svg" ContentType="image/svg+xml"/>
  <Override PartName="/ppt/media/image13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3"/>
    <p:sldMasterId id="2147483673" r:id="rId4"/>
    <p:sldMasterId id="2147483686" r:id="rId5"/>
    <p:sldMasterId id="2147483705" r:id="rId6"/>
    <p:sldMasterId id="2147483719" r:id="rId7"/>
  </p:sldMasterIdLst>
  <p:notesMasterIdLst>
    <p:notesMasterId r:id="rId58"/>
  </p:notesMasterIdLst>
  <p:sldIdLst>
    <p:sldId id="376" r:id="rId8"/>
    <p:sldId id="480" r:id="rId9"/>
    <p:sldId id="259" r:id="rId10"/>
    <p:sldId id="331" r:id="rId11"/>
    <p:sldId id="260" r:id="rId12"/>
    <p:sldId id="377" r:id="rId13"/>
    <p:sldId id="287" r:id="rId14"/>
    <p:sldId id="262" r:id="rId15"/>
    <p:sldId id="263" r:id="rId16"/>
    <p:sldId id="265" r:id="rId17"/>
    <p:sldId id="285" r:id="rId18"/>
    <p:sldId id="266" r:id="rId19"/>
    <p:sldId id="378" r:id="rId20"/>
    <p:sldId id="298" r:id="rId21"/>
    <p:sldId id="299" r:id="rId22"/>
    <p:sldId id="379" r:id="rId23"/>
    <p:sldId id="305" r:id="rId24"/>
    <p:sldId id="293" r:id="rId25"/>
    <p:sldId id="306" r:id="rId26"/>
    <p:sldId id="294" r:id="rId27"/>
    <p:sldId id="295" r:id="rId28"/>
    <p:sldId id="323" r:id="rId29"/>
    <p:sldId id="324" r:id="rId30"/>
    <p:sldId id="308" r:id="rId31"/>
    <p:sldId id="325" r:id="rId32"/>
    <p:sldId id="326" r:id="rId33"/>
    <p:sldId id="529" r:id="rId34"/>
    <p:sldId id="310" r:id="rId35"/>
    <p:sldId id="327" r:id="rId36"/>
    <p:sldId id="328" r:id="rId37"/>
    <p:sldId id="301" r:id="rId38"/>
    <p:sldId id="302" r:id="rId39"/>
    <p:sldId id="303" r:id="rId40"/>
    <p:sldId id="312" r:id="rId41"/>
    <p:sldId id="313" r:id="rId42"/>
    <p:sldId id="311" r:id="rId43"/>
    <p:sldId id="315" r:id="rId44"/>
    <p:sldId id="316" r:id="rId45"/>
    <p:sldId id="267" r:id="rId46"/>
    <p:sldId id="268" r:id="rId47"/>
    <p:sldId id="269" r:id="rId48"/>
    <p:sldId id="317" r:id="rId49"/>
    <p:sldId id="319" r:id="rId50"/>
    <p:sldId id="320" r:id="rId51"/>
    <p:sldId id="329" r:id="rId52"/>
    <p:sldId id="318" r:id="rId53"/>
    <p:sldId id="321" r:id="rId54"/>
    <p:sldId id="322" r:id="rId55"/>
    <p:sldId id="282" r:id="rId56"/>
    <p:sldId id="530" r:id="rId57"/>
  </p:sldIdLst>
  <p:sldSz cx="12192000" cy="6858000"/>
  <p:notesSz cx="6858000" cy="9144000"/>
  <p:embeddedFontLs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幼圆" panose="02010509060101010101" pitchFamily="49" charset="-122"/>
      <p:regular r:id="rId67"/>
    </p:embeddedFont>
    <p:embeddedFont>
      <p:font typeface="Broadway" panose="04040905080B02020502" pitchFamily="82" charset="0"/>
      <p:regular r:id="rId68"/>
    </p:embeddedFont>
    <p:embeddedFont>
      <p:font typeface="微软雅黑" panose="020B0503020204020204" pitchFamily="34" charset="-122"/>
      <p:regular r:id="rId69"/>
    </p:embeddedFont>
    <p:embeddedFont>
      <p:font typeface="黑体" panose="02010609060101010101" charset="-122"/>
      <p:regular r:id="rId70"/>
    </p:embeddedFont>
    <p:embeddedFont>
      <p:font typeface="方正大黑体_GBK" panose="02010600010101010101" charset="-122"/>
      <p:regular r:id="rId71"/>
    </p:embeddedFont>
    <p:embeddedFont>
      <p:font typeface="方正粗黑宋简体" panose="02000000000000000000" charset="-122"/>
      <p:regular r:id="rId72"/>
    </p:embeddedFont>
    <p:embeddedFont>
      <p:font typeface="楷体" panose="02010609060101010101" pitchFamily="49" charset="-122"/>
      <p:regular r:id="rId73"/>
    </p:embeddedFont>
    <p:embeddedFont>
      <p:font typeface="汉仪雅酷黑简" panose="00020600040101010101" charset="-122"/>
      <p:regular r:id="rId74"/>
    </p:embeddedFont>
  </p:embeddedFontLst>
  <p:custDataLst>
    <p:tags r:id="rId7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4" userDrawn="1">
          <p15:clr>
            <a:srgbClr val="A4A3A4"/>
          </p15:clr>
        </p15:guide>
        <p15:guide id="2" pos="38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WHM" initials="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48" d="100"/>
          <a:sy n="48" d="100"/>
        </p:scale>
        <p:origin x="-1315" y="-82"/>
      </p:cViewPr>
      <p:guideLst>
        <p:guide orient="horz" pos="2114"/>
        <p:guide pos="38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5" Type="http://schemas.openxmlformats.org/officeDocument/2006/relationships/tags" Target="tags/tag192.xml"/><Relationship Id="rId74" Type="http://schemas.openxmlformats.org/officeDocument/2006/relationships/font" Target="fonts/font12.fntdata"/><Relationship Id="rId73" Type="http://schemas.openxmlformats.org/officeDocument/2006/relationships/font" Target="fonts/font11.fntdata"/><Relationship Id="rId72" Type="http://schemas.openxmlformats.org/officeDocument/2006/relationships/font" Target="fonts/font10.fntdata"/><Relationship Id="rId71" Type="http://schemas.openxmlformats.org/officeDocument/2006/relationships/font" Target="fonts/font9.fntdata"/><Relationship Id="rId70" Type="http://schemas.openxmlformats.org/officeDocument/2006/relationships/font" Target="fonts/font8.fntdata"/><Relationship Id="rId7" Type="http://schemas.openxmlformats.org/officeDocument/2006/relationships/slideMaster" Target="slideMasters/slideMaster6.xml"/><Relationship Id="rId69" Type="http://schemas.openxmlformats.org/officeDocument/2006/relationships/font" Target="fonts/font7.fntdata"/><Relationship Id="rId68" Type="http://schemas.openxmlformats.org/officeDocument/2006/relationships/font" Target="fonts/font6.fntdata"/><Relationship Id="rId67" Type="http://schemas.openxmlformats.org/officeDocument/2006/relationships/font" Target="fonts/font5.fntdata"/><Relationship Id="rId66" Type="http://schemas.openxmlformats.org/officeDocument/2006/relationships/font" Target="fonts/font4.fntdata"/><Relationship Id="rId65" Type="http://schemas.openxmlformats.org/officeDocument/2006/relationships/font" Target="fonts/font3.fntdata"/><Relationship Id="rId64" Type="http://schemas.openxmlformats.org/officeDocument/2006/relationships/font" Target="fonts/font2.fntdata"/><Relationship Id="rId63" Type="http://schemas.openxmlformats.org/officeDocument/2006/relationships/font" Target="fonts/font1.fntdata"/><Relationship Id="rId62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Master" Target="slideMasters/slideMaster5.xml"/><Relationship Id="rId59" Type="http://schemas.openxmlformats.org/officeDocument/2006/relationships/presProps" Target="presProps.xml"/><Relationship Id="rId58" Type="http://schemas.openxmlformats.org/officeDocument/2006/relationships/notesMaster" Target="notesMasters/notesMaster1.xml"/><Relationship Id="rId57" Type="http://schemas.openxmlformats.org/officeDocument/2006/relationships/slide" Target="slides/slide50.xml"/><Relationship Id="rId56" Type="http://schemas.openxmlformats.org/officeDocument/2006/relationships/slide" Target="slides/slide49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tags" Target="../tags/tag3.xml"/><Relationship Id="rId7" Type="http://schemas.openxmlformats.org/officeDocument/2006/relationships/image" Target="file:///C:\Users\1V994W2\PycharmProjects\PPT_Background_Generation/pic_temp/pic_half_right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10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9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23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2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3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3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image" Target="file:///C:\Users\1V994W2\Documents\Tencent%20Files\574576071\FileRecv\&#25340;&#35013;&#32032;&#26448;\&#31616;&#32422;&#21333;&#22270;-30\\07\subject_holdright_69,138,173_0_staid_full_0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40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5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50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5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58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66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65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image" Target="file:///C:\Users\1V994W2\PycharmProjects\PPT_Background_Generation/pic_temp/pic_half_right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7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71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80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79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87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03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12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2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32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3" Type="http://schemas.openxmlformats.org/officeDocument/2006/relationships/tags" Target="../tags/tag137.xml"/><Relationship Id="rId12" Type="http://schemas.openxmlformats.org/officeDocument/2006/relationships/tags" Target="../tags/tag13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7" y="0"/>
            <a:ext cx="1217506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" y="2366963"/>
            <a:ext cx="7998884" cy="445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4792" y="888969"/>
            <a:ext cx="9182464" cy="949238"/>
          </a:xfrm>
        </p:spPr>
        <p:txBody>
          <a:bodyPr>
            <a:normAutofit/>
          </a:bodyPr>
          <a:lstStyle>
            <a:lvl1pPr algn="r">
              <a:lnSpc>
                <a:spcPct val="110000"/>
              </a:lnSpc>
              <a:defRPr sz="3600" b="0" i="0">
                <a:ln w="14605">
                  <a:noFill/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4792" y="1943303"/>
            <a:ext cx="9182464" cy="423361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4CAADF-2B8D-49ED-8AFD-45499DA35F2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rgbClr val="A6A6A6"/>
                </a:solidFill>
                <a:ea typeface="幼圆" panose="02010509060101010101" pitchFamily="49" charset="-122"/>
              </a:rPr>
            </a:fld>
            <a:endParaRPr lang="zh-CN" altLang="en-US" dirty="0">
              <a:solidFill>
                <a:srgbClr val="A6A6A6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1600"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1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1" cy="136207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1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1"/>
            <a:ext cx="5384800" cy="452596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6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4"/>
            <a:ext cx="5386916" cy="395128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4"/>
            <a:ext cx="5389032" cy="395128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2"/>
            <a:ext cx="10515600" cy="1070339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rgbClr val="A6A6A6"/>
                </a:solidFill>
                <a:ea typeface="幼圆" panose="02010509060101010101" pitchFamily="49" charset="-122"/>
              </a:rPr>
            </a:fld>
            <a:endParaRPr lang="zh-CN" altLang="en-US" dirty="0">
              <a:solidFill>
                <a:srgbClr val="A6A6A6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2" y="273051"/>
            <a:ext cx="6815667" cy="585311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4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357166"/>
            <a:ext cx="10972800" cy="56501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2086332" cy="406400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0105668" y="1397000"/>
            <a:ext cx="2086332" cy="4064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8" name="直接连接符 7"/>
          <p:cNvCxnSpPr/>
          <p:nvPr userDrawn="1">
            <p:custDataLst>
              <p:tags r:id="rId11"/>
            </p:custDataLst>
          </p:nvPr>
        </p:nvCxnSpPr>
        <p:spPr>
          <a:xfrm>
            <a:off x="3107055" y="4001135"/>
            <a:ext cx="59778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12"/>
            </p:custDataLst>
          </p:nvPr>
        </p:nvSpPr>
        <p:spPr>
          <a:xfrm>
            <a:off x="2921001" y="4194324"/>
            <a:ext cx="6350000" cy="494941"/>
          </a:xfrm>
          <a:prstGeom prst="rect">
            <a:avLst/>
          </a:prstGeom>
        </p:spPr>
        <p:txBody>
          <a:bodyPr vert="horz" wrap="square" lIns="90000" tIns="0" rIns="90000" bIns="46800" rtlCol="0" anchor="t" anchorCtr="0">
            <a:normAutofit/>
          </a:bodyPr>
          <a:lstStyle>
            <a:lvl1pPr marL="0" indent="0" algn="ctr">
              <a:buNone/>
              <a:defRPr lang="zh-CN" altLang="en-US" sz="2000" spc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228600" lvl="0" indent="-228600" algn="ctr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13"/>
            </p:custDataLst>
          </p:nvPr>
        </p:nvSpPr>
        <p:spPr>
          <a:xfrm>
            <a:off x="2921000" y="2466975"/>
            <a:ext cx="6350000" cy="1330960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dist">
              <a:defRPr lang="zh-CN" altLang="en-US" sz="7200" b="0" spc="-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>
              <a:buClrTx/>
              <a:buSzTx/>
              <a:buFontTx/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2086332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50905" y="2273644"/>
            <a:ext cx="4837938" cy="1076568"/>
          </a:xfrm>
        </p:spPr>
        <p:txBody>
          <a:bodyPr lIns="91440" tIns="45720" rIns="91440" bIns="45720" anchor="b" anchorCtr="0">
            <a:normAutofit/>
          </a:bodyPr>
          <a:lstStyle>
            <a:lvl1pPr algn="l">
              <a:defRPr sz="6000" b="1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4750900" y="3424785"/>
            <a:ext cx="4837938" cy="1258426"/>
          </a:xfrm>
        </p:spPr>
        <p:txBody>
          <a:bodyPr lIns="91440" tIns="45720" rIns="91440" bIns="4572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7498080" y="1291590"/>
            <a:ext cx="4389120" cy="427482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1955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2086332" cy="406400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0105668" y="1397000"/>
            <a:ext cx="2086332" cy="406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3412490" y="2466975"/>
            <a:ext cx="5365750" cy="1398905"/>
          </a:xfrm>
        </p:spPr>
        <p:txBody>
          <a:bodyPr vert="horz" lIns="90000" tIns="46800" rIns="90000" bIns="0" rtlCol="0" anchor="b" anchorCtr="0">
            <a:normAutofit/>
          </a:bodyPr>
          <a:lstStyle>
            <a:lvl1pPr algn="dist"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12"/>
            </p:custDataLst>
          </p:nvPr>
        </p:nvSpPr>
        <p:spPr>
          <a:xfrm>
            <a:off x="3413125" y="4204334"/>
            <a:ext cx="5365115" cy="788400"/>
          </a:xfrm>
        </p:spPr>
        <p:txBody>
          <a:bodyPr vert="horz" wrap="square" lIns="90000" tIns="0" rIns="90000" bIns="46800" rtlCol="0" anchor="t" anchorCtr="0">
            <a:normAutofit/>
          </a:bodyPr>
          <a:lstStyle>
            <a:lvl1pPr marL="0" indent="0" algn="ctr">
              <a:buNone/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228600" lvl="0" indent="-228600" algn="ctr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>
            <p:custDataLst>
              <p:tags r:id="rId13"/>
            </p:custDataLst>
          </p:nvPr>
        </p:nvCxnSpPr>
        <p:spPr>
          <a:xfrm>
            <a:off x="3355340" y="4001135"/>
            <a:ext cx="54800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1955"/>
            <a:ext cx="720090" cy="7160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6900"/>
            <a:ext cx="1620202" cy="1611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257175" indent="0" algn="ctr">
              <a:buNone/>
              <a:defRPr/>
            </a:lvl2pPr>
            <a:lvl3pPr marL="514350" indent="0" algn="ctr">
              <a:buNone/>
              <a:defRPr/>
            </a:lvl3pPr>
            <a:lvl4pPr marL="771525" indent="0" algn="ctr">
              <a:buNone/>
              <a:defRPr/>
            </a:lvl4pPr>
            <a:lvl5pPr marL="1028700" indent="0" algn="ctr">
              <a:buNone/>
              <a:defRPr/>
            </a:lvl5pPr>
            <a:lvl6pPr marL="1285875" indent="0" algn="ctr">
              <a:buNone/>
              <a:defRPr/>
            </a:lvl6pPr>
            <a:lvl7pPr marL="1543050" indent="0" algn="ctr">
              <a:buNone/>
              <a:defRPr/>
            </a:lvl7pPr>
            <a:lvl8pPr marL="1800225" indent="0" algn="ctr">
              <a:buNone/>
              <a:defRPr/>
            </a:lvl8pPr>
            <a:lvl9pPr marL="20574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7167"/>
            <a:ext cx="10972800" cy="56501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257175" indent="0" algn="ctr">
              <a:buNone/>
              <a:defRPr/>
            </a:lvl2pPr>
            <a:lvl3pPr marL="514350" indent="0" algn="ctr">
              <a:buNone/>
              <a:defRPr/>
            </a:lvl3pPr>
            <a:lvl4pPr marL="771525" indent="0" algn="ctr">
              <a:buNone/>
              <a:defRPr/>
            </a:lvl4pPr>
            <a:lvl5pPr marL="1028700" indent="0" algn="ctr">
              <a:buNone/>
              <a:defRPr/>
            </a:lvl5pPr>
            <a:lvl6pPr marL="1285875" indent="0" algn="ctr">
              <a:buNone/>
              <a:defRPr/>
            </a:lvl6pPr>
            <a:lvl7pPr marL="1543050" indent="0" algn="ctr">
              <a:buNone/>
              <a:defRPr/>
            </a:lvl7pPr>
            <a:lvl8pPr marL="1800225" indent="0" algn="ctr">
              <a:buNone/>
              <a:defRPr/>
            </a:lvl8pPr>
            <a:lvl9pPr marL="20574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zh-CN" altLang="en-US" dirty="0">
                <a:solidFill>
                  <a:srgbClr val="A6A6A6"/>
                </a:solidFill>
                <a:ea typeface="幼圆" panose="02010509060101010101" pitchFamily="49" charset="-122"/>
              </a:rPr>
            </a:fld>
            <a:endParaRPr lang="zh-CN" altLang="en-US" dirty="0">
              <a:solidFill>
                <a:srgbClr val="A6A6A6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7167"/>
            <a:ext cx="10972800" cy="56501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382A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382A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>
              <a:buNone/>
            </a:pPr>
            <a:fld id="{9A0DB2DC-4C9A-4742-B13C-FB6460FD3503}" type="slidenum">
              <a:rPr lang="en-US" altLang="zh-CN" dirty="0">
                <a:ea typeface="幼圆" panose="02010509060101010101" pitchFamily="49" charset="-122"/>
              </a:rPr>
            </a:fld>
            <a:endParaRPr lang="en-US" altLang="zh-CN" dirty="0"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5" Type="http://schemas.openxmlformats.org/officeDocument/2006/relationships/theme" Target="../theme/theme4.xml"/><Relationship Id="rId24" Type="http://schemas.openxmlformats.org/officeDocument/2006/relationships/tags" Target="../tags/tag143.xml"/><Relationship Id="rId23" Type="http://schemas.openxmlformats.org/officeDocument/2006/relationships/tags" Target="../tags/tag142.xml"/><Relationship Id="rId22" Type="http://schemas.openxmlformats.org/officeDocument/2006/relationships/tags" Target="../tags/tag141.xml"/><Relationship Id="rId21" Type="http://schemas.openxmlformats.org/officeDocument/2006/relationships/tags" Target="../tags/tag140.xml"/><Relationship Id="rId20" Type="http://schemas.openxmlformats.org/officeDocument/2006/relationships/tags" Target="../tags/tag139.xml"/><Relationship Id="rId2" Type="http://schemas.openxmlformats.org/officeDocument/2006/relationships/slideLayout" Target="../slideLayouts/slideLayout37.xml"/><Relationship Id="rId19" Type="http://schemas.openxmlformats.org/officeDocument/2006/relationships/tags" Target="../tags/tag138.xml"/><Relationship Id="rId18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4" Type="http://schemas.openxmlformats.org/officeDocument/2006/relationships/theme" Target="../theme/theme5.xml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5" Type="http://schemas.openxmlformats.org/officeDocument/2006/relationships/theme" Target="../theme/theme6.xml"/><Relationship Id="rId14" Type="http://schemas.openxmlformats.org/officeDocument/2006/relationships/image" Target="../media/image8.jpeg"/><Relationship Id="rId13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67" y="0"/>
            <a:ext cx="1217506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73100" y="1236663"/>
            <a:ext cx="10761133" cy="51196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0000"/>
                </a:solidFill>
                <a:ea typeface="幼圆" panose="02010509060101010101" pitchFamily="49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>
          <a:xfrm>
            <a:off x="673100" y="458788"/>
            <a:ext cx="10761133" cy="60166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Broadway" panose="04040905080B02020502" pitchFamily="82" charset="0"/>
          <a:ea typeface="微软雅黑" panose="020B0503020204020204" pitchFamily="34" charset="-122"/>
        </a:defRPr>
      </a:lvl9pPr>
    </p:titleStyle>
    <p:bodyStyle>
      <a:lvl1pPr marL="357505" indent="-357505" algn="l" rtl="0" fontAlgn="base">
        <a:lnSpc>
          <a:spcPct val="90000"/>
        </a:lnSpc>
        <a:spcBef>
          <a:spcPts val="18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"/>
        <a:defRPr sz="2400" kern="1200">
          <a:solidFill>
            <a:srgbClr val="0382A3"/>
          </a:solidFill>
          <a:latin typeface="+mn-lt"/>
          <a:ea typeface="+mn-ea"/>
          <a:cs typeface="+mn-cs"/>
        </a:defRPr>
      </a:lvl1pPr>
      <a:lvl2pPr marL="357505" indent="-357505" algn="l" rtl="0" fontAlgn="base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CB8FDB-2CBB-47AB-BC88-9F0371A14B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274638"/>
            <a:ext cx="10972800" cy="11430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600201"/>
            <a:ext cx="10972800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245226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05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6"/>
            <a:ext cx="3860801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5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5226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5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257175" indent="-257175" algn="l" rtl="0" eaLnBrk="0" fontAlgn="base" hangingPunct="0">
        <a:spcBef>
          <a:spcPts val="7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4630" algn="l" rtl="0" eaLnBrk="0" fontAlgn="base" hangingPunct="0">
        <a:spcBef>
          <a:spcPts val="7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ts val="7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ts val="7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79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93040" indent="-193040" algn="l" rtl="0" eaLnBrk="0" fontAlgn="base" hangingPunct="0">
        <a:spcBef>
          <a:spcPct val="11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18465" indent="-160655" algn="l" rtl="0" eaLnBrk="0" fontAlgn="base" hangingPunct="0">
        <a:spcBef>
          <a:spcPct val="11000"/>
        </a:spcBef>
        <a:spcAft>
          <a:spcPct val="0"/>
        </a:spcAft>
        <a:buChar char="–"/>
        <a:defRPr sz="1575">
          <a:solidFill>
            <a:schemeClr val="tx1"/>
          </a:solidFill>
          <a:latin typeface="+mn-lt"/>
        </a:defRPr>
      </a:lvl2pPr>
      <a:lvl3pPr marL="643255" indent="-128270" algn="l" rtl="0" eaLnBrk="0" fontAlgn="base" hangingPunct="0">
        <a:spcBef>
          <a:spcPct val="11000"/>
        </a:spcBef>
        <a:spcAft>
          <a:spcPct val="0"/>
        </a:spcAft>
        <a:buChar char="•"/>
        <a:defRPr sz="1350">
          <a:solidFill>
            <a:schemeClr val="tx1"/>
          </a:solidFill>
          <a:latin typeface="+mn-lt"/>
        </a:defRPr>
      </a:lvl3pPr>
      <a:lvl4pPr marL="900430" indent="-128270" algn="l" rtl="0" eaLnBrk="0" fontAlgn="base" hangingPunct="0">
        <a:spcBef>
          <a:spcPct val="11000"/>
        </a:spcBef>
        <a:spcAft>
          <a:spcPct val="0"/>
        </a:spcAft>
        <a:buChar char="–"/>
        <a:defRPr sz="1125">
          <a:solidFill>
            <a:schemeClr val="tx1"/>
          </a:solidFill>
          <a:latin typeface="+mn-lt"/>
        </a:defRPr>
      </a:lvl4pPr>
      <a:lvl5pPr marL="1157605" indent="-128270" algn="l" rtl="0" eaLnBrk="0" fontAlgn="base" hangingPunct="0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5pPr>
      <a:lvl6pPr marL="141478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6pPr>
      <a:lvl7pPr marL="167195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7pPr>
      <a:lvl8pPr marL="192913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8pPr>
      <a:lvl9pPr marL="218630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79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93040" indent="-193040" algn="l" rtl="0" eaLnBrk="0" fontAlgn="base" hangingPunct="0">
        <a:spcBef>
          <a:spcPct val="11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18465" indent="-160655" algn="l" rtl="0" eaLnBrk="0" fontAlgn="base" hangingPunct="0">
        <a:spcBef>
          <a:spcPct val="11000"/>
        </a:spcBef>
        <a:spcAft>
          <a:spcPct val="0"/>
        </a:spcAft>
        <a:buChar char="–"/>
        <a:defRPr sz="1575">
          <a:solidFill>
            <a:schemeClr val="tx1"/>
          </a:solidFill>
          <a:latin typeface="+mn-lt"/>
        </a:defRPr>
      </a:lvl2pPr>
      <a:lvl3pPr marL="643255" indent="-128270" algn="l" rtl="0" eaLnBrk="0" fontAlgn="base" hangingPunct="0">
        <a:spcBef>
          <a:spcPct val="11000"/>
        </a:spcBef>
        <a:spcAft>
          <a:spcPct val="0"/>
        </a:spcAft>
        <a:buChar char="•"/>
        <a:defRPr sz="1350">
          <a:solidFill>
            <a:schemeClr val="tx1"/>
          </a:solidFill>
          <a:latin typeface="+mn-lt"/>
        </a:defRPr>
      </a:lvl3pPr>
      <a:lvl4pPr marL="900430" indent="-128270" algn="l" rtl="0" eaLnBrk="0" fontAlgn="base" hangingPunct="0">
        <a:spcBef>
          <a:spcPct val="11000"/>
        </a:spcBef>
        <a:spcAft>
          <a:spcPct val="0"/>
        </a:spcAft>
        <a:buChar char="–"/>
        <a:defRPr sz="1125">
          <a:solidFill>
            <a:schemeClr val="tx1"/>
          </a:solidFill>
          <a:latin typeface="+mn-lt"/>
        </a:defRPr>
      </a:lvl4pPr>
      <a:lvl5pPr marL="1157605" indent="-128270" algn="l" rtl="0" eaLnBrk="0" fontAlgn="base" hangingPunct="0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5pPr>
      <a:lvl6pPr marL="141478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6pPr>
      <a:lvl7pPr marL="167195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7pPr>
      <a:lvl8pPr marL="192913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8pPr>
      <a:lvl9pPr marL="218630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171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4" Type="http://schemas.openxmlformats.org/officeDocument/2006/relationships/slideLayout" Target="../slideLayouts/slideLayout55.xml"/><Relationship Id="rId23" Type="http://schemas.openxmlformats.org/officeDocument/2006/relationships/themeOverride" Target="../theme/themeOverride1.xml"/><Relationship Id="rId22" Type="http://schemas.openxmlformats.org/officeDocument/2006/relationships/tags" Target="../tags/tag161.xml"/><Relationship Id="rId21" Type="http://schemas.openxmlformats.org/officeDocument/2006/relationships/tags" Target="../tags/tag160.xml"/><Relationship Id="rId20" Type="http://schemas.openxmlformats.org/officeDocument/2006/relationships/image" Target="../media/image13.svg"/><Relationship Id="rId2" Type="http://schemas.openxmlformats.org/officeDocument/2006/relationships/tags" Target="../tags/tag145.xml"/><Relationship Id="rId19" Type="http://schemas.openxmlformats.org/officeDocument/2006/relationships/image" Target="../media/image12.png"/><Relationship Id="rId18" Type="http://schemas.openxmlformats.org/officeDocument/2006/relationships/tags" Target="../tags/tag159.xml"/><Relationship Id="rId17" Type="http://schemas.openxmlformats.org/officeDocument/2006/relationships/image" Target="../media/image11.svg"/><Relationship Id="rId16" Type="http://schemas.openxmlformats.org/officeDocument/2006/relationships/image" Target="../media/image10.png"/><Relationship Id="rId15" Type="http://schemas.openxmlformats.org/officeDocument/2006/relationships/tags" Target="../tags/tag158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tags" Target="../tags/tag14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tags" Target="../tags/tag17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tags" Target="../tags/tag17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tags" Target="../tags/tag162.xml"/><Relationship Id="rId1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9.xml"/><Relationship Id="rId2" Type="http://schemas.openxmlformats.org/officeDocument/2006/relationships/image" Target="../media/image23.png"/><Relationship Id="rId1" Type="http://schemas.openxmlformats.org/officeDocument/2006/relationships/tags" Target="../tags/tag17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tags" Target="../tags/tag18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tags" Target="../tags/tag18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5.xml"/><Relationship Id="rId2" Type="http://schemas.openxmlformats.org/officeDocument/2006/relationships/image" Target="../media/image25.png"/><Relationship Id="rId1" Type="http://schemas.openxmlformats.org/officeDocument/2006/relationships/tags" Target="../tags/tag18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8.jpeg"/><Relationship Id="rId3" Type="http://schemas.openxmlformats.org/officeDocument/2006/relationships/hyperlink" Target="http://www.lady8844.com/caizhuang/jnhz/2009-04-27/1240819527d241716.html" TargetMode="Externa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tags" Target="../tags/tag18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tags" Target="../tags/tag18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tags" Target="../tags/tag188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0.xml"/><Relationship Id="rId2" Type="http://schemas.openxmlformats.org/officeDocument/2006/relationships/image" Target="../media/image27.png"/><Relationship Id="rId1" Type="http://schemas.openxmlformats.org/officeDocument/2006/relationships/tags" Target="../tags/tag18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tags" Target="../tags/tag163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 sz="2600">
              <a:latin typeface="Times New Roman" panose="02020603050405020304" pitchFamily="18" charset="0"/>
              <a:ea typeface="方正大黑体_GBK" panose="02010600010101010101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 sz="2600">
              <a:latin typeface="Times New Roman" panose="02020603050405020304" pitchFamily="18" charset="0"/>
              <a:ea typeface="方正大黑体_GBK" panose="02010600010101010101" charset="-122"/>
            </a:endParaRPr>
          </a:p>
        </p:txBody>
      </p:sp>
      <p:pic>
        <p:nvPicPr>
          <p:cNvPr id="6" name="图片 5" descr="871034fed03bb21fc2263f051e81530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729105" y="2130425"/>
            <a:ext cx="8733155" cy="18453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defRPr/>
            </a:pPr>
            <a:r>
              <a:rPr lang="zh-CN" altLang="en-US" sz="36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项目八</a:t>
            </a:r>
            <a:r>
              <a:rPr lang="en-US" altLang="zh-CN" sz="36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r>
              <a:rPr lang="zh-CN" altLang="en-US" sz="36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会计账簿</a:t>
            </a:r>
            <a:endParaRPr lang="en-US" altLang="zh-CN" sz="3600" smtClean="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大黑体_GBK" panose="02010600010101010101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  <a:defRPr/>
            </a:pP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任务三</a:t>
            </a:r>
            <a:r>
              <a:rPr lang="en-US" altLang="zh-CN" sz="32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r>
              <a:rPr lang="zh-CN" altLang="en-US" sz="32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错账更正的方法</a:t>
            </a:r>
            <a:r>
              <a:rPr lang="zh-CN" altLang="en-US" sz="400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endParaRPr lang="zh-CN" altLang="en-US" sz="4000" dirty="0" smtClean="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大黑体_GBK" panose="02010600010101010101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AutoShape 2"/>
          <p:cNvSpPr/>
          <p:nvPr/>
        </p:nvSpPr>
        <p:spPr>
          <a:xfrm>
            <a:off x="1283335" y="260350"/>
            <a:ext cx="9565640" cy="11239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120000"/>
              </a:lnSpc>
            </a:pPr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1508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14746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940" y="1454150"/>
            <a:ext cx="9712960" cy="527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7461" name="Text Box 5"/>
          <p:cNvSpPr txBox="1"/>
          <p:nvPr/>
        </p:nvSpPr>
        <p:spPr>
          <a:xfrm>
            <a:off x="2601913" y="2427288"/>
            <a:ext cx="1514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</a:t>
            </a:r>
            <a:endParaRPr lang="zh-CN" altLang="en-US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2" name="Text Box 6"/>
          <p:cNvSpPr txBox="1"/>
          <p:nvPr/>
        </p:nvSpPr>
        <p:spPr>
          <a:xfrm>
            <a:off x="4512310" y="2357120"/>
            <a:ext cx="3291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2021       7             5</a:t>
            </a:r>
            <a:endParaRPr lang="en-US" altLang="zh-CN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3" name="Text Box 7"/>
          <p:cNvSpPr txBox="1"/>
          <p:nvPr/>
        </p:nvSpPr>
        <p:spPr>
          <a:xfrm>
            <a:off x="8112443" y="2414270"/>
            <a:ext cx="1511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4" name="Text Box 8"/>
          <p:cNvSpPr txBox="1"/>
          <p:nvPr/>
        </p:nvSpPr>
        <p:spPr>
          <a:xfrm>
            <a:off x="1992313" y="3789363"/>
            <a:ext cx="24844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支付厂部办公费</a:t>
            </a:r>
            <a:endParaRPr lang="zh-CN" altLang="en-US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5" name="Text Box 9"/>
          <p:cNvSpPr txBox="1"/>
          <p:nvPr/>
        </p:nvSpPr>
        <p:spPr>
          <a:xfrm>
            <a:off x="4512310" y="376555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6" name="Text Box 10"/>
          <p:cNvSpPr txBox="1"/>
          <p:nvPr/>
        </p:nvSpPr>
        <p:spPr>
          <a:xfrm>
            <a:off x="6024563" y="3789363"/>
            <a:ext cx="14398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办公费</a:t>
            </a:r>
            <a:endParaRPr lang="zh-CN" altLang="en-US" sz="24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7" name="Text Box 11"/>
          <p:cNvSpPr txBox="1"/>
          <p:nvPr/>
        </p:nvSpPr>
        <p:spPr>
          <a:xfrm>
            <a:off x="9190673" y="3800158"/>
            <a:ext cx="1657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2  0 0 0 0 0</a:t>
            </a:r>
            <a:endParaRPr lang="en-US" altLang="zh-CN" sz="2000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68" name="Line 12"/>
          <p:cNvSpPr/>
          <p:nvPr/>
        </p:nvSpPr>
        <p:spPr>
          <a:xfrm flipV="1">
            <a:off x="8193405" y="4147185"/>
            <a:ext cx="2416175" cy="129794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469" name="Text Box 13"/>
          <p:cNvSpPr txBox="1"/>
          <p:nvPr/>
        </p:nvSpPr>
        <p:spPr>
          <a:xfrm>
            <a:off x="8975725" y="5661025"/>
            <a:ext cx="18726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None/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¥2 0 0 0 0 0</a:t>
            </a:r>
            <a:endParaRPr lang="en-US" altLang="zh-CN" sz="2000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70" name="Rectangle 14"/>
          <p:cNvSpPr/>
          <p:nvPr/>
        </p:nvSpPr>
        <p:spPr>
          <a:xfrm>
            <a:off x="9048750" y="6236653"/>
            <a:ext cx="1295400" cy="431800"/>
          </a:xfrm>
          <a:prstGeom prst="rect">
            <a:avLst/>
          </a:prstGeom>
          <a:solidFill>
            <a:srgbClr val="FF0000">
              <a:alpha val="0"/>
            </a:srgbClr>
          </a:solidFill>
          <a:ln w="317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sz="2400" b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7471" name="Text Box 15"/>
          <p:cNvSpPr txBox="1"/>
          <p:nvPr/>
        </p:nvSpPr>
        <p:spPr>
          <a:xfrm>
            <a:off x="10584180" y="4549775"/>
            <a:ext cx="303530" cy="4483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4150" y="332740"/>
            <a:ext cx="93941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例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8.2  2021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年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7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月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5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日支付厂部办公费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2000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元，编制的记账凭证准确无误，但在登记管理费用明细账时错记为</a:t>
            </a: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200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元。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0" y="1412875"/>
          <a:ext cx="9036050" cy="3979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10"/>
                <a:gridCol w="620395"/>
                <a:gridCol w="864235"/>
                <a:gridCol w="1040130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合计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支付办公费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 Box 441"/>
          <p:cNvSpPr txBox="1"/>
          <p:nvPr>
            <p:custDataLst>
              <p:tags r:id="rId2"/>
            </p:custDataLst>
          </p:nvPr>
        </p:nvSpPr>
        <p:spPr>
          <a:xfrm>
            <a:off x="7895908" y="2852738"/>
            <a:ext cx="792162" cy="368300"/>
          </a:xfrm>
          <a:prstGeom prst="rect">
            <a:avLst/>
          </a:prstGeom>
          <a:solidFill>
            <a:schemeClr val="bg1">
              <a:alpha val="43137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9" name="Line 436"/>
          <p:cNvSpPr/>
          <p:nvPr>
            <p:custDataLst>
              <p:tags r:id="rId3"/>
            </p:custDataLst>
          </p:nvPr>
        </p:nvSpPr>
        <p:spPr>
          <a:xfrm>
            <a:off x="6888163" y="3115945"/>
            <a:ext cx="1439862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Line 436"/>
          <p:cNvSpPr/>
          <p:nvPr>
            <p:custDataLst>
              <p:tags r:id="rId4"/>
            </p:custDataLst>
          </p:nvPr>
        </p:nvSpPr>
        <p:spPr>
          <a:xfrm>
            <a:off x="9480550" y="3116263"/>
            <a:ext cx="1187450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Text Box 441"/>
          <p:cNvSpPr txBox="1"/>
          <p:nvPr>
            <p:custDataLst>
              <p:tags r:id="rId5"/>
            </p:custDataLst>
          </p:nvPr>
        </p:nvSpPr>
        <p:spPr>
          <a:xfrm>
            <a:off x="10085705" y="2837180"/>
            <a:ext cx="673100" cy="334645"/>
          </a:xfrm>
          <a:prstGeom prst="rect">
            <a:avLst/>
          </a:prstGeom>
          <a:solidFill>
            <a:schemeClr val="bg1">
              <a:alpha val="43137"/>
            </a:schemeClr>
          </a:solidFill>
          <a:ln w="9525">
            <a:noFill/>
          </a:ln>
        </p:spPr>
        <p:txBody>
          <a:bodyPr>
            <a:no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2" name="Text Box 438"/>
          <p:cNvSpPr txBox="1"/>
          <p:nvPr>
            <p:custDataLst>
              <p:tags r:id="rId6"/>
            </p:custDataLst>
          </p:nvPr>
        </p:nvSpPr>
        <p:spPr>
          <a:xfrm>
            <a:off x="6689408" y="2636520"/>
            <a:ext cx="1638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en-US" altLang="zh-CN" sz="2000" b="1" i="1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2 0 0 0 0 0</a:t>
            </a:r>
            <a:endParaRPr lang="en-US" altLang="zh-CN" sz="2000" b="1" i="1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3" name="Text Box 438"/>
          <p:cNvSpPr txBox="1"/>
          <p:nvPr>
            <p:custDataLst>
              <p:tags r:id="rId7"/>
            </p:custDataLst>
          </p:nvPr>
        </p:nvSpPr>
        <p:spPr>
          <a:xfrm>
            <a:off x="8976043" y="2636520"/>
            <a:ext cx="1638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</a:t>
            </a:r>
            <a:r>
              <a:rPr lang="en-US" altLang="zh-CN" sz="2000" b="1" i="1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2  0 0 0 0 0</a:t>
            </a:r>
            <a:endParaRPr lang="en-US" altLang="zh-CN" sz="2000" b="1" i="1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23555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银行存款日记账</a:t>
            </a:r>
            <a:endParaRPr lang="zh-CN" altLang="en-US" sz="2800" b="1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/>
        </p:nvGraphicFramePr>
        <p:xfrm>
          <a:off x="1524000" y="1222375"/>
          <a:ext cx="9205595" cy="4625340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0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1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购入设备款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5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/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916" name="Line 436"/>
          <p:cNvSpPr/>
          <p:nvPr/>
        </p:nvSpPr>
        <p:spPr>
          <a:xfrm>
            <a:off x="7261225" y="2759710"/>
            <a:ext cx="1368425" cy="0"/>
          </a:xfrm>
          <a:prstGeom prst="line">
            <a:avLst/>
          </a:prstGeom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917" name="Text Box 437"/>
          <p:cNvSpPr txBox="1"/>
          <p:nvPr/>
        </p:nvSpPr>
        <p:spPr>
          <a:xfrm>
            <a:off x="8255953" y="2503170"/>
            <a:ext cx="790575" cy="398780"/>
          </a:xfrm>
          <a:prstGeom prst="rect">
            <a:avLst/>
          </a:prstGeom>
          <a:solidFill>
            <a:schemeClr val="bg1">
              <a:alpha val="43137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sz="2000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8918" name="Text Box 438"/>
          <p:cNvSpPr txBox="1"/>
          <p:nvPr/>
        </p:nvSpPr>
        <p:spPr>
          <a:xfrm>
            <a:off x="7043420" y="2277110"/>
            <a:ext cx="20034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b="1" i="1" dirty="0">
                <a:latin typeface="方正粗黑宋简体" panose="02000000000000000000" charset="-122"/>
                <a:ea typeface="方正大黑体_GBK" panose="02010600010101010101" charset="-122"/>
              </a:rPr>
              <a:t> 2 0  0 0  0  0</a:t>
            </a:r>
            <a:endParaRPr lang="en-US" altLang="zh-CN" b="1" i="1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8919" name="Line 439"/>
          <p:cNvSpPr/>
          <p:nvPr/>
        </p:nvSpPr>
        <p:spPr>
          <a:xfrm>
            <a:off x="3900488" y="2781300"/>
            <a:ext cx="647700" cy="9525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8920" name="Text Box 440"/>
          <p:cNvSpPr txBox="1"/>
          <p:nvPr/>
        </p:nvSpPr>
        <p:spPr>
          <a:xfrm>
            <a:off x="3481705" y="2263775"/>
            <a:ext cx="12255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办公用品</a:t>
            </a:r>
            <a:endParaRPr lang="zh-CN" altLang="en-US" sz="2000" b="1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8921" name="Text Box 441"/>
          <p:cNvSpPr txBox="1"/>
          <p:nvPr/>
        </p:nvSpPr>
        <p:spPr>
          <a:xfrm>
            <a:off x="4223703" y="2568575"/>
            <a:ext cx="792162" cy="398780"/>
          </a:xfrm>
          <a:prstGeom prst="rect">
            <a:avLst/>
          </a:prstGeom>
          <a:solidFill>
            <a:schemeClr val="bg1">
              <a:alpha val="43137"/>
            </a:schemeClr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sz="2000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040370" y="3141345"/>
            <a:ext cx="1656080" cy="864235"/>
          </a:xfrm>
          <a:prstGeom prst="wedgeRoundRectCallout">
            <a:avLst>
              <a:gd name="adj1" fmla="val -42024"/>
              <a:gd name="adj2" fmla="val -7858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误将银行存款的贷方金额写成了</a:t>
            </a:r>
            <a:r>
              <a:rPr lang="en-US" altLang="zh-CN" b="1"/>
              <a:t>200</a:t>
            </a:r>
            <a:r>
              <a:rPr lang="zh-CN" altLang="en-US" b="1"/>
              <a:t>元</a:t>
            </a:r>
            <a:endParaRPr lang="zh-CN" altLang="en-US" b="1"/>
          </a:p>
        </p:txBody>
      </p:sp>
      <p:sp>
        <p:nvSpPr>
          <p:cNvPr id="3" name="圆角矩形标注 2"/>
          <p:cNvSpPr/>
          <p:nvPr/>
        </p:nvSpPr>
        <p:spPr>
          <a:xfrm>
            <a:off x="4007485" y="3213100"/>
            <a:ext cx="1656080" cy="864235"/>
          </a:xfrm>
          <a:prstGeom prst="wedgeRoundRectCallout">
            <a:avLst>
              <a:gd name="adj1" fmla="val -42024"/>
              <a:gd name="adj2" fmla="val -7858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b="1"/>
              <a:t>摘要也有错误</a:t>
            </a:r>
            <a:endParaRPr lang="zh-CN" b="1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917" grpId="0" bldLvl="0" animBg="1"/>
      <p:bldP spid="148918" grpId="0"/>
      <p:bldP spid="148920" grpId="0"/>
      <p:bldP spid="1489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1" name="Rectangle 6"/>
          <p:cNvSpPr>
            <a:spLocks noGrp="1"/>
          </p:cNvSpPr>
          <p:nvPr/>
        </p:nvSpPr>
        <p:spPr>
          <a:xfrm>
            <a:off x="3879850" y="1268413"/>
            <a:ext cx="4376738" cy="75882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wrap="square" lIns="91440" tIns="45720" rIns="91440" bIns="45720" anchor="b" anchorCtr="0">
            <a:normAutofit/>
          </a:bodyPr>
          <a:lstStyle>
            <a:lvl1pPr algn="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0" i="0" kern="1200">
                <a:ln w="14605">
                  <a:noFill/>
                </a:ln>
                <a:gradFill flip="none" rotWithShape="1">
                  <a:gsLst>
                    <a:gs pos="0">
                      <a:srgbClr val="04AEDA">
                        <a:shade val="30000"/>
                        <a:satMod val="115000"/>
                      </a:srgbClr>
                    </a:gs>
                    <a:gs pos="50000">
                      <a:srgbClr val="04AEDA">
                        <a:shade val="67500"/>
                        <a:satMod val="115000"/>
                      </a:srgbClr>
                    </a:gs>
                    <a:gs pos="100000">
                      <a:srgbClr val="04AEDA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/>
                <a:latin typeface="Broadway" panose="04040905080B02020502" pitchFamily="82" charset="0"/>
                <a:ea typeface="微软雅黑" panose="020B0503020204020204" pitchFamily="34" charset="-122"/>
                <a:cs typeface="+mn-ea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9pPr>
          </a:lstStyle>
          <a:p>
            <a:pPr algn="l" eaLnBrk="1" hangingPunct="1">
              <a:buClrTx/>
              <a:buSzTx/>
              <a:buFontTx/>
            </a:pPr>
            <a:r>
              <a:rPr lang="zh-CN" altLang="en-US" b="1" kern="1200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二、红字冲销法</a:t>
            </a:r>
            <a:endParaRPr lang="zh-CN" altLang="en-US" b="1" kern="1200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</p:txBody>
      </p:sp>
      <p:sp>
        <p:nvSpPr>
          <p:cNvPr id="17412" name="Rectangle 3"/>
          <p:cNvSpPr>
            <a:spLocks noGrp="1"/>
          </p:cNvSpPr>
          <p:nvPr/>
        </p:nvSpPr>
        <p:spPr>
          <a:xfrm>
            <a:off x="3432175" y="2636838"/>
            <a:ext cx="5256213" cy="19399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0" indent="0" algn="r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04AEDA"/>
              </a:buClr>
              <a:buSzPct val="60000"/>
              <a:buFont typeface="Wingdings" panose="05000000000000000000" pitchFamily="2" charset="2"/>
              <a:buNone/>
              <a:defRPr sz="1800" kern="1200">
                <a:solidFill>
                  <a:srgbClr val="628EE3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1pPr>
            <a:lvl2pPr marL="457200" indent="0" algn="ctr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None/>
              <a:defRPr sz="20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2pPr>
            <a:lvl3pPr marL="9144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3pPr>
            <a:lvl4pPr marL="13716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4pPr>
            <a:lvl5pPr marL="18288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9pPr>
          </a:lstStyle>
          <a:p>
            <a:pPr algn="ctr" eaLnBrk="1" hangingPunct="1">
              <a:buSzPct val="60000"/>
            </a:pPr>
            <a:r>
              <a:rPr lang="zh-CN" altLang="en-US" sz="32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（一）适用范围</a:t>
            </a: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  <a:p>
            <a:pPr algn="ctr" eaLnBrk="1" hangingPunct="1">
              <a:buSzPct val="60000"/>
            </a:pP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  <a:p>
            <a:pPr algn="ctr" eaLnBrk="1" hangingPunct="1">
              <a:buSzPct val="60000"/>
            </a:pPr>
            <a:r>
              <a:rPr lang="zh-CN" altLang="en-US" sz="32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（二）更正步骤</a:t>
            </a: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</p:txBody>
      </p:sp>
      <p:pic>
        <p:nvPicPr>
          <p:cNvPr id="17413" name="Picture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438" y="2781300"/>
            <a:ext cx="534987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7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688" y="3789363"/>
            <a:ext cx="534987" cy="5127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387600"/>
            <a:ext cx="6033770" cy="3634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红字更正法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043103" y="1196975"/>
            <a:ext cx="4183062" cy="5184775"/>
          </a:xfrm>
        </p:spPr>
      </p:pic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8112760" y="4364990"/>
            <a:ext cx="2043113" cy="120015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账簿记录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744538" y="1123950"/>
            <a:ext cx="5545138" cy="120015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时间点：登记账簿后，期末结账前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4799965" y="5564823"/>
            <a:ext cx="2043113" cy="120015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记账凭证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错误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8" name="爆炸形 2 7"/>
          <p:cNvSpPr/>
          <p:nvPr/>
        </p:nvSpPr>
        <p:spPr>
          <a:xfrm>
            <a:off x="7464425" y="0"/>
            <a:ext cx="2808288" cy="2205038"/>
          </a:xfrm>
          <a:prstGeom prst="irregularSeal2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96225" y="836613"/>
            <a:ext cx="21605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分录错误，导致账簿登记错误</a:t>
            </a:r>
            <a:endParaRPr lang="zh-CN" altLang="en-US" sz="2000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8" grpId="0" bldLvl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红字更正法的适用范围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750" y="1484313"/>
            <a:ext cx="8135938" cy="5327650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57505" marR="0" lvl="0" indent="-357505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分录三要素： 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借、贷记账方向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                     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对应科目、金额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</a:t>
            </a:r>
            <a:r>
              <a:rPr lang="en-US" altLang="zh-CN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    </a:t>
            </a:r>
            <a:r>
              <a:rPr lang="zh-CN" altLang="en-US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借：固定资产       </a:t>
            </a:r>
            <a:r>
              <a:rPr lang="en-US" altLang="zh-CN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2000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</a:t>
            </a:r>
            <a:r>
              <a:rPr lang="en-US" altLang="zh-CN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    </a:t>
            </a:r>
            <a:r>
              <a:rPr lang="zh-CN" altLang="en-US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贷：银行存款      </a:t>
            </a:r>
            <a:r>
              <a:rPr lang="en-US" altLang="zh-CN" sz="3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2000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红字更正法的适用范围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70" y="1530350"/>
            <a:ext cx="10781030" cy="5327650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 1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、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若是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应借、应贷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的方向写错或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会计科目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写错，采用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红字更正法。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、若是应借、应贷方向正确，会计科目正确，但是金额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大于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正确金额，采用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红字更正法。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155" y="2387600"/>
            <a:ext cx="6262370" cy="3634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红字更正法（</a:t>
            </a:r>
            <a:r>
              <a:rPr lang="en-US" altLang="zh-CN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1</a:t>
            </a:r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）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251383" y="1268730"/>
            <a:ext cx="4183062" cy="5184775"/>
          </a:xfrm>
        </p:spPr>
      </p:pic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7175500" y="4292600"/>
            <a:ext cx="2043113" cy="120015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导致账簿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记录错误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1127443" y="1060450"/>
            <a:ext cx="5545138" cy="120015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时间点：登记账簿后，期末结账前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1919605" y="5805805"/>
            <a:ext cx="4359275" cy="105283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由于记账凭证记账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方向、会计科目错误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8" name="爆炸形 2 7"/>
          <p:cNvSpPr/>
          <p:nvPr/>
        </p:nvSpPr>
        <p:spPr>
          <a:xfrm>
            <a:off x="7464425" y="0"/>
            <a:ext cx="2808288" cy="2205038"/>
          </a:xfrm>
          <a:prstGeom prst="irregularSeal2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96225" y="836613"/>
            <a:ext cx="21605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分录错误，导致账簿登记错误</a:t>
            </a:r>
            <a:endParaRPr lang="zh-CN" altLang="en-US" sz="2000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8" grpId="0" bldLvl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1919605" y="2276475"/>
            <a:ext cx="8981440" cy="146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1"/>
              </a:buBlip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登账后，发现记账凭证应借应贷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会计科目用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或记账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方向有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错误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导致账簿记录错误。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grpSp>
        <p:nvGrpSpPr>
          <p:cNvPr id="159751" name="Group 7"/>
          <p:cNvGrpSpPr/>
          <p:nvPr/>
        </p:nvGrpSpPr>
        <p:grpSpPr>
          <a:xfrm>
            <a:off x="2844800" y="4764088"/>
            <a:ext cx="2089150" cy="1104900"/>
            <a:chOff x="0" y="2206"/>
            <a:chExt cx="1655" cy="952"/>
          </a:xfrm>
        </p:grpSpPr>
        <p:sp>
          <p:nvSpPr>
            <p:cNvPr id="28681" name="AutoShape 8"/>
            <p:cNvSpPr/>
            <p:nvPr/>
          </p:nvSpPr>
          <p:spPr>
            <a:xfrm>
              <a:off x="0" y="2206"/>
              <a:ext cx="1655" cy="952"/>
            </a:xfrm>
            <a:prstGeom prst="roundRect">
              <a:avLst>
                <a:gd name="adj" fmla="val 16667"/>
              </a:avLst>
            </a:prstGeom>
            <a:solidFill>
              <a:srgbClr val="0000FF">
                <a:alpha val="76862"/>
              </a:srgbClr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28682" name="AutoShape 9"/>
            <p:cNvSpPr/>
            <p:nvPr/>
          </p:nvSpPr>
          <p:spPr>
            <a:xfrm>
              <a:off x="90" y="2295"/>
              <a:ext cx="1406" cy="72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科目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有错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9754" name="Group 10"/>
          <p:cNvGrpSpPr/>
          <p:nvPr/>
        </p:nvGrpSpPr>
        <p:grpSpPr>
          <a:xfrm>
            <a:off x="6242050" y="4770438"/>
            <a:ext cx="2022475" cy="1217612"/>
            <a:chOff x="1791" y="1934"/>
            <a:chExt cx="1905" cy="1224"/>
          </a:xfrm>
        </p:grpSpPr>
        <p:sp>
          <p:nvSpPr>
            <p:cNvPr id="28679" name="AutoShape 11"/>
            <p:cNvSpPr/>
            <p:nvPr/>
          </p:nvSpPr>
          <p:spPr>
            <a:xfrm>
              <a:off x="1791" y="1934"/>
              <a:ext cx="1905" cy="1224"/>
            </a:xfrm>
            <a:prstGeom prst="roundRect">
              <a:avLst>
                <a:gd name="adj" fmla="val 16667"/>
              </a:avLst>
            </a:prstGeom>
            <a:ln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28680" name="AutoShape 12"/>
            <p:cNvSpPr/>
            <p:nvPr/>
          </p:nvSpPr>
          <p:spPr>
            <a:xfrm>
              <a:off x="1927" y="2069"/>
              <a:ext cx="1633" cy="9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66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记账方向</a:t>
              </a:r>
              <a:endParaRPr lang="en-US" altLang="zh-CN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错误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sp>
        <p:nvSpPr>
          <p:cNvPr id="28678" name="Rectangle 15"/>
          <p:cNvSpPr/>
          <p:nvPr/>
        </p:nvSpPr>
        <p:spPr>
          <a:xfrm>
            <a:off x="1524000" y="1217613"/>
            <a:ext cx="5508625" cy="652462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8825" y="1236663"/>
            <a:ext cx="8070850" cy="5119688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57505" marR="0" lvl="0" indent="-357505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思路：由于会计凭证错误导致账簿记录错误，从源头开始，首先更正会计凭证。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、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冲销错误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的会计凭证并登账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57505" marR="0" lvl="0" indent="-357505" algn="l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0000"/>
              <a:buFont typeface="Wingdings" panose="05000000000000000000" pitchFamily="2" charset="2"/>
              <a:buChar char="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、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填写正确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的会计凭证并登账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28678" name="Rectangle 15"/>
          <p:cNvSpPr/>
          <p:nvPr/>
        </p:nvSpPr>
        <p:spPr>
          <a:xfrm>
            <a:off x="1127125" y="525780"/>
            <a:ext cx="8032115" cy="65214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1-</a:t>
            </a: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更正思路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27990" y="373698"/>
            <a:ext cx="10972800" cy="11430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eaLnBrk="1" hangingPunct="1"/>
            <a:r>
              <a:rPr lang="zh-CN" altLang="en-US" sz="32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本节内容框架 </a:t>
            </a:r>
            <a:br>
              <a:rPr lang="zh-CN" altLang="en-US" sz="32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方正大黑体_GBK" panose="02010600010101010101" charset="-122"/>
                <a:cs typeface="方正大黑体_GBK" panose="02010600010101010101" charset="-122"/>
              </a:rPr>
            </a:br>
            <a:r>
              <a:rPr lang="zh-CN" altLang="en-US" sz="3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方正大黑体_GBK" panose="02010600010101010101" charset="-122"/>
                <a:cs typeface="方正大黑体_GBK" panose="02010600010101010101" charset="-122"/>
              </a:rPr>
              <a:t> </a:t>
            </a:r>
            <a:endParaRPr lang="zh-CN" altLang="en-US" sz="3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2" name="空心弧 1"/>
          <p:cNvSpPr/>
          <p:nvPr>
            <p:custDataLst>
              <p:tags r:id="rId1"/>
            </p:custDataLst>
          </p:nvPr>
        </p:nvSpPr>
        <p:spPr>
          <a:xfrm>
            <a:off x="1156895" y="1535411"/>
            <a:ext cx="1556780" cy="1556780"/>
          </a:xfrm>
          <a:prstGeom prst="blockArc">
            <a:avLst>
              <a:gd name="adj1" fmla="val 16102233"/>
              <a:gd name="adj2" fmla="val 656203"/>
              <a:gd name="adj3" fmla="val 1016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空心弧 2"/>
          <p:cNvSpPr/>
          <p:nvPr>
            <p:custDataLst>
              <p:tags r:id="rId2"/>
            </p:custDataLst>
          </p:nvPr>
        </p:nvSpPr>
        <p:spPr>
          <a:xfrm flipH="1" flipV="1">
            <a:off x="2539186" y="1781900"/>
            <a:ext cx="1556780" cy="1556780"/>
          </a:xfrm>
          <a:prstGeom prst="blockArc">
            <a:avLst>
              <a:gd name="adj1" fmla="val 11661999"/>
              <a:gd name="adj2" fmla="val 645517"/>
              <a:gd name="adj3" fmla="val 101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空心弧 3"/>
          <p:cNvSpPr/>
          <p:nvPr>
            <p:custDataLst>
              <p:tags r:id="rId3"/>
            </p:custDataLst>
          </p:nvPr>
        </p:nvSpPr>
        <p:spPr>
          <a:xfrm rot="2700000">
            <a:off x="3896203" y="2132662"/>
            <a:ext cx="1556780" cy="1556780"/>
          </a:xfrm>
          <a:prstGeom prst="blockArc">
            <a:avLst>
              <a:gd name="adj1" fmla="val 8912435"/>
              <a:gd name="adj2" fmla="val 645517"/>
              <a:gd name="adj3" fmla="val 101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空心弧 12"/>
          <p:cNvSpPr/>
          <p:nvPr>
            <p:custDataLst>
              <p:tags r:id="rId4"/>
            </p:custDataLst>
          </p:nvPr>
        </p:nvSpPr>
        <p:spPr>
          <a:xfrm rot="3120378" flipV="1">
            <a:off x="4660517" y="3303682"/>
            <a:ext cx="1556780" cy="1556780"/>
          </a:xfrm>
          <a:prstGeom prst="blockArc">
            <a:avLst>
              <a:gd name="adj1" fmla="val 10426104"/>
              <a:gd name="adj2" fmla="val 645517"/>
              <a:gd name="adj3" fmla="val 101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空心弧 13"/>
          <p:cNvSpPr/>
          <p:nvPr>
            <p:custDataLst>
              <p:tags r:id="rId5"/>
            </p:custDataLst>
          </p:nvPr>
        </p:nvSpPr>
        <p:spPr>
          <a:xfrm rot="3023909" flipH="1">
            <a:off x="5698221" y="4243485"/>
            <a:ext cx="1556780" cy="1556780"/>
          </a:xfrm>
          <a:prstGeom prst="blockArc">
            <a:avLst>
              <a:gd name="adj1" fmla="val 13833344"/>
              <a:gd name="adj2" fmla="val 569579"/>
              <a:gd name="adj3" fmla="val 1013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2846538" y="2047406"/>
            <a:ext cx="942076" cy="9420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4203432" y="2436547"/>
            <a:ext cx="949009" cy="9490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4964402" y="3611711"/>
            <a:ext cx="949009" cy="9490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0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100769" y="3831717"/>
            <a:ext cx="676275" cy="508996"/>
          </a:xfrm>
          <a:custGeom>
            <a:avLst/>
            <a:gdLst>
              <a:gd name="T0" fmla="*/ 222 w 434"/>
              <a:gd name="T1" fmla="*/ 75 h 328"/>
              <a:gd name="T2" fmla="*/ 251 w 434"/>
              <a:gd name="T3" fmla="*/ 10 h 328"/>
              <a:gd name="T4" fmla="*/ 198 w 434"/>
              <a:gd name="T5" fmla="*/ 21 h 328"/>
              <a:gd name="T6" fmla="*/ 147 w 434"/>
              <a:gd name="T7" fmla="*/ 13 h 328"/>
              <a:gd name="T8" fmla="*/ 179 w 434"/>
              <a:gd name="T9" fmla="*/ 76 h 328"/>
              <a:gd name="T10" fmla="*/ 182 w 434"/>
              <a:gd name="T11" fmla="*/ 309 h 328"/>
              <a:gd name="T12" fmla="*/ 222 w 434"/>
              <a:gd name="T13" fmla="*/ 75 h 328"/>
              <a:gd name="T14" fmla="*/ 243 w 434"/>
              <a:gd name="T15" fmla="*/ 219 h 328"/>
              <a:gd name="T16" fmla="*/ 233 w 434"/>
              <a:gd name="T17" fmla="*/ 237 h 328"/>
              <a:gd name="T18" fmla="*/ 212 w 434"/>
              <a:gd name="T19" fmla="*/ 245 h 328"/>
              <a:gd name="T20" fmla="*/ 212 w 434"/>
              <a:gd name="T21" fmla="*/ 252 h 328"/>
              <a:gd name="T22" fmla="*/ 210 w 434"/>
              <a:gd name="T23" fmla="*/ 258 h 328"/>
              <a:gd name="T24" fmla="*/ 202 w 434"/>
              <a:gd name="T25" fmla="*/ 259 h 328"/>
              <a:gd name="T26" fmla="*/ 197 w 434"/>
              <a:gd name="T27" fmla="*/ 252 h 328"/>
              <a:gd name="T28" fmla="*/ 197 w 434"/>
              <a:gd name="T29" fmla="*/ 244 h 328"/>
              <a:gd name="T30" fmla="*/ 194 w 434"/>
              <a:gd name="T31" fmla="*/ 243 h 328"/>
              <a:gd name="T32" fmla="*/ 176 w 434"/>
              <a:gd name="T33" fmla="*/ 232 h 328"/>
              <a:gd name="T34" fmla="*/ 170 w 434"/>
              <a:gd name="T35" fmla="*/ 223 h 328"/>
              <a:gd name="T36" fmla="*/ 169 w 434"/>
              <a:gd name="T37" fmla="*/ 220 h 328"/>
              <a:gd name="T38" fmla="*/ 168 w 434"/>
              <a:gd name="T39" fmla="*/ 217 h 328"/>
              <a:gd name="T40" fmla="*/ 169 w 434"/>
              <a:gd name="T41" fmla="*/ 213 h 328"/>
              <a:gd name="T42" fmla="*/ 176 w 434"/>
              <a:gd name="T43" fmla="*/ 209 h 328"/>
              <a:gd name="T44" fmla="*/ 183 w 434"/>
              <a:gd name="T45" fmla="*/ 214 h 328"/>
              <a:gd name="T46" fmla="*/ 184 w 434"/>
              <a:gd name="T47" fmla="*/ 217 h 328"/>
              <a:gd name="T48" fmla="*/ 185 w 434"/>
              <a:gd name="T49" fmla="*/ 219 h 328"/>
              <a:gd name="T50" fmla="*/ 188 w 434"/>
              <a:gd name="T51" fmla="*/ 223 h 328"/>
              <a:gd name="T52" fmla="*/ 197 w 434"/>
              <a:gd name="T53" fmla="*/ 229 h 328"/>
              <a:gd name="T54" fmla="*/ 197 w 434"/>
              <a:gd name="T55" fmla="*/ 199 h 328"/>
              <a:gd name="T56" fmla="*/ 178 w 434"/>
              <a:gd name="T57" fmla="*/ 191 h 328"/>
              <a:gd name="T58" fmla="*/ 171 w 434"/>
              <a:gd name="T59" fmla="*/ 183 h 328"/>
              <a:gd name="T60" fmla="*/ 169 w 434"/>
              <a:gd name="T61" fmla="*/ 172 h 328"/>
              <a:gd name="T62" fmla="*/ 171 w 434"/>
              <a:gd name="T63" fmla="*/ 162 h 328"/>
              <a:gd name="T64" fmla="*/ 177 w 434"/>
              <a:gd name="T65" fmla="*/ 153 h 328"/>
              <a:gd name="T66" fmla="*/ 197 w 434"/>
              <a:gd name="T67" fmla="*/ 144 h 328"/>
              <a:gd name="T68" fmla="*/ 197 w 434"/>
              <a:gd name="T69" fmla="*/ 144 h 328"/>
              <a:gd name="T70" fmla="*/ 197 w 434"/>
              <a:gd name="T71" fmla="*/ 136 h 328"/>
              <a:gd name="T72" fmla="*/ 200 w 434"/>
              <a:gd name="T73" fmla="*/ 131 h 328"/>
              <a:gd name="T74" fmla="*/ 208 w 434"/>
              <a:gd name="T75" fmla="*/ 129 h 328"/>
              <a:gd name="T76" fmla="*/ 212 w 434"/>
              <a:gd name="T77" fmla="*/ 136 h 328"/>
              <a:gd name="T78" fmla="*/ 212 w 434"/>
              <a:gd name="T79" fmla="*/ 144 h 328"/>
              <a:gd name="T80" fmla="*/ 212 w 434"/>
              <a:gd name="T81" fmla="*/ 144 h 328"/>
              <a:gd name="T82" fmla="*/ 215 w 434"/>
              <a:gd name="T83" fmla="*/ 145 h 328"/>
              <a:gd name="T84" fmla="*/ 235 w 434"/>
              <a:gd name="T85" fmla="*/ 154 h 328"/>
              <a:gd name="T86" fmla="*/ 240 w 434"/>
              <a:gd name="T87" fmla="*/ 163 h 328"/>
              <a:gd name="T88" fmla="*/ 242 w 434"/>
              <a:gd name="T89" fmla="*/ 165 h 328"/>
              <a:gd name="T90" fmla="*/ 242 w 434"/>
              <a:gd name="T91" fmla="*/ 168 h 328"/>
              <a:gd name="T92" fmla="*/ 242 w 434"/>
              <a:gd name="T93" fmla="*/ 172 h 328"/>
              <a:gd name="T94" fmla="*/ 235 w 434"/>
              <a:gd name="T95" fmla="*/ 177 h 328"/>
              <a:gd name="T96" fmla="*/ 228 w 434"/>
              <a:gd name="T97" fmla="*/ 172 h 328"/>
              <a:gd name="T98" fmla="*/ 227 w 434"/>
              <a:gd name="T99" fmla="*/ 169 h 328"/>
              <a:gd name="T100" fmla="*/ 226 w 434"/>
              <a:gd name="T101" fmla="*/ 167 h 328"/>
              <a:gd name="T102" fmla="*/ 222 w 434"/>
              <a:gd name="T103" fmla="*/ 163 h 328"/>
              <a:gd name="T104" fmla="*/ 212 w 434"/>
              <a:gd name="T105" fmla="*/ 159 h 328"/>
              <a:gd name="T106" fmla="*/ 212 w 434"/>
              <a:gd name="T107" fmla="*/ 187 h 328"/>
              <a:gd name="T108" fmla="*/ 225 w 434"/>
              <a:gd name="T109" fmla="*/ 191 h 328"/>
              <a:gd name="T110" fmla="*/ 240 w 434"/>
              <a:gd name="T111" fmla="*/ 203 h 328"/>
              <a:gd name="T112" fmla="*/ 240 w 434"/>
              <a:gd name="T113" fmla="*/ 203 h 328"/>
              <a:gd name="T114" fmla="*/ 240 w 434"/>
              <a:gd name="T115" fmla="*/ 203 h 328"/>
              <a:gd name="T116" fmla="*/ 243 w 434"/>
              <a:gd name="T117" fmla="*/ 21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4" h="328">
                <a:moveTo>
                  <a:pt x="222" y="75"/>
                </a:moveTo>
                <a:cubicBezTo>
                  <a:pt x="245" y="55"/>
                  <a:pt x="260" y="12"/>
                  <a:pt x="251" y="10"/>
                </a:cubicBezTo>
                <a:cubicBezTo>
                  <a:pt x="238" y="8"/>
                  <a:pt x="211" y="19"/>
                  <a:pt x="198" y="21"/>
                </a:cubicBezTo>
                <a:cubicBezTo>
                  <a:pt x="179" y="23"/>
                  <a:pt x="159" y="0"/>
                  <a:pt x="147" y="13"/>
                </a:cubicBezTo>
                <a:cubicBezTo>
                  <a:pt x="138" y="23"/>
                  <a:pt x="154" y="60"/>
                  <a:pt x="179" y="76"/>
                </a:cubicBezTo>
                <a:cubicBezTo>
                  <a:pt x="105" y="113"/>
                  <a:pt x="0" y="296"/>
                  <a:pt x="182" y="309"/>
                </a:cubicBezTo>
                <a:cubicBezTo>
                  <a:pt x="434" y="328"/>
                  <a:pt x="308" y="110"/>
                  <a:pt x="222" y="75"/>
                </a:cubicBezTo>
                <a:close/>
                <a:moveTo>
                  <a:pt x="243" y="219"/>
                </a:moveTo>
                <a:cubicBezTo>
                  <a:pt x="243" y="226"/>
                  <a:pt x="239" y="233"/>
                  <a:pt x="233" y="237"/>
                </a:cubicBezTo>
                <a:cubicBezTo>
                  <a:pt x="227" y="242"/>
                  <a:pt x="220" y="244"/>
                  <a:pt x="212" y="245"/>
                </a:cubicBezTo>
                <a:cubicBezTo>
                  <a:pt x="212" y="252"/>
                  <a:pt x="212" y="252"/>
                  <a:pt x="212" y="252"/>
                </a:cubicBezTo>
                <a:cubicBezTo>
                  <a:pt x="212" y="255"/>
                  <a:pt x="211" y="257"/>
                  <a:pt x="210" y="258"/>
                </a:cubicBezTo>
                <a:cubicBezTo>
                  <a:pt x="208" y="260"/>
                  <a:pt x="204" y="260"/>
                  <a:pt x="202" y="259"/>
                </a:cubicBezTo>
                <a:cubicBezTo>
                  <a:pt x="199" y="258"/>
                  <a:pt x="197" y="255"/>
                  <a:pt x="197" y="252"/>
                </a:cubicBezTo>
                <a:cubicBezTo>
                  <a:pt x="197" y="244"/>
                  <a:pt x="197" y="244"/>
                  <a:pt x="197" y="244"/>
                </a:cubicBezTo>
                <a:cubicBezTo>
                  <a:pt x="196" y="244"/>
                  <a:pt x="195" y="243"/>
                  <a:pt x="194" y="243"/>
                </a:cubicBezTo>
                <a:cubicBezTo>
                  <a:pt x="187" y="241"/>
                  <a:pt x="180" y="237"/>
                  <a:pt x="176" y="232"/>
                </a:cubicBezTo>
                <a:cubicBezTo>
                  <a:pt x="173" y="229"/>
                  <a:pt x="171" y="226"/>
                  <a:pt x="170" y="223"/>
                </a:cubicBezTo>
                <a:cubicBezTo>
                  <a:pt x="170" y="222"/>
                  <a:pt x="169" y="221"/>
                  <a:pt x="169" y="220"/>
                </a:cubicBezTo>
                <a:cubicBezTo>
                  <a:pt x="169" y="219"/>
                  <a:pt x="169" y="218"/>
                  <a:pt x="168" y="217"/>
                </a:cubicBezTo>
                <a:cubicBezTo>
                  <a:pt x="168" y="216"/>
                  <a:pt x="169" y="214"/>
                  <a:pt x="169" y="213"/>
                </a:cubicBezTo>
                <a:cubicBezTo>
                  <a:pt x="171" y="211"/>
                  <a:pt x="174" y="209"/>
                  <a:pt x="176" y="209"/>
                </a:cubicBezTo>
                <a:cubicBezTo>
                  <a:pt x="179" y="210"/>
                  <a:pt x="182" y="212"/>
                  <a:pt x="183" y="214"/>
                </a:cubicBezTo>
                <a:cubicBezTo>
                  <a:pt x="183" y="215"/>
                  <a:pt x="183" y="216"/>
                  <a:pt x="184" y="217"/>
                </a:cubicBezTo>
                <a:cubicBezTo>
                  <a:pt x="184" y="218"/>
                  <a:pt x="184" y="219"/>
                  <a:pt x="185" y="219"/>
                </a:cubicBezTo>
                <a:cubicBezTo>
                  <a:pt x="186" y="221"/>
                  <a:pt x="187" y="222"/>
                  <a:pt x="188" y="223"/>
                </a:cubicBezTo>
                <a:cubicBezTo>
                  <a:pt x="191" y="226"/>
                  <a:pt x="194" y="228"/>
                  <a:pt x="197" y="229"/>
                </a:cubicBezTo>
                <a:cubicBezTo>
                  <a:pt x="197" y="199"/>
                  <a:pt x="197" y="199"/>
                  <a:pt x="197" y="199"/>
                </a:cubicBezTo>
                <a:cubicBezTo>
                  <a:pt x="191" y="198"/>
                  <a:pt x="184" y="195"/>
                  <a:pt x="178" y="191"/>
                </a:cubicBezTo>
                <a:cubicBezTo>
                  <a:pt x="175" y="189"/>
                  <a:pt x="173" y="186"/>
                  <a:pt x="171" y="183"/>
                </a:cubicBezTo>
                <a:cubicBezTo>
                  <a:pt x="170" y="180"/>
                  <a:pt x="169" y="176"/>
                  <a:pt x="169" y="172"/>
                </a:cubicBezTo>
                <a:cubicBezTo>
                  <a:pt x="169" y="169"/>
                  <a:pt x="170" y="165"/>
                  <a:pt x="171" y="162"/>
                </a:cubicBezTo>
                <a:cubicBezTo>
                  <a:pt x="173" y="158"/>
                  <a:pt x="175" y="156"/>
                  <a:pt x="177" y="153"/>
                </a:cubicBezTo>
                <a:cubicBezTo>
                  <a:pt x="183" y="148"/>
                  <a:pt x="190" y="145"/>
                  <a:pt x="197" y="144"/>
                </a:cubicBezTo>
                <a:cubicBezTo>
                  <a:pt x="197" y="144"/>
                  <a:pt x="197" y="144"/>
                  <a:pt x="197" y="144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7" y="134"/>
                  <a:pt x="198" y="132"/>
                  <a:pt x="200" y="131"/>
                </a:cubicBezTo>
                <a:cubicBezTo>
                  <a:pt x="202" y="129"/>
                  <a:pt x="205" y="128"/>
                  <a:pt x="208" y="129"/>
                </a:cubicBezTo>
                <a:cubicBezTo>
                  <a:pt x="211" y="131"/>
                  <a:pt x="212" y="133"/>
                  <a:pt x="212" y="136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3" y="145"/>
                  <a:pt x="214" y="145"/>
                  <a:pt x="215" y="145"/>
                </a:cubicBezTo>
                <a:cubicBezTo>
                  <a:pt x="222" y="146"/>
                  <a:pt x="229" y="149"/>
                  <a:pt x="235" y="154"/>
                </a:cubicBezTo>
                <a:cubicBezTo>
                  <a:pt x="237" y="157"/>
                  <a:pt x="239" y="160"/>
                  <a:pt x="240" y="163"/>
                </a:cubicBezTo>
                <a:cubicBezTo>
                  <a:pt x="241" y="164"/>
                  <a:pt x="241" y="165"/>
                  <a:pt x="242" y="165"/>
                </a:cubicBezTo>
                <a:cubicBezTo>
                  <a:pt x="242" y="166"/>
                  <a:pt x="242" y="167"/>
                  <a:pt x="242" y="168"/>
                </a:cubicBezTo>
                <a:cubicBezTo>
                  <a:pt x="242" y="170"/>
                  <a:pt x="242" y="171"/>
                  <a:pt x="242" y="172"/>
                </a:cubicBezTo>
                <a:cubicBezTo>
                  <a:pt x="240" y="175"/>
                  <a:pt x="238" y="177"/>
                  <a:pt x="235" y="177"/>
                </a:cubicBezTo>
                <a:cubicBezTo>
                  <a:pt x="232" y="176"/>
                  <a:pt x="229" y="175"/>
                  <a:pt x="228" y="172"/>
                </a:cubicBezTo>
                <a:cubicBezTo>
                  <a:pt x="228" y="171"/>
                  <a:pt x="228" y="170"/>
                  <a:pt x="227" y="169"/>
                </a:cubicBezTo>
                <a:cubicBezTo>
                  <a:pt x="227" y="169"/>
                  <a:pt x="226" y="168"/>
                  <a:pt x="226" y="167"/>
                </a:cubicBezTo>
                <a:cubicBezTo>
                  <a:pt x="225" y="166"/>
                  <a:pt x="224" y="164"/>
                  <a:pt x="222" y="163"/>
                </a:cubicBezTo>
                <a:cubicBezTo>
                  <a:pt x="219" y="161"/>
                  <a:pt x="216" y="160"/>
                  <a:pt x="212" y="159"/>
                </a:cubicBezTo>
                <a:cubicBezTo>
                  <a:pt x="212" y="187"/>
                  <a:pt x="212" y="187"/>
                  <a:pt x="212" y="187"/>
                </a:cubicBezTo>
                <a:cubicBezTo>
                  <a:pt x="217" y="188"/>
                  <a:pt x="221" y="190"/>
                  <a:pt x="225" y="191"/>
                </a:cubicBezTo>
                <a:cubicBezTo>
                  <a:pt x="231" y="194"/>
                  <a:pt x="237" y="197"/>
                  <a:pt x="240" y="203"/>
                </a:cubicBezTo>
                <a:cubicBezTo>
                  <a:pt x="240" y="202"/>
                  <a:pt x="239" y="201"/>
                  <a:pt x="240" y="203"/>
                </a:cubicBezTo>
                <a:cubicBezTo>
                  <a:pt x="241" y="205"/>
                  <a:pt x="241" y="204"/>
                  <a:pt x="240" y="203"/>
                </a:cubicBezTo>
                <a:cubicBezTo>
                  <a:pt x="243" y="208"/>
                  <a:pt x="244" y="214"/>
                  <a:pt x="243" y="2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圆角矩形 35"/>
          <p:cNvSpPr/>
          <p:nvPr>
            <p:custDataLst>
              <p:tags r:id="rId10"/>
            </p:custDataLst>
          </p:nvPr>
        </p:nvSpPr>
        <p:spPr>
          <a:xfrm>
            <a:off x="7162857" y="3307002"/>
            <a:ext cx="609917" cy="6094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6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7160355" y="2406268"/>
            <a:ext cx="2868463" cy="609417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zh-CN"/>
            </a:defPPr>
          </a:lstStyle>
          <a:p>
            <a:pPr mar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spc="1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大黑体_GBK" panose="02010600010101010101" charset="-122"/>
                <a:ea typeface="方正大黑体_GBK" panose="02010600010101010101" charset="-122"/>
              </a:rPr>
              <a:t>红字更正法</a:t>
            </a:r>
            <a:endParaRPr lang="zh-CN" altLang="en-US" sz="2800" spc="15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大黑体_GBK" panose="02010600010101010101" charset="-122"/>
              <a:ea typeface="方正大黑体_GBK" panose="02010600010101010101" charset="-122"/>
            </a:endParaRPr>
          </a:p>
        </p:txBody>
      </p:sp>
      <p:sp>
        <p:nvSpPr>
          <p:cNvPr id="21" name="圆角矩形 34"/>
          <p:cNvSpPr/>
          <p:nvPr>
            <p:custDataLst>
              <p:tags r:id="rId12"/>
            </p:custDataLst>
          </p:nvPr>
        </p:nvSpPr>
        <p:spPr>
          <a:xfrm>
            <a:off x="6405839" y="2406268"/>
            <a:ext cx="609917" cy="6094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6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28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6547936" y="1505533"/>
            <a:ext cx="2868463" cy="609417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zh-CN"/>
            </a:defPPr>
          </a:lstStyle>
          <a:p>
            <a:pPr mar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spc="1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大黑体_GBK" panose="02010600010101010101" charset="-122"/>
                <a:ea typeface="方正大黑体_GBK" panose="02010600010101010101" charset="-122"/>
              </a:rPr>
              <a:t>划线更正法</a:t>
            </a:r>
            <a:endParaRPr lang="zh-CN" altLang="en-US" sz="2800" spc="15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大黑体_GBK" panose="02010600010101010101" charset="-122"/>
              <a:ea typeface="方正大黑体_GBK" panose="02010600010101010101" charset="-122"/>
            </a:endParaRPr>
          </a:p>
        </p:txBody>
      </p:sp>
      <p:sp>
        <p:nvSpPr>
          <p:cNvPr id="24" name="圆角矩形 30"/>
          <p:cNvSpPr/>
          <p:nvPr>
            <p:custDataLst>
              <p:tags r:id="rId14"/>
            </p:custDataLst>
          </p:nvPr>
        </p:nvSpPr>
        <p:spPr>
          <a:xfrm>
            <a:off x="5793420" y="1505533"/>
            <a:ext cx="609917" cy="6094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6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5" name="图形 3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152463" y="2259517"/>
            <a:ext cx="330226" cy="517854"/>
          </a:xfrm>
          <a:prstGeom prst="rect">
            <a:avLst/>
          </a:prstGeom>
        </p:spPr>
      </p:pic>
      <p:pic>
        <p:nvPicPr>
          <p:cNvPr id="26" name="图形 3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452782" y="2700907"/>
            <a:ext cx="450308" cy="420288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1"/>
            </p:custDataLst>
          </p:nvPr>
        </p:nvSpPr>
        <p:spPr>
          <a:xfrm>
            <a:off x="7896320" y="3357498"/>
            <a:ext cx="2868463" cy="609417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zh-CN"/>
            </a:defPPr>
          </a:lstStyle>
          <a:p>
            <a:pPr mar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800" spc="1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大黑体_GBK" panose="02010600010101010101" charset="-122"/>
                <a:ea typeface="方正大黑体_GBK" panose="02010600010101010101" charset="-122"/>
              </a:rPr>
              <a:t>补充登记法</a:t>
            </a:r>
            <a:endParaRPr lang="zh-CN" altLang="en-US" sz="2800" spc="15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大黑体_GBK" panose="02010600010101010101" charset="-122"/>
              <a:ea typeface="方正大黑体_GBK" panose="02010600010101010101" charset="-122"/>
            </a:endParaRPr>
          </a:p>
        </p:txBody>
      </p:sp>
    </p:spTree>
    <p:custDataLst>
      <p:tags r:id="rId22"/>
    </p:custData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0723" name="Text Box 4"/>
          <p:cNvSpPr txBox="1"/>
          <p:nvPr/>
        </p:nvSpPr>
        <p:spPr>
          <a:xfrm>
            <a:off x="1591310" y="2249805"/>
            <a:ext cx="9717405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用红字填制一份与原来科目、借贷方向和金额相同的记账凭证，据以登记账簿，冲销原有错误的账簿记录；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24" name="Text Box 5"/>
          <p:cNvSpPr txBox="1"/>
          <p:nvPr/>
        </p:nvSpPr>
        <p:spPr>
          <a:xfrm>
            <a:off x="1703705" y="4436745"/>
            <a:ext cx="953452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用蓝字重新填制一份正确的记账凭证，登记账簿。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0725" name="Rectangle 6"/>
          <p:cNvSpPr/>
          <p:nvPr/>
        </p:nvSpPr>
        <p:spPr>
          <a:xfrm>
            <a:off x="1487170" y="908685"/>
            <a:ext cx="7512050" cy="652145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 algn="l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1-</a:t>
            </a: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更正思路</a:t>
            </a:r>
            <a:endParaRPr lang="en-US" altLang="zh-CN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5263" y="1538288"/>
            <a:ext cx="9144000" cy="524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4" name="AutoShape 2"/>
          <p:cNvSpPr>
            <a:spLocks noChangeArrowheads="1"/>
          </p:cNvSpPr>
          <p:nvPr/>
        </p:nvSpPr>
        <p:spPr bwMode="auto">
          <a:xfrm>
            <a:off x="1666240" y="228600"/>
            <a:ext cx="8677910" cy="125603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title"/>
          </p:nvPr>
        </p:nvSpPr>
        <p:spPr>
          <a:xfrm>
            <a:off x="1847850" y="116840"/>
            <a:ext cx="8635365" cy="8096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  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例</a:t>
            </a:r>
            <a:r>
              <a:rPr kumimoji="0" lang="en-US" alt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8.3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：</a:t>
            </a:r>
            <a: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公司</a:t>
            </a:r>
            <a:r>
              <a:rPr kumimoji="0" lang="en-US" altLang="zh-CN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2021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年</a:t>
            </a:r>
            <a:r>
              <a:rPr kumimoji="0" lang="en-US" alt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7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月</a:t>
            </a:r>
            <a:r>
              <a:rPr kumimoji="0" lang="en-US" alt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日支付车间办公费</a:t>
            </a:r>
            <a:r>
              <a:rPr kumimoji="0" lang="en-US" altLang="zh-CN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5000</a:t>
            </a:r>
            <a:r>
              <a:rPr kumimoji="0" lang="zh-CN" altLang="en-US" sz="3555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元并据以入账。</a:t>
            </a:r>
            <a:br>
              <a:rPr kumimoji="0" lang="zh-CN" altLang="en-US" sz="3555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</a:br>
            <a:endParaRPr kumimoji="0" lang="zh-CN" altLang="en-US" sz="3555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1749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7968615" y="2493010"/>
            <a:ext cx="17011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2066925" y="3873500"/>
            <a:ext cx="22161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支付车间办公费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2" name="Text Box 8"/>
          <p:cNvSpPr txBox="1"/>
          <p:nvPr/>
        </p:nvSpPr>
        <p:spPr>
          <a:xfrm>
            <a:off x="2817813" y="2462213"/>
            <a:ext cx="14652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3" name="Text Box 9"/>
          <p:cNvSpPr txBox="1"/>
          <p:nvPr/>
        </p:nvSpPr>
        <p:spPr>
          <a:xfrm>
            <a:off x="4656138" y="3825875"/>
            <a:ext cx="1381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4" name="Line 12"/>
          <p:cNvSpPr/>
          <p:nvPr/>
        </p:nvSpPr>
        <p:spPr>
          <a:xfrm flipV="1">
            <a:off x="7896225" y="4162425"/>
            <a:ext cx="2376488" cy="1354138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5" name="Rectangle 13"/>
          <p:cNvSpPr/>
          <p:nvPr/>
        </p:nvSpPr>
        <p:spPr>
          <a:xfrm>
            <a:off x="8610600" y="5752148"/>
            <a:ext cx="18716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¥5 0 0 0 0 0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6" name="Text Box 15"/>
          <p:cNvSpPr txBox="1"/>
          <p:nvPr/>
        </p:nvSpPr>
        <p:spPr>
          <a:xfrm>
            <a:off x="8435975" y="6321425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7" name="Text Box 16"/>
          <p:cNvSpPr txBox="1"/>
          <p:nvPr/>
        </p:nvSpPr>
        <p:spPr>
          <a:xfrm>
            <a:off x="10306050" y="4770438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8" name="Rectangle 17"/>
          <p:cNvSpPr/>
          <p:nvPr/>
        </p:nvSpPr>
        <p:spPr>
          <a:xfrm>
            <a:off x="8685213" y="3885248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5 0 0 0 0 0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1759" name="Text Box 18"/>
          <p:cNvSpPr txBox="1"/>
          <p:nvPr/>
        </p:nvSpPr>
        <p:spPr>
          <a:xfrm>
            <a:off x="4560888" y="2408238"/>
            <a:ext cx="307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2021        7               8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666240" y="1697355"/>
            <a:ext cx="1115060" cy="711200"/>
          </a:xfrm>
          <a:prstGeom prst="wedgeRoundRectCallou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借贷方向正确</a:t>
            </a:r>
            <a:endParaRPr lang="zh-CN" altLang="en-US" b="1"/>
          </a:p>
        </p:txBody>
      </p:sp>
      <p:sp>
        <p:nvSpPr>
          <p:cNvPr id="3" name="圆角矩形标注 2"/>
          <p:cNvSpPr/>
          <p:nvPr/>
        </p:nvSpPr>
        <p:spPr>
          <a:xfrm>
            <a:off x="6409055" y="3933190"/>
            <a:ext cx="1115060" cy="711200"/>
          </a:xfrm>
          <a:prstGeom prst="wedgeRoundRectCallout">
            <a:avLst>
              <a:gd name="adj1" fmla="val -31662"/>
              <a:gd name="adj2" fmla="val -995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借贷方向正确</a:t>
            </a:r>
            <a:endParaRPr lang="zh-CN" altLang="en-US" b="1"/>
          </a:p>
        </p:txBody>
      </p:sp>
      <p:sp>
        <p:nvSpPr>
          <p:cNvPr id="4" name="圆角矩形标注 3"/>
          <p:cNvSpPr/>
          <p:nvPr/>
        </p:nvSpPr>
        <p:spPr>
          <a:xfrm>
            <a:off x="4943475" y="4581525"/>
            <a:ext cx="1115060" cy="711200"/>
          </a:xfrm>
          <a:prstGeom prst="wedgeRoundRectCallout">
            <a:avLst>
              <a:gd name="adj1" fmla="val -31662"/>
              <a:gd name="adj2" fmla="val -995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会计科目记错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2771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D3F4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银行存款日记账</a:t>
            </a:r>
            <a:endParaRPr lang="zh-CN" altLang="en-US" sz="2800" b="1" dirty="0">
              <a:solidFill>
                <a:srgbClr val="3D3F4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0" y="1222375"/>
          <a:ext cx="9205595" cy="4583111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30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9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5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支付车间办公费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9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6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2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2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9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25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/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7105015" y="3429000"/>
            <a:ext cx="2170430" cy="843280"/>
          </a:xfrm>
          <a:prstGeom prst="wedgeRoundRectCallout">
            <a:avLst>
              <a:gd name="adj1" fmla="val -31662"/>
              <a:gd name="adj2" fmla="val -995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已经根据错误的记账凭证登记了银行存款日记账</a:t>
            </a:r>
            <a:endParaRPr lang="zh-CN" altLang="en-US" b="1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0" y="1412875"/>
          <a:ext cx="9036050" cy="3979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10"/>
                <a:gridCol w="620395"/>
                <a:gridCol w="864235"/>
                <a:gridCol w="1040130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支付办公费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6960235" y="3789045"/>
            <a:ext cx="2170430" cy="843280"/>
          </a:xfrm>
          <a:prstGeom prst="wedgeRoundRectCallout">
            <a:avLst>
              <a:gd name="adj1" fmla="val -31662"/>
              <a:gd name="adj2" fmla="val -995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已经根据错误的记账凭证登记了管理费用明细账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18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5263" y="1538288"/>
            <a:ext cx="9144000" cy="524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4" name="AutoShape 2"/>
          <p:cNvSpPr>
            <a:spLocks noChangeArrowheads="1"/>
          </p:cNvSpPr>
          <p:nvPr/>
        </p:nvSpPr>
        <p:spPr bwMode="auto">
          <a:xfrm>
            <a:off x="2066925" y="228600"/>
            <a:ext cx="8277225" cy="1255713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title"/>
          </p:nvPr>
        </p:nvSpPr>
        <p:spPr>
          <a:xfrm>
            <a:off x="1628775" y="333375"/>
            <a:ext cx="9064625" cy="115125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100" b="1" i="0" u="none" strike="noStrike" kern="1200" cap="none" spc="0" normalizeH="0" baseline="0" noProof="0" dirty="0">
                <a:ln>
                  <a:noFill/>
                </a:ln>
                <a:solidFill>
                  <a:srgbClr val="3D3F4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第一步：用红字填制一份与原来科目、借贷方向和金额相同的记账凭证，据以登记账簿，冲销原有错误的账簿</a:t>
            </a:r>
            <a:r>
              <a:rPr kumimoji="0" lang="zh-CN" altLang="en-US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3F4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记录。</a:t>
            </a:r>
            <a:br>
              <a:rPr kumimoji="0" lang="zh-CN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</a:br>
            <a:endParaRPr kumimoji="0" lang="zh-CN" altLang="en-US" sz="34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4821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4822" name="Text Box 6"/>
          <p:cNvSpPr txBox="1"/>
          <p:nvPr/>
        </p:nvSpPr>
        <p:spPr>
          <a:xfrm>
            <a:off x="7974330" y="2462530"/>
            <a:ext cx="14331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4823" name="Text Box 8"/>
          <p:cNvSpPr txBox="1"/>
          <p:nvPr/>
        </p:nvSpPr>
        <p:spPr>
          <a:xfrm>
            <a:off x="2817813" y="2462213"/>
            <a:ext cx="14652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4824" name="Text Box 9"/>
          <p:cNvSpPr txBox="1"/>
          <p:nvPr/>
        </p:nvSpPr>
        <p:spPr>
          <a:xfrm>
            <a:off x="4656138" y="3825875"/>
            <a:ext cx="1381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4825" name="Line 12"/>
          <p:cNvSpPr/>
          <p:nvPr/>
        </p:nvSpPr>
        <p:spPr>
          <a:xfrm flipV="1">
            <a:off x="7896225" y="4162425"/>
            <a:ext cx="2376488" cy="1354138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6" name="Rectangle 13"/>
          <p:cNvSpPr/>
          <p:nvPr/>
        </p:nvSpPr>
        <p:spPr>
          <a:xfrm>
            <a:off x="8616315" y="5752148"/>
            <a:ext cx="18716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¥</a:t>
            </a:r>
            <a:r>
              <a:rPr lang="en-US" altLang="zh-CN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5 0 0 0 0 0</a:t>
            </a:r>
            <a:endParaRPr lang="en-US" altLang="zh-CN" b="1" i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4827" name="Text Box 15"/>
          <p:cNvSpPr txBox="1"/>
          <p:nvPr/>
        </p:nvSpPr>
        <p:spPr>
          <a:xfrm>
            <a:off x="8435975" y="6321425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4828" name="Text Box 16"/>
          <p:cNvSpPr txBox="1"/>
          <p:nvPr/>
        </p:nvSpPr>
        <p:spPr>
          <a:xfrm>
            <a:off x="10306050" y="4770438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4829" name="Rectangle 17"/>
          <p:cNvSpPr/>
          <p:nvPr/>
        </p:nvSpPr>
        <p:spPr>
          <a:xfrm>
            <a:off x="8685213" y="3866833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</a:t>
            </a:r>
            <a:r>
              <a:rPr lang="en-US" altLang="zh-CN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5 0 0 0 0 0</a:t>
            </a:r>
            <a:endParaRPr lang="en-US" altLang="zh-CN" b="1" i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4830" name="Text Box 18"/>
          <p:cNvSpPr txBox="1"/>
          <p:nvPr/>
        </p:nvSpPr>
        <p:spPr>
          <a:xfrm>
            <a:off x="4560253" y="2455863"/>
            <a:ext cx="307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2021          7            31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4831" name="Text Box 7"/>
          <p:cNvSpPr txBox="1"/>
          <p:nvPr/>
        </p:nvSpPr>
        <p:spPr>
          <a:xfrm>
            <a:off x="1852613" y="3862388"/>
            <a:ext cx="32400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注销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9696450" y="2225675"/>
            <a:ext cx="1402080" cy="553085"/>
          </a:xfrm>
          <a:prstGeom prst="wedgeRoundRectCallout">
            <a:avLst>
              <a:gd name="adj1" fmla="val -33333"/>
              <a:gd name="adj2" fmla="val 16572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金额红字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5843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D3F4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银行存款日记账</a:t>
            </a:r>
            <a:endParaRPr lang="zh-CN" altLang="en-US" sz="2800" b="1" dirty="0">
              <a:solidFill>
                <a:srgbClr val="3D3F4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0" y="1222375"/>
          <a:ext cx="9205595" cy="4900295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0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4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4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9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支付车间办公费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670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9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/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215" name="Text Box 7"/>
          <p:cNvSpPr txBox="1"/>
          <p:nvPr/>
        </p:nvSpPr>
        <p:spPr>
          <a:xfrm>
            <a:off x="3056255" y="2917825"/>
            <a:ext cx="17843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注销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6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6867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0" y="1412875"/>
          <a:ext cx="9036050" cy="3979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10"/>
                <a:gridCol w="620395"/>
                <a:gridCol w="697865"/>
                <a:gridCol w="1206500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5900"/>
                <a:gridCol w="20828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支付办公费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pPr algn="l"/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5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圆角矩形标注 2"/>
          <p:cNvSpPr/>
          <p:nvPr/>
        </p:nvSpPr>
        <p:spPr>
          <a:xfrm>
            <a:off x="7823835" y="1268730"/>
            <a:ext cx="2170430" cy="843280"/>
          </a:xfrm>
          <a:prstGeom prst="wedgeRoundRectCallout">
            <a:avLst>
              <a:gd name="adj1" fmla="val -34084"/>
              <a:gd name="adj2" fmla="val 13953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已经根据错误的记账凭证登记了管理费用明细账</a:t>
            </a:r>
            <a:endParaRPr lang="zh-CN" altLang="en-US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" y="193040"/>
            <a:ext cx="10459720" cy="610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6867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0" y="1412875"/>
          <a:ext cx="9036050" cy="3979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10"/>
                <a:gridCol w="620395"/>
                <a:gridCol w="697865"/>
                <a:gridCol w="1206500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5900"/>
                <a:gridCol w="20828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支付办公费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lang="en-US" altLang="zh-CN" sz="200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i="1" dirty="0" smtClean="0">
                          <a:solidFill>
                            <a:srgbClr val="FF0000"/>
                          </a:solidFill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5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068" name="Text Box 7"/>
          <p:cNvSpPr txBox="1"/>
          <p:nvPr/>
        </p:nvSpPr>
        <p:spPr>
          <a:xfrm>
            <a:off x="3215640" y="3357245"/>
            <a:ext cx="13950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注销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7823835" y="1268730"/>
            <a:ext cx="2170430" cy="843280"/>
          </a:xfrm>
          <a:prstGeom prst="wedgeRoundRectCallout">
            <a:avLst>
              <a:gd name="adj1" fmla="val -34084"/>
              <a:gd name="adj2" fmla="val 13953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已经根据错误的记账凭证登记了管理费用明细账</a:t>
            </a:r>
            <a:endParaRPr lang="zh-CN" altLang="en-US" b="1"/>
          </a:p>
        </p:txBody>
      </p:sp>
      <p:sp>
        <p:nvSpPr>
          <p:cNvPr id="4" name="圆角矩形标注 3"/>
          <p:cNvSpPr/>
          <p:nvPr/>
        </p:nvSpPr>
        <p:spPr>
          <a:xfrm>
            <a:off x="7031990" y="4437380"/>
            <a:ext cx="2170430" cy="843280"/>
          </a:xfrm>
          <a:prstGeom prst="wedgeRoundRectCallout">
            <a:avLst>
              <a:gd name="adj1" fmla="val -31041"/>
              <a:gd name="adj2" fmla="val -9081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将记账凭证中的红字金额抄入账簿</a:t>
            </a:r>
            <a:endParaRPr lang="zh-CN" altLang="en-US" b="1"/>
          </a:p>
        </p:txBody>
      </p:sp>
      <p:sp>
        <p:nvSpPr>
          <p:cNvPr id="5" name="圆角矩形标注 4"/>
          <p:cNvSpPr/>
          <p:nvPr/>
        </p:nvSpPr>
        <p:spPr>
          <a:xfrm>
            <a:off x="9696450" y="4509135"/>
            <a:ext cx="2182495" cy="843280"/>
          </a:xfrm>
          <a:prstGeom prst="wedgeRoundRectCallout">
            <a:avLst>
              <a:gd name="adj1" fmla="val -31041"/>
              <a:gd name="adj2" fmla="val -9081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将原记账错误</a:t>
            </a:r>
            <a:r>
              <a:rPr lang="en-US" altLang="zh-CN" b="1"/>
              <a:t>5000</a:t>
            </a:r>
            <a:r>
              <a:rPr lang="zh-CN" altLang="en-US" b="1"/>
              <a:t>冲销完后无余额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789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5263" y="1538288"/>
            <a:ext cx="9144000" cy="5246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794" name="AutoShape 2"/>
          <p:cNvSpPr>
            <a:spLocks noChangeArrowheads="1"/>
          </p:cNvSpPr>
          <p:nvPr/>
        </p:nvSpPr>
        <p:spPr bwMode="auto">
          <a:xfrm>
            <a:off x="2066925" y="228600"/>
            <a:ext cx="8277225" cy="1255713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noFill/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892" name="Rectangle 3"/>
          <p:cNvSpPr>
            <a:spLocks noGrp="1"/>
          </p:cNvSpPr>
          <p:nvPr>
            <p:ph type="title"/>
          </p:nvPr>
        </p:nvSpPr>
        <p:spPr>
          <a:xfrm>
            <a:off x="2279650" y="189230"/>
            <a:ext cx="7994015" cy="134747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zh-CN" altLang="en-US" sz="2800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第二步：用蓝字重新填制一份正确的记账凭证，登记账簿。</a:t>
            </a:r>
            <a:endParaRPr lang="zh-CN" altLang="en-US" sz="2800" b="1" kern="12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7893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7955915" y="2462530"/>
            <a:ext cx="14516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3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1703388" y="3825875"/>
            <a:ext cx="30972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更正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日银付字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7896" name="Text Box 8"/>
          <p:cNvSpPr txBox="1"/>
          <p:nvPr/>
        </p:nvSpPr>
        <p:spPr>
          <a:xfrm>
            <a:off x="2817813" y="2462213"/>
            <a:ext cx="14652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7897" name="Text Box 9"/>
          <p:cNvSpPr txBox="1"/>
          <p:nvPr/>
        </p:nvSpPr>
        <p:spPr>
          <a:xfrm>
            <a:off x="4656138" y="3825875"/>
            <a:ext cx="1381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制造费用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7898" name="Line 12"/>
          <p:cNvSpPr/>
          <p:nvPr/>
        </p:nvSpPr>
        <p:spPr>
          <a:xfrm flipV="1">
            <a:off x="7896225" y="4162425"/>
            <a:ext cx="2376488" cy="1354138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9" name="Rectangle 13"/>
          <p:cNvSpPr/>
          <p:nvPr/>
        </p:nvSpPr>
        <p:spPr>
          <a:xfrm>
            <a:off x="8616315" y="5752148"/>
            <a:ext cx="18716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¥</a:t>
            </a:r>
            <a:r>
              <a:rPr lang="en-US" altLang="zh-CN" b="1" i="1" dirty="0">
                <a:latin typeface="方正粗黑宋简体" panose="02000000000000000000" charset="-122"/>
                <a:ea typeface="方正大黑体_GBK" panose="02010600010101010101" charset="-122"/>
              </a:rPr>
              <a:t>5 0 0 0 0  0</a:t>
            </a:r>
            <a:endParaRPr lang="en-US" altLang="zh-CN" b="1" i="1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7900" name="Text Box 15"/>
          <p:cNvSpPr txBox="1"/>
          <p:nvPr/>
        </p:nvSpPr>
        <p:spPr>
          <a:xfrm>
            <a:off x="8435975" y="6321425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7901" name="Text Box 16"/>
          <p:cNvSpPr txBox="1"/>
          <p:nvPr/>
        </p:nvSpPr>
        <p:spPr>
          <a:xfrm>
            <a:off x="10306050" y="4770438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7902" name="Rectangle 17"/>
          <p:cNvSpPr/>
          <p:nvPr/>
        </p:nvSpPr>
        <p:spPr>
          <a:xfrm>
            <a:off x="8616633" y="3883978"/>
            <a:ext cx="18716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</a:t>
            </a:r>
            <a:r>
              <a:rPr lang="en-US" altLang="zh-CN" b="1" i="1" dirty="0">
                <a:latin typeface="方正粗黑宋简体" panose="02000000000000000000" charset="-122"/>
                <a:ea typeface="方正大黑体_GBK" panose="02010600010101010101" charset="-122"/>
              </a:rPr>
              <a:t>5 0 0  0 0 0</a:t>
            </a:r>
            <a:endParaRPr lang="en-US" altLang="zh-CN" b="1" i="1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7903" name="Text Box 18"/>
          <p:cNvSpPr txBox="1"/>
          <p:nvPr/>
        </p:nvSpPr>
        <p:spPr>
          <a:xfrm>
            <a:off x="4583748" y="2455228"/>
            <a:ext cx="307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2021         7             31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4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38915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D3F4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银行存款日记账</a:t>
            </a:r>
            <a:endParaRPr lang="zh-CN" altLang="en-US" sz="2800" b="1" dirty="0">
              <a:solidFill>
                <a:srgbClr val="3D3F4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0" y="1222375"/>
          <a:ext cx="9205595" cy="5164455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0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9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支付车间办公费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670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银付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9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670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/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287" name="Text Box 7"/>
          <p:cNvSpPr txBox="1"/>
          <p:nvPr/>
        </p:nvSpPr>
        <p:spPr>
          <a:xfrm>
            <a:off x="3056255" y="2917825"/>
            <a:ext cx="17545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注销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9288" name="Text Box 7"/>
          <p:cNvSpPr txBox="1"/>
          <p:nvPr/>
        </p:nvSpPr>
        <p:spPr>
          <a:xfrm>
            <a:off x="3055938" y="3605213"/>
            <a:ext cx="18002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更正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7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银付字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0" y="3861435"/>
            <a:ext cx="8788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 smtClean="0">
                <a:ln>
                  <a:noFill/>
                </a:ln>
                <a:solidFill>
                  <a:schemeClr val="tx2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银付</a:t>
            </a:r>
            <a:r>
              <a:rPr lang="en-US" altLang="zh-CN" sz="2000" b="1" dirty="0" smtClean="0">
                <a:ln>
                  <a:noFill/>
                </a:ln>
                <a:solidFill>
                  <a:schemeClr val="tx2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</a:t>
            </a:r>
            <a:endParaRPr lang="en-US" altLang="zh-CN" sz="2000" b="1" dirty="0" smtClean="0">
              <a:ln>
                <a:noFill/>
              </a:ln>
              <a:solidFill>
                <a:schemeClr val="tx2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7215" y="3860800"/>
            <a:ext cx="628015" cy="399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n>
                  <a:noFill/>
                </a:ln>
                <a:solidFill>
                  <a:schemeClr val="tx2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31</a:t>
            </a:r>
            <a:endParaRPr lang="en-US" altLang="zh-CN" sz="2000" b="1" i="1" dirty="0" smtClean="0">
              <a:ln>
                <a:noFill/>
              </a:ln>
              <a:solidFill>
                <a:schemeClr val="tx2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000" y="3860800"/>
            <a:ext cx="3867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b="1" dirty="0" smtClean="0">
                <a:ln>
                  <a:noFill/>
                </a:ln>
                <a:solidFill>
                  <a:schemeClr val="tx2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7</a:t>
            </a:r>
            <a:endParaRPr lang="en-US" altLang="zh-CN" sz="2000" b="1" dirty="0" smtClean="0">
              <a:ln>
                <a:noFill/>
              </a:ln>
              <a:solidFill>
                <a:schemeClr val="tx2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graphicFrame>
        <p:nvGraphicFramePr>
          <p:cNvPr id="5" name="Group 451"/>
          <p:cNvGraphicFramePr>
            <a:graphicFrameLocks noGrp="1"/>
          </p:cNvGraphicFramePr>
          <p:nvPr/>
        </p:nvGraphicFramePr>
        <p:xfrm>
          <a:off x="7176135" y="3573145"/>
          <a:ext cx="1383030" cy="670560"/>
        </p:xfrm>
        <a:graphic>
          <a:graphicData uri="http://schemas.openxmlformats.org/drawingml/2006/table">
            <a:tbl>
              <a:tblPr/>
              <a:tblGrid>
                <a:gridCol w="203200"/>
                <a:gridCol w="265430"/>
                <a:gridCol w="239395"/>
                <a:gridCol w="228600"/>
                <a:gridCol w="217805"/>
                <a:gridCol w="228600"/>
              </a:tblGrid>
              <a:tr h="67056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Group 451"/>
          <p:cNvGraphicFramePr>
            <a:graphicFrameLocks noGrp="1"/>
          </p:cNvGraphicFramePr>
          <p:nvPr/>
        </p:nvGraphicFramePr>
        <p:xfrm>
          <a:off x="8564245" y="3573145"/>
          <a:ext cx="2165350" cy="670560"/>
        </p:xfrm>
        <a:graphic>
          <a:graphicData uri="http://schemas.openxmlformats.org/drawingml/2006/table">
            <a:tbl>
              <a:tblPr/>
              <a:tblGrid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0825"/>
              </a:tblGrid>
              <a:tr h="67056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4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圆角矩形标注 8"/>
          <p:cNvSpPr/>
          <p:nvPr/>
        </p:nvSpPr>
        <p:spPr>
          <a:xfrm>
            <a:off x="7759065" y="4653280"/>
            <a:ext cx="1675765" cy="791845"/>
          </a:xfrm>
          <a:prstGeom prst="wedgeRoundRectCallout">
            <a:avLst>
              <a:gd name="adj1" fmla="val -45945"/>
              <a:gd name="adj2" fmla="val -91379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根据更正的记账凭证填写</a:t>
            </a:r>
            <a:endParaRPr lang="zh-CN" altLang="en-US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4312285"/>
            <a:ext cx="5467350" cy="253936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315595" y="4437380"/>
            <a:ext cx="1675765" cy="791845"/>
          </a:xfrm>
          <a:prstGeom prst="wedgeRoundRectCallout">
            <a:avLst>
              <a:gd name="adj1" fmla="val 50947"/>
              <a:gd name="adj2" fmla="val 84482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根据更正记账凭证抄入账簿</a:t>
            </a:r>
            <a:endParaRPr lang="zh-CN" altLang="en-US" b="1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39288" grpId="0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14339" name="Rectangle 11"/>
          <p:cNvSpPr/>
          <p:nvPr/>
        </p:nvSpPr>
        <p:spPr>
          <a:xfrm>
            <a:off x="1727200" y="1146175"/>
            <a:ext cx="3657600" cy="5953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4340" name="Rectangle 12"/>
          <p:cNvSpPr/>
          <p:nvPr/>
        </p:nvSpPr>
        <p:spPr>
          <a:xfrm>
            <a:off x="1530350" y="241300"/>
            <a:ext cx="4897438" cy="758825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p>
            <a:pPr marL="342900" indent="-342900" algn="ctr"/>
            <a:r>
              <a:rPr lang="zh-CN" altLang="en-US" sz="3200" b="1" dirty="0">
                <a:solidFill>
                  <a:srgbClr val="FFFF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课堂导入：错账更正的范围</a:t>
            </a:r>
            <a:endParaRPr lang="zh-CN" altLang="en-US" sz="3200" b="1" dirty="0">
              <a:solidFill>
                <a:srgbClr val="FFFF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65" y="1145858"/>
            <a:ext cx="7799388" cy="4297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40053" y="584518"/>
            <a:ext cx="4033837" cy="568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210310" y="5358130"/>
            <a:ext cx="5144770" cy="1383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都是在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记账凭证登记到账簿后</a:t>
            </a:r>
            <a:r>
              <a:rPr kumimoji="0" lang="zh-CN" altLang="en-US" sz="2800" b="1" kern="1200" cap="none" spc="0" normalizeH="0" baseline="0" noProof="0" dirty="0"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，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期末结账前</a:t>
            </a:r>
            <a:r>
              <a:rPr kumimoji="0" lang="zh-CN" altLang="en-US" sz="2800" b="1" kern="1200" cap="none" spc="0" normalizeH="0" baseline="0" noProof="0" dirty="0"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，发现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账簿</a:t>
            </a:r>
            <a:r>
              <a:rPr kumimoji="0" lang="zh-CN" altLang="en-US" sz="2800" b="1" kern="1200" cap="none" spc="0" normalizeH="0" baseline="0" noProof="0" dirty="0"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记录错误。</a:t>
            </a:r>
            <a:endParaRPr kumimoji="0" lang="zh-CN" altLang="en-US" sz="2800" b="1" kern="1200" cap="none" spc="0" normalizeH="0" baseline="0" noProof="0" dirty="0"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制造费用明细账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0" y="1412875"/>
          <a:ext cx="9036050" cy="42846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10"/>
                <a:gridCol w="620395"/>
                <a:gridCol w="808990"/>
                <a:gridCol w="1095375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3084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240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5991">
                <a:tc>
                  <a:txBody>
                    <a:bodyPr/>
                    <a:lstStyle/>
                    <a:p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29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29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29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524000" y="3213100"/>
            <a:ext cx="5270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7</a:t>
            </a:r>
            <a:endParaRPr lang="en-US" altLang="zh-CN" sz="2000" b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9605" y="3229610"/>
            <a:ext cx="603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31</a:t>
            </a:r>
            <a:endParaRPr lang="en-US" altLang="zh-CN" sz="2000" b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2855" y="3213100"/>
            <a:ext cx="9245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银付</a:t>
            </a:r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</a:t>
            </a:r>
            <a:endParaRPr lang="en-US" altLang="zh-CN" sz="2000" b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7395" y="2637155"/>
            <a:ext cx="13195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更正</a:t>
            </a:r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7</a:t>
            </a:r>
            <a:r>
              <a:rPr lang="zh-CN" altLang="en-US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月</a:t>
            </a:r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8</a:t>
            </a:r>
            <a:r>
              <a:rPr lang="zh-CN" altLang="en-US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日银付字</a:t>
            </a:r>
            <a:r>
              <a:rPr lang="en-US" altLang="zh-CN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</a:t>
            </a:r>
            <a:r>
              <a:rPr lang="zh-CN" altLang="en-US" sz="2000" b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号凭证</a:t>
            </a:r>
            <a:endParaRPr lang="zh-CN" altLang="en-US" sz="2000" b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651885"/>
            <a:ext cx="5467350" cy="2997200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459740" y="3644900"/>
            <a:ext cx="1675765" cy="791845"/>
          </a:xfrm>
          <a:prstGeom prst="wedgeRoundRectCallout">
            <a:avLst>
              <a:gd name="adj1" fmla="val 54888"/>
              <a:gd name="adj2" fmla="val 87289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根据更正记账凭证抄入账簿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6554470" y="3272790"/>
            <a:ext cx="361315" cy="523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5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3860" y="3272790"/>
            <a:ext cx="347980" cy="523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0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91985" y="3272155"/>
            <a:ext cx="375920" cy="650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0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02805" y="3273425"/>
            <a:ext cx="436245" cy="776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0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87590" y="3271520"/>
            <a:ext cx="457835" cy="9055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0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43495" y="3273425"/>
            <a:ext cx="436880" cy="15538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0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44790" y="3273425"/>
            <a:ext cx="335280" cy="1624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0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9281795" y="2636520"/>
          <a:ext cx="1272540" cy="1008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280"/>
                <a:gridCol w="215900"/>
                <a:gridCol w="212090"/>
                <a:gridCol w="212090"/>
                <a:gridCol w="212090"/>
                <a:gridCol w="212090"/>
              </a:tblGrid>
              <a:tr h="1008380"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5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/>
      <p:bldP spid="13" grpId="0"/>
      <p:bldP spid="15" grpId="0"/>
      <p:bldP spid="12" grpId="0"/>
      <p:bldP spid="18" grpId="0"/>
      <p:bldP spid="17" grpId="0"/>
      <p:bldP spid="16" grpId="0"/>
      <p:bldP spid="4" grpId="0"/>
      <p:bldP spid="6" grpId="0"/>
      <p:bldP spid="5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2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1828800" y="2046288"/>
            <a:ext cx="8839200" cy="121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30000"/>
              </a:lnSpc>
              <a:spcBef>
                <a:spcPct val="50000"/>
              </a:spcBef>
              <a:buBlip>
                <a:blip r:embed="rId1"/>
              </a:buBlip>
            </a:pPr>
            <a:r>
              <a:rPr lang="zh-CN" altLang="en-US" sz="2800" b="1" dirty="0">
                <a:solidFill>
                  <a:srgbClr val="0000CC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在记账以后，发现记账凭证中应借、应贷科目无错误，但所记金额大于应记金额错误。</a:t>
            </a:r>
            <a:endParaRPr lang="zh-CN" altLang="en-US" sz="2800" b="1" dirty="0">
              <a:solidFill>
                <a:srgbClr val="0000CC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155652" name="Group 4"/>
          <p:cNvGrpSpPr/>
          <p:nvPr/>
        </p:nvGrpSpPr>
        <p:grpSpPr>
          <a:xfrm>
            <a:off x="2017713" y="4589463"/>
            <a:ext cx="1638300" cy="1104900"/>
            <a:chOff x="0" y="2206"/>
            <a:chExt cx="1655" cy="952"/>
          </a:xfrm>
        </p:grpSpPr>
        <p:sp>
          <p:nvSpPr>
            <p:cNvPr id="40974" name="AutoShape 5"/>
            <p:cNvSpPr/>
            <p:nvPr/>
          </p:nvSpPr>
          <p:spPr>
            <a:xfrm>
              <a:off x="0" y="2206"/>
              <a:ext cx="1655" cy="952"/>
            </a:xfrm>
            <a:prstGeom prst="roundRect">
              <a:avLst>
                <a:gd name="adj" fmla="val 16667"/>
              </a:avLst>
            </a:prstGeom>
            <a:solidFill>
              <a:srgbClr val="0000FF">
                <a:alpha val="76862"/>
              </a:srgbClr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40975" name="AutoShape 6"/>
            <p:cNvSpPr/>
            <p:nvPr/>
          </p:nvSpPr>
          <p:spPr>
            <a:xfrm>
              <a:off x="90" y="2295"/>
              <a:ext cx="1406" cy="72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科目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无错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5655" name="Group 7"/>
          <p:cNvGrpSpPr/>
          <p:nvPr/>
        </p:nvGrpSpPr>
        <p:grpSpPr>
          <a:xfrm>
            <a:off x="4454525" y="4479925"/>
            <a:ext cx="1878013" cy="1173163"/>
            <a:chOff x="1791" y="1934"/>
            <a:chExt cx="1905" cy="1224"/>
          </a:xfrm>
        </p:grpSpPr>
        <p:sp>
          <p:nvSpPr>
            <p:cNvPr id="40972" name="AutoShape 8"/>
            <p:cNvSpPr/>
            <p:nvPr/>
          </p:nvSpPr>
          <p:spPr>
            <a:xfrm>
              <a:off x="1791" y="1934"/>
              <a:ext cx="1905" cy="1224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40973" name="AutoShape 9"/>
            <p:cNvSpPr/>
            <p:nvPr/>
          </p:nvSpPr>
          <p:spPr>
            <a:xfrm>
              <a:off x="1927" y="2069"/>
              <a:ext cx="1633" cy="9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66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金额有错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5658" name="Group 10"/>
          <p:cNvGrpSpPr/>
          <p:nvPr/>
        </p:nvGrpSpPr>
        <p:grpSpPr>
          <a:xfrm>
            <a:off x="6970713" y="3941763"/>
            <a:ext cx="3009900" cy="1738312"/>
            <a:chOff x="3230" y="2485"/>
            <a:chExt cx="1055" cy="801"/>
          </a:xfrm>
        </p:grpSpPr>
        <p:sp>
          <p:nvSpPr>
            <p:cNvPr id="40970" name="AutoShape 11"/>
            <p:cNvSpPr/>
            <p:nvPr/>
          </p:nvSpPr>
          <p:spPr>
            <a:xfrm>
              <a:off x="3230" y="2485"/>
              <a:ext cx="1055" cy="801"/>
            </a:xfrm>
            <a:prstGeom prst="flowChartAlternateProcess">
              <a:avLst/>
            </a:prstGeom>
            <a:gradFill>
              <a:gsLst>
                <a:gs pos="50000">
                  <a:schemeClr val="accent2"/>
                </a:gs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2">
                    <a:lumMod val="85000"/>
                  </a:schemeClr>
                </a:gs>
              </a:gsLst>
              <a:lin ang="5400000" scaled="1"/>
            </a:gra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40971" name="AutoShape 12"/>
            <p:cNvSpPr/>
            <p:nvPr/>
          </p:nvSpPr>
          <p:spPr>
            <a:xfrm>
              <a:off x="3292" y="2603"/>
              <a:ext cx="894" cy="57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所记金额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FF33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大于</a:t>
              </a:r>
              <a:endParaRPr lang="zh-CN" altLang="en-US" sz="2800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应记金额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sp>
        <p:nvSpPr>
          <p:cNvPr id="155662" name="Line 14"/>
          <p:cNvSpPr/>
          <p:nvPr/>
        </p:nvSpPr>
        <p:spPr>
          <a:xfrm>
            <a:off x="6816090" y="2708910"/>
            <a:ext cx="3882390" cy="17145"/>
          </a:xfrm>
          <a:prstGeom prst="line">
            <a:avLst/>
          </a:prstGeom>
          <a:ln w="476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5663" name="Line 15"/>
          <p:cNvSpPr/>
          <p:nvPr/>
        </p:nvSpPr>
        <p:spPr>
          <a:xfrm flipV="1">
            <a:off x="2085340" y="3298190"/>
            <a:ext cx="5583555" cy="15875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969" name="Rectangle 16"/>
          <p:cNvSpPr/>
          <p:nvPr/>
        </p:nvSpPr>
        <p:spPr>
          <a:xfrm>
            <a:off x="1524000" y="1217613"/>
            <a:ext cx="5446713" cy="652462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6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1987" name="Text Box 2"/>
          <p:cNvSpPr txBox="1"/>
          <p:nvPr/>
        </p:nvSpPr>
        <p:spPr>
          <a:xfrm>
            <a:off x="2119313" y="2395538"/>
            <a:ext cx="7418387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28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找到所记金额与应记金额之间的差额。</a:t>
            </a:r>
            <a:endParaRPr lang="zh-CN" altLang="en-US" sz="28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988" name="Text Box 3"/>
          <p:cNvSpPr txBox="1"/>
          <p:nvPr/>
        </p:nvSpPr>
        <p:spPr>
          <a:xfrm>
            <a:off x="2147888" y="3556000"/>
            <a:ext cx="7634287" cy="1985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28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按照差额，用红字金额填制一张记账凭证。据以登记入账。冲销其多记部分。</a:t>
            </a:r>
            <a:endParaRPr lang="zh-CN" altLang="en-US" sz="28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None/>
            </a:pPr>
            <a:endParaRPr lang="zh-CN" altLang="en-US" sz="28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989" name="Rectangle 6"/>
          <p:cNvSpPr/>
          <p:nvPr/>
        </p:nvSpPr>
        <p:spPr>
          <a:xfrm>
            <a:off x="1524000" y="1217930"/>
            <a:ext cx="7564755" cy="652145"/>
          </a:xfrm>
          <a:prstGeom prst="rect">
            <a:avLst/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（二）红字更正法适用范围</a:t>
            </a:r>
            <a:r>
              <a:rPr lang="en-US" altLang="zh-CN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2-</a:t>
            </a: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更正</a:t>
            </a: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思路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990" name="Line 7"/>
          <p:cNvSpPr/>
          <p:nvPr/>
        </p:nvSpPr>
        <p:spPr>
          <a:xfrm>
            <a:off x="4800600" y="4146550"/>
            <a:ext cx="4288790" cy="381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7698" name="AutoShape 2"/>
          <p:cNvSpPr>
            <a:spLocks noChangeArrowheads="1"/>
          </p:cNvSpPr>
          <p:nvPr/>
        </p:nvSpPr>
        <p:spPr bwMode="auto">
          <a:xfrm>
            <a:off x="1564640" y="189230"/>
            <a:ext cx="8709025" cy="128587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1" name="Rectangle 4"/>
          <p:cNvSpPr>
            <a:spLocks noGrp="1"/>
          </p:cNvSpPr>
          <p:nvPr>
            <p:ph type="title"/>
          </p:nvPr>
        </p:nvSpPr>
        <p:spPr>
          <a:xfrm>
            <a:off x="2152650" y="476250"/>
            <a:ext cx="7954645" cy="998855"/>
          </a:xfrm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10000"/>
              </a:lnSpc>
            </a:pP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例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8.4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：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2021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年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月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15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日，用现金购买办公用品共计</a:t>
            </a:r>
            <a:r>
              <a:rPr lang="en-US" altLang="zh-CN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230</a:t>
            </a:r>
            <a:r>
              <a:rPr lang="zh-CN" altLang="en-US" b="1" kern="12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元，填制记账凭证并登账：</a:t>
            </a:r>
            <a:endParaRPr lang="zh-CN" altLang="en-US" b="1" kern="12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43012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4301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600200"/>
            <a:ext cx="9276715" cy="5215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Text Box 5"/>
          <p:cNvSpPr txBox="1"/>
          <p:nvPr/>
        </p:nvSpPr>
        <p:spPr>
          <a:xfrm>
            <a:off x="2667000" y="2614613"/>
            <a:ext cx="1657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5" name="Text Box 6"/>
          <p:cNvSpPr txBox="1"/>
          <p:nvPr/>
        </p:nvSpPr>
        <p:spPr>
          <a:xfrm>
            <a:off x="4384993" y="2501265"/>
            <a:ext cx="3521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2021          8           1 5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6" name="Text Box 7"/>
          <p:cNvSpPr txBox="1"/>
          <p:nvPr/>
        </p:nvSpPr>
        <p:spPr>
          <a:xfrm>
            <a:off x="7967980" y="250126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现付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7" name="Text Box 8"/>
          <p:cNvSpPr txBox="1"/>
          <p:nvPr/>
        </p:nvSpPr>
        <p:spPr>
          <a:xfrm>
            <a:off x="2320925" y="3895725"/>
            <a:ext cx="180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购买办公用品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8" name="Text Box 9"/>
          <p:cNvSpPr txBox="1"/>
          <p:nvPr/>
        </p:nvSpPr>
        <p:spPr>
          <a:xfrm>
            <a:off x="4519613" y="3881438"/>
            <a:ext cx="15128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19" name="Text Box 10"/>
          <p:cNvSpPr txBox="1"/>
          <p:nvPr/>
        </p:nvSpPr>
        <p:spPr>
          <a:xfrm>
            <a:off x="6010275" y="3895725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办公费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0" name="Rectangle 11"/>
          <p:cNvSpPr/>
          <p:nvPr/>
        </p:nvSpPr>
        <p:spPr>
          <a:xfrm>
            <a:off x="8688070" y="3904615"/>
            <a:ext cx="19716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3 2 0 0 0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1" name="Line 12"/>
          <p:cNvSpPr/>
          <p:nvPr/>
        </p:nvSpPr>
        <p:spPr>
          <a:xfrm flipV="1">
            <a:off x="7883525" y="4202430"/>
            <a:ext cx="2360295" cy="134429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2" name="Rectangle 13"/>
          <p:cNvSpPr/>
          <p:nvPr/>
        </p:nvSpPr>
        <p:spPr>
          <a:xfrm>
            <a:off x="8472170" y="5805170"/>
            <a:ext cx="19805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buNone/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¥ 3 2 0 0 0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3" name="Text Box 14"/>
          <p:cNvSpPr txBox="1"/>
          <p:nvPr/>
        </p:nvSpPr>
        <p:spPr>
          <a:xfrm>
            <a:off x="10272713" y="4646613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3024" name="Text Box 15"/>
          <p:cNvSpPr txBox="1"/>
          <p:nvPr/>
        </p:nvSpPr>
        <p:spPr>
          <a:xfrm>
            <a:off x="8401050" y="6375400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0056495" y="2853055"/>
            <a:ext cx="1765300" cy="599440"/>
          </a:xfrm>
          <a:prstGeom prst="wedgeRoundRectCallout">
            <a:avLst>
              <a:gd name="adj1" fmla="val -42841"/>
              <a:gd name="adj2" fmla="val 137711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 b="1"/>
              <a:t>金额多记</a:t>
            </a:r>
            <a:r>
              <a:rPr lang="en-US" altLang="zh-CN" b="1"/>
              <a:t>90</a:t>
            </a:r>
            <a:r>
              <a:rPr lang="zh-CN" altLang="en-US" b="1"/>
              <a:t>元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4035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D3F4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库存现金日记账</a:t>
            </a:r>
            <a:endParaRPr lang="zh-CN" altLang="en-US" sz="2800" b="1" dirty="0">
              <a:solidFill>
                <a:srgbClr val="3D3F4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0" y="1222375"/>
          <a:ext cx="9205595" cy="4493895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0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5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/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924810"/>
            <a:ext cx="8296275" cy="45243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1513840" y="2780665"/>
            <a:ext cx="9190355" cy="17145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圆角矩形标注 7"/>
          <p:cNvSpPr/>
          <p:nvPr/>
        </p:nvSpPr>
        <p:spPr>
          <a:xfrm>
            <a:off x="97790" y="2780665"/>
            <a:ext cx="1675765" cy="791845"/>
          </a:xfrm>
          <a:prstGeom prst="wedgeRoundRectCallout">
            <a:avLst>
              <a:gd name="adj1" fmla="val 56214"/>
              <a:gd name="adj2" fmla="val 74859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错误记账凭证已经抄入账簿</a:t>
            </a:r>
            <a:endParaRPr lang="zh-CN" altLang="en-US" b="1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5058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45059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0" y="1412875"/>
          <a:ext cx="9036050" cy="3979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10"/>
                <a:gridCol w="620395"/>
                <a:gridCol w="864235"/>
                <a:gridCol w="1040130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595" y="3429000"/>
            <a:ext cx="8296275" cy="452437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191135" y="3356610"/>
            <a:ext cx="1675765" cy="791845"/>
          </a:xfrm>
          <a:prstGeom prst="wedgeRoundRectCallout">
            <a:avLst>
              <a:gd name="adj1" fmla="val 56214"/>
              <a:gd name="adj2" fmla="val 74859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错误记账凭证已经抄入账簿</a:t>
            </a:r>
            <a:endParaRPr lang="zh-CN" altLang="en-US" b="1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369695" y="3284855"/>
            <a:ext cx="9190355" cy="17145"/>
          </a:xfrm>
          <a:prstGeom prst="line">
            <a:avLst/>
          </a:prstGeom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7698" name="AutoShape 2"/>
          <p:cNvSpPr>
            <a:spLocks noChangeArrowheads="1"/>
          </p:cNvSpPr>
          <p:nvPr/>
        </p:nvSpPr>
        <p:spPr bwMode="auto">
          <a:xfrm>
            <a:off x="1774825" y="22225"/>
            <a:ext cx="8162925" cy="128587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07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4710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600200"/>
            <a:ext cx="9225280" cy="5215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Text Box 5"/>
          <p:cNvSpPr txBox="1"/>
          <p:nvPr/>
        </p:nvSpPr>
        <p:spPr>
          <a:xfrm>
            <a:off x="2667000" y="2614613"/>
            <a:ext cx="1657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0" name="Text Box 6"/>
          <p:cNvSpPr txBox="1"/>
          <p:nvPr/>
        </p:nvSpPr>
        <p:spPr>
          <a:xfrm>
            <a:off x="4519613" y="2606675"/>
            <a:ext cx="3521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2021       8            31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1" name="Text Box 7"/>
          <p:cNvSpPr txBox="1"/>
          <p:nvPr/>
        </p:nvSpPr>
        <p:spPr>
          <a:xfrm>
            <a:off x="7969250" y="260032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现付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2" name="Text Box 8"/>
          <p:cNvSpPr txBox="1"/>
          <p:nvPr/>
        </p:nvSpPr>
        <p:spPr>
          <a:xfrm>
            <a:off x="1774825" y="3895725"/>
            <a:ext cx="27447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冲销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15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日现付字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号凭证多记金额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3" name="Text Box 9"/>
          <p:cNvSpPr txBox="1"/>
          <p:nvPr/>
        </p:nvSpPr>
        <p:spPr>
          <a:xfrm>
            <a:off x="4655503" y="3881438"/>
            <a:ext cx="15128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4" name="Text Box 10"/>
          <p:cNvSpPr txBox="1"/>
          <p:nvPr/>
        </p:nvSpPr>
        <p:spPr>
          <a:xfrm>
            <a:off x="6010275" y="3895725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办公费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5" name="Rectangle 11"/>
          <p:cNvSpPr/>
          <p:nvPr/>
        </p:nvSpPr>
        <p:spPr>
          <a:xfrm>
            <a:off x="8610600" y="3933190"/>
            <a:ext cx="18434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  </a:t>
            </a:r>
            <a:r>
              <a:rPr lang="en-US" altLang="zh-CN" sz="2000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9 0 0 0</a:t>
            </a:r>
            <a:r>
              <a:rPr lang="en-US" altLang="zh-CN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6" name="Line 12"/>
          <p:cNvSpPr/>
          <p:nvPr/>
        </p:nvSpPr>
        <p:spPr>
          <a:xfrm flipV="1">
            <a:off x="7967980" y="4239895"/>
            <a:ext cx="2273935" cy="129286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7" name="Rectangle 13"/>
          <p:cNvSpPr/>
          <p:nvPr/>
        </p:nvSpPr>
        <p:spPr>
          <a:xfrm>
            <a:off x="8401050" y="5805805"/>
            <a:ext cx="213169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  ¥</a:t>
            </a:r>
            <a:r>
              <a:rPr lang="en-US" altLang="zh-CN" sz="2000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9 0 0 0</a:t>
            </a:r>
            <a:r>
              <a:rPr lang="en-US" altLang="zh-CN" b="1" i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8" name="Text Box 14"/>
          <p:cNvSpPr txBox="1"/>
          <p:nvPr/>
        </p:nvSpPr>
        <p:spPr>
          <a:xfrm>
            <a:off x="10272713" y="4646613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19" name="Text Box 15"/>
          <p:cNvSpPr txBox="1"/>
          <p:nvPr/>
        </p:nvSpPr>
        <p:spPr>
          <a:xfrm>
            <a:off x="8401050" y="6375400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7120" name="Rectangle 4"/>
          <p:cNvSpPr txBox="1"/>
          <p:nvPr/>
        </p:nvSpPr>
        <p:spPr>
          <a:xfrm>
            <a:off x="2049463" y="165100"/>
            <a:ext cx="7615237" cy="9985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方正粗黑宋简体" panose="02000000000000000000" charset="-122"/>
                <a:ea typeface="方正大黑体_GBK" panose="02010600010101010101" charset="-122"/>
              </a:rPr>
              <a:t>第一步：按多记金额用红字填制记账凭证。</a:t>
            </a:r>
            <a:endParaRPr lang="zh-CN" altLang="en-US" sz="3200" b="1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847850" y="4581525"/>
            <a:ext cx="2723515" cy="10160"/>
          </a:xfrm>
          <a:prstGeom prst="line">
            <a:avLst/>
          </a:prstGeom>
          <a:ln w="31750" cap="rnd">
            <a:solidFill>
              <a:srgbClr val="C0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圆角矩形标注 7"/>
          <p:cNvSpPr/>
          <p:nvPr/>
        </p:nvSpPr>
        <p:spPr>
          <a:xfrm>
            <a:off x="9696450" y="2421255"/>
            <a:ext cx="1814830" cy="890270"/>
          </a:xfrm>
          <a:prstGeom prst="wedgeRoundRectCallout">
            <a:avLst>
              <a:gd name="adj1" fmla="val 1994"/>
              <a:gd name="adj2" fmla="val 110485"/>
              <a:gd name="adj3" fmla="val 16667"/>
            </a:avLst>
          </a:prstGeom>
          <a:solidFill>
            <a:schemeClr val="bg1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红字金额表示对原来多记金额的冲销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8130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48131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D3F4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库存现金日记账</a:t>
            </a:r>
            <a:endParaRPr lang="zh-CN" altLang="en-US" sz="2800" b="1" dirty="0">
              <a:solidFill>
                <a:srgbClr val="3D3F4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0" y="1222375"/>
          <a:ext cx="9205595" cy="4749800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121920"/>
                <a:gridCol w="287655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0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6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i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609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冲销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现付字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号凭证多记金额</a:t>
                      </a: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9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i="1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+mn-ea"/>
                        </a:rPr>
                        <a:t>1</a:t>
                      </a: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63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2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2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0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3501390"/>
            <a:ext cx="5867400" cy="324485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335280" y="5373370"/>
            <a:ext cx="1765935" cy="1269365"/>
          </a:xfrm>
          <a:prstGeom prst="wedgeRoundRectCallout">
            <a:avLst>
              <a:gd name="adj1" fmla="val -5016"/>
              <a:gd name="adj2" fmla="val -16815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</a:rPr>
              <a:t>将冲销多记金额的付款凭证登入库存现金日记账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69085" y="3406140"/>
            <a:ext cx="9135110" cy="228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圆角矩形标注 4"/>
          <p:cNvSpPr/>
          <p:nvPr/>
        </p:nvSpPr>
        <p:spPr>
          <a:xfrm>
            <a:off x="7680325" y="5013325"/>
            <a:ext cx="1454150" cy="977265"/>
          </a:xfrm>
          <a:prstGeom prst="wedgeRoundRectCallout">
            <a:avLst>
              <a:gd name="adj1" fmla="val -102183"/>
              <a:gd name="adj2" fmla="val -5623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</a:rPr>
              <a:t>多记金额以红字登记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903970" y="3644900"/>
            <a:ext cx="1825625" cy="977265"/>
          </a:xfrm>
          <a:prstGeom prst="wedgeRoundRectCallout">
            <a:avLst>
              <a:gd name="adj1" fmla="val -99147"/>
              <a:gd name="adj2" fmla="val -6410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</a:rPr>
              <a:t>将记账凭证红字抄入库存现金日记账</a:t>
            </a:r>
            <a:endParaRPr lang="en-US" altLang="zh-CN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9154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4915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124585" y="1412875"/>
          <a:ext cx="9435465" cy="42989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7695"/>
                <a:gridCol w="610235"/>
                <a:gridCol w="845185"/>
                <a:gridCol w="1283970"/>
                <a:gridCol w="226060"/>
                <a:gridCol w="233680"/>
                <a:gridCol w="228600"/>
                <a:gridCol w="360045"/>
                <a:gridCol w="212090"/>
                <a:gridCol w="252095"/>
                <a:gridCol w="236855"/>
                <a:gridCol w="20828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08280"/>
                <a:gridCol w="21590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2999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259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073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现付字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8535">
                <a:tc>
                  <a:txBody>
                    <a:bodyPr/>
                    <a:lstStyle/>
                    <a:p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00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solidFill>
                          <a:srgbClr val="FF0000"/>
                        </a:solidFill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359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359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4436745"/>
            <a:ext cx="5867400" cy="3244850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7752080" y="4796790"/>
            <a:ext cx="1825625" cy="977265"/>
          </a:xfrm>
          <a:prstGeom prst="wedgeRoundRectCallout">
            <a:avLst>
              <a:gd name="adj1" fmla="val -97408"/>
              <a:gd name="adj2" fmla="val 5032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</a:rPr>
              <a:t>将记账凭证红字抄入库存现金日记账</a:t>
            </a:r>
            <a:endParaRPr lang="en-US" altLang="zh-CN" b="1">
              <a:solidFill>
                <a:srgbClr val="FF0000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55370" y="4364990"/>
            <a:ext cx="9504680" cy="0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127760" y="3636010"/>
            <a:ext cx="534035" cy="4076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8</a:t>
            </a:r>
            <a:endParaRPr lang="en-US" altLang="zh-CN" sz="2000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5460" y="3644900"/>
            <a:ext cx="5403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31</a:t>
            </a:r>
            <a:endParaRPr lang="en-US" altLang="zh-CN" sz="2000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1405" y="3573145"/>
            <a:ext cx="8642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现付字</a:t>
            </a:r>
            <a:r>
              <a:rPr lang="en-US" altLang="zh-CN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</a:t>
            </a:r>
            <a:r>
              <a:rPr lang="zh-CN" altLang="en-US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号</a:t>
            </a:r>
            <a:endParaRPr lang="zh-CN" altLang="en-US" sz="2000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43250" y="3356610"/>
            <a:ext cx="13277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冲销现付字</a:t>
            </a:r>
            <a:r>
              <a:rPr lang="en-US" altLang="zh-CN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</a:t>
            </a:r>
            <a:r>
              <a:rPr lang="zh-CN" altLang="en-US" sz="2000" dirty="0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号多记金额</a:t>
            </a:r>
            <a:endParaRPr lang="zh-CN" altLang="en-US" sz="2000" dirty="0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9499600" y="3333115"/>
          <a:ext cx="1060450" cy="989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2090"/>
                <a:gridCol w="212090"/>
                <a:gridCol w="212090"/>
                <a:gridCol w="212090"/>
                <a:gridCol w="212090"/>
              </a:tblGrid>
              <a:tr h="989330"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7181850" y="3888105"/>
            <a:ext cx="313055" cy="4762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i="1" dirty="0" smtClean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9</a:t>
            </a:r>
            <a:endParaRPr lang="en-US" altLang="zh-CN" sz="2000" i="1" dirty="0" smtClean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17435" y="3888105"/>
            <a:ext cx="334645" cy="4832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i="1" dirty="0" smtClean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000" i="1" dirty="0" smtClean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0160" y="3888740"/>
            <a:ext cx="323215" cy="368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i="1" dirty="0" smtClean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000" i="1" dirty="0" smtClean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39075" y="3889375"/>
            <a:ext cx="271780" cy="4032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i="1" dirty="0" smtClean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000" i="1" dirty="0" smtClean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/>
      <p:bldP spid="5" grpId="0"/>
      <p:bldP spid="8" grpId="0"/>
      <p:bldP spid="9" grpId="0"/>
      <p:bldP spid="19" grpId="0"/>
      <p:bldP spid="18" grpId="0"/>
      <p:bldP spid="17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178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0" y="6356350"/>
            <a:ext cx="2057400" cy="365125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50179" name="Rectangle 5"/>
          <p:cNvSpPr>
            <a:spLocks noGrp="1"/>
          </p:cNvSpPr>
          <p:nvPr>
            <p:ph type="ctrTitle"/>
          </p:nvPr>
        </p:nvSpPr>
        <p:spPr>
          <a:xfrm>
            <a:off x="4079875" y="1268730"/>
            <a:ext cx="3709670" cy="758825"/>
          </a:xfrm>
          <a:solidFill>
            <a:srgbClr val="00B0F0"/>
          </a:solidFill>
          <a:ln>
            <a:solidFill>
              <a:schemeClr val="bg1">
                <a:alpha val="100000"/>
              </a:schemeClr>
            </a:solidFill>
            <a:miter lim="800000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anchor="b" anchorCtr="0"/>
          <a:p>
            <a:pPr algn="l" eaLnBrk="1" hangingPunct="1">
              <a:buClrTx/>
              <a:buSzTx/>
              <a:buFontTx/>
            </a:pPr>
            <a:r>
              <a:rPr lang="zh-CN" altLang="en-US" b="1" kern="1200" dirty="0">
                <a:solidFill>
                  <a:schemeClr val="bg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三、补充登记法</a:t>
            </a:r>
            <a:endParaRPr lang="zh-CN" altLang="en-US" b="1" kern="1200" dirty="0">
              <a:solidFill>
                <a:schemeClr val="bg1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50180" name="Rectangle 2"/>
          <p:cNvSpPr>
            <a:spLocks noGrp="1"/>
          </p:cNvSpPr>
          <p:nvPr>
            <p:ph type="subTitle" idx="1"/>
          </p:nvPr>
        </p:nvSpPr>
        <p:spPr>
          <a:xfrm>
            <a:off x="3287713" y="2708275"/>
            <a:ext cx="5256212" cy="193992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SzPct val="60000"/>
            </a:pPr>
            <a:r>
              <a:rPr lang="zh-CN" altLang="en-US" sz="28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（一）适用范围</a:t>
            </a:r>
            <a:endParaRPr lang="zh-CN" altLang="en-US" sz="28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algn="ctr" eaLnBrk="1" hangingPunct="1">
              <a:buSzPct val="60000"/>
            </a:pPr>
            <a:endParaRPr lang="zh-CN" altLang="en-US" sz="28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algn="ctr" eaLnBrk="1" hangingPunct="1">
              <a:buSzPct val="60000"/>
            </a:pPr>
            <a:r>
              <a:rPr lang="zh-CN" altLang="en-US" sz="28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（二）更正方法</a:t>
            </a:r>
            <a:endParaRPr lang="zh-CN" altLang="en-US" sz="28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pic>
        <p:nvPicPr>
          <p:cNvPr id="50181" name="Picture 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438" y="2781300"/>
            <a:ext cx="534987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Picture 6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688" y="3789363"/>
            <a:ext cx="534987" cy="512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Rectangle 9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algn="ctr" eaLnBrk="1" hangingPunct="1">
              <a:buNone/>
            </a:pPr>
            <a:r>
              <a:rPr lang="zh-CN" altLang="en-US" b="1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</a:t>
            </a:r>
            <a:endParaRPr lang="zh-CN" altLang="en-US" b="1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</p:spPr>
        <p:txBody>
          <a:bodyPr lIns="91440" tIns="45720" rIns="91440" bIns="45720" rtlCol="0"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2286000" y="2060575"/>
            <a:ext cx="2009775" cy="2781300"/>
          </a:xfrm>
          <a:prstGeom prst="rect">
            <a:avLst/>
          </a:prstGeom>
          <a:noFill/>
          <a:ln w="38100" cap="flat" cmpd="sng">
            <a:solidFill>
              <a:srgbClr val="6600CC"/>
            </a:solidFill>
            <a:prstDash val="sysDot"/>
            <a:miter/>
            <a:headEnd type="none" w="med" len="med"/>
            <a:tailEnd type="none" w="med" len="med"/>
          </a:ln>
        </p:spPr>
        <p:txBody>
          <a:bodyPr lIns="90000" tIns="46800" rIns="90000" bIns="46800" anchor="ctr" anchorCtr="0"/>
          <a:p>
            <a:pPr>
              <a:lnSpc>
                <a:spcPct val="156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问题：</a:t>
            </a:r>
            <a:endParaRPr lang="zh-CN" altLang="en-US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>
              <a:lnSpc>
                <a:spcPct val="156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这些方法是否正确？</a:t>
            </a:r>
            <a:endParaRPr lang="zh-CN" altLang="en-US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pic>
        <p:nvPicPr>
          <p:cNvPr id="8" name="Picture 3" descr="200711292351544795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3825" y="2078038"/>
            <a:ext cx="2209800" cy="2990850"/>
          </a:xfrm>
          <a:prstGeom prst="rect">
            <a:avLst/>
          </a:prstGeom>
          <a:noFill/>
          <a:ln w="12700" cap="flat" cmpd="sng">
            <a:solidFill>
              <a:srgbClr val="6FB7B7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9" name="Picture 4" descr="B50040637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625" y="1927225"/>
            <a:ext cx="2286000" cy="1524000"/>
          </a:xfrm>
          <a:prstGeom prst="rect">
            <a:avLst/>
          </a:prstGeom>
          <a:noFill/>
          <a:ln w="12700" cap="flat" cmpd="sng">
            <a:solidFill>
              <a:srgbClr val="3191D3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0" name="Picture 7" descr="img200904271559151">
            <a:hlinkClick r:id="rId3"/>
          </p:cNvPr>
          <p:cNvPicPr>
            <a:picLocks noChangeAspect="1"/>
          </p:cNvPicPr>
          <p:nvPr/>
        </p:nvPicPr>
        <p:blipFill>
          <a:blip r:embed="rId4"/>
          <a:srcRect b="15526"/>
          <a:stretch>
            <a:fillRect/>
          </a:stretch>
        </p:blipFill>
        <p:spPr>
          <a:xfrm>
            <a:off x="7548880" y="3933825"/>
            <a:ext cx="2286000" cy="1223010"/>
          </a:xfrm>
          <a:prstGeom prst="rect">
            <a:avLst/>
          </a:prstGeom>
          <a:noFill/>
          <a:ln w="12700" cap="flat" cmpd="sng">
            <a:solidFill>
              <a:srgbClr val="3191D3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816725" y="3116263"/>
            <a:ext cx="1447800" cy="914400"/>
          </a:xfrm>
          <a:prstGeom prst="rect">
            <a:avLst/>
          </a:prstGeom>
          <a:solidFill>
            <a:srgbClr val="3191D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R="0" algn="ctr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kern="0" cap="none" spc="0" normalizeH="0" baseline="0" noProof="0" dirty="0" smtClean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no!</a:t>
            </a:r>
            <a:endParaRPr kumimoji="0" lang="en-US" altLang="zh-CN" sz="3600" kern="0" cap="none" spc="0" normalizeH="0" baseline="0" noProof="0" dirty="0" smtClean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15369" name="Rectangle 12"/>
          <p:cNvSpPr/>
          <p:nvPr/>
        </p:nvSpPr>
        <p:spPr>
          <a:xfrm>
            <a:off x="1530350" y="241300"/>
            <a:ext cx="4897438" cy="758825"/>
          </a:xfrm>
          <a:prstGeom prst="rect">
            <a:avLst/>
          </a:prstGeom>
          <a:solidFill>
            <a:srgbClr val="333399"/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p>
            <a:pPr marL="342900" indent="-342900" algn="ctr"/>
            <a:r>
              <a:rPr lang="zh-CN" altLang="en-US" sz="3200" b="1" dirty="0">
                <a:solidFill>
                  <a:srgbClr val="FFFF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课堂导入：错账更正的方法</a:t>
            </a:r>
            <a:endParaRPr lang="zh-CN" altLang="en-US" sz="3200" b="1" dirty="0">
              <a:solidFill>
                <a:srgbClr val="FFFF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80" y="5445760"/>
            <a:ext cx="10765155" cy="763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6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不得涂改，刮擦，挖补或者用褪色药水儿消除字迹来进行错账更正。</a:t>
            </a:r>
            <a:endParaRPr lang="en-US" altLang="zh-CN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2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51203" name="Rectangle 2"/>
          <p:cNvSpPr/>
          <p:nvPr/>
        </p:nvSpPr>
        <p:spPr>
          <a:xfrm>
            <a:off x="1739900" y="2101850"/>
            <a:ext cx="89281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在记账以后，发现记账凭证中应借、应贷科目无错误，但所记金额小于应记金额。</a:t>
            </a:r>
            <a:endParaRPr lang="zh-CN" altLang="en-US" sz="32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150533" name="Group 5"/>
          <p:cNvGrpSpPr/>
          <p:nvPr/>
        </p:nvGrpSpPr>
        <p:grpSpPr>
          <a:xfrm>
            <a:off x="1857375" y="4270375"/>
            <a:ext cx="1638300" cy="1104900"/>
            <a:chOff x="0" y="2206"/>
            <a:chExt cx="1655" cy="952"/>
          </a:xfrm>
        </p:grpSpPr>
        <p:sp>
          <p:nvSpPr>
            <p:cNvPr id="51214" name="AutoShape 6"/>
            <p:cNvSpPr/>
            <p:nvPr/>
          </p:nvSpPr>
          <p:spPr>
            <a:xfrm>
              <a:off x="0" y="2206"/>
              <a:ext cx="1655" cy="952"/>
            </a:xfrm>
            <a:prstGeom prst="roundRect">
              <a:avLst>
                <a:gd name="adj" fmla="val 16667"/>
              </a:avLst>
            </a:prstGeom>
            <a:solidFill>
              <a:srgbClr val="0000FF">
                <a:alpha val="76862"/>
              </a:srgbClr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51215" name="AutoShape 7"/>
            <p:cNvSpPr/>
            <p:nvPr/>
          </p:nvSpPr>
          <p:spPr>
            <a:xfrm>
              <a:off x="90" y="2295"/>
              <a:ext cx="1419" cy="72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科目方向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无错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0536" name="Group 8"/>
          <p:cNvGrpSpPr/>
          <p:nvPr/>
        </p:nvGrpSpPr>
        <p:grpSpPr>
          <a:xfrm>
            <a:off x="4395788" y="4248150"/>
            <a:ext cx="1878012" cy="1173163"/>
            <a:chOff x="1791" y="1934"/>
            <a:chExt cx="1905" cy="1224"/>
          </a:xfrm>
        </p:grpSpPr>
        <p:sp>
          <p:nvSpPr>
            <p:cNvPr id="51212" name="AutoShape 9"/>
            <p:cNvSpPr/>
            <p:nvPr/>
          </p:nvSpPr>
          <p:spPr>
            <a:xfrm>
              <a:off x="1791" y="1934"/>
              <a:ext cx="1905" cy="1224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51213" name="AutoShape 10"/>
            <p:cNvSpPr/>
            <p:nvPr/>
          </p:nvSpPr>
          <p:spPr>
            <a:xfrm>
              <a:off x="1927" y="2069"/>
              <a:ext cx="1633" cy="9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66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金额有错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50539" name="Group 11"/>
          <p:cNvGrpSpPr/>
          <p:nvPr/>
        </p:nvGrpSpPr>
        <p:grpSpPr>
          <a:xfrm>
            <a:off x="6970713" y="3695700"/>
            <a:ext cx="3009900" cy="1738313"/>
            <a:chOff x="3230" y="2485"/>
            <a:chExt cx="1055" cy="801"/>
          </a:xfrm>
        </p:grpSpPr>
        <p:sp>
          <p:nvSpPr>
            <p:cNvPr id="51210" name="AutoShape 12"/>
            <p:cNvSpPr/>
            <p:nvPr/>
          </p:nvSpPr>
          <p:spPr>
            <a:xfrm>
              <a:off x="3230" y="2485"/>
              <a:ext cx="1055" cy="801"/>
            </a:xfrm>
            <a:prstGeom prst="flowChartAlternateProcess">
              <a:avLst/>
            </a:prstGeom>
            <a:solidFill>
              <a:srgbClr val="00B0F0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51211" name="AutoShape 13"/>
            <p:cNvSpPr/>
            <p:nvPr/>
          </p:nvSpPr>
          <p:spPr>
            <a:xfrm>
              <a:off x="3292" y="2603"/>
              <a:ext cx="894" cy="57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所记金额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FF33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小于</a:t>
              </a:r>
              <a:endParaRPr lang="zh-CN" altLang="en-US" sz="2800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应记金额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sp>
        <p:nvSpPr>
          <p:cNvPr id="150542" name="Line 14"/>
          <p:cNvSpPr/>
          <p:nvPr/>
        </p:nvSpPr>
        <p:spPr>
          <a:xfrm flipV="1">
            <a:off x="6991985" y="2723515"/>
            <a:ext cx="3528695" cy="5715"/>
          </a:xfrm>
          <a:prstGeom prst="line">
            <a:avLst/>
          </a:prstGeom>
          <a:ln w="476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43" name="Line 15"/>
          <p:cNvSpPr/>
          <p:nvPr/>
        </p:nvSpPr>
        <p:spPr>
          <a:xfrm flipV="1">
            <a:off x="1831340" y="3413125"/>
            <a:ext cx="5926455" cy="3302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09" name="Rectangle 16"/>
          <p:cNvSpPr/>
          <p:nvPr/>
        </p:nvSpPr>
        <p:spPr>
          <a:xfrm>
            <a:off x="1487805" y="764858"/>
            <a:ext cx="3419475" cy="652462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2">
                  <a:lumMod val="25000"/>
                  <a:lumOff val="75000"/>
                </a:schemeClr>
              </a:gs>
              <a:gs pos="100000">
                <a:schemeClr val="accent2">
                  <a:lumMod val="85000"/>
                </a:schemeClr>
              </a:gs>
            </a:gsLst>
            <a:lin ang="5400000" scaled="1"/>
          </a:gradFill>
          <a:ln w="9525">
            <a:noFill/>
          </a:ln>
          <a:effectLst>
            <a:outerShdw dist="107763" dir="13499999" sx="75000" sy="75000" algn="tl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（一）适用范围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2226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151556" name="Rectangle 4"/>
          <p:cNvSpPr/>
          <p:nvPr/>
        </p:nvSpPr>
        <p:spPr>
          <a:xfrm>
            <a:off x="2489200" y="2524125"/>
            <a:ext cx="787463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计算所记金额与应记金额之间的差额。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51557" name="Rectangle 5"/>
          <p:cNvSpPr/>
          <p:nvPr/>
        </p:nvSpPr>
        <p:spPr>
          <a:xfrm>
            <a:off x="2423795" y="3716655"/>
            <a:ext cx="8369300" cy="1370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将应记金额与实记金额之间的差额用蓝字填制一张记账凭证，据以登记入账，加以补充。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2229" name="Rectangle 6"/>
          <p:cNvSpPr/>
          <p:nvPr/>
        </p:nvSpPr>
        <p:spPr>
          <a:xfrm>
            <a:off x="1524000" y="1217613"/>
            <a:ext cx="3419475" cy="652462"/>
          </a:xfrm>
          <a:prstGeom prst="rect">
            <a:avLst/>
          </a:prstGeom>
          <a:solidFill>
            <a:srgbClr val="008080"/>
          </a:solidFill>
          <a:ln w="9525">
            <a:noFill/>
          </a:ln>
          <a:effectLst>
            <a:outerShdw dist="107763" dir="13499999" sx="75000" sy="75000" algn="tl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（二）更正方法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  <p:bldP spid="15155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7698" name="AutoShape 2"/>
          <p:cNvSpPr>
            <a:spLocks noChangeArrowheads="1"/>
          </p:cNvSpPr>
          <p:nvPr/>
        </p:nvSpPr>
        <p:spPr bwMode="auto">
          <a:xfrm>
            <a:off x="1066165" y="260350"/>
            <a:ext cx="9516110" cy="128587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251" name="Rectangle 4"/>
          <p:cNvSpPr>
            <a:spLocks noGrp="1"/>
          </p:cNvSpPr>
          <p:nvPr>
            <p:ph type="title"/>
          </p:nvPr>
        </p:nvSpPr>
        <p:spPr>
          <a:xfrm>
            <a:off x="1559560" y="404495"/>
            <a:ext cx="8841105" cy="998855"/>
          </a:xfrm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10000"/>
              </a:lnSpc>
            </a:pP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例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8.5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：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2021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年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月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15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日，用现金购买办公用品共计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320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元，编制记账凭证误记为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230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元并登账：</a:t>
            </a:r>
            <a:endParaRPr lang="zh-CN" altLang="en-US" b="1" kern="12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53252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5325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600200"/>
            <a:ext cx="9144000" cy="521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4" name="Text Box 5"/>
          <p:cNvSpPr txBox="1"/>
          <p:nvPr/>
        </p:nvSpPr>
        <p:spPr>
          <a:xfrm>
            <a:off x="2667000" y="2614613"/>
            <a:ext cx="1657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3255" name="Text Box 6"/>
          <p:cNvSpPr txBox="1"/>
          <p:nvPr/>
        </p:nvSpPr>
        <p:spPr>
          <a:xfrm>
            <a:off x="4296093" y="2600325"/>
            <a:ext cx="3521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2021               8        15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3256" name="Text Box 7"/>
          <p:cNvSpPr txBox="1"/>
          <p:nvPr/>
        </p:nvSpPr>
        <p:spPr>
          <a:xfrm>
            <a:off x="7969250" y="260032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现付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3257" name="Text Box 8"/>
          <p:cNvSpPr txBox="1"/>
          <p:nvPr/>
        </p:nvSpPr>
        <p:spPr>
          <a:xfrm>
            <a:off x="2320925" y="3895725"/>
            <a:ext cx="180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购买办公用品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3258" name="Text Box 9"/>
          <p:cNvSpPr txBox="1"/>
          <p:nvPr/>
        </p:nvSpPr>
        <p:spPr>
          <a:xfrm>
            <a:off x="4519613" y="3881438"/>
            <a:ext cx="15128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3259" name="Text Box 10"/>
          <p:cNvSpPr txBox="1"/>
          <p:nvPr/>
        </p:nvSpPr>
        <p:spPr>
          <a:xfrm>
            <a:off x="6010275" y="3895725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办公费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3260" name="Rectangle 11"/>
          <p:cNvSpPr/>
          <p:nvPr/>
        </p:nvSpPr>
        <p:spPr>
          <a:xfrm>
            <a:off x="8688070" y="3932873"/>
            <a:ext cx="165576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2 3 0 0 0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3261" name="Line 12"/>
          <p:cNvSpPr/>
          <p:nvPr/>
        </p:nvSpPr>
        <p:spPr>
          <a:xfrm flipV="1">
            <a:off x="7967663" y="4278313"/>
            <a:ext cx="2305050" cy="125412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62" name="Rectangle 13"/>
          <p:cNvSpPr/>
          <p:nvPr/>
        </p:nvSpPr>
        <p:spPr>
          <a:xfrm>
            <a:off x="8207375" y="5805805"/>
            <a:ext cx="22815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¥ 2 3 0 0 0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3263" name="Text Box 14"/>
          <p:cNvSpPr txBox="1"/>
          <p:nvPr/>
        </p:nvSpPr>
        <p:spPr>
          <a:xfrm>
            <a:off x="10272713" y="4646613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3264" name="Text Box 15"/>
          <p:cNvSpPr txBox="1"/>
          <p:nvPr/>
        </p:nvSpPr>
        <p:spPr>
          <a:xfrm>
            <a:off x="8544560" y="6301740"/>
            <a:ext cx="934085" cy="4197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sz="2000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10346055" y="2675255"/>
            <a:ext cx="1471295" cy="1006475"/>
          </a:xfrm>
          <a:prstGeom prst="wedgeRectCallout">
            <a:avLst>
              <a:gd name="adj1" fmla="val -48146"/>
              <a:gd name="adj2" fmla="val 78459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 sz="2000" b="1"/>
              <a:t>金额少记了</a:t>
            </a:r>
            <a:r>
              <a:rPr lang="en-US" altLang="zh-CN" sz="2000" b="1"/>
              <a:t>90</a:t>
            </a:r>
            <a:r>
              <a:rPr lang="zh-CN" altLang="en-US" sz="2000" b="1"/>
              <a:t>元</a:t>
            </a:r>
            <a:endParaRPr lang="zh-CN" altLang="en-US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4274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54275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D3F4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库存现金日记账</a:t>
            </a:r>
            <a:endParaRPr lang="zh-CN" altLang="en-US" sz="2800" b="1" dirty="0">
              <a:solidFill>
                <a:srgbClr val="3D3F4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0" y="1222375"/>
          <a:ext cx="9205595" cy="4493895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3200"/>
                <a:gridCol w="265430"/>
                <a:gridCol w="239395"/>
                <a:gridCol w="228600"/>
                <a:gridCol w="217805"/>
                <a:gridCol w="228600"/>
                <a:gridCol w="355600"/>
                <a:gridCol w="201295"/>
                <a:gridCol w="208280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0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5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5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4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/>
        </p:nvGraphicFramePr>
        <p:xfrm>
          <a:off x="8453164" y="449739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997200"/>
            <a:ext cx="7002780" cy="374650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372110" y="2830830"/>
            <a:ext cx="1957705" cy="823595"/>
          </a:xfrm>
          <a:prstGeom prst="wedgeRoundRectCallout">
            <a:avLst>
              <a:gd name="adj1" fmla="val 70272"/>
              <a:gd name="adj2" fmla="val 3874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根据错误的记账凭证登记了库存现金日记账</a:t>
            </a:r>
            <a:endParaRPr lang="zh-CN" altLang="en-US" b="1"/>
          </a:p>
        </p:txBody>
      </p:sp>
    </p:spTree>
  </p:cSld>
  <p:clrMapOvr>
    <a:masterClrMapping/>
  </p:clrMapOvr>
  <p:transition>
    <p:push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5298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55299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524000" y="1412875"/>
          <a:ext cx="9036050" cy="39798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10"/>
                <a:gridCol w="620395"/>
                <a:gridCol w="864235"/>
                <a:gridCol w="1040130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  <a:gridCol w="212090"/>
              </a:tblGrid>
              <a:tr h="823093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304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54"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lang="en-US" altLang="zh-CN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lang="zh-CN" altLang="en-US" sz="2000" b="1" i="0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37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7" marB="45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510" y="3375025"/>
            <a:ext cx="6619875" cy="3368675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344805" y="3644900"/>
            <a:ext cx="1957705" cy="823595"/>
          </a:xfrm>
          <a:prstGeom prst="wedgeRoundRectCallout">
            <a:avLst>
              <a:gd name="adj1" fmla="val 82014"/>
              <a:gd name="adj2" fmla="val 11746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根据错误的记账凭证登记了管理费用明细账</a:t>
            </a:r>
            <a:endParaRPr lang="zh-CN" altLang="en-US" b="1"/>
          </a:p>
        </p:txBody>
      </p:sp>
      <p:sp>
        <p:nvSpPr>
          <p:cNvPr id="4" name="圆角矩形标注 3"/>
          <p:cNvSpPr/>
          <p:nvPr/>
        </p:nvSpPr>
        <p:spPr>
          <a:xfrm>
            <a:off x="8922385" y="3789045"/>
            <a:ext cx="1957705" cy="823595"/>
          </a:xfrm>
          <a:prstGeom prst="wedgeRoundRectCallout">
            <a:avLst>
              <a:gd name="adj1" fmla="val -84998"/>
              <a:gd name="adj2" fmla="val -11700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zh-CN" altLang="en-US" b="1"/>
              <a:t>根据错误的记账凭证登记了管理费用明细账</a:t>
            </a:r>
            <a:endParaRPr lang="zh-CN" altLang="en-US" b="1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7698" name="AutoShape 2"/>
          <p:cNvSpPr>
            <a:spLocks noChangeArrowheads="1"/>
          </p:cNvSpPr>
          <p:nvPr/>
        </p:nvSpPr>
        <p:spPr bwMode="auto">
          <a:xfrm>
            <a:off x="1362075" y="189230"/>
            <a:ext cx="9126855" cy="128587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323" name="Rectangle 4"/>
          <p:cNvSpPr>
            <a:spLocks noGrp="1"/>
          </p:cNvSpPr>
          <p:nvPr>
            <p:ph type="title"/>
          </p:nvPr>
        </p:nvSpPr>
        <p:spPr>
          <a:xfrm>
            <a:off x="1559560" y="476250"/>
            <a:ext cx="9096375" cy="998855"/>
          </a:xfrm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10000"/>
              </a:lnSpc>
            </a:pP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例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8.5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：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2021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年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8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月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15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日，用现金购买办公用品共计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32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0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元，编制记账凭证误记为</a:t>
            </a:r>
            <a:r>
              <a:rPr lang="en-US" altLang="zh-CN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230</a:t>
            </a: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元并登账：</a:t>
            </a:r>
            <a:endParaRPr lang="zh-CN" altLang="en-US" b="1" kern="12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56324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5632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600200"/>
            <a:ext cx="9144000" cy="521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6" name="Text Box 5"/>
          <p:cNvSpPr txBox="1"/>
          <p:nvPr/>
        </p:nvSpPr>
        <p:spPr>
          <a:xfrm>
            <a:off x="2667000" y="2614613"/>
            <a:ext cx="1657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6327" name="Text Box 6"/>
          <p:cNvSpPr txBox="1"/>
          <p:nvPr/>
        </p:nvSpPr>
        <p:spPr>
          <a:xfrm>
            <a:off x="4223703" y="2564765"/>
            <a:ext cx="3521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2021               8            5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6328" name="Text Box 7"/>
          <p:cNvSpPr txBox="1"/>
          <p:nvPr/>
        </p:nvSpPr>
        <p:spPr>
          <a:xfrm>
            <a:off x="7969250" y="260032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现付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6329" name="Text Box 8"/>
          <p:cNvSpPr txBox="1"/>
          <p:nvPr/>
        </p:nvSpPr>
        <p:spPr>
          <a:xfrm>
            <a:off x="2320925" y="3895725"/>
            <a:ext cx="18002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购买办公用品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6330" name="Text Box 9"/>
          <p:cNvSpPr txBox="1"/>
          <p:nvPr/>
        </p:nvSpPr>
        <p:spPr>
          <a:xfrm>
            <a:off x="4519613" y="3881438"/>
            <a:ext cx="15128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6331" name="Text Box 10"/>
          <p:cNvSpPr txBox="1"/>
          <p:nvPr/>
        </p:nvSpPr>
        <p:spPr>
          <a:xfrm>
            <a:off x="6010275" y="3895725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办公费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6332" name="Rectangle 11"/>
          <p:cNvSpPr/>
          <p:nvPr/>
        </p:nvSpPr>
        <p:spPr>
          <a:xfrm>
            <a:off x="8543925" y="3895725"/>
            <a:ext cx="19043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2 3 0 0 0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6333" name="Line 12"/>
          <p:cNvSpPr/>
          <p:nvPr/>
        </p:nvSpPr>
        <p:spPr>
          <a:xfrm flipV="1">
            <a:off x="7967980" y="4265295"/>
            <a:ext cx="2266315" cy="126746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334" name="Rectangle 13"/>
          <p:cNvSpPr/>
          <p:nvPr/>
        </p:nvSpPr>
        <p:spPr>
          <a:xfrm>
            <a:off x="8578850" y="5804853"/>
            <a:ext cx="19446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¥ 2 3 0 0 0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6335" name="Text Box 14"/>
          <p:cNvSpPr txBox="1"/>
          <p:nvPr/>
        </p:nvSpPr>
        <p:spPr>
          <a:xfrm>
            <a:off x="10272713" y="4646613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6336" name="Text Box 15"/>
          <p:cNvSpPr txBox="1"/>
          <p:nvPr/>
        </p:nvSpPr>
        <p:spPr>
          <a:xfrm>
            <a:off x="8401050" y="6375400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10346055" y="2675255"/>
            <a:ext cx="1471295" cy="1006475"/>
          </a:xfrm>
          <a:prstGeom prst="wedgeRectCallout">
            <a:avLst>
              <a:gd name="adj1" fmla="val -48146"/>
              <a:gd name="adj2" fmla="val 78459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 sz="2000" b="1"/>
              <a:t>金额少记了</a:t>
            </a:r>
            <a:r>
              <a:rPr lang="en-US" altLang="zh-CN" sz="2000" b="1"/>
              <a:t>90</a:t>
            </a:r>
            <a:r>
              <a:rPr lang="zh-CN" altLang="en-US" sz="2000" b="1"/>
              <a:t>元</a:t>
            </a:r>
            <a:endParaRPr lang="zh-CN" altLang="en-US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7698" name="AutoShape 2"/>
          <p:cNvSpPr>
            <a:spLocks noChangeArrowheads="1"/>
          </p:cNvSpPr>
          <p:nvPr/>
        </p:nvSpPr>
        <p:spPr bwMode="auto">
          <a:xfrm>
            <a:off x="1774825" y="188913"/>
            <a:ext cx="8162925" cy="1285875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347" name="Rectangle 4"/>
          <p:cNvSpPr>
            <a:spLocks noGrp="1"/>
          </p:cNvSpPr>
          <p:nvPr>
            <p:ph type="title"/>
          </p:nvPr>
        </p:nvSpPr>
        <p:spPr>
          <a:xfrm>
            <a:off x="1847850" y="765175"/>
            <a:ext cx="7813040" cy="554355"/>
          </a:xfrm>
        </p:spPr>
        <p:txBody>
          <a:bodyPr vert="horz" wrap="square" lIns="91440" tIns="45720" rIns="91440" bIns="45720" anchor="b" anchorCtr="0"/>
          <a:p>
            <a:pPr eaLnBrk="1" hangingPunct="1">
              <a:lnSpc>
                <a:spcPct val="110000"/>
              </a:lnSpc>
            </a:pPr>
            <a:r>
              <a:rPr lang="zh-CN" altLang="en-US" b="1" kern="1200" dirty="0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第一步：按少计金额用蓝字或黑字填制记账凭证。</a:t>
            </a:r>
            <a:endParaRPr lang="zh-CN" altLang="en-US" b="1" kern="1200" dirty="0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57348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5734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600200"/>
            <a:ext cx="9144000" cy="521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0" name="Text Box 5"/>
          <p:cNvSpPr txBox="1"/>
          <p:nvPr/>
        </p:nvSpPr>
        <p:spPr>
          <a:xfrm>
            <a:off x="2639695" y="2564448"/>
            <a:ext cx="1657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7351" name="Text Box 6"/>
          <p:cNvSpPr txBox="1"/>
          <p:nvPr/>
        </p:nvSpPr>
        <p:spPr>
          <a:xfrm>
            <a:off x="4079558" y="2564765"/>
            <a:ext cx="35210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2021               8           31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7352" name="Text Box 7"/>
          <p:cNvSpPr txBox="1"/>
          <p:nvPr/>
        </p:nvSpPr>
        <p:spPr>
          <a:xfrm>
            <a:off x="7933690" y="2541905"/>
            <a:ext cx="17272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现付     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7353" name="Text Box 8"/>
          <p:cNvSpPr txBox="1"/>
          <p:nvPr/>
        </p:nvSpPr>
        <p:spPr>
          <a:xfrm>
            <a:off x="1847850" y="3895725"/>
            <a:ext cx="26717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补充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8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月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15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日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现付字</a:t>
            </a:r>
            <a:r>
              <a:rPr lang="en-US" altLang="zh-CN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号凭证少计金额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7354" name="Text Box 9"/>
          <p:cNvSpPr txBox="1"/>
          <p:nvPr/>
        </p:nvSpPr>
        <p:spPr>
          <a:xfrm>
            <a:off x="4519613" y="3881438"/>
            <a:ext cx="15128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管理费用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7355" name="Text Box 10"/>
          <p:cNvSpPr txBox="1"/>
          <p:nvPr/>
        </p:nvSpPr>
        <p:spPr>
          <a:xfrm>
            <a:off x="6010275" y="3895725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办公费</a:t>
            </a:r>
            <a:endParaRPr lang="zh-CN" altLang="en-US" sz="20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7356" name="Rectangle 11"/>
          <p:cNvSpPr/>
          <p:nvPr/>
        </p:nvSpPr>
        <p:spPr>
          <a:xfrm>
            <a:off x="8544560" y="3933190"/>
            <a:ext cx="18345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   9 0 0 0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7357" name="Line 12"/>
          <p:cNvSpPr/>
          <p:nvPr/>
        </p:nvSpPr>
        <p:spPr>
          <a:xfrm flipV="1">
            <a:off x="7967980" y="4232275"/>
            <a:ext cx="2231390" cy="130048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8" name="Rectangle 13"/>
          <p:cNvSpPr/>
          <p:nvPr/>
        </p:nvSpPr>
        <p:spPr>
          <a:xfrm>
            <a:off x="8040370" y="5805170"/>
            <a:ext cx="24955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None/>
            </a:pPr>
            <a:r>
              <a:rPr lang="en-US" altLang="zh-CN" sz="2000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      ¥ 9 0 0 0 </a:t>
            </a:r>
            <a:r>
              <a:rPr lang="en-US" altLang="zh-CN" b="1" i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endParaRPr lang="en-US" altLang="zh-CN" b="1" i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7359" name="Text Box 14"/>
          <p:cNvSpPr txBox="1"/>
          <p:nvPr/>
        </p:nvSpPr>
        <p:spPr>
          <a:xfrm>
            <a:off x="10272713" y="4646613"/>
            <a:ext cx="25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endParaRPr lang="en-US" altLang="zh-CN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7360" name="Text Box 15"/>
          <p:cNvSpPr txBox="1"/>
          <p:nvPr/>
        </p:nvSpPr>
        <p:spPr>
          <a:xfrm>
            <a:off x="8401050" y="6375400"/>
            <a:ext cx="792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李四</a:t>
            </a:r>
            <a:endParaRPr lang="zh-CN" altLang="en-US" b="1" dirty="0">
              <a:solidFill>
                <a:srgbClr val="FF33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1533525" y="0"/>
            <a:ext cx="9134475" cy="7493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D3F41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第二步：将补充金额的记账凭证登记账簿。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D3F41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58371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58372" name="Text Box 2"/>
          <p:cNvSpPr txBox="1"/>
          <p:nvPr/>
        </p:nvSpPr>
        <p:spPr>
          <a:xfrm>
            <a:off x="3025775" y="677863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3D3F4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库存现金日记账</a:t>
            </a:r>
            <a:endParaRPr lang="zh-CN" altLang="en-US" sz="2800" b="1" dirty="0">
              <a:solidFill>
                <a:srgbClr val="3D3F4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48931" name="Group 4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24000" y="1222375"/>
          <a:ext cx="9205595" cy="5054601"/>
        </p:xfrm>
        <a:graphic>
          <a:graphicData uri="http://schemas.openxmlformats.org/drawingml/2006/table">
            <a:tbl>
              <a:tblPr/>
              <a:tblGrid>
                <a:gridCol w="312420"/>
                <a:gridCol w="478155"/>
                <a:gridCol w="720725"/>
                <a:gridCol w="1765300"/>
                <a:gridCol w="215900"/>
                <a:gridCol w="258445"/>
                <a:gridCol w="279400"/>
                <a:gridCol w="189230"/>
                <a:gridCol w="234950"/>
                <a:gridCol w="266065"/>
                <a:gridCol w="262255"/>
                <a:gridCol w="204470"/>
                <a:gridCol w="234950"/>
                <a:gridCol w="234950"/>
                <a:gridCol w="208280"/>
                <a:gridCol w="260350"/>
                <a:gridCol w="259715"/>
                <a:gridCol w="208280"/>
                <a:gridCol w="217805"/>
                <a:gridCol w="228600"/>
                <a:gridCol w="355600"/>
                <a:gridCol w="201295"/>
                <a:gridCol w="208280"/>
                <a:gridCol w="215900"/>
                <a:gridCol w="213995"/>
                <a:gridCol w="266700"/>
                <a:gridCol w="234950"/>
                <a:gridCol w="217805"/>
                <a:gridCol w="25400"/>
                <a:gridCol w="225425"/>
              </a:tblGrid>
              <a:tr h="34631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</a:t>
                      </a: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号数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   要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        方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贷        方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sym typeface="Wingdings" panose="05000000000000000000" pitchFamily="2" charset="2"/>
                        </a:rPr>
                        <a:t>借或贷</a:t>
                      </a:r>
                      <a:endParaRPr kumimoji="0" lang="zh-CN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sym typeface="Wingdings" panose="05000000000000000000" pitchFamily="2" charset="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余        额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2635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上月结转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6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kumimoji="0" lang="en-US" altLang="zh-CN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现字付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_GB2312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借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7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9143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方正粗黑宋简体" panose="02000000000000000000" charset="-122"/>
                        <a:ea typeface="方正大黑体_GBK" panose="02010600010101010101" charset="-122"/>
                        <a:cs typeface="+mn-cs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6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7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76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353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2825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148905" name="Group 425"/>
          <p:cNvGraphicFramePr>
            <a:graphicFrameLocks noGrp="1"/>
          </p:cNvGraphicFramePr>
          <p:nvPr/>
        </p:nvGraphicFramePr>
        <p:xfrm>
          <a:off x="8472264" y="651455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FF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FF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468120" y="3429000"/>
            <a:ext cx="4978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20000"/>
              </a:spcBef>
              <a:buClrTx/>
              <a:buSzTx/>
              <a:buFontTx/>
            </a:pPr>
            <a:r>
              <a:rPr lang="en-US" altLang="zh-CN" sz="2000" b="1" i="1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8</a:t>
            </a:r>
            <a:endParaRPr lang="en-US" altLang="zh-CN" sz="2000" b="1" i="1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7215" y="3429000"/>
            <a:ext cx="5695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i="1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31</a:t>
            </a:r>
            <a:endParaRPr lang="en-US" altLang="zh-CN" sz="2000" b="1" i="1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9180" y="3121025"/>
            <a:ext cx="6965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现字付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</a:t>
            </a:r>
            <a:endParaRPr lang="en-US" altLang="zh-CN" sz="2000" b="1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5775" y="2853055"/>
            <a:ext cx="17614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补充</a:t>
            </a:r>
            <a:r>
              <a:rPr lang="en-US" altLang="zh-CN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8</a:t>
            </a:r>
            <a:r>
              <a:rPr lang="zh-CN" altLang="en-US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月</a:t>
            </a:r>
            <a:r>
              <a:rPr lang="en-US" altLang="zh-CN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15</a:t>
            </a:r>
            <a:r>
              <a:rPr lang="zh-CN" altLang="en-US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日现付字</a:t>
            </a:r>
            <a:r>
              <a:rPr lang="en-US" altLang="zh-CN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</a:t>
            </a:r>
            <a:r>
              <a:rPr lang="zh-CN" altLang="en-US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号凭证少计金额</a:t>
            </a:r>
            <a:endParaRPr lang="zh-CN" altLang="en-US" sz="2000" b="1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8095" y="3469005"/>
            <a:ext cx="256540" cy="358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n>
                  <a:noFill/>
                </a:ln>
                <a:solidFill>
                  <a:schemeClr val="tx2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9</a:t>
            </a:r>
            <a:endParaRPr lang="en-US" altLang="zh-CN" sz="2000" b="1" i="1" dirty="0" smtClean="0">
              <a:ln>
                <a:noFill/>
              </a:ln>
              <a:solidFill>
                <a:schemeClr val="tx2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06690" y="3468370"/>
            <a:ext cx="329565" cy="358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n>
                  <a:noFill/>
                </a:ln>
                <a:solidFill>
                  <a:schemeClr val="tx2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0</a:t>
            </a:r>
            <a:endParaRPr lang="en-US" altLang="zh-CN" sz="2000" b="1" i="1" dirty="0" smtClean="0">
              <a:ln>
                <a:noFill/>
              </a:ln>
              <a:solidFill>
                <a:schemeClr val="tx2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1165" y="3468370"/>
            <a:ext cx="348615" cy="358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n>
                  <a:noFill/>
                </a:ln>
                <a:solidFill>
                  <a:schemeClr val="tx2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0</a:t>
            </a:r>
            <a:endParaRPr lang="en-US" altLang="zh-CN" sz="2000" b="1" i="1" dirty="0" smtClean="0">
              <a:ln>
                <a:noFill/>
              </a:ln>
              <a:solidFill>
                <a:schemeClr val="tx2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56270" y="3469005"/>
            <a:ext cx="371475" cy="358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n>
                  <a:noFill/>
                </a:ln>
                <a:solidFill>
                  <a:schemeClr val="tx2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0</a:t>
            </a:r>
            <a:endParaRPr lang="en-US" altLang="zh-CN" sz="2000" b="1" i="1" dirty="0" smtClean="0">
              <a:ln>
                <a:noFill/>
              </a:ln>
              <a:solidFill>
                <a:schemeClr val="tx2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graphicFrame>
        <p:nvGraphicFramePr>
          <p:cNvPr id="12" name="Group 451"/>
          <p:cNvGraphicFramePr>
            <a:graphicFrameLocks noGrp="1"/>
          </p:cNvGraphicFramePr>
          <p:nvPr/>
        </p:nvGraphicFramePr>
        <p:xfrm>
          <a:off x="9119870" y="2912745"/>
          <a:ext cx="1608455" cy="914400"/>
        </p:xfrm>
        <a:graphic>
          <a:graphicData uri="http://schemas.openxmlformats.org/drawingml/2006/table">
            <a:tbl>
              <a:tblPr/>
              <a:tblGrid>
                <a:gridCol w="208280"/>
                <a:gridCol w="215900"/>
                <a:gridCol w="213995"/>
                <a:gridCol w="266700"/>
                <a:gridCol w="234950"/>
                <a:gridCol w="217805"/>
                <a:gridCol w="250825"/>
              </a:tblGrid>
              <a:tr h="914354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楷体" panose="02010609060101010101" pitchFamily="49" charset="-122"/>
                          <a:ea typeface="方正大黑体_GBK" panose="02010600010101010101" charset="-122"/>
                        </a:rPr>
                        <a:t>1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6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kumimoji="0" lang="en-US" altLang="zh-CN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b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8576310" y="3469005"/>
            <a:ext cx="5981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800" b="1" dirty="0" smtClean="0">
                <a:ln>
                  <a:noFill/>
                </a:ln>
                <a:solidFill>
                  <a:schemeClr val="tx2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借</a:t>
            </a:r>
            <a:endParaRPr lang="zh-CN" altLang="en-US" sz="1800" b="1" dirty="0" smtClean="0">
              <a:ln>
                <a:noFill/>
              </a:ln>
              <a:solidFill>
                <a:schemeClr val="tx2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826510"/>
            <a:ext cx="6408000" cy="3529704"/>
          </a:xfrm>
          <a:prstGeom prst="rect">
            <a:avLst/>
          </a:prstGeom>
        </p:spPr>
      </p:pic>
      <p:sp>
        <p:nvSpPr>
          <p:cNvPr id="15" name="矩形标注 14"/>
          <p:cNvSpPr/>
          <p:nvPr/>
        </p:nvSpPr>
        <p:spPr>
          <a:xfrm>
            <a:off x="8496935" y="4561205"/>
            <a:ext cx="2038985" cy="926465"/>
          </a:xfrm>
          <a:prstGeom prst="wedgeRectCallout">
            <a:avLst>
              <a:gd name="adj1" fmla="val -75973"/>
              <a:gd name="adj2" fmla="val 23680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b="1"/>
              <a:t>根据补充分录登记库存现金日记账</a:t>
            </a:r>
            <a:endParaRPr lang="zh-CN" altLang="en-US" b="1"/>
          </a:p>
        </p:txBody>
      </p:sp>
      <p:cxnSp>
        <p:nvCxnSpPr>
          <p:cNvPr id="16" name="直接连接符 15"/>
          <p:cNvCxnSpPr/>
          <p:nvPr/>
        </p:nvCxnSpPr>
        <p:spPr>
          <a:xfrm>
            <a:off x="2063115" y="5876925"/>
            <a:ext cx="180022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1" grpId="0"/>
      <p:bldP spid="10" grpId="0"/>
      <p:bldP spid="9" grpId="0"/>
      <p:bldP spid="8" grpId="0"/>
      <p:bldP spid="13" grpId="0"/>
      <p:bldP spid="1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9394" name="标题 1"/>
          <p:cNvSpPr>
            <a:spLocks noGrp="1"/>
          </p:cNvSpPr>
          <p:nvPr>
            <p:ph type="title"/>
          </p:nvPr>
        </p:nvSpPr>
        <p:spPr>
          <a:xfrm>
            <a:off x="4289425" y="620713"/>
            <a:ext cx="3346450" cy="6016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solidFill>
                  <a:schemeClr val="tx2"/>
                </a:solidFill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管理费用明细账</a:t>
            </a:r>
            <a:endParaRPr lang="zh-CN" altLang="en-US" kern="1200" dirty="0">
              <a:solidFill>
                <a:schemeClr val="tx2"/>
              </a:solidFill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5939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839470" y="1196340"/>
          <a:ext cx="9726930" cy="42640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9110"/>
                <a:gridCol w="543560"/>
                <a:gridCol w="897255"/>
                <a:gridCol w="1698625"/>
                <a:gridCol w="226060"/>
                <a:gridCol w="233680"/>
                <a:gridCol w="228600"/>
                <a:gridCol w="360045"/>
                <a:gridCol w="212090"/>
                <a:gridCol w="252095"/>
                <a:gridCol w="233045"/>
                <a:gridCol w="212090"/>
                <a:gridCol w="212090"/>
                <a:gridCol w="212090"/>
                <a:gridCol w="212090"/>
                <a:gridCol w="208280"/>
                <a:gridCol w="215900"/>
                <a:gridCol w="212090"/>
                <a:gridCol w="212090"/>
                <a:gridCol w="208280"/>
                <a:gridCol w="741045"/>
                <a:gridCol w="212090"/>
                <a:gridCol w="212090"/>
                <a:gridCol w="215900"/>
                <a:gridCol w="208280"/>
                <a:gridCol w="212090"/>
                <a:gridCol w="212090"/>
                <a:gridCol w="212090"/>
                <a:gridCol w="212090"/>
              </a:tblGrid>
              <a:tr h="822999">
                <a:tc gridSpan="2"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2021</a:t>
                      </a:r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年</a:t>
                      </a:r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凭证号数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摘要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工资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办公费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…….</a:t>
                      </a:r>
                      <a:endParaRPr lang="en-US" altLang="zh-CN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    余额</a:t>
                      </a:r>
                      <a:endParaRPr lang="zh-CN" altLang="en-US" sz="24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6259"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月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日</a:t>
                      </a:r>
                      <a:endParaRPr lang="zh-CN" altLang="en-US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b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万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百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十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元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角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分</a:t>
                      </a:r>
                      <a:endParaRPr lang="zh-CN" altLang="en-US" sz="11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073">
                <a:tc>
                  <a:txBody>
                    <a:bodyPr/>
                    <a:lstStyle/>
                    <a:p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8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15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现付字</a:t>
                      </a:r>
                      <a:r>
                        <a:rPr lang="en-US" altLang="zh-CN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1</a:t>
                      </a:r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号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i="0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购办公用品</a:t>
                      </a:r>
                      <a:endParaRPr lang="zh-CN" altLang="en-US" sz="2000" b="1" i="0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i="1" dirty="0">
                        <a:latin typeface="黑体" panose="02010609060101010101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915">
                <a:tc>
                  <a:txBody>
                    <a:bodyPr/>
                    <a:lstStyle/>
                    <a:p>
                      <a:endParaRPr lang="en-US" altLang="zh-CN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CN" sz="2000" b="1" dirty="0" smtClean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i="1" dirty="0">
                        <a:latin typeface="Times New Roman" panose="02020603050405020304" pitchFamily="18" charset="0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359"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359"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方正大黑体_GBK" panose="02010600010101010101" charset="-122"/>
                      </a:endParaRPr>
                    </a:p>
                  </a:txBody>
                  <a:tcPr marL="91435" marR="91435"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Group 425"/>
          <p:cNvGraphicFramePr>
            <a:graphicFrameLocks noGrp="1"/>
          </p:cNvGraphicFramePr>
          <p:nvPr/>
        </p:nvGraphicFramePr>
        <p:xfrm>
          <a:off x="8399463" y="636588"/>
          <a:ext cx="2089150" cy="487680"/>
        </p:xfrm>
        <a:graphic>
          <a:graphicData uri="http://schemas.openxmlformats.org/drawingml/2006/table">
            <a:tbl>
              <a:tblPr/>
              <a:tblGrid>
                <a:gridCol w="1012825"/>
                <a:gridCol w="1076325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总 页 码</a:t>
                      </a: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</a:rPr>
                        <a:t>本户页次</a:t>
                      </a:r>
                      <a:endParaRPr kumimoji="0" lang="zh-CN" alt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ea typeface="方正大黑体_GBK" panose="02010600010101010101" charset="-122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149090"/>
            <a:ext cx="6408000" cy="3529704"/>
          </a:xfrm>
          <a:prstGeom prst="rect">
            <a:avLst/>
          </a:prstGeom>
        </p:spPr>
      </p:pic>
      <p:sp>
        <p:nvSpPr>
          <p:cNvPr id="15" name="矩形标注 14"/>
          <p:cNvSpPr/>
          <p:nvPr/>
        </p:nvSpPr>
        <p:spPr>
          <a:xfrm>
            <a:off x="8040370" y="4580890"/>
            <a:ext cx="2038985" cy="926465"/>
          </a:xfrm>
          <a:prstGeom prst="wedgeRectCallout">
            <a:avLst>
              <a:gd name="adj1" fmla="val -90485"/>
              <a:gd name="adj2" fmla="val 62748"/>
            </a:avLst>
          </a:prstGeom>
          <a:solidFill>
            <a:schemeClr val="bg1"/>
          </a:solidFill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b="1"/>
              <a:t>根据补充分录登记管理费用明细账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767080" y="3476625"/>
            <a:ext cx="439420" cy="3911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smtClean="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8</a:t>
            </a:r>
            <a:endParaRPr lang="en-US" altLang="zh-CN" sz="2000" b="1" i="1" smtClean="0"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1270" y="3500755"/>
            <a:ext cx="603250" cy="3886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31</a:t>
            </a:r>
            <a:endParaRPr lang="en-US" altLang="zh-CN" sz="2000" b="1" i="1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9915" y="3356610"/>
            <a:ext cx="889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现付字</a:t>
            </a:r>
            <a:r>
              <a:rPr lang="en-US" altLang="zh-CN" sz="2000" b="1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2</a:t>
            </a:r>
            <a:r>
              <a:rPr lang="zh-CN" altLang="en-US" sz="2000" b="1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号</a:t>
            </a:r>
            <a:endParaRPr lang="zh-CN" altLang="en-US" sz="2000" b="1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8915" y="3140710"/>
            <a:ext cx="17614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补充</a:t>
            </a:r>
            <a:r>
              <a:rPr lang="en-US" altLang="zh-CN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8</a:t>
            </a:r>
            <a:r>
              <a:rPr lang="zh-CN" altLang="en-US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月</a:t>
            </a:r>
            <a:r>
              <a:rPr lang="en-US" altLang="zh-CN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15</a:t>
            </a:r>
            <a:r>
              <a:rPr lang="zh-CN" altLang="en-US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日现付字</a:t>
            </a:r>
            <a:r>
              <a:rPr lang="en-US" altLang="zh-CN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</a:t>
            </a:r>
            <a:r>
              <a:rPr lang="zh-CN" altLang="en-US" sz="2000" b="1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号凭证少计金额</a:t>
            </a:r>
            <a:endParaRPr lang="zh-CN" altLang="en-US" sz="2000" b="1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76135" y="3716655"/>
            <a:ext cx="3238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9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12355" y="3716655"/>
            <a:ext cx="350520" cy="346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36510" y="3728085"/>
            <a:ext cx="362585" cy="4622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23835" y="3728085"/>
            <a:ext cx="362585" cy="4622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 i="1" dirty="0" smtClean="0">
                <a:latin typeface="方正粗黑宋简体" panose="02000000000000000000" charset="-122"/>
                <a:ea typeface="方正大黑体_GBK" panose="02010600010101010101" charset="-122"/>
                <a:cs typeface="Times New Roman" panose="02020603050405020304" pitchFamily="18" charset="0"/>
                <a:sym typeface="+mn-ea"/>
              </a:rPr>
              <a:t>0</a:t>
            </a:r>
            <a:endParaRPr lang="en-US" altLang="zh-CN" sz="2000" b="1" i="1" dirty="0" smtClean="0">
              <a:latin typeface="方正粗黑宋简体" panose="02000000000000000000" charset="-122"/>
              <a:ea typeface="方正大黑体_GBK" panose="02010600010101010101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9509760" y="3128645"/>
          <a:ext cx="1056640" cy="9626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8280"/>
                <a:gridCol w="212090"/>
                <a:gridCol w="212090"/>
                <a:gridCol w="212090"/>
                <a:gridCol w="212090"/>
              </a:tblGrid>
              <a:tr h="962660"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2000" b="1" i="1" dirty="0" smtClean="0"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2000" b="1" i="1" dirty="0" smtClean="0"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91435" marR="91435" marT="45722" marB="45722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4" grpId="0"/>
      <p:bldP spid="5" grpId="0"/>
      <p:bldP spid="6" grpId="0"/>
      <p:bldP spid="11" grpId="0"/>
      <p:bldP spid="10" grpId="0"/>
      <p:bldP spid="9" grpId="0"/>
      <p:bldP spid="8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0418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9434513" y="6392863"/>
            <a:ext cx="1233487" cy="268287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60419" name="Rectangle 3"/>
          <p:cNvSpPr/>
          <p:nvPr/>
        </p:nvSpPr>
        <p:spPr>
          <a:xfrm>
            <a:off x="3503613" y="1057593"/>
            <a:ext cx="5373687" cy="5835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错账更正方法</a:t>
            </a:r>
            <a:endParaRPr lang="zh-CN" altLang="en-US" sz="3200" b="1" dirty="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aphicFrame>
        <p:nvGraphicFramePr>
          <p:cNvPr id="164908" name="Group 4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63525" y="1722120"/>
          <a:ext cx="11824335" cy="4623435"/>
        </p:xfrm>
        <a:graphic>
          <a:graphicData uri="http://schemas.openxmlformats.org/drawingml/2006/table">
            <a:tbl>
              <a:tblPr/>
              <a:tblGrid>
                <a:gridCol w="2021840"/>
                <a:gridCol w="3561080"/>
                <a:gridCol w="2276475"/>
                <a:gridCol w="3964940"/>
              </a:tblGrid>
              <a:tr h="51816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错误原因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方法名称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更正步骤要点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记账凭证正确，登账错误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划线更正法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2800" b="1" smtClean="0">
                          <a:ln>
                            <a:noFill/>
                          </a:ln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  <a:sym typeface="+mn-ea"/>
                        </a:rPr>
                        <a:t>   </a:t>
                      </a:r>
                      <a:r>
                        <a:rPr lang="zh-CN" altLang="en-US" sz="2800" b="1" smtClean="0">
                          <a:ln>
                            <a:noFill/>
                          </a:ln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  <a:sym typeface="+mn-ea"/>
                        </a:rPr>
                        <a:t>（</a:t>
                      </a:r>
                      <a:r>
                        <a:rPr lang="en-US" altLang="zh-CN" sz="2800" b="1" smtClean="0">
                          <a:ln>
                            <a:noFill/>
                          </a:ln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zh-CN" altLang="en-US" sz="2800" b="1" smtClean="0">
                          <a:ln>
                            <a:noFill/>
                          </a:ln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  <a:sym typeface="+mn-ea"/>
                        </a:rPr>
                        <a:t>）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画红线注销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）作出正确记录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    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）在更正处盖章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记账凭证错误导致记账错误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凭证中科目方向错误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 b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  <a:sym typeface="+mn-ea"/>
                        </a:rPr>
                        <a:t>红字两步法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（1）用红字冲销原记录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（2）重填正确记账凭证并入账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86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凭证中仅金额多记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红字一步法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用红字冲销多记数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121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凭证中仅金额少记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Times New Roman" panose="02020603050405020304" pitchFamily="18" charset="0"/>
                        </a:rPr>
                        <a:t>补充登记法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粗黑宋简体" panose="02000000000000000000" charset="-122"/>
                          <a:ea typeface="方正大黑体_GBK" panose="02010600010101010101" charset="-122"/>
                          <a:cs typeface="宋体" panose="02010600030101010101" pitchFamily="2" charset="-122"/>
                        </a:rPr>
                        <a:t>将少记数补充登记入账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粗黑宋简体" panose="02000000000000000000" charset="-122"/>
                        <a:ea typeface="方正大黑体_GBK" panose="02010600010101010101" charset="-122"/>
                        <a:cs typeface="宋体" panose="02010600030101010101" pitchFamily="2" charset="-122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48" name="Rectangle 42"/>
          <p:cNvSpPr/>
          <p:nvPr/>
        </p:nvSpPr>
        <p:spPr>
          <a:xfrm>
            <a:off x="119380" y="120333"/>
            <a:ext cx="3575050" cy="7334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none" anchor="ctr" anchorCtr="0"/>
          <a:p>
            <a:pPr algn="ctr"/>
            <a:r>
              <a:rPr lang="zh-CN" altLang="en-US" sz="36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课堂小结</a:t>
            </a:r>
            <a:endParaRPr lang="zh-CN" altLang="en-US" sz="3600" b="1" dirty="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灯片编号占位符 8"/>
          <p:cNvSpPr txBox="1">
            <a:spLocks noGrp="1"/>
          </p:cNvSpPr>
          <p:nvPr>
            <p:ph type="sldNum" sz="quarter" idx="1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sp>
        <p:nvSpPr>
          <p:cNvPr id="142338" name="Line 2"/>
          <p:cNvSpPr/>
          <p:nvPr/>
        </p:nvSpPr>
        <p:spPr>
          <a:xfrm>
            <a:off x="7247573" y="3235325"/>
            <a:ext cx="0" cy="1087438"/>
          </a:xfrm>
          <a:prstGeom prst="line">
            <a:avLst/>
          </a:prstGeom>
          <a:ln w="63500" cap="rnd">
            <a:solidFill>
              <a:schemeClr val="accent1"/>
            </a:solidFill>
            <a:round/>
            <a:headEnd type="none" w="med" len="med"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42339" name="Line 3"/>
          <p:cNvSpPr/>
          <p:nvPr/>
        </p:nvSpPr>
        <p:spPr>
          <a:xfrm>
            <a:off x="3502978" y="3152140"/>
            <a:ext cx="0" cy="1087438"/>
          </a:xfrm>
          <a:prstGeom prst="line">
            <a:avLst/>
          </a:prstGeom>
          <a:ln w="63500" cap="rnd">
            <a:solidFill>
              <a:schemeClr val="accent1"/>
            </a:solidFill>
            <a:round/>
            <a:headEnd type="none" w="med" len="med"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42340" name="Line 4"/>
          <p:cNvSpPr/>
          <p:nvPr/>
        </p:nvSpPr>
        <p:spPr>
          <a:xfrm>
            <a:off x="5374958" y="2439670"/>
            <a:ext cx="0" cy="1800225"/>
          </a:xfrm>
          <a:prstGeom prst="line">
            <a:avLst/>
          </a:prstGeom>
          <a:ln w="63500" cap="rnd" cmpd="sng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sp>
      <p:sp>
        <p:nvSpPr>
          <p:cNvPr id="142341" name="Text Box 5"/>
          <p:cNvSpPr txBox="1"/>
          <p:nvPr/>
        </p:nvSpPr>
        <p:spPr>
          <a:xfrm>
            <a:off x="3143250" y="4365625"/>
            <a:ext cx="61928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2800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本节重点</a:t>
            </a: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三种方法的适用范围。</a:t>
            </a:r>
            <a:endParaRPr lang="zh-CN" altLang="en-US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2342" name="Text Box 6"/>
          <p:cNvSpPr txBox="1"/>
          <p:nvPr/>
        </p:nvSpPr>
        <p:spPr>
          <a:xfrm>
            <a:off x="3143250" y="5013325"/>
            <a:ext cx="6481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2800" dirty="0">
                <a:solidFill>
                  <a:srgbClr val="FF33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本节难点</a:t>
            </a: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三种方法的更正方法。</a:t>
            </a:r>
            <a:endParaRPr lang="zh-CN" altLang="en-US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6392" name="AutoShape 9"/>
          <p:cNvSpPr/>
          <p:nvPr/>
        </p:nvSpPr>
        <p:spPr>
          <a:xfrm>
            <a:off x="6081713" y="1582738"/>
            <a:ext cx="3178175" cy="565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6393" name="AutoShape 10"/>
          <p:cNvSpPr/>
          <p:nvPr/>
        </p:nvSpPr>
        <p:spPr>
          <a:xfrm>
            <a:off x="1871663" y="2452688"/>
            <a:ext cx="2728912" cy="78422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42347" name="AutoShape 11"/>
          <p:cNvSpPr/>
          <p:nvPr/>
        </p:nvSpPr>
        <p:spPr>
          <a:xfrm>
            <a:off x="4775200" y="2843213"/>
            <a:ext cx="2554288" cy="596900"/>
          </a:xfrm>
          <a:prstGeom prst="roundRect">
            <a:avLst>
              <a:gd name="adj" fmla="val 16667"/>
            </a:avLst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划线更正法</a:t>
            </a:r>
            <a:endParaRPr lang="zh-CN" altLang="en-US" sz="28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2348" name="AutoShape 12"/>
          <p:cNvSpPr/>
          <p:nvPr/>
        </p:nvSpPr>
        <p:spPr>
          <a:xfrm>
            <a:off x="6864350" y="1984375"/>
            <a:ext cx="2554288" cy="596900"/>
          </a:xfrm>
          <a:prstGeom prst="roundRect">
            <a:avLst>
              <a:gd name="adj" fmla="val 16667"/>
            </a:avLst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红字更正法</a:t>
            </a:r>
            <a:endParaRPr lang="zh-CN" altLang="en-US" sz="28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2349" name="AutoShape 13"/>
          <p:cNvSpPr/>
          <p:nvPr/>
        </p:nvSpPr>
        <p:spPr>
          <a:xfrm>
            <a:off x="7748588" y="2857500"/>
            <a:ext cx="2554287" cy="596900"/>
          </a:xfrm>
          <a:prstGeom prst="roundRect">
            <a:avLst>
              <a:gd name="adj" fmla="val 16667"/>
            </a:avLst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补充登记法</a:t>
            </a:r>
            <a:endParaRPr lang="zh-CN" altLang="en-US" sz="28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6397" name="Rectangle 14"/>
          <p:cNvSpPr/>
          <p:nvPr/>
        </p:nvSpPr>
        <p:spPr>
          <a:xfrm>
            <a:off x="1558925" y="966788"/>
            <a:ext cx="3575050" cy="698500"/>
          </a:xfrm>
          <a:prstGeom prst="rect">
            <a:avLst/>
          </a:prstGeom>
          <a:solidFill>
            <a:srgbClr val="333399"/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C4C4C4"/>
            </a:outerShdw>
          </a:effectLst>
        </p:spPr>
        <p:txBody>
          <a:bodyPr wrap="none" anchor="ctr" anchorCtr="0"/>
          <a:p>
            <a:pPr algn="ctr"/>
            <a:r>
              <a:rPr lang="zh-CN" altLang="en-US" sz="3200" b="1" dirty="0">
                <a:solidFill>
                  <a:srgbClr val="FFFF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本节学习内容</a:t>
            </a:r>
            <a:endParaRPr lang="zh-CN" altLang="en-US" sz="3200" b="1" dirty="0">
              <a:solidFill>
                <a:srgbClr val="FFFF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5434E-6 L -0.22344 -2.2543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45087E-6 L -0.23142 -0.0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17919E-6 L -0.14705 -0.002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2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23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23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23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7" grpId="0" bldLvl="0" animBg="1"/>
      <p:bldP spid="142348" grpId="0" bldLvl="0" animBg="1"/>
      <p:bldP spid="142349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 descr="7b0a2020202022776f7264617274223a2022220a7d0a"/>
          <p:cNvSpPr txBox="1"/>
          <p:nvPr/>
        </p:nvSpPr>
        <p:spPr>
          <a:xfrm>
            <a:off x="4027170" y="2719705"/>
            <a:ext cx="5281295" cy="1029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100" b="1">
                <a:ln w="5472">
                  <a:solidFill>
                    <a:schemeClr val="bg1"/>
                  </a:solidFill>
                </a:ln>
                <a:solidFill>
                  <a:srgbClr val="4090FF"/>
                </a:solidFill>
                <a:effectLst>
                  <a:outerShdw sx="103000" sy="103000" algn="ctr" rotWithShape="0">
                    <a:srgbClr val="4090FF">
                      <a:alpha val="100000"/>
                    </a:srgb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</a:rPr>
              <a:t>感谢您的观看</a:t>
            </a:r>
            <a:endParaRPr lang="zh-CN" altLang="en-US" sz="6100" b="1">
              <a:ln w="5472">
                <a:solidFill>
                  <a:schemeClr val="bg1"/>
                </a:solidFill>
              </a:ln>
              <a:solidFill>
                <a:srgbClr val="4090FF"/>
              </a:solidFill>
              <a:effectLst>
                <a:outerShdw sx="103000" sy="103000" algn="ctr" rotWithShape="0">
                  <a:srgbClr val="4090FF">
                    <a:alpha val="100000"/>
                  </a:srgbClr>
                </a:outerShdw>
              </a:effectLst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1" name="Rectangle 6"/>
          <p:cNvSpPr>
            <a:spLocks noGrp="1"/>
          </p:cNvSpPr>
          <p:nvPr/>
        </p:nvSpPr>
        <p:spPr>
          <a:xfrm>
            <a:off x="3879850" y="1268413"/>
            <a:ext cx="4376738" cy="75882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 w="9525">
            <a:solidFill>
              <a:srgbClr val="FFFFFF">
                <a:alpha val="100000"/>
              </a:srgbClr>
            </a:solidFill>
            <a:miter lim="800000"/>
          </a:ln>
          <a:effectLst>
            <a:outerShdw dist="107763" dir="8100000" algn="ctr" rotWithShape="0">
              <a:srgbClr val="EAF5FC">
                <a:alpha val="50000"/>
              </a:srgbClr>
            </a:outerShdw>
          </a:effectLst>
        </p:spPr>
        <p:txBody>
          <a:bodyPr vert="horz" wrap="square" lIns="91440" tIns="45720" rIns="91440" bIns="45720" anchor="b" anchorCtr="0">
            <a:normAutofit/>
          </a:bodyPr>
          <a:lstStyle>
            <a:lvl1pPr algn="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3600" b="0" i="0" kern="1200">
                <a:ln w="14605">
                  <a:noFill/>
                </a:ln>
                <a:gradFill flip="none" rotWithShape="1">
                  <a:gsLst>
                    <a:gs pos="0">
                      <a:srgbClr val="04AEDA">
                        <a:shade val="30000"/>
                        <a:satMod val="115000"/>
                      </a:srgbClr>
                    </a:gs>
                    <a:gs pos="50000">
                      <a:srgbClr val="04AEDA">
                        <a:shade val="67500"/>
                        <a:satMod val="115000"/>
                      </a:srgbClr>
                    </a:gs>
                    <a:gs pos="100000">
                      <a:srgbClr val="04AEDA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/>
                <a:latin typeface="Broadway" panose="04040905080B02020502" pitchFamily="82" charset="0"/>
                <a:ea typeface="微软雅黑" panose="020B0503020204020204" pitchFamily="34" charset="-122"/>
                <a:cs typeface="+mn-ea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04AEDA"/>
                </a:solidFill>
                <a:latin typeface="Broadway" panose="04040905080B02020502" pitchFamily="82" charset="0"/>
                <a:ea typeface="微软雅黑" panose="020B0503020204020204" pitchFamily="34" charset="-122"/>
              </a:defRPr>
            </a:lvl9pPr>
          </a:lstStyle>
          <a:p>
            <a:pPr algn="l" eaLnBrk="1" hangingPunct="1">
              <a:buClrTx/>
              <a:buSzTx/>
              <a:buFontTx/>
            </a:pPr>
            <a:r>
              <a:rPr lang="zh-CN" altLang="en-US" b="1" kern="1200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一、划线更正法</a:t>
            </a:r>
            <a:endParaRPr lang="zh-CN" altLang="en-US" b="1" kern="1200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</p:txBody>
      </p:sp>
      <p:sp>
        <p:nvSpPr>
          <p:cNvPr id="17412" name="Rectangle 3"/>
          <p:cNvSpPr>
            <a:spLocks noGrp="1"/>
          </p:cNvSpPr>
          <p:nvPr/>
        </p:nvSpPr>
        <p:spPr>
          <a:xfrm>
            <a:off x="3432175" y="2636838"/>
            <a:ext cx="5256213" cy="19399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>
            <a:normAutofit/>
          </a:bodyPr>
          <a:lstStyle>
            <a:lvl1pPr marL="0" indent="0" algn="r" rtl="0" fontAlgn="base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04AEDA"/>
              </a:buClr>
              <a:buSzPct val="60000"/>
              <a:buFont typeface="Wingdings" panose="05000000000000000000" pitchFamily="2" charset="2"/>
              <a:buNone/>
              <a:defRPr sz="1800" kern="1200">
                <a:solidFill>
                  <a:srgbClr val="628EE3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1pPr>
            <a:lvl2pPr marL="457200" indent="0" algn="ctr" rt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None/>
              <a:defRPr sz="20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2pPr>
            <a:lvl3pPr marL="9144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3pPr>
            <a:lvl4pPr marL="13716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4pPr>
            <a:lvl5pPr marL="18288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rgbClr val="7F7F7F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3D3F41"/>
                </a:solidFill>
                <a:latin typeface="Calibri" panose="020F0502020204030204" pitchFamily="34" charset="0"/>
                <a:ea typeface="幼圆" panose="02010509060101010101" pitchFamily="49" charset="-122"/>
                <a:cs typeface="+mn-ea"/>
              </a:defRPr>
            </a:lvl9pPr>
          </a:lstStyle>
          <a:p>
            <a:pPr algn="ctr" eaLnBrk="1" hangingPunct="1">
              <a:buSzPct val="60000"/>
            </a:pPr>
            <a:r>
              <a:rPr lang="zh-CN" altLang="en-US" sz="32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（一）适用范围</a:t>
            </a: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  <a:p>
            <a:pPr algn="ctr" eaLnBrk="1" hangingPunct="1">
              <a:buSzPct val="60000"/>
            </a:pP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  <a:p>
            <a:pPr algn="ctr" eaLnBrk="1" hangingPunct="1">
              <a:buSzPct val="60000"/>
            </a:pPr>
            <a:r>
              <a:rPr lang="zh-CN" altLang="en-US" sz="3200" b="1" kern="1200" dirty="0">
                <a:solidFill>
                  <a:srgbClr val="0000FF"/>
                </a:solidFill>
                <a:latin typeface="方正粗黑宋简体" panose="02000000000000000000" charset="-122"/>
                <a:ea typeface="方正大黑体_GBK" panose="02010600010101010101" charset="-122"/>
                <a:cs typeface="+mn-ea"/>
              </a:rPr>
              <a:t>（二）更正步骤</a:t>
            </a:r>
            <a:endParaRPr lang="zh-CN" altLang="en-US" sz="3200" b="1" kern="1200" dirty="0">
              <a:solidFill>
                <a:srgbClr val="0000FF"/>
              </a:solidFill>
              <a:latin typeface="方正粗黑宋简体" panose="02000000000000000000" charset="-122"/>
              <a:ea typeface="方正大黑体_GBK" panose="02010600010101010101" charset="-122"/>
              <a:cs typeface="+mn-ea"/>
            </a:endParaRPr>
          </a:p>
        </p:txBody>
      </p:sp>
      <p:pic>
        <p:nvPicPr>
          <p:cNvPr id="17413" name="Picture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8438" y="2781300"/>
            <a:ext cx="534987" cy="51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7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688" y="3789363"/>
            <a:ext cx="534987" cy="5127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276475"/>
            <a:ext cx="5438775" cy="3633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kern="1200" dirty="0">
                <a:latin typeface="方正粗黑宋简体" panose="02000000000000000000" charset="-122"/>
                <a:ea typeface="方正大黑体_GBK" panose="02010600010101010101" charset="-122"/>
                <a:cs typeface="+mj-cs"/>
              </a:rPr>
              <a:t>划线更正法</a:t>
            </a:r>
            <a:endParaRPr lang="zh-CN" altLang="en-US" kern="1200" dirty="0">
              <a:latin typeface="方正粗黑宋简体" panose="02000000000000000000" charset="-122"/>
              <a:ea typeface="方正大黑体_GBK" panose="02010600010101010101" charset="-122"/>
              <a:cs typeface="+mj-cs"/>
            </a:endParaRPr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240463" y="1187450"/>
            <a:ext cx="4183062" cy="5184775"/>
          </a:xfrm>
        </p:spPr>
      </p:pic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7175500" y="4292600"/>
            <a:ext cx="2043113" cy="120015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账簿记录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错误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767398" y="1068070"/>
            <a:ext cx="5545138" cy="120015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时间点：登记账簿后，期末结账前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2495550" y="5805805"/>
            <a:ext cx="2043430" cy="986790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记账凭证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完全正确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8" name="爆炸形 2 7"/>
          <p:cNvSpPr/>
          <p:nvPr/>
        </p:nvSpPr>
        <p:spPr>
          <a:xfrm>
            <a:off x="7464425" y="0"/>
            <a:ext cx="2808288" cy="2205038"/>
          </a:xfrm>
          <a:prstGeom prst="irregularSeal2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96225" y="836613"/>
            <a:ext cx="21605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登到账簿中的笔误</a:t>
            </a:r>
            <a:endParaRPr lang="zh-CN" altLang="en-US" sz="2000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8" grpId="0" bldLvl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pSp>
        <p:nvGrpSpPr>
          <p:cNvPr id="144386" name="Group 2"/>
          <p:cNvGrpSpPr/>
          <p:nvPr/>
        </p:nvGrpSpPr>
        <p:grpSpPr>
          <a:xfrm>
            <a:off x="2500313" y="4241800"/>
            <a:ext cx="1363662" cy="1003300"/>
            <a:chOff x="0" y="2206"/>
            <a:chExt cx="1655" cy="952"/>
          </a:xfrm>
        </p:grpSpPr>
        <p:sp>
          <p:nvSpPr>
            <p:cNvPr id="19469" name="AutoShape 3"/>
            <p:cNvSpPr/>
            <p:nvPr/>
          </p:nvSpPr>
          <p:spPr>
            <a:xfrm>
              <a:off x="0" y="2206"/>
              <a:ext cx="1655" cy="952"/>
            </a:xfrm>
            <a:prstGeom prst="roundRect">
              <a:avLst>
                <a:gd name="adj" fmla="val 16667"/>
              </a:avLst>
            </a:prstGeom>
            <a:solidFill>
              <a:srgbClr val="0000FF">
                <a:alpha val="76862"/>
              </a:srgbClr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9470" name="AutoShape 4"/>
            <p:cNvSpPr/>
            <p:nvPr/>
          </p:nvSpPr>
          <p:spPr>
            <a:xfrm>
              <a:off x="90" y="2295"/>
              <a:ext cx="1406" cy="72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结账前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44389" name="Group 5"/>
          <p:cNvGrpSpPr/>
          <p:nvPr/>
        </p:nvGrpSpPr>
        <p:grpSpPr>
          <a:xfrm>
            <a:off x="4433888" y="4073525"/>
            <a:ext cx="1878012" cy="1173163"/>
            <a:chOff x="1791" y="1934"/>
            <a:chExt cx="1905" cy="1224"/>
          </a:xfrm>
        </p:grpSpPr>
        <p:sp>
          <p:nvSpPr>
            <p:cNvPr id="19467" name="AutoShape 6"/>
            <p:cNvSpPr/>
            <p:nvPr/>
          </p:nvSpPr>
          <p:spPr>
            <a:xfrm>
              <a:off x="1791" y="1934"/>
              <a:ext cx="1905" cy="1224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9468" name="AutoShape 7"/>
            <p:cNvSpPr/>
            <p:nvPr/>
          </p:nvSpPr>
          <p:spPr>
            <a:xfrm>
              <a:off x="1927" y="2069"/>
              <a:ext cx="1633" cy="95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66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会计凭证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无错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144392" name="Group 8"/>
          <p:cNvGrpSpPr/>
          <p:nvPr/>
        </p:nvGrpSpPr>
        <p:grpSpPr>
          <a:xfrm>
            <a:off x="6942138" y="3944938"/>
            <a:ext cx="1674812" cy="1271587"/>
            <a:chOff x="3230" y="2485"/>
            <a:chExt cx="1055" cy="801"/>
          </a:xfr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grpSpPr>
        <p:sp>
          <p:nvSpPr>
            <p:cNvPr id="19465" name="AutoShape 9"/>
            <p:cNvSpPr/>
            <p:nvPr/>
          </p:nvSpPr>
          <p:spPr>
            <a:xfrm>
              <a:off x="3230" y="2485"/>
              <a:ext cx="1055" cy="801"/>
            </a:xfrm>
            <a:prstGeom prst="flowChartAlternateProcess">
              <a:avLst/>
            </a:prstGeom>
            <a:grp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9466" name="AutoShape 10"/>
            <p:cNvSpPr/>
            <p:nvPr/>
          </p:nvSpPr>
          <p:spPr>
            <a:xfrm>
              <a:off x="3292" y="2603"/>
              <a:ext cx="894" cy="57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账簿记录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algn="ctr" eaLnBrk="0" hangingPunct="0"/>
              <a:r>
                <a:rPr lang="zh-CN" altLang="en-US" sz="2800" b="1" dirty="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错误</a:t>
              </a:r>
              <a:endParaRPr lang="zh-CN" altLang="en-US" sz="2800" b="1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sp>
        <p:nvSpPr>
          <p:cNvPr id="19462" name="Rectangle 11"/>
          <p:cNvSpPr/>
          <p:nvPr/>
        </p:nvSpPr>
        <p:spPr>
          <a:xfrm>
            <a:off x="1487805" y="1892300"/>
            <a:ext cx="898588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140000"/>
              </a:lnSpc>
              <a:buBlip>
                <a:blip r:embed="rId1"/>
              </a:buBlip>
            </a:pPr>
            <a:r>
              <a:rPr lang="en-US" altLang="zh-CN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在结账前，</a:t>
            </a:r>
            <a:r>
              <a:rPr lang="zh-CN" altLang="en-US" sz="3200" b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账簿错误</a:t>
            </a:r>
            <a:r>
              <a:rPr lang="en-US" altLang="zh-CN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-</a:t>
            </a:r>
            <a:r>
              <a:rPr lang="zh-CN" altLang="en-US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文字错误或数字错误。</a:t>
            </a:r>
            <a:endParaRPr lang="en-US" altLang="zh-CN" sz="32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0" hangingPunct="0">
              <a:lnSpc>
                <a:spcPct val="14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会计凭证正确。</a:t>
            </a:r>
            <a:endParaRPr lang="en-US" altLang="zh-CN" sz="3200" b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eaLnBrk="0" hangingPunct="0">
              <a:lnSpc>
                <a:spcPct val="14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                     账簿笔误！误登！</a:t>
            </a:r>
            <a:endParaRPr lang="zh-CN" altLang="en-US" sz="3200" b="1" dirty="0">
              <a:solidFill>
                <a:srgbClr val="FF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463" name="Rectangle 13"/>
          <p:cNvSpPr/>
          <p:nvPr/>
        </p:nvSpPr>
        <p:spPr>
          <a:xfrm>
            <a:off x="1524000" y="1335088"/>
            <a:ext cx="3338513" cy="7556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9464" name="Rectangle 14"/>
          <p:cNvSpPr/>
          <p:nvPr/>
        </p:nvSpPr>
        <p:spPr>
          <a:xfrm>
            <a:off x="1524000" y="1217613"/>
            <a:ext cx="3419475" cy="652462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（一）适用范围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灯片编号占位符 5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000000"/>
                </a:solidFill>
                <a:ea typeface="幼圆" panose="02010509060101010101" pitchFamily="49" charset="-122"/>
              </a:rPr>
            </a:fld>
            <a:endParaRPr lang="en-US" altLang="zh-CN" sz="1200" dirty="0">
              <a:solidFill>
                <a:srgbClr val="000000"/>
              </a:solidFill>
              <a:ea typeface="幼圆" panose="02010509060101010101" pitchFamily="49" charset="-122"/>
            </a:endParaRPr>
          </a:p>
        </p:txBody>
      </p:sp>
      <p:grpSp>
        <p:nvGrpSpPr>
          <p:cNvPr id="145410" name="Group 2"/>
          <p:cNvGrpSpPr/>
          <p:nvPr/>
        </p:nvGrpSpPr>
        <p:grpSpPr>
          <a:xfrm>
            <a:off x="3863975" y="4365625"/>
            <a:ext cx="3889375" cy="1511300"/>
            <a:chOff x="3964" y="2071"/>
            <a:chExt cx="1484" cy="330"/>
          </a:xfrm>
        </p:grpSpPr>
        <p:sp>
          <p:nvSpPr>
            <p:cNvPr id="20491" name="AutoShape 3"/>
            <p:cNvSpPr/>
            <p:nvPr/>
          </p:nvSpPr>
          <p:spPr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cap="flat" cmpd="sng">
              <a:solidFill>
                <a:srgbClr val="80808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20492" name="AutoShape 4"/>
            <p:cNvSpPr/>
            <p:nvPr/>
          </p:nvSpPr>
          <p:spPr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145413" name="Text Box 5"/>
          <p:cNvSpPr txBox="1"/>
          <p:nvPr/>
        </p:nvSpPr>
        <p:spPr>
          <a:xfrm>
            <a:off x="4656138" y="5157788"/>
            <a:ext cx="180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200</a:t>
            </a:r>
            <a:endParaRPr lang="en-US" altLang="zh-CN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5414" name="Line 6"/>
          <p:cNvSpPr/>
          <p:nvPr/>
        </p:nvSpPr>
        <p:spPr>
          <a:xfrm>
            <a:off x="4943475" y="5445125"/>
            <a:ext cx="1152525" cy="0"/>
          </a:xfrm>
          <a:prstGeom prst="line">
            <a:avLst/>
          </a:prstGeom>
          <a:ln w="444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5415" name="Text Box 7"/>
          <p:cNvSpPr txBox="1"/>
          <p:nvPr/>
        </p:nvSpPr>
        <p:spPr>
          <a:xfrm>
            <a:off x="4800600" y="4508500"/>
            <a:ext cx="1511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2000</a:t>
            </a:r>
            <a:endParaRPr lang="en-US" altLang="zh-CN" sz="2800" b="1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invGray">
          <a:xfrm>
            <a:off x="5628640" y="5200650"/>
            <a:ext cx="935038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 w="44450" algn="ctr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李四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</p:txBody>
      </p:sp>
      <p:sp>
        <p:nvSpPr>
          <p:cNvPr id="145419" name="Rectangle 11"/>
          <p:cNvSpPr/>
          <p:nvPr/>
        </p:nvSpPr>
        <p:spPr>
          <a:xfrm>
            <a:off x="1343660" y="2060575"/>
            <a:ext cx="875474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在</a:t>
            </a: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错误的文字或数字上画一条红线，表示注销。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5420" name="Rectangle 12"/>
          <p:cNvSpPr/>
          <p:nvPr/>
        </p:nvSpPr>
        <p:spPr>
          <a:xfrm>
            <a:off x="1303020" y="2964180"/>
            <a:ext cx="9701530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  <a:buBlip>
                <a:blip r:embed="rId1"/>
              </a:buBlip>
            </a:pPr>
            <a:r>
              <a:rPr lang="zh-CN" altLang="en-US" sz="3200" b="1" dirty="0">
                <a:solidFill>
                  <a:srgbClr val="000099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将正确的文字或数字用蓝色或黑字写在被注销的文字或数字的上方；由记账人员在更正处盖章，以明确责任。</a:t>
            </a:r>
            <a:endParaRPr lang="zh-CN" altLang="en-US" sz="3200" b="1" dirty="0">
              <a:solidFill>
                <a:srgbClr val="000099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0490" name="Rectangle 13"/>
          <p:cNvSpPr/>
          <p:nvPr/>
        </p:nvSpPr>
        <p:spPr>
          <a:xfrm>
            <a:off x="1524000" y="1217613"/>
            <a:ext cx="3419475" cy="652462"/>
          </a:xfrm>
          <a:prstGeom prst="rect">
            <a:avLst/>
          </a:prstGeom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anchor="ctr" anchorCtr="0"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（二）更正方法</a:t>
            </a:r>
            <a:endParaRPr lang="zh-CN" altLang="en-US" sz="3200" b="1" dirty="0">
              <a:solidFill>
                <a:srgbClr val="FFFFFF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4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/>
      <p:bldP spid="145415" grpId="0"/>
      <p:bldP spid="145416" grpId="0" bldLvl="0" animBg="1"/>
      <p:bldP spid="145419" grpId="0"/>
      <p:bldP spid="14542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topBottom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  <p:tag name="KSO_WM_SLIDE_BACKGROUND_TYPE" val="topBottom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bottomTop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  <p:tag name="KSO_WM_SLIDE_BACKGROUND_TYPE" val="bottomTop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navigation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  <p:tag name="KSO_WM_SLIDE_BACKGROUND_TYPE" val="navigation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belt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  <p:tag name="KSO_WM_SLIDE_BACKGROUND_TYPE" val="belt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77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77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177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7、20、24、27、31、3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70323_2*l_i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170323_2*l_i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170323_2*l_i*1_6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7"/>
  <p:tag name="KSO_WM_UNIT_ID" val="diagram20170323_2*l_i*1_7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170323_2*l_i*1_5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8"/>
  <p:tag name="KSO_WM_UNIT_ID" val="diagram20170323_2*l_i*1_8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70323_2*l_i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170323_2*l_i*1_4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2.xml><?xml version="1.0" encoding="utf-8"?>
<p:tagLst xmlns:p="http://schemas.openxmlformats.org/presentationml/2006/main">
  <p:tag name="KSO_WM_UNIT_VALUE" val="179*2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170323_2*l_x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170323_2*l_h_i*1_3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4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23_2*l_h_f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170323_2*l_h_i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6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323_2*l_h_f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170323_2*l_h_i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8.xml><?xml version="1.0" encoding="utf-8"?>
<p:tagLst xmlns:p="http://schemas.openxmlformats.org/presentationml/2006/main">
  <p:tag name="KSO_WM_UNIT_VALUE" val="182*1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2"/>
  <p:tag name="KSO_WM_UNIT_ID" val="diagram20170323_2*l_x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59.xml><?xml version="1.0" encoding="utf-8"?>
<p:tagLst xmlns:p="http://schemas.openxmlformats.org/presentationml/2006/main">
  <p:tag name="KSO_WM_UNIT_VALUE" val="148*15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3"/>
  <p:tag name="KSO_WM_UNIT_ID" val="diagram20170323_2*l_x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23_2*l_h_f*1_2_1"/>
  <p:tag name="KSO_WM_TEMPLATE_CATEGORY" val="diagram"/>
  <p:tag name="KSO_WM_TEMPLATE_INDEX" val="20170323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3.17078773977875,&quot;left&quot;:91.09409448818897,&quot;top&quot;:118.54590551181101,&quot;width&quot;:758.1843307086614}"/>
</p:tagLst>
</file>

<file path=ppt/tags/tag161.xml><?xml version="1.0" encoding="utf-8"?>
<p:tagLst xmlns:p="http://schemas.openxmlformats.org/presentationml/2006/main">
  <p:tag name="KSO_WM_SLIDE_ITEM_CNT" val="3"/>
</p:tagLst>
</file>

<file path=ppt/tags/tag162.xml><?xml version="1.0" encoding="utf-8"?>
<p:tagLst xmlns:p="http://schemas.openxmlformats.org/presentationml/2006/main">
  <p:tag name="KSO_WM_UNIT_PLACING_PICTURE_USER_VIEWPORT" val="{&quot;height&quot;:8957.499212598424,&quot;width&quot;:6352.499212598425}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77"/>
</p:tagLst>
</file>

<file path=ppt/tags/tag164.xml><?xml version="1.0" encoding="utf-8"?>
<p:tagLst xmlns:p="http://schemas.openxmlformats.org/presentationml/2006/main">
  <p:tag name="KSO_WM_UNIT_TABLE_BEAUTIFY" val="smartTable{51007087-0649-4610-a219-aaa473435aa3}"/>
</p:tagLst>
</file>

<file path=ppt/tags/tag165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66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67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68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69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51.72503937007873,&quot;left&quot;:526.7250393700788,&quot;top&quot;:207.6,&quot;width&quot;:320.4249606299212}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77"/>
</p:tagLst>
</file>

<file path=ppt/tags/tag172.xml><?xml version="1.0" encoding="utf-8"?>
<p:tagLst xmlns:p="http://schemas.openxmlformats.org/presentationml/2006/main">
  <p:tag name="KSO_WM_UNIT_TABLE_BEAUTIFY" val="smartTable{c3d0181d-53f2-420e-8a17-df6da9b06bb3}"/>
</p:tagLst>
</file>

<file path=ppt/tags/tag173.xml><?xml version="1.0" encoding="utf-8"?>
<p:tagLst xmlns:p="http://schemas.openxmlformats.org/presentationml/2006/main">
  <p:tag name="KSO_WM_UNIT_TABLE_BEAUTIFY" val="smartTable{e7149c0e-422b-413f-a5b5-99ebf7bf3972}"/>
</p:tagLst>
</file>

<file path=ppt/tags/tag174.xml><?xml version="1.0" encoding="utf-8"?>
<p:tagLst xmlns:p="http://schemas.openxmlformats.org/presentationml/2006/main">
  <p:tag name="KSO_WM_UNIT_TABLE_BEAUTIFY" val="smartTable{3225a204-233d-47d8-84c8-d1b726b03307}"/>
</p:tagLst>
</file>

<file path=ppt/tags/tag175.xml><?xml version="1.0" encoding="utf-8"?>
<p:tagLst xmlns:p="http://schemas.openxmlformats.org/presentationml/2006/main">
  <p:tag name="KSO_WM_UNIT_TABLE_BEAUTIFY" val="smartTable{5299264e-bb7d-409f-8f16-32eee1f2c17b}"/>
</p:tagLst>
</file>

<file path=ppt/tags/tag176.xml><?xml version="1.0" encoding="utf-8"?>
<p:tagLst xmlns:p="http://schemas.openxmlformats.org/presentationml/2006/main">
  <p:tag name="KSO_WM_UNIT_TABLE_BEAUTIFY" val="smartTable{4ac1a7fe-a59a-4b28-9d4b-846e1f0fa63b}"/>
</p:tagLst>
</file>

<file path=ppt/tags/tag177.xml><?xml version="1.0" encoding="utf-8"?>
<p:tagLst xmlns:p="http://schemas.openxmlformats.org/presentationml/2006/main">
  <p:tag name="KSO_WM_UNIT_TABLE_BEAUTIFY" val="smartTable{a73757c0-9cd3-4364-aeff-6538a4d749e1}"/>
</p:tagLst>
</file>

<file path=ppt/tags/tag178.xml><?xml version="1.0" encoding="utf-8"?>
<p:tagLst xmlns:p="http://schemas.openxmlformats.org/presentationml/2006/main">
  <p:tag name="KSO_WM_UNIT_TABLE_BEAUTIFY" val="smartTable{bcc99211-6192-49bf-adda-8a966e769267}"/>
</p:tagLst>
</file>

<file path=ppt/tags/tag179.xml><?xml version="1.0" encoding="utf-8"?>
<p:tagLst xmlns:p="http://schemas.openxmlformats.org/presentationml/2006/main">
  <p:tag name="TABLE_ENDDRAG_ORIGIN_RECT" val="100*79"/>
  <p:tag name="TABLE_ENDDRAG_RECT" val="730*207*100*79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TABLE_BEAUTIFY" val="smartTable{6ddf92c0-e438-49bb-9df8-4ef7f86028c1}"/>
</p:tagLst>
</file>

<file path=ppt/tags/tag181.xml><?xml version="1.0" encoding="utf-8"?>
<p:tagLst xmlns:p="http://schemas.openxmlformats.org/presentationml/2006/main">
  <p:tag name="KSO_WM_UNIT_TABLE_BEAUTIFY" val="smartTable{79f7a406-0b60-4dd5-a847-3b73a87b2eb9}"/>
</p:tagLst>
</file>

<file path=ppt/tags/tag182.xml><?xml version="1.0" encoding="utf-8"?>
<p:tagLst xmlns:p="http://schemas.openxmlformats.org/presentationml/2006/main">
  <p:tag name="KSO_WM_UNIT_TABLE_BEAUTIFY" val="smartTable{d6d498ac-a7e7-4a95-8681-e6e094274bee}"/>
</p:tagLst>
</file>

<file path=ppt/tags/tag183.xml><?xml version="1.0" encoding="utf-8"?>
<p:tagLst xmlns:p="http://schemas.openxmlformats.org/presentationml/2006/main">
  <p:tag name="KSO_WM_UNIT_TABLE_BEAUTIFY" val="smartTable{e914ac95-3f41-4603-b51f-afdf12086758}"/>
</p:tagLst>
</file>

<file path=ppt/tags/tag184.xml><?xml version="1.0" encoding="utf-8"?>
<p:tagLst xmlns:p="http://schemas.openxmlformats.org/presentationml/2006/main">
  <p:tag name="KSO_WM_UNIT_TABLE_BEAUTIFY" val="smartTable{9389b222-810b-498f-bf95-a800a4e5da5b}"/>
</p:tagLst>
</file>

<file path=ppt/tags/tag185.xml><?xml version="1.0" encoding="utf-8"?>
<p:tagLst xmlns:p="http://schemas.openxmlformats.org/presentationml/2006/main">
  <p:tag name="TABLE_ENDDRAG_ORIGIN_RECT" val="83*77"/>
  <p:tag name="TABLE_ENDDRAG_RECT" val="748*262*83*77"/>
</p:tagLst>
</file>

<file path=ppt/tags/tag186.xml><?xml version="1.0" encoding="utf-8"?>
<p:tagLst xmlns:p="http://schemas.openxmlformats.org/presentationml/2006/main">
  <p:tag name="KSO_WM_UNIT_TABLE_BEAUTIFY" val="smartTable{650399ef-d776-4fbe-9d0d-27bae034b15f}"/>
</p:tagLst>
</file>

<file path=ppt/tags/tag187.xml><?xml version="1.0" encoding="utf-8"?>
<p:tagLst xmlns:p="http://schemas.openxmlformats.org/presentationml/2006/main">
  <p:tag name="KSO_WM_UNIT_TABLE_BEAUTIFY" val="smartTable{c371765d-3625-4ea9-a409-eeadde5e560b}"/>
</p:tagLst>
</file>

<file path=ppt/tags/tag188.xml><?xml version="1.0" encoding="utf-8"?>
<p:tagLst xmlns:p="http://schemas.openxmlformats.org/presentationml/2006/main">
  <p:tag name="KSO_WM_UNIT_TABLE_BEAUTIFY" val="smartTable{ad85e532-7b37-410c-a737-edb63d2817eb}"/>
</p:tagLst>
</file>

<file path=ppt/tags/tag189.xml><?xml version="1.0" encoding="utf-8"?>
<p:tagLst xmlns:p="http://schemas.openxmlformats.org/presentationml/2006/main">
  <p:tag name="KSO_WM_UNIT_TABLE_BEAUTIFY" val="smartTable{9dac3a43-c89d-4c26-9261-378944101025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TABLE_ENDDRAG_ORIGIN_RECT" val="83*75"/>
  <p:tag name="TABLE_ENDDRAG_RECT" val="748*246*83*75"/>
</p:tagLst>
</file>

<file path=ppt/tags/tag191.xml><?xml version="1.0" encoding="utf-8"?>
<p:tagLst xmlns:p="http://schemas.openxmlformats.org/presentationml/2006/main">
  <p:tag name="KSO_WM_UNIT_TABLE_BEAUTIFY" val="smartTable{0027931f-a4d3-4b68-a3bb-cc98dac94370}"/>
  <p:tag name="TABLE_ENDDRAG_ORIGIN_RECT" val="931*355"/>
  <p:tag name="TABLE_ENDDRAG_RECT" val="20*135*931*355"/>
</p:tagLst>
</file>

<file path=ppt/tags/tag192.xml><?xml version="1.0" encoding="utf-8"?>
<p:tagLst xmlns:p="http://schemas.openxmlformats.org/presentationml/2006/main">
  <p:tag name="KSO_WPP_MARK_KEY" val="dfab33f4-aaef-4316-b20b-70ae4d155437"/>
  <p:tag name="FULLTEXTBEAUTIFYED" val="1"/>
  <p:tag name="COMMONDATA" val="eyJoZGlkIjoiNzlmYzVmYWI0MTMwNGYyMzAwMDg1ZmUyMmUxOTQyODcifQ=="/>
  <p:tag name="commondata" val="eyJoZGlkIjoiOWVhY2YwOWI4NzgyZjRlMTk0NGViZDJkYzdhZjIwZTM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INDEX" val="1"/>
  <p:tag name="KSO_WM_UNIT_TYPE" val="y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SLIDE_BACKGROUND_TYPE" val="general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frame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  <p:tag name="KSO_WM_SLIDE_BACKGROUND_TYPE" val="frame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2"/>
  <p:tag name="KSO_WM_UNIT_INDEX" val="1"/>
  <p:tag name="KSO_WM_UNIT_BK_DARK_LIGHT" val="2"/>
  <p:tag name="KSO_WM_UNIT_TYPE" val="i"/>
  <p:tag name="KSO_WM_UNIT_SUBTYPE" val="h"/>
  <p:tag name="KSO_WM_SLIDE_BACKGROUND_TYPE" val="leftRight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  <p:tag name="KSO_WM_SLIDE_BACKGROUND_TYPE" val="leftRight"/>
</p:tagLst>
</file>

<file path=ppt/theme/theme1.xml><?xml version="1.0" encoding="utf-8"?>
<a:theme xmlns:a="http://schemas.openxmlformats.org/drawingml/2006/main" name="A000120141119A01PPBG">
  <a:themeElements>
    <a:clrScheme name="自定义 132">
      <a:dk1>
        <a:srgbClr val="3D3F41"/>
      </a:dk1>
      <a:lt1>
        <a:srgbClr val="FFFFFF"/>
      </a:lt1>
      <a:dk2>
        <a:srgbClr val="3D3F41"/>
      </a:dk2>
      <a:lt2>
        <a:srgbClr val="EAF5FC"/>
      </a:lt2>
      <a:accent1>
        <a:srgbClr val="04AEDA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41">
      <a:dk1>
        <a:srgbClr val="000000"/>
      </a:dk1>
      <a:lt1>
        <a:srgbClr val="FFFFFF"/>
      </a:lt1>
      <a:dk2>
        <a:srgbClr val="E9F1F6"/>
      </a:dk2>
      <a:lt2>
        <a:srgbClr val="FCFDFD"/>
      </a:lt2>
      <a:accent1>
        <a:srgbClr val="61BEEE"/>
      </a:accent1>
      <a:accent2>
        <a:srgbClr val="00CEC7"/>
      </a:accent2>
      <a:accent3>
        <a:srgbClr val="91CD65"/>
      </a:accent3>
      <a:accent4>
        <a:srgbClr val="E3AF40"/>
      </a:accent4>
      <a:accent5>
        <a:srgbClr val="F68E5F"/>
      </a:accent5>
      <a:accent6>
        <a:srgbClr val="EA798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6666" g="7450" b="12941">
        <a:alpha val="100000"/>
      </a:scrgbClr>
    </a:dk2>
    <a:lt2>
      <a:scrgbClr r="100000" g="100000" b="100000">
        <a:alpha val="100000"/>
      </a:scrgbClr>
    </a:lt2>
    <a:accent1>
      <a:scrgbClr r="43529" g="74117" b="91372">
        <a:alpha val="100000"/>
      </a:scrgbClr>
    </a:accent1>
    <a:accent2>
      <a:scrgbClr r="20392" g="80000" b="92549">
        <a:alpha val="100000"/>
      </a:scrgbClr>
    </a:accent2>
    <a:accent3>
      <a:scrgbClr r="0" g="84705" b="87843">
        <a:alpha val="100000"/>
      </a:scrgbClr>
    </a:accent3>
    <a:accent4>
      <a:scrgbClr r="0" g="88235" b="76862">
        <a:alpha val="100000"/>
      </a:scrgbClr>
    </a:accent4>
    <a:accent5>
      <a:scrgbClr r="32941" g="90196" b="61960">
        <a:alpha val="100000"/>
      </a:scrgbClr>
    </a:accent5>
    <a:accent6>
      <a:scrgbClr r="56862" g="90196" b="44313">
        <a:alpha val="100000"/>
      </a:scrgbClr>
    </a:accent6>
    <a:hlink>
      <a:scrgbClr r="39607" g="54509" b="83529">
        <a:alpha val="100000"/>
      </a:scrgbClr>
    </a:hlink>
    <a:folHlink>
      <a:scrgbClr r="62352" g="40392" b="63921">
        <a:alpha val="100000"/>
      </a:scrgbClr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7950</Words>
  <Application>WPS 演示</Application>
  <PresentationFormat>全屏显示(4:3)</PresentationFormat>
  <Paragraphs>3708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50</vt:i4>
      </vt:variant>
    </vt:vector>
  </HeadingPairs>
  <TitlesOfParts>
    <vt:vector size="73" baseType="lpstr">
      <vt:lpstr>Arial</vt:lpstr>
      <vt:lpstr>宋体</vt:lpstr>
      <vt:lpstr>Wingdings</vt:lpstr>
      <vt:lpstr>Calibri</vt:lpstr>
      <vt:lpstr>幼圆</vt:lpstr>
      <vt:lpstr>Broadway</vt:lpstr>
      <vt:lpstr>微软雅黑</vt:lpstr>
      <vt:lpstr>汉仪旗黑-85S</vt:lpstr>
      <vt:lpstr>黑体</vt:lpstr>
      <vt:lpstr>Times New Roman</vt:lpstr>
      <vt:lpstr>方正大黑体_GBK</vt:lpstr>
      <vt:lpstr>方正粗黑宋简体</vt:lpstr>
      <vt:lpstr>Arial Unicode MS</vt:lpstr>
      <vt:lpstr>楷体_GB2312</vt:lpstr>
      <vt:lpstr>楷体</vt:lpstr>
      <vt:lpstr>汉仪雅酷黑简</vt:lpstr>
      <vt:lpstr>新宋体</vt:lpstr>
      <vt:lpstr>A000120141119A01PPBG</vt:lpstr>
      <vt:lpstr>自定义设计方案</vt:lpstr>
      <vt:lpstr>1_Office 主题​​</vt:lpstr>
      <vt:lpstr>2_Office 主题​​</vt:lpstr>
      <vt:lpstr>4_Office 主题​​</vt:lpstr>
      <vt:lpstr>3_Office 主题​​</vt:lpstr>
      <vt:lpstr>PowerPoint 演示文稿</vt:lpstr>
      <vt:lpstr>本节内容框架   </vt:lpstr>
      <vt:lpstr>PowerPoint 演示文稿</vt:lpstr>
      <vt:lpstr>  </vt:lpstr>
      <vt:lpstr>PowerPoint 演示文稿</vt:lpstr>
      <vt:lpstr>PowerPoint 演示文稿</vt:lpstr>
      <vt:lpstr>划线更正法</vt:lpstr>
      <vt:lpstr>PowerPoint 演示文稿</vt:lpstr>
      <vt:lpstr>PowerPoint 演示文稿</vt:lpstr>
      <vt:lpstr>PowerPoint 演示文稿</vt:lpstr>
      <vt:lpstr>管理费用明细账</vt:lpstr>
      <vt:lpstr>PowerPoint 演示文稿</vt:lpstr>
      <vt:lpstr>PowerPoint 演示文稿</vt:lpstr>
      <vt:lpstr>红字更正法</vt:lpstr>
      <vt:lpstr>红字更正法的适用范围</vt:lpstr>
      <vt:lpstr>红字更正法的适用范围</vt:lpstr>
      <vt:lpstr>红字更正法（1）</vt:lpstr>
      <vt:lpstr>PowerPoint 演示文稿</vt:lpstr>
      <vt:lpstr>PowerPoint 演示文稿</vt:lpstr>
      <vt:lpstr>PowerPoint 演示文稿</vt:lpstr>
      <vt:lpstr>  例8.3：公司2021年7月8日支付车间办公费5000元并据以入账。 </vt:lpstr>
      <vt:lpstr>PowerPoint 演示文稿</vt:lpstr>
      <vt:lpstr>管理费用明细账</vt:lpstr>
      <vt:lpstr>第一步：用红字填制一份与原来科目、借贷方向和金额相同的记账凭证，据以登记账簿，冲销原有错误的账簿记录。 </vt:lpstr>
      <vt:lpstr>PowerPoint 演示文稿</vt:lpstr>
      <vt:lpstr>管理费用明细账</vt:lpstr>
      <vt:lpstr>管理费用明细账</vt:lpstr>
      <vt:lpstr>第二步：用蓝字重新填制一份正确的记账凭证，登记账簿。</vt:lpstr>
      <vt:lpstr>PowerPoint 演示文稿</vt:lpstr>
      <vt:lpstr>制造费用明细账</vt:lpstr>
      <vt:lpstr>PowerPoint 演示文稿</vt:lpstr>
      <vt:lpstr>PowerPoint 演示文稿</vt:lpstr>
      <vt:lpstr>例8.4：2021年8月15日，用现金购买办公用品共计230元，填制记账凭证并登账：</vt:lpstr>
      <vt:lpstr>PowerPoint 演示文稿</vt:lpstr>
      <vt:lpstr>管理费用明细账</vt:lpstr>
      <vt:lpstr>PowerPoint 演示文稿</vt:lpstr>
      <vt:lpstr>PowerPoint 演示文稿</vt:lpstr>
      <vt:lpstr>管理费用明细账</vt:lpstr>
      <vt:lpstr>三、补充登记法</vt:lpstr>
      <vt:lpstr>PowerPoint 演示文稿</vt:lpstr>
      <vt:lpstr>PowerPoint 演示文稿</vt:lpstr>
      <vt:lpstr>例8.5：2021年8月15日，用现金购买办公用品共计320元，编制记账凭证误记为230元并登账：</vt:lpstr>
      <vt:lpstr>PowerPoint 演示文稿</vt:lpstr>
      <vt:lpstr>管理费用明细账</vt:lpstr>
      <vt:lpstr>例8.5：2021年8月15日，用现金购买办公用品共计320元，编制记账凭证误记为230元并登账：</vt:lpstr>
      <vt:lpstr>第一步：按少计金额用蓝字或黑字填制记账凭证。</vt:lpstr>
      <vt:lpstr>PowerPoint 演示文稿</vt:lpstr>
      <vt:lpstr>管理费用明细账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Alice</cp:lastModifiedBy>
  <cp:revision>67</cp:revision>
  <dcterms:created xsi:type="dcterms:W3CDTF">2015-12-12T14:48:00Z</dcterms:created>
  <dcterms:modified xsi:type="dcterms:W3CDTF">2025-06-09T14:05:10Z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12488178F56D4D91AFB184B621082EC9_13</vt:lpwstr>
  </property>
  <property fmtid="{D5CDD505-2E9C-101B-9397-08002B2CF9AE}" pid="3" name="KSOProductBuildVer">
    <vt:lpwstr>2052-12.1.0.21171</vt:lpwstr>
  </property>
</Properties>
</file>