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0"/>
  </p:notesMasterIdLst>
  <p:handoutMasterIdLst>
    <p:handoutMasterId r:id="rId31"/>
  </p:handoutMasterIdLst>
  <p:sldIdLst>
    <p:sldId id="256" r:id="rId3"/>
    <p:sldId id="300" r:id="rId4"/>
    <p:sldId id="297" r:id="rId5"/>
    <p:sldId id="298" r:id="rId6"/>
    <p:sldId id="299" r:id="rId7"/>
    <p:sldId id="308" r:id="rId8"/>
    <p:sldId id="309" r:id="rId9"/>
    <p:sldId id="310" r:id="rId10"/>
    <p:sldId id="312" r:id="rId11"/>
    <p:sldId id="313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5" r:id="rId22"/>
    <p:sldId id="324" r:id="rId23"/>
    <p:sldId id="326" r:id="rId24"/>
    <p:sldId id="327" r:id="rId25"/>
    <p:sldId id="328" r:id="rId26"/>
    <p:sldId id="329" r:id="rId27"/>
    <p:sldId id="331" r:id="rId28"/>
    <p:sldId id="335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8A8"/>
    <a:srgbClr val="007FC4"/>
    <a:srgbClr val="015EA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68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4E5E87-48D9-4E64-B29C-8A0EF8F899C2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AC9DC4-37C6-4EE8-88BE-C3417933B9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735A6-AB90-4FBF-B959-B45DD373A056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C0322C-0804-48B7-8519-82ED7159A8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020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7071" y="6488614"/>
            <a:ext cx="2057400" cy="365125"/>
          </a:xfrm>
        </p:spPr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47700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484937"/>
            <a:ext cx="2057400" cy="365125"/>
          </a:xfrm>
        </p:spPr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16"/>
          <p:cNvSpPr>
            <a:spLocks noChangeArrowheads="1"/>
          </p:cNvSpPr>
          <p:nvPr userDrawn="1"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12105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400" y="147574"/>
            <a:ext cx="915418" cy="9154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508069"/>
            <a:ext cx="2446020" cy="318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6" hasCustomPrompt="1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Autofit/>
          </a:bodyPr>
          <a:lstStyle>
            <a:lvl1pPr algn="ctr">
              <a:lnSpc>
                <a:spcPct val="92000"/>
              </a:lnSpc>
              <a:defRPr sz="60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92000"/>
              </a:lnSpc>
            </a:pPr>
            <a:r>
              <a:rPr lang="en-US" sz="60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7" hasCustomPrompt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algn="ctr">
              <a:lnSpc>
                <a:spcPct val="92000"/>
              </a:lnSpc>
              <a:defRPr sz="2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92000"/>
              </a:lnSpc>
              <a:spcBef>
                <a:spcPts val="1000"/>
              </a:spcBef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单击此处编辑母版副标题样式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8"/>
          </p:nvPr>
        </p:nvSpPr>
        <p:spPr>
          <a:xfrm>
            <a:off x="27071" y="6488614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9" hasCustomPrompt="1"/>
          </p:nvPr>
        </p:nvSpPr>
        <p:spPr>
          <a:xfrm>
            <a:off x="3028950" y="6477000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10"/>
          </p:nvPr>
        </p:nvSpPr>
        <p:spPr>
          <a:xfrm>
            <a:off x="6457950" y="6484937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12700">
            <a:noFill/>
            <a:prstDash val="solid"/>
            <a:miter lim="8000000"/>
          </a:ln>
        </p:spPr>
        <p:txBody>
          <a:bodyPr wrap="none" lIns="91440" tIns="45720" rIns="91440" bIns="45720" rtlCol="0" anchor="ctr">
            <a:noAutofit/>
          </a:bodyPr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0" i="0" u="none" strike="noStrike">
                <a:solidFill>
                  <a:srgbClr val="000000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 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1210567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026400" y="147574"/>
            <a:ext cx="915418" cy="915418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>
          <a:xfrm>
            <a:off x="6670909" y="6508069"/>
            <a:ext cx="2446020" cy="318860"/>
          </a:xfrm>
          <a:prstGeom prst="rect">
            <a:avLst/>
          </a:prstGeom>
          <a:ln w="12700">
            <a:noFill/>
            <a:prstDash val="solid"/>
          </a:ln>
        </p:spPr>
      </p:pic>
    </p:spTree>
    <p:extLst>
      <p:ext uri="{BB962C8B-B14F-4D97-AF65-F5344CB8AC3E}">
        <p14:creationId xmlns:p14="http://schemas.microsoft.com/office/powerpoint/2010/main" val="551011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11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12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13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14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15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21089576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16" hasCustomPrompt="1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60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60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17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algn="l">
              <a:lnSpc>
                <a:spcPct val="92000"/>
              </a:lnSpc>
              <a:defRPr sz="2400" b="0" i="0" u="none" strike="noStrike" spc="0">
                <a:solidFill>
                  <a:srgbClr val="767676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2400" b="0" i="0" u="none" strike="noStrike">
                <a:solidFill>
                  <a:srgbClr val="767676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18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19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20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19993492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21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22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23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2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6" name="AutoShape 6"/>
          <p:cNvSpPr>
            <a:spLocks noGrp="1"/>
          </p:cNvSpPr>
          <p:nvPr>
            <p:ph type="body" sz="quarter" idx="25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26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38054797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27" hasCustomPrompt="1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28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2400" b="1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2400" b="1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29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30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Autofit/>
          </a:bodyPr>
          <a:lstStyle>
            <a:lvl1pPr algn="l">
              <a:lnSpc>
                <a:spcPct val="92000"/>
              </a:lnSpc>
              <a:defRPr sz="2400" b="1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2400" b="1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31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3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8" name="AutoShape 8"/>
          <p:cNvSpPr>
            <a:spLocks noGrp="1"/>
          </p:cNvSpPr>
          <p:nvPr>
            <p:ph type="body" sz="quarter" idx="33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9" name="AutoShape 9"/>
          <p:cNvSpPr>
            <a:spLocks noGrp="1"/>
          </p:cNvSpPr>
          <p:nvPr>
            <p:ph type="body" sz="quarter" idx="3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31091949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35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36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4" name="AutoShape 4"/>
          <p:cNvSpPr>
            <a:spLocks noGrp="1"/>
          </p:cNvSpPr>
          <p:nvPr>
            <p:ph type="body" sz="quarter" idx="37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38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40025476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39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3" name="AutoShape 3"/>
          <p:cNvSpPr>
            <a:spLocks noGrp="1"/>
          </p:cNvSpPr>
          <p:nvPr>
            <p:ph type="body" sz="quarter" idx="40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41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41099408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42" hasCustomPrompt="1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32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32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43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635000" indent="-406400" algn="l">
              <a:lnSpc>
                <a:spcPct val="92000"/>
              </a:lnSpc>
              <a:defRPr sz="32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1041400" indent="-355600"/>
            <a:lvl3pPr marL="1447800" indent="-304800"/>
            <a:lvl4pPr marL="1854200" indent="-254000"/>
            <a:lvl5pPr marL="2311400" indent="-254000"/>
            <a:lvl6pPr marL="2768600" indent="-254000"/>
            <a:lvl7pPr marL="3225800" indent="-254000"/>
            <a:lvl8pPr marL="3683000" indent="-254000"/>
            <a:lvl9pPr marL="4140200" indent="-2540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32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44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algn="l">
              <a:lnSpc>
                <a:spcPct val="92000"/>
              </a:lnSpc>
              <a:defRPr sz="16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16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45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6" name="AutoShape 6"/>
          <p:cNvSpPr>
            <a:spLocks noGrp="1"/>
          </p:cNvSpPr>
          <p:nvPr>
            <p:ph type="body" sz="quarter" idx="46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47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3602099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48" hasCustomPrompt="1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32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32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pic" sz="quarter" idx="49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lIns="63500" tIns="63500" rIns="63500" bIns="63500" anchor="ctr"/>
          <a:lstStyle>
            <a:lvl1pPr algn="ctr">
              <a:defRPr sz="16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algn="ctr"/>
            <a:endParaRPr/>
          </a:p>
        </p:txBody>
      </p:sp>
      <p:sp>
        <p:nvSpPr>
          <p:cNvPr id="4" name="AutoShape 4"/>
          <p:cNvSpPr>
            <a:spLocks noGrp="1"/>
          </p:cNvSpPr>
          <p:nvPr>
            <p:ph type="body" sz="quarter" idx="50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algn="l">
              <a:lnSpc>
                <a:spcPct val="92000"/>
              </a:lnSpc>
              <a:defRPr sz="16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16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51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6" name="AutoShape 6"/>
          <p:cNvSpPr>
            <a:spLocks noGrp="1"/>
          </p:cNvSpPr>
          <p:nvPr>
            <p:ph type="body" sz="quarter" idx="52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53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2159592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54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5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eaVert"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56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57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58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34629934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59" hasCustomPrompt="1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eaVert"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60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eaVert"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61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62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63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1203918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1590"/>
            <a:ext cx="9144000" cy="457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445" y="48960"/>
            <a:ext cx="362459" cy="362459"/>
          </a:xfrm>
          <a:prstGeom prst="rect">
            <a:avLst/>
          </a:prstGeom>
        </p:spPr>
      </p:pic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>
            <a:grayscl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500132"/>
            <a:ext cx="2446020" cy="3188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0" y="1590"/>
            <a:ext cx="9144000" cy="457200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8648445" y="48960"/>
            <a:ext cx="362459" cy="362459"/>
          </a:xfrm>
          <a:prstGeom prst="rect">
            <a:avLst/>
          </a:prstGeom>
          <a:ln w="12700">
            <a:noFill/>
            <a:prstDash val="solid"/>
          </a:ln>
        </p:spPr>
      </p:pic>
      <p:sp>
        <p:nvSpPr>
          <p:cNvPr id="3" name="AutoShap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12700">
            <a:noFill/>
            <a:prstDash val="solid"/>
            <a:miter lim="8000000"/>
          </a:ln>
        </p:spPr>
        <p:txBody>
          <a:bodyPr wrap="none" lIns="91440" tIns="45720" rIns="91440" bIns="45720" rtlCol="0" anchor="ctr">
            <a:noAutofit/>
          </a:bodyPr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0" i="0" u="none" strike="noStrike">
                <a:solidFill>
                  <a:srgbClr val="000000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 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5">
            <a:grayscl/>
          </a:blip>
          <a:srcRect/>
          <a:stretch>
            <a:fillRect/>
          </a:stretch>
        </p:blipFill>
        <p:spPr>
          <a:xfrm>
            <a:off x="6670909" y="6500132"/>
            <a:ext cx="2446020" cy="318860"/>
          </a:xfrm>
          <a:prstGeom prst="rect">
            <a:avLst/>
          </a:prstGeom>
          <a:ln w="12700">
            <a:noFill/>
            <a:prstDash val="solid"/>
          </a:ln>
        </p:spPr>
      </p:pic>
    </p:spTree>
    <p:extLst>
      <p:ext uri="{BB962C8B-B14F-4D97-AF65-F5344CB8AC3E}">
        <p14:creationId xmlns:p14="http://schemas.microsoft.com/office/powerpoint/2010/main" val="30320101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" Target="slide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4"/>
          <p:cNvSpPr>
            <a:spLocks noGrp="1" noChangeArrowheads="1"/>
          </p:cNvSpPr>
          <p:nvPr>
            <p:ph type="subTitle" idx="1"/>
          </p:nvPr>
        </p:nvSpPr>
        <p:spPr>
          <a:xfrm>
            <a:off x="0" y="735905"/>
            <a:ext cx="3846512" cy="5572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人体系统解剖学（第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1727200" y="2736850"/>
            <a:ext cx="5689600" cy="906016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48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第六章  泌尿系统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三、肾的构造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43560" y="1293913"/>
            <a:ext cx="4352925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(二) 肾髓质 </a:t>
            </a:r>
            <a:endParaRPr lang="en-US" altLang="zh-CN" sz="2800" b="1" kern="0" dirty="0">
              <a:solidFill>
                <a:schemeClr val="accent5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543560" y="2334260"/>
            <a:ext cx="4183380" cy="17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l"/>
            </a:pP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</a:rPr>
              <a:t>位于肾皮质的深面</a:t>
            </a:r>
            <a:r>
              <a:rPr lang="en-US" altLang="zh-CN" sz="2400" dirty="0">
                <a:solidFill>
                  <a:schemeClr val="tx1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</a:rPr>
              <a:t>呈淡红色</a:t>
            </a:r>
            <a:r>
              <a:rPr lang="en-US" altLang="zh-CN" sz="2400" dirty="0">
                <a:solidFill>
                  <a:schemeClr val="tx1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</a:rPr>
              <a:t>约占肾实质厚度的</a:t>
            </a:r>
            <a:r>
              <a:rPr lang="en-US" altLang="zh-CN" sz="2400" dirty="0">
                <a:solidFill>
                  <a:schemeClr val="tx1"/>
                </a:solidFill>
                <a:cs typeface="Times New Roman" panose="02020603050405020304" pitchFamily="18" charset="0"/>
              </a:rPr>
              <a:t>2/3</a:t>
            </a:r>
            <a:r>
              <a:rPr lang="en-US" altLang="zh-CN" sz="2400" dirty="0">
                <a:solidFill>
                  <a:schemeClr val="tx1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</a:rPr>
              <a:t>由</a:t>
            </a:r>
            <a:r>
              <a:rPr lang="en-US" altLang="zh-CN" sz="2400" dirty="0">
                <a:solidFill>
                  <a:schemeClr val="tx1"/>
                </a:solidFill>
                <a:cs typeface="Times New Roman" panose="02020603050405020304" pitchFamily="18" charset="0"/>
              </a:rPr>
              <a:t>15~20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</a:rPr>
              <a:t>个圆锥形的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肾锥体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</a:rPr>
              <a:t>构成。</a:t>
            </a:r>
          </a:p>
        </p:txBody>
      </p:sp>
      <p:sp>
        <p:nvSpPr>
          <p:cNvPr id="9" name="箭头: 右 6"/>
          <p:cNvSpPr/>
          <p:nvPr/>
        </p:nvSpPr>
        <p:spPr>
          <a:xfrm>
            <a:off x="1904682" y="4544060"/>
            <a:ext cx="297180" cy="1198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箭头: 右 7"/>
          <p:cNvSpPr/>
          <p:nvPr/>
        </p:nvSpPr>
        <p:spPr>
          <a:xfrm>
            <a:off x="3385503" y="4544295"/>
            <a:ext cx="297180" cy="1198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箭头: 右 8"/>
          <p:cNvSpPr/>
          <p:nvPr/>
        </p:nvSpPr>
        <p:spPr>
          <a:xfrm>
            <a:off x="378776" y="5318995"/>
            <a:ext cx="297180" cy="1198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713105" y="4390390"/>
            <a:ext cx="1080000" cy="427355"/>
          </a:xfrm>
          <a:prstGeom prst="roundRect">
            <a:avLst/>
          </a:prstGeom>
          <a:solidFill>
            <a:srgbClr val="015EAB"/>
          </a:solidFill>
          <a:ln>
            <a:solidFill>
              <a:srgbClr val="007F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尿液</a:t>
            </a:r>
          </a:p>
        </p:txBody>
      </p:sp>
      <p:sp>
        <p:nvSpPr>
          <p:cNvPr id="14" name="矩形: 圆角 13"/>
          <p:cNvSpPr/>
          <p:nvPr/>
        </p:nvSpPr>
        <p:spPr>
          <a:xfrm>
            <a:off x="2247265" y="4390390"/>
            <a:ext cx="1080000" cy="427355"/>
          </a:xfrm>
          <a:prstGeom prst="roundRect">
            <a:avLst/>
          </a:prstGeom>
          <a:solidFill>
            <a:srgbClr val="015EAB"/>
          </a:solidFill>
          <a:ln>
            <a:solidFill>
              <a:srgbClr val="007F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肾乳头</a:t>
            </a:r>
          </a:p>
        </p:txBody>
      </p:sp>
      <p:sp>
        <p:nvSpPr>
          <p:cNvPr id="15" name="矩形: 圆角 14"/>
          <p:cNvSpPr/>
          <p:nvPr/>
        </p:nvSpPr>
        <p:spPr>
          <a:xfrm>
            <a:off x="3716972" y="4390607"/>
            <a:ext cx="1080000" cy="427226"/>
          </a:xfrm>
          <a:prstGeom prst="roundRect">
            <a:avLst/>
          </a:prstGeom>
          <a:solidFill>
            <a:srgbClr val="015EAB"/>
          </a:solidFill>
          <a:ln>
            <a:solidFill>
              <a:srgbClr val="007F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肾小盏</a:t>
            </a:r>
          </a:p>
        </p:txBody>
      </p:sp>
      <p:sp>
        <p:nvSpPr>
          <p:cNvPr id="16" name="矩形: 圆角 15"/>
          <p:cNvSpPr/>
          <p:nvPr/>
        </p:nvSpPr>
        <p:spPr>
          <a:xfrm>
            <a:off x="710245" y="5165307"/>
            <a:ext cx="1080000" cy="427226"/>
          </a:xfrm>
          <a:prstGeom prst="roundRect">
            <a:avLst/>
          </a:prstGeom>
          <a:solidFill>
            <a:srgbClr val="015EAB"/>
          </a:solidFill>
          <a:ln>
            <a:solidFill>
              <a:srgbClr val="007F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肾大盏</a:t>
            </a:r>
          </a:p>
        </p:txBody>
      </p:sp>
      <p:sp>
        <p:nvSpPr>
          <p:cNvPr id="17" name="箭头: 右 8"/>
          <p:cNvSpPr/>
          <p:nvPr/>
        </p:nvSpPr>
        <p:spPr>
          <a:xfrm>
            <a:off x="3378516" y="5293595"/>
            <a:ext cx="297180" cy="1198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矩形: 圆角 15"/>
          <p:cNvSpPr/>
          <p:nvPr/>
        </p:nvSpPr>
        <p:spPr>
          <a:xfrm>
            <a:off x="3709985" y="5139907"/>
            <a:ext cx="1080000" cy="427226"/>
          </a:xfrm>
          <a:prstGeom prst="roundRect">
            <a:avLst/>
          </a:prstGeom>
          <a:solidFill>
            <a:srgbClr val="015EAB"/>
          </a:solidFill>
          <a:ln>
            <a:solidFill>
              <a:srgbClr val="007F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输尿管</a:t>
            </a:r>
          </a:p>
        </p:txBody>
      </p:sp>
      <p:pic>
        <p:nvPicPr>
          <p:cNvPr id="19" name="图片 5" descr="textimage18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2505" y="1990725"/>
            <a:ext cx="3846195" cy="3537585"/>
          </a:xfrm>
          <a:prstGeom prst="rect">
            <a:avLst/>
          </a:prstGeom>
        </p:spPr>
      </p:pic>
      <p:sp>
        <p:nvSpPr>
          <p:cNvPr id="20" name="箭头: 右 8"/>
          <p:cNvSpPr/>
          <p:nvPr/>
        </p:nvSpPr>
        <p:spPr>
          <a:xfrm>
            <a:off x="1893251" y="5341855"/>
            <a:ext cx="297180" cy="1198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矩形: 圆角 15"/>
          <p:cNvSpPr/>
          <p:nvPr/>
        </p:nvSpPr>
        <p:spPr>
          <a:xfrm>
            <a:off x="2224720" y="5188167"/>
            <a:ext cx="1080000" cy="427226"/>
          </a:xfrm>
          <a:prstGeom prst="roundRect">
            <a:avLst/>
          </a:prstGeom>
          <a:solidFill>
            <a:srgbClr val="015EAB"/>
          </a:solidFill>
          <a:ln>
            <a:solidFill>
              <a:srgbClr val="007F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肾盂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56235" y="47319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四、肾的被膜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1485" y="1262380"/>
            <a:ext cx="4862195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(一) </a:t>
            </a:r>
            <a:r>
              <a:rPr lang="zh-CN" altLang="en-US" sz="2800" b="1" kern="0" dirty="0">
                <a:solidFill>
                  <a:schemeClr val="accent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纤维囊</a:t>
            </a:r>
            <a:endParaRPr lang="en-US" altLang="zh-CN" sz="2800" b="1" kern="0" dirty="0">
              <a:solidFill>
                <a:schemeClr val="accent5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4" descr="textimage18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5720" y="594995"/>
            <a:ext cx="3662045" cy="5259070"/>
          </a:xfrm>
          <a:prstGeom prst="rect">
            <a:avLst/>
          </a:prstGeom>
        </p:spPr>
      </p:pic>
      <p:sp>
        <p:nvSpPr>
          <p:cNvPr id="8" name="TextBox 3"/>
          <p:cNvSpPr txBox="1"/>
          <p:nvPr/>
        </p:nvSpPr>
        <p:spPr>
          <a:xfrm>
            <a:off x="5313680" y="6002655"/>
            <a:ext cx="3105785" cy="1841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805"/>
              </a:spcBef>
              <a:buNone/>
            </a:pPr>
            <a:r>
              <a:rPr lang="zh-CN" altLang="en-US" sz="12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(b) 平第1腰椎水平切面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85775" y="2599055"/>
            <a:ext cx="4572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贴于肾实质表面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薄而坚韧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致密结缔组织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弹性纤维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构成。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85775" y="3797935"/>
            <a:ext cx="4572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eaLnBrk="0" latinLnBrk="1" hangingPunct="0">
              <a:lnSpc>
                <a:spcPct val="150000"/>
              </a:lnSpc>
              <a:spcBef>
                <a:spcPts val="3125"/>
              </a:spcBef>
              <a:buFont typeface="Wingdings" panose="05000000000000000000" charset="0"/>
              <a:buChar char="l"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肾破裂或肾部分切除时需缝合此膜。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四、肾的被膜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0852" y="1319918"/>
            <a:ext cx="4862195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(二) </a:t>
            </a: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脂肪</a:t>
            </a:r>
            <a:r>
              <a:rPr lang="zh-CN" altLang="en-US" sz="2800" b="1" kern="0" dirty="0">
                <a:solidFill>
                  <a:schemeClr val="accent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囊</a:t>
            </a:r>
            <a:endParaRPr lang="en-US" altLang="zh-CN" sz="2800" b="1" kern="0" dirty="0">
              <a:solidFill>
                <a:schemeClr val="accent5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4" descr="textimage18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5720" y="594995"/>
            <a:ext cx="3662045" cy="5259070"/>
          </a:xfrm>
          <a:prstGeom prst="rect">
            <a:avLst/>
          </a:prstGeom>
        </p:spPr>
      </p:pic>
      <p:sp>
        <p:nvSpPr>
          <p:cNvPr id="8" name="TextBox 3"/>
          <p:cNvSpPr txBox="1"/>
          <p:nvPr/>
        </p:nvSpPr>
        <p:spPr>
          <a:xfrm>
            <a:off x="5313680" y="6002655"/>
            <a:ext cx="3105785" cy="1841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805"/>
              </a:spcBef>
              <a:buNone/>
            </a:pPr>
            <a:r>
              <a:rPr lang="zh-CN" altLang="en-US" sz="12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(b) 平第1腰椎水平切面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85775" y="2599055"/>
            <a:ext cx="457200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位于纤维囊外面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是紧密包裹肾的脂肪层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对肾起弹性垫样保护作用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又称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肾床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85775" y="4425315"/>
            <a:ext cx="4572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eaLnBrk="0" latinLnBrk="1" hangingPunct="0">
              <a:lnSpc>
                <a:spcPct val="150000"/>
              </a:lnSpc>
              <a:spcBef>
                <a:spcPts val="3125"/>
              </a:spcBef>
              <a:buFont typeface="Wingdings" panose="05000000000000000000" charset="0"/>
              <a:buChar char="l"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临床上做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肾囊封闭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是将药液注入肾脂肪囊内。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四、肾的被膜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85775" y="1274681"/>
            <a:ext cx="4862195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(三) </a:t>
            </a:r>
            <a:r>
              <a:rPr lang="zh-CN" altLang="en-US" sz="2800" b="1" kern="0" dirty="0">
                <a:solidFill>
                  <a:schemeClr val="accent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肾筋膜</a:t>
            </a:r>
            <a:endParaRPr lang="en-US" altLang="zh-CN" sz="2800" b="1" kern="0" dirty="0">
              <a:solidFill>
                <a:schemeClr val="accent5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4" descr="textimage18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5720" y="594995"/>
            <a:ext cx="3662045" cy="5259070"/>
          </a:xfrm>
          <a:prstGeom prst="rect">
            <a:avLst/>
          </a:prstGeom>
        </p:spPr>
      </p:pic>
      <p:sp>
        <p:nvSpPr>
          <p:cNvPr id="8" name="TextBox 3"/>
          <p:cNvSpPr txBox="1"/>
          <p:nvPr/>
        </p:nvSpPr>
        <p:spPr>
          <a:xfrm>
            <a:off x="5313680" y="6002655"/>
            <a:ext cx="3105785" cy="1841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805"/>
              </a:spcBef>
              <a:buNone/>
            </a:pPr>
            <a:r>
              <a:rPr lang="zh-CN" altLang="en-US" sz="12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(b) 平第1腰椎水平切面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19430" y="2397878"/>
            <a:ext cx="48285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在脂肪囊外面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包被肾及肾上腺。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53720" y="3249671"/>
            <a:ext cx="4572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eaLnBrk="0" latinLnBrk="1" hangingPunct="0">
              <a:lnSpc>
                <a:spcPct val="150000"/>
              </a:lnSpc>
              <a:spcBef>
                <a:spcPts val="3125"/>
              </a:spcBef>
              <a:buFont typeface="Wingdings" panose="05000000000000000000" charset="0"/>
              <a:buChar char="l"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肾筋膜分前后两层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分别称为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肾前筋膜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肾后筋膜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五、肾的血管和肾段</a:t>
            </a:r>
          </a:p>
        </p:txBody>
      </p:sp>
      <p:pic>
        <p:nvPicPr>
          <p:cNvPr id="2" name="图片 4" descr="textimage18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333" y="1800000"/>
            <a:ext cx="7183333" cy="3600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六、肾的异常和畸形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03580" y="1795145"/>
            <a:ext cx="719455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肾在发育过程中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可出现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形态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位置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数目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等方面的异常或畸形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如马蹄肾、多囊肾、双肾盂及双输尿管、单肾和低位肾等。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2703195" y="1740186"/>
            <a:ext cx="3509010" cy="635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第二节  输尿管</a:t>
            </a: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1952" y="2620608"/>
            <a:ext cx="4587240" cy="24612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一、输尿管腹部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二、输尿管盆</a:t>
            </a: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部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三、输尿管壁内部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一、输尿管腹部</a:t>
            </a:r>
          </a:p>
        </p:txBody>
      </p:sp>
      <p:pic>
        <p:nvPicPr>
          <p:cNvPr id="5" name="图片 5" descr="textimage17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7585" y="1652905"/>
            <a:ext cx="4096385" cy="33051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6865" y="2082165"/>
            <a:ext cx="4572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左输尿管越过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左髂总动脉末端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的前方</a:t>
            </a:r>
          </a:p>
        </p:txBody>
      </p:sp>
      <p:sp>
        <p:nvSpPr>
          <p:cNvPr id="7" name="箭头: 右 6"/>
          <p:cNvSpPr/>
          <p:nvPr/>
        </p:nvSpPr>
        <p:spPr>
          <a:xfrm rot="1440000">
            <a:off x="6133465" y="3214370"/>
            <a:ext cx="567690" cy="18161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6865" y="3408045"/>
            <a:ext cx="48539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右输尿管经过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右髂外动脉起始部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的前方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二、输尿管盆部</a:t>
            </a:r>
          </a:p>
        </p:txBody>
      </p:sp>
      <p:pic>
        <p:nvPicPr>
          <p:cNvPr id="5" name="图片 5" descr="textimage17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7585" y="1652905"/>
            <a:ext cx="4096385" cy="33051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0535" y="1909445"/>
            <a:ext cx="4572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男性输尿管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输精管后外方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与之交叉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穿入膀胱底</a:t>
            </a:r>
          </a:p>
        </p:txBody>
      </p:sp>
      <p:sp>
        <p:nvSpPr>
          <p:cNvPr id="7" name="箭头: 右 6"/>
          <p:cNvSpPr/>
          <p:nvPr/>
        </p:nvSpPr>
        <p:spPr>
          <a:xfrm rot="1440000">
            <a:off x="6049645" y="4099560"/>
            <a:ext cx="567690" cy="18161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5775" y="3281045"/>
            <a:ext cx="4572000" cy="16677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女性输尿管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子宫颈外侧约</a:t>
            </a:r>
            <a:r>
              <a:rPr lang="en-US" altLang="zh-CN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2.5cm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处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子宫动脉后下方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穿入膀胱底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三、输尿管壁内部</a:t>
            </a:r>
          </a:p>
        </p:txBody>
      </p:sp>
      <p:pic>
        <p:nvPicPr>
          <p:cNvPr id="5" name="图片 5" descr="textimage17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7585" y="1652905"/>
            <a:ext cx="4096385" cy="33051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9900" y="2399030"/>
            <a:ext cx="4587875" cy="11302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斜穿膀胱壁的部分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长约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1.5cm,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以输尿管口开口于膀胱。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 descr="textimage17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585" y="633730"/>
            <a:ext cx="3084195" cy="4949825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09220" y="5735525"/>
            <a:ext cx="7380000" cy="307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805"/>
              </a:spcBef>
              <a:buNone/>
            </a:pPr>
            <a:r>
              <a:rPr lang="zh-CN" altLang="en-US" sz="20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男性泌尿生殖系统模式图</a:t>
            </a:r>
          </a:p>
        </p:txBody>
      </p:sp>
      <p:sp>
        <p:nvSpPr>
          <p:cNvPr id="7169" name="Text Box 3"/>
          <p:cNvSpPr txBox="1"/>
          <p:nvPr/>
        </p:nvSpPr>
        <p:spPr>
          <a:xfrm>
            <a:off x="1303655" y="2060575"/>
            <a:ext cx="1879600" cy="28219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SzPct val="110000"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肾</a:t>
            </a:r>
          </a:p>
          <a:p>
            <a:pPr>
              <a:lnSpc>
                <a:spcPct val="90000"/>
              </a:lnSpc>
              <a:spcBef>
                <a:spcPct val="20000"/>
              </a:spcBef>
              <a:buSzPct val="110000"/>
            </a:pP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SzPct val="110000"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排尿管道</a:t>
            </a:r>
          </a:p>
          <a:p>
            <a:pPr>
              <a:lnSpc>
                <a:spcPct val="90000"/>
              </a:lnSpc>
              <a:spcBef>
                <a:spcPct val="20000"/>
              </a:spcBef>
              <a:buSzPct val="110000"/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SzPct val="110000"/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0" name="AutoShape 15"/>
          <p:cNvSpPr/>
          <p:nvPr/>
        </p:nvSpPr>
        <p:spPr>
          <a:xfrm>
            <a:off x="1239230" y="2664904"/>
            <a:ext cx="64425" cy="865505"/>
          </a:xfrm>
          <a:prstGeom prst="leftBrace">
            <a:avLst>
              <a:gd name="adj1" fmla="val 134071"/>
              <a:gd name="adj2" fmla="val 40338"/>
            </a:avLst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7169" grpId="1"/>
      <p:bldP spid="7170" grpId="0" bldLvl="0" animBg="1"/>
      <p:bldP spid="717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2703195" y="1740186"/>
            <a:ext cx="3509010" cy="635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第三节  膀胱</a:t>
            </a: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02960" y="2629217"/>
            <a:ext cx="5409565" cy="159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一、膀胱的形态和膀胱壁的构造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二、膀胱的位置和毗邻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535" y="427355"/>
            <a:ext cx="6585585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一、膀胱的形态和膀胱壁的构造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6575" y="2309879"/>
            <a:ext cx="4035425" cy="22382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 b="1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膀胱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(urinary bladder)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充盈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时呈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卵圆形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空虚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时呈近似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三棱锥体形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，分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尖、体、底和颈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部分。</a:t>
            </a:r>
          </a:p>
        </p:txBody>
      </p:sp>
      <p:pic>
        <p:nvPicPr>
          <p:cNvPr id="2" name="图片 5" descr="textimage18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7775" y="2089785"/>
            <a:ext cx="3872865" cy="28321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0535" y="1352550"/>
            <a:ext cx="4572000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(一) </a:t>
            </a: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膀胱的形态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535" y="427355"/>
            <a:ext cx="6585585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一、膀胱的形态和膀胱壁的构造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8189" y="2306955"/>
            <a:ext cx="42017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膀胱壁自外向内由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外膜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肌层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黏膜下层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黏膜层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构成。</a:t>
            </a:r>
          </a:p>
        </p:txBody>
      </p:sp>
      <p:pic>
        <p:nvPicPr>
          <p:cNvPr id="2" name="图片 5" descr="textimage18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2128" y="2072937"/>
            <a:ext cx="4232069" cy="30947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0535" y="1352550"/>
            <a:ext cx="4572000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(二) </a:t>
            </a: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膀胱壁的构造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535" y="427355"/>
            <a:ext cx="6585585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一、膀胱的形态和膀胱壁的构造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0535" y="1942465"/>
            <a:ext cx="420179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 b="1" kern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膀胱三角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：在膀胱底内面有一三角形区域，位于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左、右输尿管口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尿道内口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之间。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0852" y="1281289"/>
            <a:ext cx="4572000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(二) </a:t>
            </a: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膀胱壁的构造</a:t>
            </a:r>
          </a:p>
        </p:txBody>
      </p:sp>
      <p:pic>
        <p:nvPicPr>
          <p:cNvPr id="5" name="图片 4" descr="textimage18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2825" y="1957070"/>
            <a:ext cx="4077335" cy="34213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0535" y="3559175"/>
            <a:ext cx="420179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 b="1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输尿管间襞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400" kern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两输尿管口之间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的黏膜皱襞，在膀胱镜下所见为一苍白带，在临床上可作为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寻找输尿管口的标志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535" y="427355"/>
            <a:ext cx="6585585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二、膀胱的位置和毗邻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11810" y="1675765"/>
            <a:ext cx="420179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成人膀胱位于小骨盆腔前部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空虚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时不超过耻骨联合上缘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充盈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时可升至耻骨联合以上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11810" y="3508375"/>
            <a:ext cx="420179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在耻骨联合上缘进行膀胱穿刺、造瘘术或膀胱切开取石术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可不经腹膜腔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避免损伤腹膜。</a:t>
            </a:r>
          </a:p>
        </p:txBody>
      </p:sp>
      <p:pic>
        <p:nvPicPr>
          <p:cNvPr id="2" name="图片 4" descr="textimage18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2535" y="2216150"/>
            <a:ext cx="3726180" cy="27673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2703195" y="1854486"/>
            <a:ext cx="3509010" cy="635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第四节  尿道</a:t>
            </a: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40816" y="2768950"/>
            <a:ext cx="5409565" cy="1599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一、男性尿道（见男性生殖系统）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二、女性尿道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535" y="427355"/>
            <a:ext cx="6585585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女性尿道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0535" y="2341245"/>
            <a:ext cx="42017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仅有排尿功能</a:t>
            </a:r>
            <a:r>
              <a:rPr lang="en-US" altLang="zh-CN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较男性尿道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短、宽而直。</a:t>
            </a:r>
          </a:p>
        </p:txBody>
      </p:sp>
      <p:pic>
        <p:nvPicPr>
          <p:cNvPr id="5" name="图片 5" descr="textimage18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4755" y="1478915"/>
            <a:ext cx="3298825" cy="359029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542793" y="2853616"/>
            <a:ext cx="4572000" cy="64516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rtlCol="0" anchor="t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谢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 </a:t>
            </a:r>
            <a:r>
              <a:rPr kumimoji="0" lang="en-US" sz="4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等线" panose="02010600030101010101" charset="-122"/>
              </a:rPr>
              <a:t>谢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等线" panose="02010600030101010101" charset="-122"/>
              </a:rPr>
              <a:t>！</a:t>
            </a:r>
            <a:endParaRPr kumimoji="0" lang="en-US" sz="4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65550" y="811212"/>
            <a:ext cx="1689100" cy="808037"/>
          </a:xfrm>
        </p:spPr>
        <p:txBody>
          <a:bodyPr>
            <a:norm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    录</a:t>
            </a:r>
          </a:p>
        </p:txBody>
      </p:sp>
      <p:sp>
        <p:nvSpPr>
          <p:cNvPr id="4" name="AutoShape 3">
            <a:hlinkClick r:id="rId10" action="ppaction://hlinksldjump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65225" y="2025650"/>
            <a:ext cx="7643813" cy="479425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第一节   肾</a:t>
            </a:r>
          </a:p>
        </p:txBody>
      </p:sp>
      <p:sp>
        <p:nvSpPr>
          <p:cNvPr id="5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0550" y="2025650"/>
            <a:ext cx="473075" cy="474663"/>
          </a:xfrm>
          <a:prstGeom prst="rect">
            <a:avLst/>
          </a:prstGeom>
          <a:solidFill>
            <a:srgbClr val="0058A8"/>
          </a:solidFill>
          <a:ln>
            <a:noFill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6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90550" y="2746375"/>
            <a:ext cx="473075" cy="474663"/>
          </a:xfrm>
          <a:prstGeom prst="rect">
            <a:avLst/>
          </a:prstGeom>
          <a:solidFill>
            <a:srgbClr val="0058A8"/>
          </a:solidFill>
          <a:ln>
            <a:noFill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7" name="AutoShap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54113" y="3467100"/>
            <a:ext cx="7643812" cy="479425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第三节   膀胱</a:t>
            </a:r>
          </a:p>
        </p:txBody>
      </p:sp>
      <p:sp>
        <p:nvSpPr>
          <p:cNvPr id="8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90550" y="3467100"/>
            <a:ext cx="473075" cy="474663"/>
          </a:xfrm>
          <a:prstGeom prst="rect">
            <a:avLst/>
          </a:prstGeom>
          <a:solidFill>
            <a:srgbClr val="0058A8"/>
          </a:solidFill>
          <a:ln>
            <a:noFill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AutoShap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55452" y="2753122"/>
            <a:ext cx="7643812" cy="479425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第二节   输尿管</a:t>
            </a:r>
          </a:p>
        </p:txBody>
      </p:sp>
      <p:sp>
        <p:nvSpPr>
          <p:cNvPr id="3" name="AutoShape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49033" y="4142740"/>
            <a:ext cx="7643812" cy="479425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第四节   尿道</a:t>
            </a:r>
          </a:p>
        </p:txBody>
      </p:sp>
      <p:sp>
        <p:nvSpPr>
          <p:cNvPr id="10" name="Rectangle 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85470" y="4142740"/>
            <a:ext cx="473075" cy="474663"/>
          </a:xfrm>
          <a:prstGeom prst="rect">
            <a:avLst/>
          </a:prstGeom>
          <a:solidFill>
            <a:srgbClr val="0058A8"/>
          </a:solidFill>
          <a:ln>
            <a:noFill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2703195" y="1396651"/>
            <a:ext cx="3509010" cy="635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  肾</a:t>
            </a: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45929" y="2162859"/>
            <a:ext cx="4587240" cy="3753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一、肾的形态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二、肾的位置和毗邻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三、肾的构造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四、肾的被膜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五、肾的血管和肾段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六、肾的异常和畸形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一、肾的形态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631804" y="1599420"/>
            <a:ext cx="4039256" cy="166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l"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肾</a:t>
            </a:r>
            <a:r>
              <a:rPr lang="zh-CN" altLang="en-US" sz="2400" dirty="0">
                <a:solidFill>
                  <a:schemeClr val="tx1"/>
                </a:solidFill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cs typeface="Times New Roman" panose="02020603050405020304" pitchFamily="18" charset="0"/>
              </a:rPr>
              <a:t>kidney)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</a:rPr>
              <a:t>成对的实质性器官，呈红褐色，形似蚕豆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图片 5" descr="textimage17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1060" y="1800860"/>
            <a:ext cx="4215130" cy="3400425"/>
          </a:xfrm>
          <a:prstGeom prst="rect">
            <a:avLst/>
          </a:prstGeom>
        </p:spPr>
      </p:pic>
      <p:sp>
        <p:nvSpPr>
          <p:cNvPr id="2" name="Rectangle 17"/>
          <p:cNvSpPr>
            <a:spLocks noChangeArrowheads="1"/>
          </p:cNvSpPr>
          <p:nvPr/>
        </p:nvSpPr>
        <p:spPr bwMode="auto">
          <a:xfrm>
            <a:off x="631804" y="3352655"/>
            <a:ext cx="4039256" cy="17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l"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肾门：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肾的内侧缘中部凹陷，是肾血管、神经、淋巴管和肾盂末端出入处。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一、肾的形态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631804" y="1660380"/>
            <a:ext cx="4039256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l"/>
            </a:pPr>
            <a:r>
              <a:rPr lang="zh-CN" altLang="en-US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肾蒂：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</a:rPr>
              <a:t>出入肾门的结构被结缔组织包裹形成。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图片 5" descr="textimage17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1060" y="1800860"/>
            <a:ext cx="4215130" cy="3400425"/>
          </a:xfrm>
          <a:prstGeom prst="rect">
            <a:avLst/>
          </a:prstGeom>
        </p:spPr>
      </p:pic>
      <p:sp>
        <p:nvSpPr>
          <p:cNvPr id="2" name="Rectangle 17"/>
          <p:cNvSpPr>
            <a:spLocks noChangeArrowheads="1"/>
          </p:cNvSpPr>
          <p:nvPr/>
        </p:nvSpPr>
        <p:spPr bwMode="auto">
          <a:xfrm>
            <a:off x="631804" y="2955145"/>
            <a:ext cx="4039256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l"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肾窦：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由肾门伸入肾实质的凹陷，内含肾小盏、肾大盏、肾盂、肾血管及脂肪组织等。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二、肾的位置和毗邻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0852" y="1256442"/>
            <a:ext cx="2542540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(一) 肾的位置</a:t>
            </a:r>
          </a:p>
        </p:txBody>
      </p:sp>
      <p:pic>
        <p:nvPicPr>
          <p:cNvPr id="6" name="图片 5" descr="textimage17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1525" y="2582545"/>
            <a:ext cx="4085590" cy="2954020"/>
          </a:xfrm>
          <a:prstGeom prst="rect">
            <a:avLst/>
          </a:prstGeom>
        </p:spPr>
      </p:pic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398145" y="2161540"/>
            <a:ext cx="4183380" cy="1113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l"/>
            </a:pP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</a:rPr>
              <a:t>肾位于脊柱两侧</a:t>
            </a:r>
            <a:r>
              <a:rPr lang="en-US" altLang="zh-CN" sz="2400" dirty="0">
                <a:solidFill>
                  <a:schemeClr val="tx1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</a:rPr>
              <a:t>腹膜后间隙内</a:t>
            </a:r>
            <a:r>
              <a:rPr lang="en-US" altLang="zh-CN" sz="2400" dirty="0">
                <a:solidFill>
                  <a:schemeClr val="tx1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</a:rPr>
              <a:t>紧贴腹后壁的上部。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398145" y="3952240"/>
            <a:ext cx="4236085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l"/>
            </a:pPr>
            <a:r>
              <a:rPr lang="zh-CN" altLang="en-US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 肾区：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</a:rPr>
              <a:t>肾门的体表投影点位于竖脊肌的外侧缘与第</a:t>
            </a:r>
            <a:r>
              <a:rPr lang="en-US" altLang="zh-CN" sz="2400" dirty="0">
                <a:solidFill>
                  <a:schemeClr val="tx1"/>
                </a:solidFill>
                <a:latin typeface="宋体" panose="02010600030101010101" pitchFamily="2" charset="-122"/>
              </a:rPr>
              <a:t>12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</a:rPr>
              <a:t>肋的夹角处。在某些肾疾病患者</a:t>
            </a:r>
            <a:r>
              <a:rPr lang="en-US" altLang="zh-CN" sz="2400" dirty="0">
                <a:solidFill>
                  <a:schemeClr val="tx1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</a:rPr>
              <a:t>叩击或触压此处可引起疼痛。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8145" y="3360420"/>
            <a:ext cx="4572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l"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左肾高于右肾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二、肾的位置和毗邻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7604" y="1306940"/>
            <a:ext cx="2542540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(二) 肾的毗邻</a:t>
            </a:r>
          </a:p>
        </p:txBody>
      </p:sp>
      <p:pic>
        <p:nvPicPr>
          <p:cNvPr id="5" name="图片 5" descr="textimage18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519045"/>
            <a:ext cx="7638415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三、肾的构造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7692" y="1335281"/>
            <a:ext cx="4352925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(一) 肾皮质 </a:t>
            </a:r>
            <a:endParaRPr lang="zh-CN" altLang="en-US" sz="2800" b="1" kern="0" dirty="0">
              <a:solidFill>
                <a:schemeClr val="accent5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图片 5" descr="textimage18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2505" y="1990725"/>
            <a:ext cx="3846195" cy="3537585"/>
          </a:xfrm>
          <a:prstGeom prst="rect">
            <a:avLst/>
          </a:prstGeom>
        </p:spPr>
      </p:pic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672465" y="3273425"/>
            <a:ext cx="418338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l"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肾柱：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</a:rPr>
              <a:t>肾皮质深入肾髓质的部分。</a:t>
            </a:r>
          </a:p>
        </p:txBody>
      </p:sp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672465" y="2482215"/>
            <a:ext cx="41833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l"/>
            </a:pP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</a:rPr>
              <a:t>由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肾小体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肾小管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</a:rPr>
              <a:t>组成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04.45,&quot;left&quot;:46.1,&quot;top&quot;:159.5,&quot;width&quot;:647.525039370078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04.45,&quot;left&quot;:46.1,&quot;top&quot;:159.5,&quot;width&quot;:647.525039370078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04.45,&quot;left&quot;:46.1,&quot;top&quot;:159.5,&quot;width&quot;:647.5250393700787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04.45,&quot;left&quot;:46.1,&quot;top&quot;:159.5,&quot;width&quot;:647.5250393700787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04.45,&quot;left&quot;:46.1,&quot;top&quot;:159.5,&quot;width&quot;:647.5250393700787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04.45,&quot;left&quot;:46.1,&quot;top&quot;:159.5,&quot;width&quot;:647.5250393700787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04.45,&quot;left&quot;:46.1,&quot;top&quot;:159.5,&quot;width&quot;:647.5250393700787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DIAGRAM_VIRTUALLY_FRAME" val="{&quot;height&quot;:204.45,&quot;left&quot;:46.1,&quot;top&quot;:159.5,&quot;width&quot;:647.5250393700787}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847</Words>
  <Application>Microsoft Office PowerPoint</Application>
  <PresentationFormat>全屏显示(4:3)</PresentationFormat>
  <Paragraphs>105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Aptos</vt:lpstr>
      <vt:lpstr>Aptos Display</vt:lpstr>
      <vt:lpstr>Noto Sans SC</vt:lpstr>
      <vt:lpstr>等线</vt:lpstr>
      <vt:lpstr>等线 Light</vt:lpstr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1_Office 主题​​</vt:lpstr>
      <vt:lpstr>第六章  泌尿系统</vt:lpstr>
      <vt:lpstr>PowerPoint 演示文稿</vt:lpstr>
      <vt:lpstr>目    录</vt:lpstr>
      <vt:lpstr>第一节  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第二节  输尿管</vt:lpstr>
      <vt:lpstr>PowerPoint 演示文稿</vt:lpstr>
      <vt:lpstr>PowerPoint 演示文稿</vt:lpstr>
      <vt:lpstr>PowerPoint 演示文稿</vt:lpstr>
      <vt:lpstr>第三节  膀胱</vt:lpstr>
      <vt:lpstr>PowerPoint 演示文稿</vt:lpstr>
      <vt:lpstr>PowerPoint 演示文稿</vt:lpstr>
      <vt:lpstr>PowerPoint 演示文稿</vt:lpstr>
      <vt:lpstr>PowerPoint 演示文稿</vt:lpstr>
      <vt:lpstr>第四节  尿道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  泌尿系统</dc:title>
  <dc:creator>化春 缪</dc:creator>
  <cp:lastModifiedBy>Administrator</cp:lastModifiedBy>
  <cp:revision>46</cp:revision>
  <dcterms:created xsi:type="dcterms:W3CDTF">2026-02-09T12:03:00Z</dcterms:created>
  <dcterms:modified xsi:type="dcterms:W3CDTF">2026-07-29T08:11:19Z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9019C2BE51D249FF8751B5C1DE28A9F1_12</vt:lpwstr>
  </property>
</Properties>
</file>