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69"/>
  </p:notesMasterIdLst>
  <p:handoutMasterIdLst>
    <p:handoutMasterId r:id="rId70"/>
  </p:handoutMasterIdLst>
  <p:sldIdLst>
    <p:sldId id="256" r:id="rId4"/>
    <p:sldId id="297" r:id="rId5"/>
    <p:sldId id="298" r:id="rId6"/>
    <p:sldId id="299" r:id="rId7"/>
    <p:sldId id="308" r:id="rId8"/>
    <p:sldId id="309" r:id="rId9"/>
    <p:sldId id="301" r:id="rId10"/>
    <p:sldId id="302" r:id="rId11"/>
    <p:sldId id="310" r:id="rId12"/>
    <p:sldId id="303" r:id="rId13"/>
    <p:sldId id="304" r:id="rId14"/>
    <p:sldId id="311" r:id="rId15"/>
    <p:sldId id="312" r:id="rId16"/>
    <p:sldId id="305" r:id="rId17"/>
    <p:sldId id="327" r:id="rId18"/>
    <p:sldId id="313" r:id="rId19"/>
    <p:sldId id="306" r:id="rId20"/>
    <p:sldId id="314" r:id="rId21"/>
    <p:sldId id="315" r:id="rId22"/>
    <p:sldId id="316" r:id="rId23"/>
    <p:sldId id="317" r:id="rId24"/>
    <p:sldId id="318" r:id="rId25"/>
    <p:sldId id="319" r:id="rId26"/>
    <p:sldId id="320" r:id="rId27"/>
    <p:sldId id="321" r:id="rId28"/>
    <p:sldId id="322" r:id="rId29"/>
    <p:sldId id="323" r:id="rId30"/>
    <p:sldId id="324" r:id="rId31"/>
    <p:sldId id="325" r:id="rId32"/>
    <p:sldId id="326" r:id="rId33"/>
    <p:sldId id="328" r:id="rId34"/>
    <p:sldId id="329" r:id="rId35"/>
    <p:sldId id="330" r:id="rId36"/>
    <p:sldId id="331" r:id="rId37"/>
    <p:sldId id="332" r:id="rId38"/>
    <p:sldId id="333" r:id="rId39"/>
    <p:sldId id="334" r:id="rId40"/>
    <p:sldId id="335" r:id="rId41"/>
    <p:sldId id="336" r:id="rId42"/>
    <p:sldId id="337" r:id="rId43"/>
    <p:sldId id="338" r:id="rId44"/>
    <p:sldId id="362" r:id="rId45"/>
    <p:sldId id="339" r:id="rId46"/>
    <p:sldId id="340" r:id="rId47"/>
    <p:sldId id="341" r:id="rId48"/>
    <p:sldId id="342" r:id="rId49"/>
    <p:sldId id="343" r:id="rId50"/>
    <p:sldId id="344" r:id="rId51"/>
    <p:sldId id="345" r:id="rId52"/>
    <p:sldId id="346" r:id="rId53"/>
    <p:sldId id="347" r:id="rId54"/>
    <p:sldId id="348" r:id="rId55"/>
    <p:sldId id="349" r:id="rId56"/>
    <p:sldId id="350" r:id="rId57"/>
    <p:sldId id="351" r:id="rId58"/>
    <p:sldId id="352" r:id="rId59"/>
    <p:sldId id="353" r:id="rId60"/>
    <p:sldId id="354" r:id="rId61"/>
    <p:sldId id="355" r:id="rId62"/>
    <p:sldId id="356" r:id="rId63"/>
    <p:sldId id="357" r:id="rId64"/>
    <p:sldId id="358" r:id="rId65"/>
    <p:sldId id="359" r:id="rId66"/>
    <p:sldId id="360" r:id="rId67"/>
    <p:sldId id="363" r:id="rId6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8A8"/>
    <a:srgbClr val="007FC4"/>
    <a:srgbClr val="015EA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6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7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E5E87-48D9-4E64-B29C-8A0EF8F899C2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AC9DC4-37C6-4EE8-88BE-C3417933B9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7071" y="6488614"/>
            <a:ext cx="2057400" cy="365125"/>
          </a:xfrm>
        </p:spPr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47700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484937"/>
            <a:ext cx="2057400" cy="365125"/>
          </a:xfrm>
        </p:spPr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12105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400" y="147574"/>
            <a:ext cx="915418" cy="9154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508069"/>
            <a:ext cx="2446020" cy="318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7071" y="6488614"/>
            <a:ext cx="2057400" cy="365125"/>
          </a:xfrm>
        </p:spPr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47700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484937"/>
            <a:ext cx="2057400" cy="365125"/>
          </a:xfrm>
        </p:spPr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12105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400" y="147574"/>
            <a:ext cx="915418" cy="9154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508069"/>
            <a:ext cx="2446020" cy="318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6" hasCustomPrompt="1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Autofit/>
          </a:bodyPr>
          <a:lstStyle>
            <a:lvl1pPr algn="ctr">
              <a:lnSpc>
                <a:spcPct val="92000"/>
              </a:lnSpc>
              <a:defRPr sz="60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92000"/>
              </a:lnSpc>
            </a:pPr>
            <a:r>
              <a:rPr lang="en-US" sz="60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7" hasCustomPrompt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algn="ctr">
              <a:lnSpc>
                <a:spcPct val="92000"/>
              </a:lnSpc>
              <a:defRPr sz="2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92000"/>
              </a:lnSpc>
              <a:spcBef>
                <a:spcPts val="1000"/>
              </a:spcBef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单击此处编辑母版副标题样式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8"/>
          </p:nvPr>
        </p:nvSpPr>
        <p:spPr>
          <a:xfrm>
            <a:off x="27071" y="6488614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9" hasCustomPrompt="1"/>
          </p:nvPr>
        </p:nvSpPr>
        <p:spPr>
          <a:xfrm>
            <a:off x="3028950" y="6477000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10"/>
          </p:nvPr>
        </p:nvSpPr>
        <p:spPr>
          <a:xfrm>
            <a:off x="6457950" y="6484937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12700">
            <a:noFill/>
            <a:prstDash val="solid"/>
            <a:miter lim="8000000"/>
          </a:ln>
        </p:spPr>
        <p:txBody>
          <a:bodyPr wrap="none" lIns="91440" tIns="45720" rIns="91440" bIns="45720" rtlCol="0" anchor="ctr">
            <a:noAutofit/>
          </a:bodyPr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0" i="0" u="none" strike="noStrike">
                <a:solidFill>
                  <a:srgbClr val="000000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 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1210567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026400" y="147574"/>
            <a:ext cx="915418" cy="915418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>
          <a:xfrm>
            <a:off x="6670909" y="6508069"/>
            <a:ext cx="2446020" cy="318860"/>
          </a:xfrm>
          <a:prstGeom prst="rect">
            <a:avLst/>
          </a:prstGeom>
          <a:ln w="12700">
            <a:noFill/>
            <a:prstDash val="solid"/>
          </a:ln>
        </p:spPr>
      </p:pic>
    </p:spTree>
    <p:extLst>
      <p:ext uri="{BB962C8B-B14F-4D97-AF65-F5344CB8AC3E}">
        <p14:creationId xmlns:p14="http://schemas.microsoft.com/office/powerpoint/2010/main" val="22446593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11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12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13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14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15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36669743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16" hasCustomPrompt="1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60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60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17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algn="l">
              <a:lnSpc>
                <a:spcPct val="92000"/>
              </a:lnSpc>
              <a:defRPr sz="2400" b="0" i="0" u="none" strike="noStrike" spc="0">
                <a:solidFill>
                  <a:srgbClr val="767676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400" b="0" i="0" u="none" strike="noStrike">
                <a:solidFill>
                  <a:srgbClr val="767676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18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19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20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30770300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21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22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23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2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25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26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5413187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27" hasCustomPrompt="1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28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2400" b="1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400" b="1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29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30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Autofit/>
          </a:bodyPr>
          <a:lstStyle>
            <a:lvl1pPr algn="l">
              <a:lnSpc>
                <a:spcPct val="92000"/>
              </a:lnSpc>
              <a:defRPr sz="2400" b="1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400" b="1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31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3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8" name="AutoShape 8"/>
          <p:cNvSpPr>
            <a:spLocks noGrp="1"/>
          </p:cNvSpPr>
          <p:nvPr>
            <p:ph type="body" sz="quarter" idx="33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9" name="AutoShape 9"/>
          <p:cNvSpPr>
            <a:spLocks noGrp="1"/>
          </p:cNvSpPr>
          <p:nvPr>
            <p:ph type="body" sz="quarter" idx="3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36718275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35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36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4" name="AutoShape 4"/>
          <p:cNvSpPr>
            <a:spLocks noGrp="1"/>
          </p:cNvSpPr>
          <p:nvPr>
            <p:ph type="body" sz="quarter" idx="37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38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24961859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39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3" name="AutoShape 3"/>
          <p:cNvSpPr>
            <a:spLocks noGrp="1"/>
          </p:cNvSpPr>
          <p:nvPr>
            <p:ph type="body" sz="quarter" idx="40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41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652235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42" hasCustomPrompt="1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32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32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43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635000" indent="-406400" algn="l">
              <a:lnSpc>
                <a:spcPct val="92000"/>
              </a:lnSpc>
              <a:defRPr sz="32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1041400" indent="-355600"/>
            <a:lvl3pPr marL="1447800" indent="-304800"/>
            <a:lvl4pPr marL="1854200" indent="-254000"/>
            <a:lvl5pPr marL="2311400" indent="-254000"/>
            <a:lvl6pPr marL="2768600" indent="-254000"/>
            <a:lvl7pPr marL="3225800" indent="-254000"/>
            <a:lvl8pPr marL="3683000" indent="-254000"/>
            <a:lvl9pPr marL="4140200" indent="-2540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32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44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algn="l">
              <a:lnSpc>
                <a:spcPct val="92000"/>
              </a:lnSpc>
              <a:defRPr sz="16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16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45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46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47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20443545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48" hasCustomPrompt="1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32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32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pic" sz="quarter" idx="49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lIns="63500" tIns="63500" rIns="63500" bIns="63500" anchor="ctr"/>
          <a:lstStyle>
            <a:lvl1pPr algn="ctr">
              <a:defRPr sz="16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algn="ctr"/>
            <a:endParaRPr/>
          </a:p>
        </p:txBody>
      </p:sp>
      <p:sp>
        <p:nvSpPr>
          <p:cNvPr id="4" name="AutoShape 4"/>
          <p:cNvSpPr>
            <a:spLocks noGrp="1"/>
          </p:cNvSpPr>
          <p:nvPr>
            <p:ph type="body" sz="quarter" idx="50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algn="l">
              <a:lnSpc>
                <a:spcPct val="92000"/>
              </a:lnSpc>
              <a:defRPr sz="16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16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51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52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53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2581887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54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5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56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57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58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17878100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59" hasCustomPrompt="1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60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61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62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63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1437751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microsoft.com/office/2007/relationships/hdphoto" Target="../media/hdphoto2.wdp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590"/>
            <a:ext cx="9144000" cy="457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445" y="48960"/>
            <a:ext cx="362459" cy="362459"/>
          </a:xfrm>
          <a:prstGeom prst="rect">
            <a:avLst/>
          </a:prstGeom>
        </p:spPr>
      </p:pic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>
            <a:grayscl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500132"/>
            <a:ext cx="2446020" cy="3188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590"/>
            <a:ext cx="9144000" cy="457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445" y="48960"/>
            <a:ext cx="362459" cy="362459"/>
          </a:xfrm>
          <a:prstGeom prst="rect">
            <a:avLst/>
          </a:prstGeom>
        </p:spPr>
      </p:pic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>
            <a:grayscl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500132"/>
            <a:ext cx="2446020" cy="3188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0" y="1590"/>
            <a:ext cx="9144000" cy="457200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8648445" y="48960"/>
            <a:ext cx="362459" cy="362459"/>
          </a:xfrm>
          <a:prstGeom prst="rect">
            <a:avLst/>
          </a:prstGeom>
          <a:ln w="12700">
            <a:noFill/>
            <a:prstDash val="solid"/>
          </a:ln>
        </p:spPr>
      </p:pic>
      <p:sp>
        <p:nvSpPr>
          <p:cNvPr id="3" name="AutoShap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12700">
            <a:noFill/>
            <a:prstDash val="solid"/>
            <a:miter lim="8000000"/>
          </a:ln>
        </p:spPr>
        <p:txBody>
          <a:bodyPr wrap="none" lIns="91440" tIns="45720" rIns="91440" bIns="45720" rtlCol="0" anchor="ctr">
            <a:noAutofit/>
          </a:bodyPr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0" i="0" u="none" strike="noStrike">
                <a:solidFill>
                  <a:srgbClr val="000000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 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5">
            <a:grayscl/>
          </a:blip>
          <a:srcRect/>
          <a:stretch>
            <a:fillRect/>
          </a:stretch>
        </p:blipFill>
        <p:spPr>
          <a:xfrm>
            <a:off x="6670909" y="6500132"/>
            <a:ext cx="2446020" cy="318860"/>
          </a:xfrm>
          <a:prstGeom prst="rect">
            <a:avLst/>
          </a:prstGeom>
          <a:ln w="12700">
            <a:noFill/>
            <a:prstDash val="solid"/>
          </a:ln>
        </p:spPr>
      </p:pic>
    </p:spTree>
    <p:extLst>
      <p:ext uri="{BB962C8B-B14F-4D97-AF65-F5344CB8AC3E}">
        <p14:creationId xmlns:p14="http://schemas.microsoft.com/office/powerpoint/2010/main" val="296150413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" Target="slide4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36.jpeg"/><Relationship Id="rId4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image" Target="../media/image3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image" Target="../media/image36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image" Target="../media/image3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image" Target="../media/image39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4"/>
          <p:cNvSpPr>
            <a:spLocks noGrp="1" noChangeArrowheads="1"/>
          </p:cNvSpPr>
          <p:nvPr>
            <p:ph type="subTitle" idx="1"/>
          </p:nvPr>
        </p:nvSpPr>
        <p:spPr>
          <a:xfrm>
            <a:off x="0" y="735905"/>
            <a:ext cx="3846512" cy="5572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人体系统解剖学（第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1727200" y="2736850"/>
            <a:ext cx="5689600" cy="906016"/>
          </a:xfrm>
        </p:spPr>
        <p:txBody>
          <a:bodyPr/>
          <a:lstStyle/>
          <a:p>
            <a:pPr eaLnBrk="1" hangingPunct="1"/>
            <a:r>
              <a:rPr lang="zh-CN" altLang="en-US" sz="48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第十章  心血管系统</a:t>
            </a:r>
            <a:endParaRPr lang="zh-CN" altLang="en-US" sz="40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6973" y="486539"/>
            <a:ext cx="246126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三、心腔</a:t>
            </a:r>
          </a:p>
        </p:txBody>
      </p:sp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957660" y="2502631"/>
            <a:ext cx="3682919" cy="2861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1. </a:t>
            </a:r>
            <a:r>
              <a:rPr lang="zh-CN" altLang="en-US" sz="2400" b="1" dirty="0"/>
              <a:t>右心房</a:t>
            </a:r>
            <a:r>
              <a:rPr lang="zh-CN" altLang="en-US" sz="2400" dirty="0"/>
              <a:t>（</a:t>
            </a:r>
            <a:r>
              <a:rPr lang="en-US" altLang="zh-CN" sz="2400" dirty="0"/>
              <a:t>right atrium</a:t>
            </a:r>
            <a:r>
              <a:rPr lang="zh-CN" altLang="en-US" sz="2400" dirty="0"/>
              <a:t>）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2. </a:t>
            </a:r>
            <a:r>
              <a:rPr lang="zh-CN" altLang="en-US" sz="2400" b="1" dirty="0"/>
              <a:t>右心室</a:t>
            </a:r>
            <a:r>
              <a:rPr lang="zh-CN" altLang="en-US" sz="2400" dirty="0"/>
              <a:t>（</a:t>
            </a:r>
            <a:r>
              <a:rPr lang="en-US" altLang="zh-CN" sz="2400" dirty="0"/>
              <a:t>right ventricle</a:t>
            </a:r>
            <a:r>
              <a:rPr lang="zh-CN" altLang="en-US" sz="2400" dirty="0"/>
              <a:t>）</a:t>
            </a:r>
            <a:endParaRPr lang="zh-CN" altLang="en-US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kern="0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en-US" sz="2400" b="1" kern="0" dirty="0">
                <a:solidFill>
                  <a:srgbClr val="000000"/>
                </a:solidFill>
                <a:cs typeface="Times New Roman" panose="02020603050405020304" pitchFamily="18" charset="0"/>
              </a:rPr>
              <a:t>. 左心房</a:t>
            </a:r>
            <a:r>
              <a:rPr lang="zh-CN" altLang="en-US" sz="2400" dirty="0">
                <a:sym typeface="+mn-ea"/>
              </a:rPr>
              <a:t>（</a:t>
            </a:r>
            <a:r>
              <a:rPr lang="en-US" altLang="zh-CN" sz="2400" dirty="0">
                <a:sym typeface="+mn-ea"/>
              </a:rPr>
              <a:t>left atrium</a:t>
            </a:r>
            <a:r>
              <a:rPr lang="zh-CN" altLang="en-US" sz="2400" dirty="0">
                <a:sym typeface="+mn-ea"/>
              </a:rPr>
              <a:t>）</a:t>
            </a:r>
            <a:endParaRPr lang="zh-CN" altLang="en-US" sz="2400" kern="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4.</a:t>
            </a:r>
            <a:r>
              <a:rPr lang="zh-CN" altLang="en-US" sz="2400" b="1" dirty="0">
                <a:cs typeface="Times New Roman" panose="02020603050405020304" pitchFamily="18" charset="0"/>
              </a:rPr>
              <a:t>左心室</a:t>
            </a:r>
            <a:r>
              <a:rPr lang="zh-CN" altLang="en-US" sz="2400" dirty="0"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400" dirty="0">
                <a:cs typeface="Times New Roman" panose="02020603050405020304" pitchFamily="18" charset="0"/>
                <a:sym typeface="+mn-ea"/>
              </a:rPr>
              <a:t>left ventricle</a:t>
            </a:r>
            <a:r>
              <a:rPr lang="zh-CN" altLang="en-US" sz="2400" dirty="0">
                <a:cs typeface="Times New Roman" panose="02020603050405020304" pitchFamily="18" charset="0"/>
                <a:sym typeface="+mn-ea"/>
              </a:rPr>
              <a:t>）</a:t>
            </a:r>
            <a:endParaRPr lang="zh-CN" altLang="en-US" sz="2400" dirty="0"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2524" y="1494059"/>
            <a:ext cx="78890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   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心被心间隔分为左、右两半心,左、右半心各分成左、右心房和左、右心室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4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个腔,同侧心房和心室借房室口相通。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388481" y="1371947"/>
            <a:ext cx="3723005" cy="864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sym typeface="+mn-ea"/>
              </a:rPr>
              <a:t>右心房</a:t>
            </a:r>
            <a:r>
              <a:rPr lang="zh-CN" altLang="en-US" sz="2400" dirty="0">
                <a:sym typeface="+mn-ea"/>
              </a:rPr>
              <a:t>（</a:t>
            </a:r>
            <a:r>
              <a:rPr lang="en-US" altLang="zh-CN" sz="2400" dirty="0">
                <a:sym typeface="+mn-ea"/>
              </a:rPr>
              <a:t>right atrium</a:t>
            </a:r>
            <a:r>
              <a:rPr lang="zh-CN" altLang="en-US" sz="2400" dirty="0">
                <a:sym typeface="+mn-ea"/>
              </a:rPr>
              <a:t>）</a:t>
            </a: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9" name="图片 4" descr="textimage21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4822" y="1480057"/>
            <a:ext cx="4929310" cy="4005996"/>
          </a:xfrm>
          <a:prstGeom prst="rect">
            <a:avLst/>
          </a:prstGeom>
        </p:spPr>
      </p:pic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581797" y="2301568"/>
            <a:ext cx="2352728" cy="129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kern="0" dirty="0">
                <a:solidFill>
                  <a:schemeClr val="tx1"/>
                </a:solidFill>
                <a:latin typeface="宋体" panose="02010600030101010101" pitchFamily="2" charset="-122"/>
              </a:rPr>
              <a:t>固有心房</a:t>
            </a:r>
            <a:endParaRPr lang="en-US" altLang="zh-CN" sz="2400" b="1" kern="0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kern="0" dirty="0">
                <a:solidFill>
                  <a:srgbClr val="000000"/>
                </a:solidFill>
                <a:latin typeface="宋体" panose="02010600030101010101" pitchFamily="2" charset="-122"/>
              </a:rPr>
              <a:t>腔静脉窦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68429" y="4050163"/>
            <a:ext cx="1966096" cy="1225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卵圆窝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Koch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三角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1563" y="476616"/>
            <a:ext cx="246126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三、心腔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443606" y="1380825"/>
            <a:ext cx="3723005" cy="864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2. </a:t>
            </a:r>
            <a:r>
              <a:rPr lang="zh-CN" altLang="en-US" sz="2400" b="1" dirty="0">
                <a:sym typeface="+mn-ea"/>
              </a:rPr>
              <a:t>右心室</a:t>
            </a:r>
            <a:r>
              <a:rPr lang="zh-CN" altLang="en-US" sz="2400" dirty="0">
                <a:sym typeface="+mn-ea"/>
              </a:rPr>
              <a:t>（</a:t>
            </a:r>
            <a:r>
              <a:rPr lang="en-US" altLang="zh-CN" sz="2400" dirty="0">
                <a:sym typeface="+mn-ea"/>
              </a:rPr>
              <a:t>right ventricle</a:t>
            </a:r>
            <a:r>
              <a:rPr lang="zh-CN" altLang="en-US" sz="2400" dirty="0">
                <a:sym typeface="+mn-ea"/>
              </a:rPr>
              <a:t>）</a:t>
            </a: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707405" y="2357421"/>
            <a:ext cx="2776205" cy="129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kern="0" dirty="0">
                <a:solidFill>
                  <a:schemeClr val="tx1"/>
                </a:solidFill>
                <a:latin typeface="宋体" panose="02010600030101010101" pitchFamily="2" charset="-122"/>
              </a:rPr>
              <a:t>流入道</a:t>
            </a:r>
            <a:endParaRPr lang="en-US" altLang="zh-CN" sz="2400" b="1" kern="0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kern="0" dirty="0">
                <a:solidFill>
                  <a:srgbClr val="000000"/>
                </a:solidFill>
                <a:latin typeface="宋体" panose="02010600030101010101" pitchFamily="2" charset="-122"/>
              </a:rPr>
              <a:t>流出道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10868" y="4228490"/>
            <a:ext cx="2169277" cy="1052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三尖瓣复合体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肺动脉瓣</a:t>
            </a:r>
          </a:p>
        </p:txBody>
      </p:sp>
      <p:pic>
        <p:nvPicPr>
          <p:cNvPr id="5" name="图片 5" descr="textimage21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6510" y="1032719"/>
            <a:ext cx="4453884" cy="471910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7175" y="488950"/>
            <a:ext cx="246126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三、心腔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479117" y="1269365"/>
            <a:ext cx="3723005" cy="3648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3. </a:t>
            </a:r>
            <a:r>
              <a:rPr lang="zh-CN" altLang="en-US" sz="2400" b="1" dirty="0">
                <a:cs typeface="Times New Roman" panose="02020603050405020304" pitchFamily="18" charset="0"/>
              </a:rPr>
              <a:t>左</a:t>
            </a:r>
            <a:r>
              <a:rPr lang="zh-CN" altLang="en-US" sz="2400" b="1" dirty="0">
                <a:sym typeface="+mn-ea"/>
              </a:rPr>
              <a:t>心房</a:t>
            </a:r>
            <a:r>
              <a:rPr lang="zh-CN" altLang="en-US" sz="2400" dirty="0">
                <a:sym typeface="+mn-ea"/>
              </a:rPr>
              <a:t>（</a:t>
            </a:r>
            <a:r>
              <a:rPr lang="en-US" altLang="zh-CN" sz="2400" dirty="0">
                <a:sym typeface="+mn-ea"/>
              </a:rPr>
              <a:t>left  atrium</a:t>
            </a:r>
            <a:r>
              <a:rPr lang="zh-CN" altLang="en-US" sz="2400" dirty="0">
                <a:sym typeface="+mn-ea"/>
              </a:rPr>
              <a:t>）</a:t>
            </a: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sym typeface="+mn-ea"/>
              </a:rPr>
              <a:t>4.</a:t>
            </a:r>
            <a:r>
              <a:rPr lang="zh-CN" altLang="en-US" sz="2400" b="1" dirty="0">
                <a:sym typeface="+mn-ea"/>
              </a:rPr>
              <a:t>左心室</a:t>
            </a:r>
            <a:r>
              <a:rPr lang="zh-CN" altLang="en-US" sz="2400" dirty="0">
                <a:sym typeface="+mn-ea"/>
              </a:rPr>
              <a:t>（</a:t>
            </a:r>
            <a:r>
              <a:rPr lang="en-US" altLang="zh-CN" sz="2400" dirty="0">
                <a:sym typeface="+mn-ea"/>
              </a:rPr>
              <a:t>left ventricle</a:t>
            </a:r>
            <a:r>
              <a:rPr lang="zh-CN" altLang="en-US" sz="2400" dirty="0">
                <a:sym typeface="+mn-ea"/>
              </a:rPr>
              <a:t>）</a:t>
            </a: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Text Box 19"/>
          <p:cNvSpPr txBox="1">
            <a:spLocks noChangeArrowheads="1"/>
          </p:cNvSpPr>
          <p:nvPr/>
        </p:nvSpPr>
        <p:spPr bwMode="auto">
          <a:xfrm>
            <a:off x="740996" y="2744470"/>
            <a:ext cx="2466975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kern="0" dirty="0">
                <a:solidFill>
                  <a:schemeClr val="tx1"/>
                </a:solidFill>
                <a:latin typeface="宋体" panose="02010600030101010101" pitchFamily="2" charset="-122"/>
              </a:rPr>
              <a:t>流入道</a:t>
            </a:r>
            <a:endParaRPr lang="en-US" altLang="zh-CN" sz="2400" b="1" kern="0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kern="0" dirty="0">
                <a:solidFill>
                  <a:srgbClr val="000000"/>
                </a:solidFill>
                <a:latin typeface="宋体" panose="02010600030101010101" pitchFamily="2" charset="-122"/>
              </a:rPr>
              <a:t>流出道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42377" y="4320701"/>
            <a:ext cx="2531745" cy="9639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二尖瓣复合体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主动脉瓣</a:t>
            </a:r>
          </a:p>
        </p:txBody>
      </p:sp>
      <p:pic>
        <p:nvPicPr>
          <p:cNvPr id="7" name="图片 5" descr="textimage21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2122" y="1269365"/>
            <a:ext cx="4314598" cy="415316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7175" y="488950"/>
            <a:ext cx="246126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l" eaLnBrk="0" latinLnBrk="1" hangingPunct="0">
              <a:lnSpc>
                <a:spcPct val="150000"/>
              </a:lnSpc>
              <a:spcBef>
                <a:spcPts val="3125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三、心腔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7492" y="614539"/>
            <a:ext cx="4572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四、心的构造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 Box 19"/>
          <p:cNvSpPr txBox="1">
            <a:spLocks noChangeArrowheads="1"/>
          </p:cNvSpPr>
          <p:nvPr/>
        </p:nvSpPr>
        <p:spPr bwMode="auto">
          <a:xfrm>
            <a:off x="448945" y="1754505"/>
            <a:ext cx="3683000" cy="3151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1. </a:t>
            </a:r>
            <a:r>
              <a:rPr lang="zh-CN" sz="2400" b="1" dirty="0"/>
              <a:t>心壁的构造：</a:t>
            </a:r>
            <a:r>
              <a:rPr lang="zh-CN" sz="2400" dirty="0"/>
              <a:t>由心内膜、心肌层和心外膜组成。</a:t>
            </a: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2. </a:t>
            </a:r>
            <a:r>
              <a:rPr lang="zh-CN" altLang="en-US" sz="2400" b="1" dirty="0"/>
              <a:t>房间隔和室间隔</a:t>
            </a: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kern="0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en-US" sz="2400" b="1" kern="0" dirty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r>
              <a:rPr lang="zh-CN" sz="2400" b="1" kern="0" dirty="0">
                <a:solidFill>
                  <a:srgbClr val="000000"/>
                </a:solidFill>
                <a:cs typeface="Times New Roman" panose="02020603050405020304" pitchFamily="18" charset="0"/>
              </a:rPr>
              <a:t>纤维性支架</a:t>
            </a:r>
            <a:endParaRPr lang="zh-CN" altLang="en-US" sz="2400" b="1" kern="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endParaRPr lang="zh-CN" altLang="en-US" sz="2400" b="1" dirty="0">
              <a:cs typeface="Times New Roman" panose="02020603050405020304" pitchFamily="18" charset="0"/>
            </a:endParaRPr>
          </a:p>
        </p:txBody>
      </p:sp>
      <p:pic>
        <p:nvPicPr>
          <p:cNvPr id="6" name="图片 4" descr="textimage22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16" y="1547270"/>
            <a:ext cx="4037647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9"/>
          <p:cNvSpPr txBox="1">
            <a:spLocks noChangeArrowheads="1"/>
          </p:cNvSpPr>
          <p:nvPr/>
        </p:nvSpPr>
        <p:spPr bwMode="auto">
          <a:xfrm>
            <a:off x="303530" y="1547495"/>
            <a:ext cx="3625850" cy="518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2.</a:t>
            </a:r>
            <a:r>
              <a:rPr lang="zh-CN" altLang="en-US" sz="2400" b="1" dirty="0"/>
              <a:t>房间隔和室间隔：</a:t>
            </a: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endParaRPr lang="zh-CN" altLang="en-US" sz="2400" b="1" dirty="0">
              <a:cs typeface="Times New Roman" panose="02020603050405020304" pitchFamily="18" charset="0"/>
            </a:endParaRPr>
          </a:p>
        </p:txBody>
      </p:sp>
      <p:pic>
        <p:nvPicPr>
          <p:cNvPr id="6" name="图片 4" descr="textimage22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0060" y="1628999"/>
            <a:ext cx="4356209" cy="3884033"/>
          </a:xfrm>
          <a:prstGeom prst="rect">
            <a:avLst/>
          </a:prstGeom>
        </p:spPr>
      </p:pic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213995" y="2317750"/>
            <a:ext cx="4358005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kern="0" dirty="0">
                <a:solidFill>
                  <a:schemeClr val="tx1"/>
                </a:solidFill>
                <a:latin typeface="宋体" panose="02010600030101010101" pitchFamily="2" charset="-122"/>
              </a:rPr>
              <a:t>房间隔</a:t>
            </a:r>
            <a:endParaRPr lang="en-US" altLang="zh-CN" sz="2400" b="1" kern="0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kern="0" dirty="0">
                <a:solidFill>
                  <a:srgbClr val="000000"/>
                </a:solidFill>
                <a:latin typeface="宋体" panose="02010600030101010101" pitchFamily="2" charset="-122"/>
              </a:rPr>
              <a:t>室间隔</a:t>
            </a: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000" kern="0" dirty="0">
                <a:solidFill>
                  <a:srgbClr val="000000"/>
                </a:solidFill>
                <a:latin typeface="宋体" panose="02010600030101010101" pitchFamily="2" charset="-122"/>
              </a:rPr>
              <a:t>肌部：大部分较厚，肌组织被覆心内膜构成</a:t>
            </a: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000" kern="0" dirty="0">
                <a:solidFill>
                  <a:srgbClr val="000000"/>
                </a:solidFill>
                <a:latin typeface="宋体" panose="02010600030101010101" pitchFamily="2" charset="-122"/>
              </a:rPr>
              <a:t>膜部：室间隔上部中份缺乏心肌</a:t>
            </a: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0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室间部：室间隔缺损的好发部位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7492" y="614539"/>
            <a:ext cx="4572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四、心的构造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9"/>
          <p:cNvSpPr txBox="1">
            <a:spLocks noChangeArrowheads="1"/>
          </p:cNvSpPr>
          <p:nvPr/>
        </p:nvSpPr>
        <p:spPr bwMode="auto">
          <a:xfrm>
            <a:off x="195660" y="1226281"/>
            <a:ext cx="4376340" cy="4715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kern="0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en-US" sz="2400" b="1" kern="0" dirty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r>
              <a:rPr lang="zh-CN" sz="2400" b="1" kern="0" dirty="0">
                <a:solidFill>
                  <a:srgbClr val="000000"/>
                </a:solidFill>
                <a:cs typeface="Times New Roman" panose="02020603050405020304" pitchFamily="18" charset="0"/>
              </a:rPr>
              <a:t>纤维性支架</a:t>
            </a: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由致密结缔组织构成,包括纤维环和纤维三角等。纤维环位于肺动脉口、主动脉口和房室口的周围,为心肌和心瓣膜提供附着处。左、右纤维三角位于主动脉口与左、右房室口之间。</a:t>
            </a:r>
            <a:endParaRPr lang="zh-CN" altLang="en-US" sz="2400" kern="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endParaRPr lang="zh-CN" altLang="en-US" sz="2000" b="1" kern="0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7" name="图片 4" descr="textimage22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432482"/>
            <a:ext cx="4438301" cy="26012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7830" y="396336"/>
            <a:ext cx="4572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四、心的构造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7492" y="614539"/>
            <a:ext cx="4572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五、心的传导系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400319" y="3088695"/>
            <a:ext cx="4355465" cy="2861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1. </a:t>
            </a:r>
            <a:r>
              <a:rPr lang="zh-CN" altLang="en-US" sz="2400" b="1" dirty="0"/>
              <a:t>窦房结（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sinuatrial node</a:t>
            </a:r>
            <a:r>
              <a:rPr lang="zh-CN" altLang="en-US" sz="2400" b="1" dirty="0"/>
              <a:t>）</a:t>
            </a:r>
            <a:endParaRPr lang="en-US" altLang="zh-CN" sz="2400" b="1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2. </a:t>
            </a:r>
            <a:r>
              <a:rPr lang="zh-CN" altLang="en-US" sz="2400" b="1" dirty="0"/>
              <a:t>结间束</a:t>
            </a:r>
            <a:endParaRPr lang="zh-CN" altLang="en-US" sz="2400" b="1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kern="0" dirty="0">
                <a:solidFill>
                  <a:srgbClr val="000000"/>
                </a:solidFill>
                <a:cs typeface="Times New Roman" panose="02020603050405020304" pitchFamily="18" charset="0"/>
              </a:rPr>
              <a:t>3. 房室结</a:t>
            </a:r>
            <a:r>
              <a:rPr lang="zh-CN" altLang="en-US" sz="2400" b="1" dirty="0">
                <a:sym typeface="+mn-ea"/>
              </a:rPr>
              <a:t>（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atrioventricularnode</a:t>
            </a:r>
            <a:r>
              <a:rPr lang="zh-CN" altLang="en-US" sz="2400" b="1" dirty="0">
                <a:sym typeface="+mn-ea"/>
              </a:rPr>
              <a:t>）</a:t>
            </a:r>
            <a:endParaRPr lang="zh-CN" altLang="en-US" sz="2400" b="1" kern="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4.</a:t>
            </a:r>
            <a:r>
              <a:rPr lang="zh-CN" altLang="en-US" sz="2400" b="1" dirty="0">
                <a:cs typeface="Times New Roman" panose="02020603050405020304" pitchFamily="18" charset="0"/>
              </a:rPr>
              <a:t>房室束及其分支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6712" y="1351774"/>
            <a:ext cx="8490576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心传导系由特殊分化的心肌细胞构成,包括窦房结、结间束、房室结、房室束及其分支,其主要功能是产生并传导兴奋,控制心的节律性活动。</a:t>
            </a:r>
          </a:p>
        </p:txBody>
      </p:sp>
      <p:pic>
        <p:nvPicPr>
          <p:cNvPr id="8" name="图片 4" descr="textimage22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662" y="2856525"/>
            <a:ext cx="4362162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257175" y="1532255"/>
            <a:ext cx="4355465" cy="4068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1. </a:t>
            </a:r>
            <a:r>
              <a:rPr lang="zh-CN" altLang="en-US" sz="2400" b="1" dirty="0"/>
              <a:t>窦房结（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sinuatrial node</a:t>
            </a:r>
            <a:r>
              <a:rPr lang="zh-CN" altLang="en-US" sz="2400" b="1" dirty="0"/>
              <a:t>）</a:t>
            </a:r>
            <a:endParaRPr lang="en-US" altLang="zh-CN" sz="2400" b="1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kumimoji="0"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窦房结(sinuatrial node)是心的正常起搏点,位于上腔静脉和右心房交界处、界沟上</a:t>
            </a:r>
            <a:r>
              <a:rPr kumimoji="0" lang="en-US" altLang="zh-CN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1/3</a:t>
            </a:r>
            <a:r>
              <a:rPr kumimoji="0"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的心外膜深面,多呈长梭形。窦房结产生的兴奋传至心房肌,使心房收缩,同时经结间束传至房室结。</a:t>
            </a:r>
            <a:endParaRPr lang="zh-CN" altLang="en-US" sz="2400" kern="0" dirty="0">
              <a:solidFill>
                <a:srgbClr val="000000"/>
              </a:solidFill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" name="图片 4" descr="textimage22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0773" y="1629185"/>
            <a:ext cx="4362162" cy="3600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7492" y="614539"/>
            <a:ext cx="4572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五、心的传导系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257175" y="1532255"/>
            <a:ext cx="4355465" cy="296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2. </a:t>
            </a:r>
            <a:r>
              <a:rPr lang="zh-CN" altLang="en-US" sz="2400" b="1" dirty="0"/>
              <a:t>结间束</a:t>
            </a:r>
            <a:endParaRPr lang="en-US" altLang="zh-CN" sz="2400" b="1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有研究表明,心房具有一些特殊电生理性能的心肌细胞,构成前、</a:t>
            </a:r>
            <a:b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中、后</a:t>
            </a:r>
            <a:r>
              <a:rPr lang="en-US" altLang="zh-CN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条结间束,将窦房结的兴奋传至房室结。</a:t>
            </a:r>
          </a:p>
        </p:txBody>
      </p:sp>
      <p:pic>
        <p:nvPicPr>
          <p:cNvPr id="8" name="图片 4" descr="textimage22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938" y="1629000"/>
            <a:ext cx="4362162" cy="3600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7492" y="614539"/>
            <a:ext cx="4572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五、心的传导系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65550" y="811212"/>
            <a:ext cx="1689100" cy="808037"/>
          </a:xfrm>
        </p:spPr>
        <p:txBody>
          <a:bodyPr>
            <a:norm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    录</a:t>
            </a:r>
          </a:p>
        </p:txBody>
      </p:sp>
      <p:sp>
        <p:nvSpPr>
          <p:cNvPr id="4" name="AutoShape 3">
            <a:hlinkClick r:id="rId10" action="ppaction://hlinksldjump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65225" y="2025650"/>
            <a:ext cx="7643813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第一节   概述</a:t>
            </a:r>
          </a:p>
        </p:txBody>
      </p:sp>
      <p:sp>
        <p:nvSpPr>
          <p:cNvPr id="5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0550" y="2025650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6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0550" y="2746375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7" name="AutoShap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54113" y="3467100"/>
            <a:ext cx="7643812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第三节   动脉</a:t>
            </a:r>
          </a:p>
        </p:txBody>
      </p:sp>
      <p:sp>
        <p:nvSpPr>
          <p:cNvPr id="8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90550" y="3467100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AutoShap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55452" y="2753122"/>
            <a:ext cx="7643812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第二节   心</a:t>
            </a:r>
          </a:p>
        </p:txBody>
      </p:sp>
      <p:sp>
        <p:nvSpPr>
          <p:cNvPr id="10" name="AutoShap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55383" y="4166870"/>
            <a:ext cx="7643812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第四节   静脉</a:t>
            </a:r>
          </a:p>
        </p:txBody>
      </p:sp>
      <p:sp>
        <p:nvSpPr>
          <p:cNvPr id="11" name="Rectangle 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91820" y="4166870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78740" y="1532255"/>
            <a:ext cx="4472305" cy="3514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3. </a:t>
            </a:r>
            <a:r>
              <a:rPr lang="zh-CN" altLang="en-US" sz="2400" b="1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房室结</a:t>
            </a:r>
            <a:r>
              <a:rPr lang="zh-CN" altLang="en-US" sz="2400" dirty="0">
                <a:sym typeface="+mn-ea"/>
              </a:rPr>
              <a:t>（</a:t>
            </a:r>
            <a:r>
              <a:rPr lang="en-US" altLang="zh-CN" sz="2400" dirty="0">
                <a:sym typeface="+mn-ea"/>
              </a:rPr>
              <a:t>atrioventricularnode</a:t>
            </a:r>
            <a:r>
              <a:rPr lang="zh-CN" altLang="en-US" sz="2400" dirty="0">
                <a:sym typeface="+mn-ea"/>
              </a:rPr>
              <a:t>）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房室结(</a:t>
            </a:r>
            <a:r>
              <a:rPr lang="en-US" altLang="zh-CN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atrioventricularnode</a:t>
            </a: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)位于</a:t>
            </a:r>
            <a:r>
              <a:rPr lang="en-US" altLang="zh-CN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Koch</a:t>
            </a: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三角的心内膜深面,呈扁椭圆形。房室结将来自窦房结的兴奋延搁下传至心室,使心房和心室肌依次顺序收缩。</a:t>
            </a:r>
          </a:p>
        </p:txBody>
      </p:sp>
      <p:pic>
        <p:nvPicPr>
          <p:cNvPr id="8" name="图片 4" descr="textimage22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1045" y="1744595"/>
            <a:ext cx="4362162" cy="3600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7492" y="614539"/>
            <a:ext cx="4572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五、心的传导系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257175" y="1351915"/>
            <a:ext cx="4820852" cy="5381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4. </a:t>
            </a:r>
            <a:r>
              <a:rPr lang="zh-CN" altLang="en-US" sz="2400" b="1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房室束及其分支</a:t>
            </a: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房室束又称</a:t>
            </a:r>
            <a:r>
              <a:rPr lang="en-US" altLang="zh-CN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His</a:t>
            </a: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束,起自房室结,穿过右纤维三角,经室间隔膜部后下缘前行,在室间隔肌部顶端分为左、右束支。左、右束支分别沿室间隔左、右侧心内膜深面下行,分支到达乳头肌根部,最后分成许多细支形成浦肯野纤维网,分布于心室肌。</a:t>
            </a:r>
            <a:endParaRPr lang="zh-CN" altLang="en-US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endParaRPr lang="zh-CN" altLang="en-US" sz="2400" b="1" dirty="0">
              <a:cs typeface="Times New Roman" panose="02020603050405020304" pitchFamily="18" charset="0"/>
            </a:endParaRPr>
          </a:p>
        </p:txBody>
      </p:sp>
      <p:pic>
        <p:nvPicPr>
          <p:cNvPr id="8" name="图片 4" descr="textimage22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0694" y="2377278"/>
            <a:ext cx="3746131" cy="309160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7492" y="614539"/>
            <a:ext cx="4572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五、心的传导系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7492" y="614539"/>
            <a:ext cx="4572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六、心的血管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573405" y="1480820"/>
            <a:ext cx="3761740" cy="820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1. </a:t>
            </a:r>
            <a:r>
              <a:rPr lang="zh-CN" altLang="en-US" sz="2400" b="1" dirty="0"/>
              <a:t>动脉</a:t>
            </a:r>
            <a:r>
              <a:rPr lang="en-US" altLang="zh-CN" sz="2400" b="1" dirty="0"/>
              <a:t>      2. </a:t>
            </a:r>
            <a:r>
              <a:rPr lang="zh-CN" altLang="en-US" sz="2400" b="1" dirty="0"/>
              <a:t>静脉</a:t>
            </a:r>
            <a:endParaRPr lang="zh-CN" altLang="en-US" sz="2400" b="1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endParaRPr lang="zh-CN" altLang="en-US" sz="2400" b="1" dirty="0">
              <a:cs typeface="Times New Roman" panose="02020603050405020304" pitchFamily="18" charset="0"/>
            </a:endParaRPr>
          </a:p>
        </p:txBody>
      </p:sp>
      <p:pic>
        <p:nvPicPr>
          <p:cNvPr id="5" name="图片 5" descr="textimage215.jpe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5275" y="2216150"/>
            <a:ext cx="4083050" cy="3013075"/>
          </a:xfrm>
          <a:prstGeom prst="rect">
            <a:avLst/>
          </a:prstGeom>
        </p:spPr>
      </p:pic>
      <p:pic>
        <p:nvPicPr>
          <p:cNvPr id="10" name="图片 4" descr="textimage216.jpe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728210" y="2222500"/>
            <a:ext cx="3840480" cy="30429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573405" y="1480820"/>
            <a:ext cx="5975350" cy="820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1. </a:t>
            </a:r>
            <a:r>
              <a:rPr lang="zh-CN" altLang="en-US" sz="2400" b="1" dirty="0"/>
              <a:t>动脉</a:t>
            </a:r>
            <a:r>
              <a:rPr lang="en-US" altLang="zh-CN" sz="2400" b="1" dirty="0"/>
              <a:t>  :</a:t>
            </a:r>
            <a:r>
              <a:rPr lang="zh-CN" altLang="en-US" sz="2400" b="1" dirty="0"/>
              <a:t>心的血液供应来自左右冠状动脉</a:t>
            </a:r>
            <a:endParaRPr lang="zh-CN" altLang="en-US" sz="2400" b="1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endParaRPr lang="zh-CN" altLang="en-US" sz="2400" b="1" dirty="0">
              <a:cs typeface="Times New Roman" panose="02020603050405020304" pitchFamily="18" charset="0"/>
            </a:endParaRPr>
          </a:p>
        </p:txBody>
      </p:sp>
      <p:pic>
        <p:nvPicPr>
          <p:cNvPr id="5" name="图片 5" descr="textimage215.jpe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43862" y="2597785"/>
            <a:ext cx="3285503" cy="2424485"/>
          </a:xfrm>
          <a:prstGeom prst="rect">
            <a:avLst/>
          </a:prstGeom>
        </p:spPr>
      </p:pic>
      <p:sp>
        <p:nvSpPr>
          <p:cNvPr id="6" name="Text Box 19"/>
          <p:cNvSpPr txBox="1">
            <a:spLocks noChangeArrowheads="1"/>
          </p:cNvSpPr>
          <p:nvPr/>
        </p:nvSpPr>
        <p:spPr bwMode="auto">
          <a:xfrm>
            <a:off x="470516" y="2430286"/>
            <a:ext cx="2292350" cy="3660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kern="0" dirty="0">
                <a:solidFill>
                  <a:schemeClr val="tx1"/>
                </a:solidFill>
                <a:latin typeface="宋体" panose="02010600030101010101" pitchFamily="2" charset="-122"/>
              </a:rPr>
              <a:t>左冠状动脉</a:t>
            </a:r>
            <a:r>
              <a:rPr lang="en-US" altLang="zh-CN" sz="1800" b="1" kern="0" dirty="0">
                <a:solidFill>
                  <a:schemeClr val="tx1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000" kern="0" dirty="0">
                <a:solidFill>
                  <a:schemeClr val="tx1"/>
                </a:solidFill>
                <a:latin typeface="宋体" panose="02010600030101010101" pitchFamily="2" charset="-122"/>
              </a:rPr>
              <a:t>前室间支</a:t>
            </a:r>
          </a:p>
          <a:p>
            <a:pPr indent="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000" kern="0" dirty="0">
                <a:solidFill>
                  <a:schemeClr val="tx1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000" kern="0" dirty="0">
                <a:solidFill>
                  <a:schemeClr val="tx1"/>
                </a:solidFill>
                <a:latin typeface="宋体" panose="02010600030101010101" pitchFamily="2" charset="-122"/>
              </a:rPr>
              <a:t>旋支</a:t>
            </a:r>
            <a:endParaRPr lang="en-US" altLang="zh-CN" sz="2000" kern="0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kern="0" dirty="0">
                <a:solidFill>
                  <a:srgbClr val="000000"/>
                </a:solidFill>
                <a:latin typeface="宋体" panose="02010600030101010101" pitchFamily="2" charset="-122"/>
              </a:rPr>
              <a:t>右冠状动脉</a:t>
            </a:r>
          </a:p>
          <a:p>
            <a:pPr indent="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kern="0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000" kern="0" dirty="0">
                <a:solidFill>
                  <a:srgbClr val="000000"/>
                </a:solidFill>
                <a:latin typeface="宋体" panose="02010600030101010101" pitchFamily="2" charset="-122"/>
              </a:rPr>
              <a:t>后室间支</a:t>
            </a:r>
          </a:p>
          <a:p>
            <a:pPr indent="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000" kern="0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000" kern="0" dirty="0">
                <a:solidFill>
                  <a:srgbClr val="000000"/>
                </a:solidFill>
                <a:latin typeface="宋体" panose="02010600030101010101" pitchFamily="2" charset="-122"/>
              </a:rPr>
              <a:t>左室后支</a:t>
            </a:r>
          </a:p>
        </p:txBody>
      </p:sp>
      <p:pic>
        <p:nvPicPr>
          <p:cNvPr id="8" name="图片 4" descr="textimage216.jpe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869366" y="2596262"/>
            <a:ext cx="3061569" cy="242600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7492" y="614539"/>
            <a:ext cx="4572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六、心的血管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573405" y="1480820"/>
            <a:ext cx="5975350" cy="820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2. </a:t>
            </a:r>
            <a:r>
              <a:rPr lang="zh-CN" altLang="en-US" sz="2400" b="1" dirty="0"/>
              <a:t>静脉</a:t>
            </a:r>
            <a:r>
              <a:rPr lang="en-US" altLang="zh-CN" sz="2400" b="1" dirty="0"/>
              <a:t>:</a:t>
            </a:r>
            <a:r>
              <a:rPr lang="zh-CN" altLang="en-US" sz="2400" b="1" dirty="0"/>
              <a:t>心的静脉回流途径主要有以下三种</a:t>
            </a:r>
            <a:endParaRPr lang="zh-CN" altLang="en-US" sz="2400" b="1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endParaRPr lang="zh-CN" altLang="en-US" sz="2400" b="1" dirty="0">
              <a:cs typeface="Times New Roman" panose="02020603050405020304" pitchFamily="18" charset="0"/>
            </a:endParaRPr>
          </a:p>
        </p:txBody>
      </p:sp>
      <p:pic>
        <p:nvPicPr>
          <p:cNvPr id="5" name="图片 5" descr="textimage215.jpe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45179" y="2547034"/>
            <a:ext cx="3383264" cy="2496626"/>
          </a:xfrm>
          <a:prstGeom prst="rect">
            <a:avLst/>
          </a:prstGeom>
        </p:spPr>
      </p:pic>
      <p:sp>
        <p:nvSpPr>
          <p:cNvPr id="6" name="Text Box 19"/>
          <p:cNvSpPr txBox="1">
            <a:spLocks noChangeArrowheads="1"/>
          </p:cNvSpPr>
          <p:nvPr/>
        </p:nvSpPr>
        <p:spPr bwMode="auto">
          <a:xfrm>
            <a:off x="417250" y="2188005"/>
            <a:ext cx="2292350" cy="3919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sz="2400" b="1" kern="0" dirty="0">
                <a:solidFill>
                  <a:schemeClr val="tx1"/>
                </a:solidFill>
                <a:latin typeface="宋体" panose="02010600030101010101" pitchFamily="2" charset="-122"/>
              </a:rPr>
              <a:t>冠状窦</a:t>
            </a: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sz="2000" kern="0" dirty="0">
                <a:solidFill>
                  <a:schemeClr val="tx1"/>
                </a:solidFill>
                <a:latin typeface="宋体" panose="02010600030101010101" pitchFamily="2" charset="-122"/>
              </a:rPr>
              <a:t>心大静脉</a:t>
            </a: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sz="2000" kern="0" dirty="0">
                <a:solidFill>
                  <a:schemeClr val="tx1"/>
                </a:solidFill>
                <a:latin typeface="宋体" panose="02010600030101010101" pitchFamily="2" charset="-122"/>
              </a:rPr>
              <a:t>心中静脉</a:t>
            </a: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sz="2000" kern="0" dirty="0">
                <a:solidFill>
                  <a:schemeClr val="tx1"/>
                </a:solidFill>
                <a:latin typeface="宋体" panose="02010600030101010101" pitchFamily="2" charset="-122"/>
              </a:rPr>
              <a:t>心小静脉</a:t>
            </a:r>
            <a:endParaRPr lang="en-US" altLang="zh-CN" sz="2000" kern="0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sz="2400" b="1" kern="0" dirty="0">
                <a:solidFill>
                  <a:srgbClr val="000000"/>
                </a:solidFill>
                <a:latin typeface="宋体" panose="02010600030101010101" pitchFamily="2" charset="-122"/>
              </a:rPr>
              <a:t>心前静脉</a:t>
            </a: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sz="2400" b="1" kern="0" dirty="0">
                <a:solidFill>
                  <a:srgbClr val="000000"/>
                </a:solidFill>
                <a:latin typeface="宋体" panose="02010600030101010101" pitchFamily="2" charset="-122"/>
              </a:rPr>
              <a:t>心最小静脉</a:t>
            </a:r>
          </a:p>
        </p:txBody>
      </p:sp>
      <p:pic>
        <p:nvPicPr>
          <p:cNvPr id="8" name="图片 4" descr="textimage216.jpe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761608" y="2580849"/>
            <a:ext cx="3172058" cy="251356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7492" y="614539"/>
            <a:ext cx="4572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六、心的血管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7492" y="614539"/>
            <a:ext cx="4572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七、心包</a:t>
            </a: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644426" y="1323672"/>
            <a:ext cx="8073390" cy="1243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心包(</a:t>
            </a:r>
            <a:r>
              <a:rPr lang="en-US" altLang="zh-CN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pericardium</a:t>
            </a: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)是包裹心和大血管根部的圆锥形囊,可分为</a:t>
            </a:r>
            <a:b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</a:b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纤维心包和浆膜心包。</a:t>
            </a:r>
          </a:p>
        </p:txBody>
      </p:sp>
      <p:pic>
        <p:nvPicPr>
          <p:cNvPr id="7" name="图片 4" descr="textimage22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4913" y="2566811"/>
            <a:ext cx="3614173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435610" y="2240915"/>
            <a:ext cx="3932204" cy="3360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纤维心包是坚韧的结缔组织囊,为心包的外层,上方与出入心的大血管外膜相移行,下方与膈的中心腱愈着。</a:t>
            </a:r>
          </a:p>
        </p:txBody>
      </p:sp>
      <p:pic>
        <p:nvPicPr>
          <p:cNvPr id="7" name="图片 4" descr="textimage22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8815" y="1481166"/>
            <a:ext cx="4136390" cy="412016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8795" y="1612512"/>
            <a:ext cx="3227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dirty="0"/>
              <a:t>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纤维心包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7492" y="614539"/>
            <a:ext cx="4572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七、心包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385444" y="1973580"/>
            <a:ext cx="4571999" cy="3360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浆膜心包分壁、脏两层,壁层紧贴在纤维性心包的内面,脏层包于心肌的表面,形成心外膜。脏、壁两层在大血管根部互相移行,两层之间的腔隙为心包腔,内有少量浆液,起润滑作用。</a:t>
            </a:r>
          </a:p>
        </p:txBody>
      </p:sp>
      <p:pic>
        <p:nvPicPr>
          <p:cNvPr id="7" name="图片 4" descr="textimage22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7443" y="1719049"/>
            <a:ext cx="3884716" cy="386948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3285" y="1524000"/>
            <a:ext cx="3227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/>
              <a:t>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浆膜心包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7492" y="614539"/>
            <a:ext cx="4572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七、心包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474980" y="2233313"/>
            <a:ext cx="5288755" cy="4193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主要有:</a:t>
            </a:r>
            <a:r>
              <a:rPr lang="en-US" altLang="zh-CN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2400" b="1" kern="0" dirty="0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心包横窦</a:t>
            </a: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：为心包腔在主动脉、肺动脉后方与上腔静脉、左心房前壁之间的间隙。</a:t>
            </a:r>
            <a:r>
              <a:rPr lang="en-US" altLang="zh-CN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2400" b="1" kern="0" dirty="0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心包斜窦</a:t>
            </a: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：为位于左心房后壁、左右肺静脉、下腔静脉与心包后壁之间的心包腔。心脏手术时,可于以上两窦处钳夹血管,以暂时阻断血流。</a:t>
            </a:r>
          </a:p>
        </p:txBody>
      </p:sp>
      <p:pic>
        <p:nvPicPr>
          <p:cNvPr id="7" name="图片 4" descr="textimage22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9666" y="2377358"/>
            <a:ext cx="3604334" cy="3590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4980" y="1192530"/>
            <a:ext cx="1744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/>
              <a:t>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浆膜心包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94527" y="1676912"/>
            <a:ext cx="6056372" cy="5772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浆膜心包脏、壁两层返折处的间隙称心包窦。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7492" y="449439"/>
            <a:ext cx="4572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七、心包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518795" y="2025649"/>
            <a:ext cx="4774565" cy="3083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en-US" altLang="zh-CN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2400" b="1" kern="0" dirty="0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心包前下窦</a:t>
            </a: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：位于心包前壁与下壁的转折处。心包积液常存于此窦中,是常用的心包穿刺部位。从剑突与左侧第7肋软骨交角处进行心包穿刺,恰可进入该窦。</a:t>
            </a:r>
          </a:p>
        </p:txBody>
      </p:sp>
      <p:pic>
        <p:nvPicPr>
          <p:cNvPr id="7" name="图片 4" descr="textimage22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7227" y="1629000"/>
            <a:ext cx="3614173" cy="3600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8795" y="1288415"/>
            <a:ext cx="3227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/>
              <a:t>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浆膜心包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7492" y="488809"/>
            <a:ext cx="4572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七、心包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703195" y="2260251"/>
            <a:ext cx="3509010" cy="635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  概</a:t>
            </a:r>
            <a:r>
              <a:rPr lang="en-US" altLang="zh-CN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89881" y="3331345"/>
            <a:ext cx="4587240" cy="159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一、心血管系的组成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二、血液循环的途径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7492" y="459599"/>
            <a:ext cx="4572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八、心的体表投影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573405" y="1329055"/>
            <a:ext cx="8073390" cy="820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b="1" kern="0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心的体表投影通常用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4</a:t>
            </a:r>
            <a:r>
              <a:rPr lang="zh-CN" altLang="en-US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点连线法来确定: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42815" y="2188297"/>
            <a:ext cx="71134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左上点：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左侧第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肋软骨下缘，距胸骨左缘约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1.2cm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右上点：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右侧第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肋软骨上缘，距胸骨右缘约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1cm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右下点：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右侧第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胸肋关节处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左下点：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左侧第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肋间，距前正中线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7~9cm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703195" y="2260251"/>
            <a:ext cx="3509010" cy="635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第三节  动脉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1380" y="3302479"/>
            <a:ext cx="4587240" cy="1524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一、肺循环的动脉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二、体循环的动脉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一、肺循环的动脉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827088" y="1412875"/>
            <a:ext cx="2232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1. </a:t>
            </a:r>
            <a:r>
              <a:rPr lang="zh-CN" altLang="en-US" b="1" dirty="0"/>
              <a:t>内流静脉血</a:t>
            </a:r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827088" y="2090738"/>
            <a:ext cx="1730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2. </a:t>
            </a:r>
            <a:r>
              <a:rPr lang="zh-CN" altLang="en-US" b="1" dirty="0"/>
              <a:t>肺动脉干</a:t>
            </a:r>
          </a:p>
        </p:txBody>
      </p:sp>
      <p:sp>
        <p:nvSpPr>
          <p:cNvPr id="4" name="Rectangle 15"/>
          <p:cNvSpPr>
            <a:spLocks noChangeArrowheads="1"/>
          </p:cNvSpPr>
          <p:nvPr/>
        </p:nvSpPr>
        <p:spPr bwMode="auto">
          <a:xfrm>
            <a:off x="2987675" y="2070100"/>
            <a:ext cx="1676400" cy="66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zh-CN" altLang="en-US" b="1" dirty="0"/>
              <a:t>左肺动脉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zh-CN" altLang="en-US" b="1" dirty="0"/>
              <a:t>右肺动脉       </a:t>
            </a:r>
          </a:p>
        </p:txBody>
      </p:sp>
      <p:sp>
        <p:nvSpPr>
          <p:cNvPr id="5" name="Line 16"/>
          <p:cNvSpPr>
            <a:spLocks noChangeShapeType="1"/>
          </p:cNvSpPr>
          <p:nvPr/>
        </p:nvSpPr>
        <p:spPr bwMode="auto">
          <a:xfrm flipV="1">
            <a:off x="2482850" y="2143125"/>
            <a:ext cx="576263" cy="14287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17"/>
          <p:cNvSpPr>
            <a:spLocks noChangeShapeType="1"/>
          </p:cNvSpPr>
          <p:nvPr/>
        </p:nvSpPr>
        <p:spPr bwMode="auto">
          <a:xfrm>
            <a:off x="2482850" y="2286000"/>
            <a:ext cx="576263" cy="2159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827088" y="2781300"/>
            <a:ext cx="175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3. </a:t>
            </a:r>
            <a:r>
              <a:rPr lang="zh-CN" altLang="en-US" b="1" dirty="0">
                <a:solidFill>
                  <a:srgbClr val="FF0000"/>
                </a:solidFill>
              </a:rPr>
              <a:t>动脉韧带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二、体循环的动脉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546138" y="1724992"/>
            <a:ext cx="2200173" cy="5133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升主动脉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主动脉弓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胸主动脉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腹主动脉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髂总动脉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5" descr="textimage22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8608" y="1912975"/>
            <a:ext cx="3443519" cy="3802656"/>
          </a:xfrm>
          <a:prstGeom prst="rect">
            <a:avLst/>
          </a:prstGeom>
        </p:spPr>
      </p:pic>
      <p:sp>
        <p:nvSpPr>
          <p:cNvPr id="3" name="Line 9"/>
          <p:cNvSpPr>
            <a:spLocks noChangeShapeType="1"/>
          </p:cNvSpPr>
          <p:nvPr/>
        </p:nvSpPr>
        <p:spPr bwMode="auto">
          <a:xfrm>
            <a:off x="3216030" y="2317244"/>
            <a:ext cx="3311292" cy="207813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 flipV="1">
            <a:off x="3173653" y="2386641"/>
            <a:ext cx="3503192" cy="723475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 flipV="1">
            <a:off x="3216030" y="3024995"/>
            <a:ext cx="3503193" cy="957664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 flipV="1">
            <a:off x="3173654" y="4441077"/>
            <a:ext cx="3600958" cy="383185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 flipV="1">
            <a:off x="3216030" y="4922807"/>
            <a:ext cx="3311292" cy="792823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7491" y="1081677"/>
            <a:ext cx="2537467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(一) 升主动脉  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5" descr="textimage21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138" y="1587260"/>
            <a:ext cx="4581061" cy="3674853"/>
          </a:xfrm>
          <a:prstGeom prst="rect">
            <a:avLst/>
          </a:prstGeom>
        </p:spPr>
      </p:pic>
      <p:sp>
        <p:nvSpPr>
          <p:cNvPr id="6" name="Text Box 19"/>
          <p:cNvSpPr txBox="1">
            <a:spLocks noChangeArrowheads="1"/>
          </p:cNvSpPr>
          <p:nvPr/>
        </p:nvSpPr>
        <p:spPr bwMode="auto">
          <a:xfrm>
            <a:off x="468830" y="1901202"/>
            <a:ext cx="3682919" cy="1315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1.</a:t>
            </a:r>
            <a:r>
              <a:rPr lang="zh-CN" altLang="en-US" sz="2400" b="1" dirty="0"/>
              <a:t>左冠状动脉</a:t>
            </a:r>
            <a:endParaRPr lang="en-US" altLang="zh-CN" sz="2400" b="1" dirty="0"/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kern="0" dirty="0">
                <a:solidFill>
                  <a:srgbClr val="000000"/>
                </a:solidFill>
                <a:cs typeface="Times New Roman" panose="02020603050405020304" pitchFamily="18" charset="0"/>
              </a:rPr>
              <a:t>2.</a:t>
            </a:r>
            <a:r>
              <a:rPr lang="zh-CN" altLang="en-US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右冠状动脉</a:t>
            </a:r>
            <a:endParaRPr lang="zh-CN" altLang="en-US" sz="2400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>
            <a:stCxn id="2" idx="1"/>
          </p:cNvCxnSpPr>
          <p:nvPr/>
        </p:nvCxnSpPr>
        <p:spPr>
          <a:xfrm>
            <a:off x="3428138" y="3424687"/>
            <a:ext cx="1028843" cy="4313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847074" y="3424686"/>
            <a:ext cx="1028843" cy="4313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627BDA97-4D18-4261-A141-04605F83D740}"/>
              </a:ext>
            </a:extLst>
          </p:cNvPr>
          <p:cNvSpPr txBox="1"/>
          <p:nvPr/>
        </p:nvSpPr>
        <p:spPr>
          <a:xfrm>
            <a:off x="257491" y="347443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二、体循环的动脉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0852" y="1252761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(二)主动脉弓 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661358" y="2016221"/>
            <a:ext cx="4618008" cy="2057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1. </a:t>
            </a:r>
            <a:r>
              <a:rPr lang="zh-CN" altLang="en-US" sz="2400" b="1" dirty="0"/>
              <a:t>颈总动脉</a:t>
            </a:r>
            <a:r>
              <a:rPr lang="en-US" altLang="zh-CN" sz="2400" b="1" dirty="0">
                <a:cs typeface="Times New Roman" panose="02020603050405020304" pitchFamily="18" charset="0"/>
              </a:rPr>
              <a:t>(</a:t>
            </a:r>
            <a:r>
              <a:rPr lang="en-US" altLang="zh-CN" sz="2400" dirty="0"/>
              <a:t>common carotid artery</a:t>
            </a:r>
            <a:r>
              <a:rPr lang="en-US" altLang="zh-CN" sz="2400" b="1" dirty="0"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2. </a:t>
            </a:r>
            <a:r>
              <a:rPr lang="zh-CN" altLang="en-US" sz="2400" b="1" dirty="0"/>
              <a:t>锁骨下动脉</a:t>
            </a:r>
            <a:r>
              <a:rPr lang="zh-CN" altLang="en-US" sz="2400" b="1" kern="0" dirty="0">
                <a:solidFill>
                  <a:srgbClr val="000000"/>
                </a:solidFill>
                <a:ea typeface="方正宋黑_GBK" panose="02000000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400" dirty="0"/>
              <a:t>subclavian artery </a:t>
            </a:r>
            <a:r>
              <a:rPr lang="zh-CN" altLang="en-US" sz="2400" b="1" kern="0" dirty="0">
                <a:solidFill>
                  <a:srgbClr val="000000"/>
                </a:solidFill>
                <a:ea typeface="方正宋黑_GBK" panose="02000000000000000000" pitchFamily="65" charset="-122"/>
                <a:cs typeface="Times New Roman" panose="02020603050405020304" pitchFamily="18" charset="0"/>
              </a:rPr>
              <a:t>)</a:t>
            </a:r>
            <a:endParaRPr lang="en-US" altLang="zh-CN" sz="2400" b="1" kern="0" dirty="0">
              <a:solidFill>
                <a:srgbClr val="000000"/>
              </a:solidFill>
              <a:ea typeface="方正宋黑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endParaRPr lang="zh-CN" alt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F43123-E31A-4851-95B2-2157BB72E387}"/>
              </a:ext>
            </a:extLst>
          </p:cNvPr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二、体循环的动脉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439947" y="1705112"/>
            <a:ext cx="6170764" cy="57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1. </a:t>
            </a:r>
            <a:r>
              <a:rPr lang="zh-CN" altLang="en-US" sz="2400" b="1" dirty="0"/>
              <a:t>颈总动脉</a:t>
            </a:r>
            <a:r>
              <a:rPr lang="zh-CN" altLang="en-US" sz="2400" b="1" dirty="0">
                <a:cs typeface="Times New Roman" panose="02020603050405020304" pitchFamily="18" charset="0"/>
              </a:rPr>
              <a:t>及其分支</a:t>
            </a:r>
            <a:endParaRPr lang="en-US" altLang="zh-CN" sz="2400" b="1" dirty="0">
              <a:cs typeface="Times New Roman" panose="02020603050405020304" pitchFamily="18" charset="0"/>
            </a:endParaRPr>
          </a:p>
        </p:txBody>
      </p:sp>
      <p:pic>
        <p:nvPicPr>
          <p:cNvPr id="2" name="图片 5" descr="textimage22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7178" y="2392348"/>
            <a:ext cx="4647272" cy="3600000"/>
          </a:xfrm>
          <a:prstGeom prst="rect">
            <a:avLst/>
          </a:prstGeom>
        </p:spPr>
      </p:pic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558560" y="2498490"/>
            <a:ext cx="204877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颈动脉窦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颈动脉小球</a:t>
            </a:r>
            <a:endParaRPr lang="en-US" altLang="zh-CN" sz="24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9947" y="3688594"/>
            <a:ext cx="228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）颈内动脉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）颈外动脉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622FE8-5688-4A79-B5DF-5C5908048455}"/>
              </a:ext>
            </a:extLst>
          </p:cNvPr>
          <p:cNvSpPr txBox="1"/>
          <p:nvPr/>
        </p:nvSpPr>
        <p:spPr>
          <a:xfrm>
            <a:off x="447567" y="961126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(二)主动脉弓 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8BEDC90-5D6E-4427-A5DE-FB357372D06C}"/>
              </a:ext>
            </a:extLst>
          </p:cNvPr>
          <p:cNvSpPr txBox="1"/>
          <p:nvPr/>
        </p:nvSpPr>
        <p:spPr>
          <a:xfrm>
            <a:off x="432327" y="263294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二、体循环的动脉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365323" y="1705112"/>
            <a:ext cx="6452560" cy="57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dirty="0">
                <a:latin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</a:rPr>
              <a:t>）</a:t>
            </a:r>
            <a:r>
              <a:rPr lang="zh-CN" altLang="en-US" sz="2400" b="1" dirty="0"/>
              <a:t>颈外动脉</a:t>
            </a:r>
            <a:r>
              <a:rPr lang="en-US" altLang="zh-CN" sz="2400" b="1" dirty="0">
                <a:cs typeface="Times New Roman" panose="02020603050405020304" pitchFamily="18" charset="0"/>
              </a:rPr>
              <a:t>(</a:t>
            </a:r>
            <a:r>
              <a:rPr lang="en-US" altLang="zh-CN" sz="2400" dirty="0"/>
              <a:t>external carotid artery</a:t>
            </a:r>
            <a:r>
              <a:rPr lang="en-US" altLang="zh-CN" sz="2400" b="1" dirty="0"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cs typeface="Times New Roman" panose="02020603050405020304" pitchFamily="18" charset="0"/>
              </a:rPr>
              <a:t>及其分支</a:t>
            </a:r>
            <a:endParaRPr lang="en-US" altLang="zh-CN" sz="2400" b="1" dirty="0">
              <a:cs typeface="Times New Roman" panose="02020603050405020304" pitchFamily="18" charset="0"/>
            </a:endParaRPr>
          </a:p>
        </p:txBody>
      </p:sp>
      <p:pic>
        <p:nvPicPr>
          <p:cNvPr id="2" name="图片 5" descr="textimage22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7178" y="2392348"/>
            <a:ext cx="4647272" cy="3600000"/>
          </a:xfrm>
          <a:prstGeom prst="rect">
            <a:avLst/>
          </a:prstGeom>
        </p:spPr>
      </p:pic>
      <p:sp>
        <p:nvSpPr>
          <p:cNvPr id="3" name="Text Box 19"/>
          <p:cNvSpPr txBox="1">
            <a:spLocks noChangeArrowheads="1"/>
          </p:cNvSpPr>
          <p:nvPr/>
        </p:nvSpPr>
        <p:spPr bwMode="auto">
          <a:xfrm>
            <a:off x="715588" y="2392348"/>
            <a:ext cx="3112561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宋体" panose="02010600030101010101" pitchFamily="2" charset="-122"/>
              </a:rPr>
              <a:t>甲状腺上动脉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宋体" panose="02010600030101010101" pitchFamily="2" charset="-122"/>
              </a:rPr>
              <a:t>舌动脉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zh-CN" sz="2400" b="1" dirty="0">
                <a:latin typeface="宋体" panose="02010600030101010101" pitchFamily="2" charset="-122"/>
              </a:rPr>
              <a:t>面动脉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宋体" panose="02010600030101010101" pitchFamily="2" charset="-122"/>
              </a:rPr>
              <a:t>颞浅动脉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宋体" panose="02010600030101010101" pitchFamily="2" charset="-122"/>
              </a:rPr>
              <a:t>上颌动脉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7389962" y="5595668"/>
            <a:ext cx="86264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96996" y="5302370"/>
            <a:ext cx="48883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976558" y="4859547"/>
            <a:ext cx="57509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278702" y="3640347"/>
            <a:ext cx="603849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endCxn id="2" idx="3"/>
          </p:cNvCxnSpPr>
          <p:nvPr/>
        </p:nvCxnSpPr>
        <p:spPr>
          <a:xfrm flipV="1">
            <a:off x="8200845" y="4192348"/>
            <a:ext cx="633605" cy="2309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3CC6FEDD-FC7B-4BA4-94B1-576152DFAC57}"/>
              </a:ext>
            </a:extLst>
          </p:cNvPr>
          <p:cNvSpPr txBox="1"/>
          <p:nvPr/>
        </p:nvSpPr>
        <p:spPr>
          <a:xfrm>
            <a:off x="447567" y="961126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(二)主动脉弓 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598FD6F-E8D1-456C-A382-00DFDF54F389}"/>
              </a:ext>
            </a:extLst>
          </p:cNvPr>
          <p:cNvSpPr txBox="1"/>
          <p:nvPr/>
        </p:nvSpPr>
        <p:spPr>
          <a:xfrm>
            <a:off x="432327" y="263294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二、体循环的动脉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514514" y="1935394"/>
            <a:ext cx="5865963" cy="577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2. </a:t>
            </a:r>
            <a:r>
              <a:rPr lang="zh-CN" altLang="en-US" sz="2400" b="1" dirty="0"/>
              <a:t>锁骨下动脉及其分支</a:t>
            </a:r>
            <a:endParaRPr lang="en-US" altLang="zh-CN" sz="2400" b="1" dirty="0"/>
          </a:p>
        </p:txBody>
      </p:sp>
      <p:pic>
        <p:nvPicPr>
          <p:cNvPr id="2" name="图片 5" descr="textimage22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151" y="3042249"/>
            <a:ext cx="3623096" cy="2674188"/>
          </a:xfrm>
          <a:prstGeom prst="rect">
            <a:avLst/>
          </a:prstGeom>
        </p:spPr>
      </p:pic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701312" y="2512475"/>
            <a:ext cx="3112561" cy="2037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宋体" panose="02010600030101010101" pitchFamily="2" charset="-122"/>
              </a:rPr>
              <a:t>椎动脉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宋体" panose="02010600030101010101" pitchFamily="2" charset="-122"/>
              </a:rPr>
              <a:t>胸廓内动脉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宋体" panose="02010600030101010101" pitchFamily="2" charset="-122"/>
              </a:rPr>
              <a:t>甲状颈干</a:t>
            </a:r>
          </a:p>
        </p:txBody>
      </p:sp>
      <p:sp>
        <p:nvSpPr>
          <p:cNvPr id="11" name="椭圆 10"/>
          <p:cNvSpPr/>
          <p:nvPr/>
        </p:nvSpPr>
        <p:spPr>
          <a:xfrm>
            <a:off x="4612257" y="3663351"/>
            <a:ext cx="465826" cy="195532"/>
          </a:xfrm>
          <a:prstGeom prst="ellipse">
            <a:avLst/>
          </a:prstGeom>
          <a:noFill/>
          <a:ln w="317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797615" y="4428226"/>
            <a:ext cx="552091" cy="212785"/>
          </a:xfrm>
          <a:prstGeom prst="ellipse">
            <a:avLst/>
          </a:prstGeom>
          <a:noFill/>
          <a:ln w="317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485736" y="3858883"/>
            <a:ext cx="465826" cy="247291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A8CBF3-B08C-4BDC-9EC2-7A6477498F09}"/>
              </a:ext>
            </a:extLst>
          </p:cNvPr>
          <p:cNvSpPr txBox="1"/>
          <p:nvPr/>
        </p:nvSpPr>
        <p:spPr>
          <a:xfrm>
            <a:off x="390226" y="1054198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(二)主动脉弓 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B1A087C-8C6F-4905-A9DD-2F4ABA8DF1E2}"/>
              </a:ext>
            </a:extLst>
          </p:cNvPr>
          <p:cNvSpPr txBox="1"/>
          <p:nvPr/>
        </p:nvSpPr>
        <p:spPr>
          <a:xfrm>
            <a:off x="374986" y="356366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二、体循环的动脉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425738" y="1561407"/>
            <a:ext cx="5865963" cy="57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3.</a:t>
            </a:r>
            <a:r>
              <a:rPr lang="zh-CN" altLang="en-US" sz="2400" b="1" dirty="0"/>
              <a:t>腋动脉</a:t>
            </a:r>
            <a:r>
              <a:rPr lang="zh-CN" altLang="en-US" sz="2400" b="1" kern="0" dirty="0">
                <a:solidFill>
                  <a:srgbClr val="000000"/>
                </a:solidFill>
                <a:ea typeface="方正宋黑_GBK" panose="02000000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/>
              <a:t>axillary artery</a:t>
            </a:r>
            <a:r>
              <a:rPr lang="zh-CN" altLang="en-US" sz="2400" b="1" kern="0" dirty="0">
                <a:solidFill>
                  <a:srgbClr val="000000"/>
                </a:solidFill>
                <a:ea typeface="方正宋黑_GBK" panose="02000000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/>
              <a:t> 及其分支</a:t>
            </a:r>
            <a:endParaRPr lang="en-US" altLang="zh-CN" sz="2400" b="1" dirty="0"/>
          </a:p>
        </p:txBody>
      </p:sp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504783" y="2761891"/>
            <a:ext cx="4067217" cy="277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宋体" panose="02010600030101010101" pitchFamily="2" charset="-122"/>
              </a:rPr>
              <a:t>胸肩峰动脉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宋体" panose="02010600030101010101" pitchFamily="2" charset="-122"/>
              </a:rPr>
              <a:t>胸外侧动脉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宋体" panose="02010600030101010101" pitchFamily="2" charset="-122"/>
              </a:rPr>
              <a:t>肩胛下动脉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宋体" panose="02010600030101010101" pitchFamily="2" charset="-122"/>
              </a:rPr>
              <a:t>旋肱前动脉和旋肱后动脉</a:t>
            </a:r>
          </a:p>
        </p:txBody>
      </p:sp>
      <p:pic>
        <p:nvPicPr>
          <p:cNvPr id="3" name="图片 5" descr="textimage22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0880" y="2761891"/>
            <a:ext cx="4316426" cy="3224160"/>
          </a:xfrm>
          <a:prstGeom prst="rect">
            <a:avLst/>
          </a:prstGeom>
        </p:spPr>
      </p:pic>
      <p:sp>
        <p:nvSpPr>
          <p:cNvPr id="6" name="Text Box 19"/>
          <p:cNvSpPr txBox="1">
            <a:spLocks noChangeArrowheads="1"/>
          </p:cNvSpPr>
          <p:nvPr/>
        </p:nvSpPr>
        <p:spPr bwMode="auto">
          <a:xfrm>
            <a:off x="553597" y="2183085"/>
            <a:ext cx="8042696" cy="57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dirty="0"/>
              <a:t>在第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肋外缘续于锁骨下动脉，至大圆肌下缘移行为肱动脉</a:t>
            </a:r>
            <a:endParaRPr lang="en-US" altLang="zh-CN" sz="2400" b="1" dirty="0"/>
          </a:p>
        </p:txBody>
      </p:sp>
      <p:sp>
        <p:nvSpPr>
          <p:cNvPr id="8" name="椭圆 7"/>
          <p:cNvSpPr/>
          <p:nvPr/>
        </p:nvSpPr>
        <p:spPr>
          <a:xfrm>
            <a:off x="4963064" y="3429000"/>
            <a:ext cx="799381" cy="343619"/>
          </a:xfrm>
          <a:prstGeom prst="ellipse">
            <a:avLst/>
          </a:prstGeom>
          <a:noFill/>
          <a:ln w="317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177841" y="4144020"/>
            <a:ext cx="730369" cy="350808"/>
          </a:xfrm>
          <a:prstGeom prst="ellipse">
            <a:avLst/>
          </a:prstGeom>
          <a:noFill/>
          <a:ln w="317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907547" y="4974566"/>
            <a:ext cx="731670" cy="304800"/>
          </a:xfrm>
          <a:prstGeom prst="ellipse">
            <a:avLst/>
          </a:prstGeom>
          <a:noFill/>
          <a:ln w="317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572000" y="4144020"/>
            <a:ext cx="730369" cy="393474"/>
          </a:xfrm>
          <a:prstGeom prst="ellipse">
            <a:avLst/>
          </a:prstGeom>
          <a:noFill/>
          <a:ln w="317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068574" y="4669766"/>
            <a:ext cx="690113" cy="304800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AF5F221-DFBE-47B9-81E7-C849F073A6A8}"/>
              </a:ext>
            </a:extLst>
          </p:cNvPr>
          <p:cNvSpPr txBox="1"/>
          <p:nvPr/>
        </p:nvSpPr>
        <p:spPr>
          <a:xfrm>
            <a:off x="447567" y="961126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(二)主动脉弓 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4E77631-8660-45CD-B1EF-379CC8FCF663}"/>
              </a:ext>
            </a:extLst>
          </p:cNvPr>
          <p:cNvSpPr txBox="1"/>
          <p:nvPr/>
        </p:nvSpPr>
        <p:spPr>
          <a:xfrm>
            <a:off x="432327" y="263294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二、体循环的动脉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一、心血管系的组成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376957" y="1257287"/>
            <a:ext cx="8012442" cy="3409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（一）心：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血液循环的动力泵</a:t>
            </a:r>
            <a:endParaRPr lang="zh-CN" altLang="en-US" sz="2400" dirty="0">
              <a:latin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（二）动脉：</a:t>
            </a:r>
            <a:r>
              <a:rPr lang="zh-CN" altLang="en-US" sz="2400" b="1" dirty="0">
                <a:latin typeface="宋体" panose="02010600030101010101" pitchFamily="2" charset="-122"/>
              </a:rPr>
              <a:t>运送血液离心的血管</a:t>
            </a:r>
            <a:endParaRPr lang="en-US" altLang="zh-CN" sz="24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（三）毛细血管：</a:t>
            </a:r>
            <a:r>
              <a:rPr lang="zh-CN" altLang="en-US" sz="2400" b="1" dirty="0">
                <a:latin typeface="宋体" panose="02010600030101010101" pitchFamily="2" charset="-122"/>
              </a:rPr>
              <a:t>血液和组织液进行物质交换的场所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（四）静脉：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运送血液回心的血管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9"/>
          <p:cNvSpPr txBox="1">
            <a:spLocks noChangeArrowheads="1"/>
          </p:cNvSpPr>
          <p:nvPr/>
        </p:nvSpPr>
        <p:spPr bwMode="auto">
          <a:xfrm>
            <a:off x="602441" y="1652869"/>
            <a:ext cx="5865963" cy="57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4.</a:t>
            </a:r>
            <a:r>
              <a:rPr lang="zh-CN" altLang="en-US" sz="2400" b="1" dirty="0"/>
              <a:t>肱动脉</a:t>
            </a:r>
            <a:r>
              <a:rPr lang="zh-CN" altLang="en-US" sz="2400" b="1" kern="0" dirty="0">
                <a:solidFill>
                  <a:srgbClr val="000000"/>
                </a:solidFill>
                <a:ea typeface="方正宋黑_GBK" panose="02000000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/>
              <a:t>axillary artery</a:t>
            </a:r>
            <a:r>
              <a:rPr lang="zh-CN" altLang="en-US" sz="2400" b="1" kern="0" dirty="0">
                <a:solidFill>
                  <a:srgbClr val="000000"/>
                </a:solidFill>
                <a:ea typeface="方正宋黑_GBK" panose="02000000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/>
              <a:t> 及其分支</a:t>
            </a:r>
            <a:endParaRPr lang="en-US" altLang="zh-CN" sz="2400" b="1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583091" y="2350114"/>
            <a:ext cx="7724775" cy="46831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buFont typeface="Wingdings" panose="05000000000000000000" pitchFamily="2" charset="2"/>
              <a:buChar char="p"/>
              <a:defRPr/>
            </a:pPr>
            <a:r>
              <a:rPr lang="zh-CN" altLang="en-US" sz="2400" b="1" kern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上肢</a:t>
            </a:r>
            <a:r>
              <a:rPr lang="en-US" altLang="zh-CN" sz="2400" b="1" kern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--</a:t>
            </a:r>
            <a:r>
              <a:rPr lang="zh-CN" altLang="en-US" sz="2400" b="1" kern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锁骨下动脉→腋动脉→肱动脉→尺、桡动脉</a:t>
            </a:r>
            <a:endParaRPr lang="en-US" altLang="zh-CN" sz="2400" b="1" kern="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28801" y="2756794"/>
            <a:ext cx="235032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srgbClr val="C00000"/>
                </a:solidFill>
                <a:latin typeface="黑体" panose="02010609060101010101" pitchFamily="65" charset="-122"/>
                <a:ea typeface="黑体" panose="02010609060101010101" pitchFamily="65" charset="-122"/>
              </a:rPr>
              <a:t>↓</a:t>
            </a:r>
            <a:endParaRPr lang="en-US" altLang="zh-CN" b="1" kern="0" dirty="0">
              <a:solidFill>
                <a:srgbClr val="C00000"/>
              </a:solidFill>
              <a:latin typeface="黑体" panose="02010609060101010101" pitchFamily="65" charset="-122"/>
              <a:ea typeface="黑体" panose="02010609060101010101" pitchFamily="65" charset="-122"/>
            </a:endParaRPr>
          </a:p>
          <a:p>
            <a:pPr>
              <a:defRPr/>
            </a:pPr>
            <a:r>
              <a:rPr lang="zh-CN" altLang="en-US" sz="2400" b="1" kern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掌浅弓、掌深弓</a:t>
            </a:r>
            <a:endParaRPr lang="zh-CN" altLang="en-US" sz="24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C2AFBD6-5D86-4818-B7C6-18CE6D69A03E}"/>
              </a:ext>
            </a:extLst>
          </p:cNvPr>
          <p:cNvGrpSpPr/>
          <p:nvPr/>
        </p:nvGrpSpPr>
        <p:grpSpPr>
          <a:xfrm>
            <a:off x="2193430" y="2838103"/>
            <a:ext cx="2202611" cy="3600000"/>
            <a:chOff x="2668437" y="2472024"/>
            <a:chExt cx="2202611" cy="3600000"/>
          </a:xfrm>
        </p:grpSpPr>
        <p:pic>
          <p:nvPicPr>
            <p:cNvPr id="5" name="图片 5" descr="textimage229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68437" y="2472024"/>
              <a:ext cx="2202611" cy="3600000"/>
            </a:xfrm>
            <a:prstGeom prst="rect">
              <a:avLst/>
            </a:prstGeom>
          </p:spPr>
        </p:pic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2674189" y="3007743"/>
              <a:ext cx="327803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cxnSpLocks/>
            </p:cNvCxnSpPr>
            <p:nvPr/>
          </p:nvCxnSpPr>
          <p:spPr>
            <a:xfrm>
              <a:off x="2668437" y="4191511"/>
              <a:ext cx="379562" cy="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cxnSpLocks/>
            </p:cNvCxnSpPr>
            <p:nvPr/>
          </p:nvCxnSpPr>
          <p:spPr>
            <a:xfrm>
              <a:off x="4054415" y="3956649"/>
              <a:ext cx="391064" cy="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cxnSpLocks/>
            </p:cNvCxnSpPr>
            <p:nvPr/>
          </p:nvCxnSpPr>
          <p:spPr>
            <a:xfrm>
              <a:off x="4129177" y="5118340"/>
              <a:ext cx="316302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5D71448-3C71-4E89-9E0A-42B15549F277}"/>
              </a:ext>
            </a:extLst>
          </p:cNvPr>
          <p:cNvGrpSpPr/>
          <p:nvPr/>
        </p:nvGrpSpPr>
        <p:grpSpPr>
          <a:xfrm>
            <a:off x="4641849" y="3638739"/>
            <a:ext cx="2892451" cy="2720060"/>
            <a:chOff x="5831457" y="2911994"/>
            <a:chExt cx="2892451" cy="2720060"/>
          </a:xfrm>
        </p:grpSpPr>
        <p:pic>
          <p:nvPicPr>
            <p:cNvPr id="9" name="图片 4" descr="textimage230.jpe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31457" y="2911994"/>
              <a:ext cx="2892451" cy="2720060"/>
            </a:xfrm>
            <a:prstGeom prst="rect">
              <a:avLst/>
            </a:prstGeom>
          </p:spPr>
        </p:pic>
        <p:cxnSp>
          <p:nvCxnSpPr>
            <p:cNvPr id="25" name="直接连接符 24"/>
            <p:cNvCxnSpPr/>
            <p:nvPr/>
          </p:nvCxnSpPr>
          <p:spPr>
            <a:xfrm>
              <a:off x="7890294" y="3910642"/>
              <a:ext cx="293298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F00954F0-D214-45B5-AEA8-53F4611119D9}"/>
              </a:ext>
            </a:extLst>
          </p:cNvPr>
          <p:cNvSpPr txBox="1"/>
          <p:nvPr/>
        </p:nvSpPr>
        <p:spPr>
          <a:xfrm>
            <a:off x="477371" y="998201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(二)主动脉弓 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36AA845-B4A5-41F3-88C3-B898809A694E}"/>
              </a:ext>
            </a:extLst>
          </p:cNvPr>
          <p:cNvSpPr txBox="1"/>
          <p:nvPr/>
        </p:nvSpPr>
        <p:spPr>
          <a:xfrm>
            <a:off x="432327" y="263294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二、体循环的动脉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7330" y="1170056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（三）胸主动脉</a:t>
            </a: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95705" y="1940810"/>
            <a:ext cx="1085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宋体" panose="02010600030101010101" pitchFamily="2" charset="-122"/>
              </a:rPr>
              <a:t>壁支</a:t>
            </a:r>
            <a:r>
              <a:rPr lang="zh-CN" altLang="en-US" dirty="0">
                <a:latin typeface="宋体" panose="02010600030101010101" pitchFamily="2" charset="-122"/>
              </a:rPr>
              <a:t>：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38046" y="2466452"/>
            <a:ext cx="3657600" cy="15684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肋间后动脉</a:t>
            </a:r>
            <a:r>
              <a:rPr lang="zh-CN" altLang="en-US" sz="2400" dirty="0">
                <a:latin typeface="宋体" panose="02010600030101010101" pitchFamily="2" charset="-122"/>
              </a:rPr>
              <a:t>（第</a:t>
            </a:r>
            <a:r>
              <a:rPr lang="en-US" altLang="zh-CN" sz="2400" dirty="0">
                <a:latin typeface="宋体" panose="02010600030101010101" pitchFamily="2" charset="-122"/>
              </a:rPr>
              <a:t>3～11</a:t>
            </a:r>
            <a:r>
              <a:rPr lang="zh-CN" altLang="en-US" sz="2400" dirty="0">
                <a:latin typeface="宋体" panose="02010600030101010101" pitchFamily="2" charset="-122"/>
              </a:rPr>
              <a:t>对）</a:t>
            </a:r>
          </a:p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sz="2400" dirty="0">
                <a:latin typeface="宋体" panose="02010600030101010101" pitchFamily="2" charset="-122"/>
              </a:rPr>
              <a:t>肋下动脉（第</a:t>
            </a:r>
            <a:r>
              <a:rPr lang="en-US" altLang="zh-CN" sz="2400" dirty="0">
                <a:latin typeface="宋体" panose="02010600030101010101" pitchFamily="2" charset="-122"/>
              </a:rPr>
              <a:t>12</a:t>
            </a:r>
            <a:r>
              <a:rPr lang="zh-CN" altLang="en-US" sz="2400" dirty="0">
                <a:latin typeface="宋体" panose="02010600030101010101" pitchFamily="2" charset="-122"/>
              </a:rPr>
              <a:t>对）</a:t>
            </a:r>
          </a:p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sz="2400" dirty="0">
                <a:latin typeface="宋体" panose="02010600030101010101" pitchFamily="2" charset="-122"/>
              </a:rPr>
              <a:t>膈上动脉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895705" y="4036112"/>
            <a:ext cx="1295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latin typeface="宋体" panose="02010600030101010101" pitchFamily="2" charset="-122"/>
              </a:rPr>
              <a:t>脏支：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895705" y="4456577"/>
            <a:ext cx="1498600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宋体" panose="02010600030101010101" pitchFamily="2" charset="-122"/>
              </a:rPr>
              <a:t>支气管支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宋体" panose="02010600030101010101" pitchFamily="2" charset="-122"/>
              </a:rPr>
              <a:t>食管支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宋体" panose="02010600030101010101" pitchFamily="2" charset="-122"/>
              </a:rPr>
              <a:t>心包支</a:t>
            </a:r>
          </a:p>
        </p:txBody>
      </p:sp>
      <p:pic>
        <p:nvPicPr>
          <p:cNvPr id="12" name="图片 5" descr="textimage22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3842" y="1548338"/>
            <a:ext cx="3740301" cy="4320777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4849330" y="2495330"/>
            <a:ext cx="859012" cy="327769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96C4BDA-4567-41B0-98BB-A52E86C7D4CD}"/>
              </a:ext>
            </a:extLst>
          </p:cNvPr>
          <p:cNvSpPr txBox="1"/>
          <p:nvPr/>
        </p:nvSpPr>
        <p:spPr>
          <a:xfrm>
            <a:off x="432327" y="351335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二、体循环的动脉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6392" y="1960241"/>
            <a:ext cx="4572000" cy="576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壁支</a:t>
            </a:r>
          </a:p>
        </p:txBody>
      </p:sp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656392" y="2648017"/>
            <a:ext cx="4274251" cy="2122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sz="2400" kern="0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膈下动脉</a:t>
            </a: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sz="2400" kern="0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腰动脉</a:t>
            </a:r>
            <a:endParaRPr lang="en-US" altLang="zh-CN" sz="2400" dirty="0">
              <a:latin typeface="宋体" panose="02010600030101010101" pitchFamily="2" charset="-122"/>
            </a:endParaRPr>
          </a:p>
          <a:p>
            <a:pPr indent="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2528" y="1311092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（四）腹主动脉</a:t>
            </a:r>
          </a:p>
        </p:txBody>
      </p:sp>
      <p:pic>
        <p:nvPicPr>
          <p:cNvPr id="7" name="图片 5" descr="textimage22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457" y="851059"/>
            <a:ext cx="4658990" cy="538204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2C2E704-8BE0-450D-943B-2370455540A2}"/>
              </a:ext>
            </a:extLst>
          </p:cNvPr>
          <p:cNvSpPr txBox="1"/>
          <p:nvPr/>
        </p:nvSpPr>
        <p:spPr>
          <a:xfrm>
            <a:off x="308040" y="402550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二、体循环的动脉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4622" y="1251072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（四）腹主动脉</a:t>
            </a:r>
          </a:p>
        </p:txBody>
      </p:sp>
      <p:sp>
        <p:nvSpPr>
          <p:cNvPr id="3" name="Text Box 19"/>
          <p:cNvSpPr txBox="1">
            <a:spLocks noChangeArrowheads="1"/>
          </p:cNvSpPr>
          <p:nvPr/>
        </p:nvSpPr>
        <p:spPr bwMode="auto">
          <a:xfrm>
            <a:off x="737515" y="1945596"/>
            <a:ext cx="5865963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2.</a:t>
            </a:r>
            <a:r>
              <a:rPr lang="zh-CN" altLang="en-US" sz="2400" b="1" dirty="0"/>
              <a:t>成对脏支</a:t>
            </a:r>
            <a:endParaRPr lang="en-US" altLang="zh-CN" sz="2400" b="1" dirty="0"/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737515" y="2584830"/>
            <a:ext cx="4274251" cy="277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zh-CN" sz="2400" dirty="0">
                <a:latin typeface="宋体" panose="02010600030101010101" pitchFamily="2" charset="-122"/>
              </a:rPr>
              <a:t>肾上腺中动脉</a:t>
            </a:r>
            <a:endParaRPr lang="en-US" altLang="zh-CN" sz="2400" dirty="0"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宋体" panose="02010600030101010101" pitchFamily="2" charset="-122"/>
              </a:rPr>
              <a:t>肾动脉</a:t>
            </a:r>
            <a:endParaRPr lang="en-US" altLang="zh-CN" sz="2400" dirty="0"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宋体" panose="02010600030101010101" pitchFamily="2" charset="-122"/>
              </a:rPr>
              <a:t>睾丸动脉或卵巢动脉</a:t>
            </a:r>
            <a:endParaRPr lang="en-US" altLang="zh-CN" sz="2400" dirty="0"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14" name="图片 5" descr="textimage22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6692" y="1013632"/>
            <a:ext cx="4239793" cy="483073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727F20B-19FE-4414-B342-87F5DBF2D1A4}"/>
              </a:ext>
            </a:extLst>
          </p:cNvPr>
          <p:cNvSpPr txBox="1"/>
          <p:nvPr/>
        </p:nvSpPr>
        <p:spPr>
          <a:xfrm>
            <a:off x="308040" y="402550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二、体循环的动脉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60162" y="129258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（四）腹主动脉</a:t>
            </a:r>
          </a:p>
        </p:txBody>
      </p:sp>
      <p:sp>
        <p:nvSpPr>
          <p:cNvPr id="3" name="Text Box 19"/>
          <p:cNvSpPr txBox="1">
            <a:spLocks noChangeArrowheads="1"/>
          </p:cNvSpPr>
          <p:nvPr/>
        </p:nvSpPr>
        <p:spPr bwMode="auto">
          <a:xfrm>
            <a:off x="755403" y="2108399"/>
            <a:ext cx="2087594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3.</a:t>
            </a:r>
            <a:r>
              <a:rPr lang="zh-CN" altLang="en-US" sz="2400" b="1" dirty="0"/>
              <a:t>不成对脏支</a:t>
            </a:r>
            <a:endParaRPr lang="en-US" altLang="zh-CN" sz="2400" b="1" dirty="0"/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610331" y="2859821"/>
            <a:ext cx="2686990" cy="2037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宋体" panose="02010600030101010101" pitchFamily="2" charset="-122"/>
              </a:rPr>
              <a:t>腹腔干</a:t>
            </a:r>
            <a:endParaRPr lang="en-US" altLang="zh-CN" sz="2400" dirty="0"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宋体" panose="02010600030101010101" pitchFamily="2" charset="-122"/>
              </a:rPr>
              <a:t>肠系膜上动脉</a:t>
            </a:r>
            <a:endParaRPr lang="en-US" altLang="zh-CN" sz="2400" dirty="0"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宋体" panose="02010600030101010101" pitchFamily="2" charset="-122"/>
              </a:rPr>
              <a:t>肠系膜下动脉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2" name="图片 5" descr="textimage23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7321" y="987742"/>
            <a:ext cx="4798695" cy="488251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A2A3976-1C09-41C6-A236-E648728DE399}"/>
              </a:ext>
            </a:extLst>
          </p:cNvPr>
          <p:cNvSpPr txBox="1"/>
          <p:nvPr/>
        </p:nvSpPr>
        <p:spPr>
          <a:xfrm>
            <a:off x="308040" y="402550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二、体循环的动脉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95673" y="1221208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（五）髂总动脉</a:t>
            </a:r>
          </a:p>
        </p:txBody>
      </p:sp>
      <p:sp>
        <p:nvSpPr>
          <p:cNvPr id="3" name="Text Box 19"/>
          <p:cNvSpPr txBox="1">
            <a:spLocks noChangeArrowheads="1"/>
          </p:cNvSpPr>
          <p:nvPr/>
        </p:nvSpPr>
        <p:spPr bwMode="auto">
          <a:xfrm>
            <a:off x="693127" y="2056246"/>
            <a:ext cx="1719533" cy="57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1.</a:t>
            </a:r>
            <a:r>
              <a:rPr lang="zh-CN" altLang="en-US" sz="2400" b="1" dirty="0"/>
              <a:t>髂外动脉</a:t>
            </a:r>
            <a:endParaRPr lang="en-US" altLang="zh-CN" sz="2400" b="1" dirty="0"/>
          </a:p>
        </p:txBody>
      </p:sp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762140" y="2852752"/>
            <a:ext cx="1719533" cy="57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2.</a:t>
            </a:r>
            <a:r>
              <a:rPr lang="zh-CN" altLang="en-US" sz="2400" b="1" dirty="0"/>
              <a:t>髂内动脉</a:t>
            </a:r>
            <a:endParaRPr lang="en-US" altLang="zh-CN" sz="2400" b="1" dirty="0"/>
          </a:p>
        </p:txBody>
      </p:sp>
      <p:pic>
        <p:nvPicPr>
          <p:cNvPr id="7" name="图片 5" descr="textimage22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3010" y="1013632"/>
            <a:ext cx="4239793" cy="483073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8B71AE8-D036-4143-B2C6-75CAD79108EF}"/>
              </a:ext>
            </a:extLst>
          </p:cNvPr>
          <p:cNvSpPr txBox="1"/>
          <p:nvPr/>
        </p:nvSpPr>
        <p:spPr>
          <a:xfrm>
            <a:off x="308040" y="402550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二、体循环的动脉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9"/>
          <p:cNvSpPr txBox="1">
            <a:spLocks noChangeArrowheads="1"/>
          </p:cNvSpPr>
          <p:nvPr/>
        </p:nvSpPr>
        <p:spPr bwMode="auto">
          <a:xfrm>
            <a:off x="427351" y="1617348"/>
            <a:ext cx="3048001" cy="57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1.</a:t>
            </a:r>
            <a:r>
              <a:rPr lang="zh-CN" altLang="en-US" sz="2400" b="1" dirty="0"/>
              <a:t>髂外动脉及其分支</a:t>
            </a:r>
            <a:endParaRPr lang="en-US" altLang="zh-CN" sz="2400" b="1" dirty="0"/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27351" y="2149747"/>
            <a:ext cx="7148513" cy="46831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buFont typeface="Wingdings" panose="05000000000000000000" pitchFamily="2" charset="2"/>
              <a:buChar char="p"/>
              <a:defRPr/>
            </a:pPr>
            <a:r>
              <a:rPr lang="zh-CN" altLang="en-US" sz="2400" b="1" kern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下肢</a:t>
            </a:r>
            <a:r>
              <a:rPr lang="en-US" altLang="zh-CN" sz="2400" b="1" kern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400" b="1" kern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髂外动脉→股动脉→腘动脉↗胫前动脉↘</a:t>
            </a:r>
            <a:endParaRPr lang="en-US" altLang="zh-CN" sz="2400" b="1" kern="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83592" y="2629544"/>
            <a:ext cx="183515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kern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胫后动脉</a:t>
            </a:r>
            <a:r>
              <a:rPr lang="zh-CN" altLang="en-US" b="1" kern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↗</a:t>
            </a:r>
            <a:endParaRPr lang="en-US" altLang="zh-CN" b="1" kern="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05989" y="2433394"/>
            <a:ext cx="118745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kern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足底弓</a:t>
            </a:r>
            <a:endParaRPr lang="en-US" altLang="zh-CN" sz="2400" b="1" kern="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34655" y="2608093"/>
            <a:ext cx="6565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↘</a:t>
            </a:r>
            <a:endParaRPr lang="zh-CN" altLang="en-US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8CB4E00-E2D4-421A-829A-7DED6ACA12FB}"/>
              </a:ext>
            </a:extLst>
          </p:cNvPr>
          <p:cNvGrpSpPr/>
          <p:nvPr/>
        </p:nvGrpSpPr>
        <p:grpSpPr>
          <a:xfrm>
            <a:off x="969011" y="2748448"/>
            <a:ext cx="2675728" cy="3600000"/>
            <a:chOff x="902875" y="2380845"/>
            <a:chExt cx="2675728" cy="3600000"/>
          </a:xfrm>
        </p:grpSpPr>
        <p:pic>
          <p:nvPicPr>
            <p:cNvPr id="9" name="图片 5" descr="textimage234.jpe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2875" y="2380845"/>
              <a:ext cx="2675728" cy="3600000"/>
            </a:xfrm>
            <a:prstGeom prst="rect">
              <a:avLst/>
            </a:prstGeom>
          </p:spPr>
        </p:pic>
        <p:cxnSp>
          <p:nvCxnSpPr>
            <p:cNvPr id="13" name="直接连接符 12"/>
            <p:cNvCxnSpPr/>
            <p:nvPr/>
          </p:nvCxnSpPr>
          <p:spPr>
            <a:xfrm>
              <a:off x="1196196" y="4065917"/>
              <a:ext cx="345057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639682" y="2783457"/>
              <a:ext cx="414068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00CE90A-C7A1-4038-B727-2B52E1BEC5D7}"/>
              </a:ext>
            </a:extLst>
          </p:cNvPr>
          <p:cNvGrpSpPr/>
          <p:nvPr/>
        </p:nvGrpSpPr>
        <p:grpSpPr>
          <a:xfrm>
            <a:off x="3664567" y="3005116"/>
            <a:ext cx="2166589" cy="3363806"/>
            <a:chOff x="3710875" y="2662688"/>
            <a:chExt cx="2166589" cy="3363806"/>
          </a:xfrm>
        </p:grpSpPr>
        <p:pic>
          <p:nvPicPr>
            <p:cNvPr id="10" name="图片 5" descr="textimage235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0875" y="2662688"/>
              <a:ext cx="2166589" cy="3363806"/>
            </a:xfrm>
            <a:prstGeom prst="rect">
              <a:avLst/>
            </a:prstGeom>
          </p:spPr>
        </p:pic>
        <p:cxnSp>
          <p:nvCxnSpPr>
            <p:cNvPr id="17" name="直接连接符 16"/>
            <p:cNvCxnSpPr/>
            <p:nvPr/>
          </p:nvCxnSpPr>
          <p:spPr>
            <a:xfrm>
              <a:off x="5112589" y="3048000"/>
              <a:ext cx="385313" cy="0"/>
            </a:xfrm>
            <a:prstGeom prst="line">
              <a:avLst/>
            </a:prstGeom>
            <a:ln w="38100">
              <a:solidFill>
                <a:srgbClr val="007FC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112589" y="3640346"/>
              <a:ext cx="483079" cy="0"/>
            </a:xfrm>
            <a:prstGeom prst="line">
              <a:avLst/>
            </a:prstGeom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7D9B893-06D5-4003-B04F-765323BB1279}"/>
              </a:ext>
            </a:extLst>
          </p:cNvPr>
          <p:cNvGrpSpPr/>
          <p:nvPr/>
        </p:nvGrpSpPr>
        <p:grpSpPr>
          <a:xfrm>
            <a:off x="6009736" y="3071226"/>
            <a:ext cx="2438610" cy="3277222"/>
            <a:chOff x="6009736" y="2783457"/>
            <a:chExt cx="2438610" cy="3277222"/>
          </a:xfrm>
        </p:grpSpPr>
        <p:pic>
          <p:nvPicPr>
            <p:cNvPr id="11" name="图片 5" descr="textimage236.jpe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09736" y="2783457"/>
              <a:ext cx="2438610" cy="327722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7775635" y="4687019"/>
              <a:ext cx="333555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6219646" y="3505198"/>
              <a:ext cx="483079" cy="0"/>
            </a:xfrm>
            <a:prstGeom prst="line">
              <a:avLst/>
            </a:prstGeom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66F8BC43-6DFF-4173-BD94-3948FDFAE8B2}"/>
              </a:ext>
            </a:extLst>
          </p:cNvPr>
          <p:cNvSpPr txBox="1"/>
          <p:nvPr/>
        </p:nvSpPr>
        <p:spPr>
          <a:xfrm>
            <a:off x="175861" y="1095728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（五）髂总动脉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5AD9038-7A4C-4846-A9D4-8379F0BD83D9}"/>
              </a:ext>
            </a:extLst>
          </p:cNvPr>
          <p:cNvSpPr txBox="1"/>
          <p:nvPr/>
        </p:nvSpPr>
        <p:spPr>
          <a:xfrm>
            <a:off x="308040" y="334983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二、体循环的动脉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599391" y="1630994"/>
            <a:ext cx="1719533" cy="57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2.</a:t>
            </a:r>
            <a:r>
              <a:rPr lang="zh-CN" altLang="en-US" sz="2400" b="1" dirty="0"/>
              <a:t>髂内动脉</a:t>
            </a:r>
            <a:endParaRPr lang="en-US" altLang="zh-CN" sz="2400" b="1" dirty="0"/>
          </a:p>
        </p:txBody>
      </p:sp>
      <p:sp>
        <p:nvSpPr>
          <p:cNvPr id="2" name="Text Box 19"/>
          <p:cNvSpPr txBox="1">
            <a:spLocks noChangeArrowheads="1"/>
          </p:cNvSpPr>
          <p:nvPr/>
        </p:nvSpPr>
        <p:spPr bwMode="auto">
          <a:xfrm>
            <a:off x="788433" y="3883744"/>
            <a:ext cx="908649" cy="57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dirty="0"/>
              <a:t>脏支</a:t>
            </a:r>
            <a:endParaRPr lang="en-US" altLang="zh-CN" sz="2400" b="1" dirty="0"/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770736" y="2718064"/>
            <a:ext cx="1719533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  <a:defRPr kumimoji="1" sz="24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000"/>
              </a:lnSpc>
            </a:pPr>
            <a:r>
              <a:rPr lang="zh-CN" altLang="en-US" dirty="0"/>
              <a:t>闭孔</a:t>
            </a:r>
            <a:r>
              <a:rPr lang="en-US" altLang="zh-CN" dirty="0"/>
              <a:t>A</a:t>
            </a:r>
          </a:p>
          <a:p>
            <a:pPr>
              <a:lnSpc>
                <a:spcPts val="2000"/>
              </a:lnSpc>
            </a:pPr>
            <a:r>
              <a:rPr lang="zh-CN" altLang="en-US" dirty="0"/>
              <a:t>臀上</a:t>
            </a:r>
            <a:r>
              <a:rPr lang="en-US" altLang="zh-CN" dirty="0"/>
              <a:t>A</a:t>
            </a:r>
          </a:p>
          <a:p>
            <a:pPr>
              <a:lnSpc>
                <a:spcPts val="2000"/>
              </a:lnSpc>
            </a:pPr>
            <a:r>
              <a:rPr lang="zh-CN" altLang="en-US" dirty="0"/>
              <a:t>臀下</a:t>
            </a:r>
            <a:r>
              <a:rPr lang="en-US" altLang="zh-CN" dirty="0"/>
              <a:t>A</a:t>
            </a:r>
            <a:endParaRPr lang="zh-CN" altLang="en-US" dirty="0"/>
          </a:p>
        </p:txBody>
      </p:sp>
      <p:pic>
        <p:nvPicPr>
          <p:cNvPr id="7" name="图片 5" descr="textimage23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746" y="719959"/>
            <a:ext cx="3172433" cy="2818021"/>
          </a:xfrm>
          <a:prstGeom prst="rect">
            <a:avLst/>
          </a:prstGeom>
        </p:spPr>
      </p:pic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770736" y="2136445"/>
            <a:ext cx="908649" cy="57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dirty="0"/>
              <a:t>壁支</a:t>
            </a:r>
            <a:endParaRPr lang="en-US" altLang="zh-CN" sz="2400" b="1" dirty="0"/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788433" y="4522740"/>
            <a:ext cx="2343510" cy="1672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  <a:defRPr kumimoji="1" sz="24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000"/>
              </a:lnSpc>
            </a:pPr>
            <a:r>
              <a:rPr lang="zh-CN" altLang="en-US" dirty="0"/>
              <a:t>脐动脉</a:t>
            </a:r>
            <a:endParaRPr lang="en-US" altLang="zh-CN" dirty="0"/>
          </a:p>
          <a:p>
            <a:pPr>
              <a:lnSpc>
                <a:spcPts val="2000"/>
              </a:lnSpc>
            </a:pPr>
            <a:r>
              <a:rPr lang="zh-CN" altLang="en-US" dirty="0"/>
              <a:t>膀胱下动脉</a:t>
            </a:r>
            <a:endParaRPr lang="en-US" altLang="zh-CN" dirty="0"/>
          </a:p>
          <a:p>
            <a:pPr>
              <a:lnSpc>
                <a:spcPts val="2000"/>
              </a:lnSpc>
            </a:pPr>
            <a:r>
              <a:rPr lang="zh-CN" altLang="en-US" dirty="0"/>
              <a:t>直肠下</a:t>
            </a:r>
            <a:r>
              <a:rPr lang="en-US" altLang="zh-CN" dirty="0"/>
              <a:t>A</a:t>
            </a:r>
          </a:p>
          <a:p>
            <a:pPr>
              <a:lnSpc>
                <a:spcPts val="2000"/>
              </a:lnSpc>
            </a:pPr>
            <a:r>
              <a:rPr lang="zh-CN" altLang="en-US" dirty="0"/>
              <a:t>子宫动脉</a:t>
            </a:r>
          </a:p>
        </p:txBody>
      </p:sp>
      <p:pic>
        <p:nvPicPr>
          <p:cNvPr id="10" name="图片 5" descr="textimage23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4910" y="3619126"/>
            <a:ext cx="3098421" cy="2772264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9D5513BE-1E67-4D03-A326-59D2DEF99D65}"/>
              </a:ext>
            </a:extLst>
          </p:cNvPr>
          <p:cNvSpPr txBox="1"/>
          <p:nvPr/>
        </p:nvSpPr>
        <p:spPr>
          <a:xfrm>
            <a:off x="195673" y="1165588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（五）髂总动脉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3301B9E-F6DB-43B3-8D7C-3FDB7FD5A72C}"/>
              </a:ext>
            </a:extLst>
          </p:cNvPr>
          <p:cNvSpPr txBox="1"/>
          <p:nvPr/>
        </p:nvSpPr>
        <p:spPr>
          <a:xfrm>
            <a:off x="308040" y="402550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二、体循环的动脉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703195" y="2260251"/>
            <a:ext cx="3509010" cy="635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第四节  静   </a:t>
            </a:r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脉</a:t>
            </a:r>
            <a:endParaRPr lang="zh-CN" altLang="en-US" sz="36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04974" y="3269203"/>
            <a:ext cx="4587240" cy="159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一、肺循环的静脉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体循环的静脉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/>
          <p:nvPr/>
        </p:nvSpPr>
        <p:spPr>
          <a:xfrm>
            <a:off x="547053" y="972185"/>
            <a:ext cx="4608512" cy="7921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</a:p>
        </p:txBody>
      </p:sp>
      <p:sp>
        <p:nvSpPr>
          <p:cNvPr id="3077" name="Rectangle 5"/>
          <p:cNvSpPr/>
          <p:nvPr/>
        </p:nvSpPr>
        <p:spPr>
          <a:xfrm>
            <a:off x="508157" y="1764348"/>
            <a:ext cx="5164674" cy="27188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管腔大、管壁薄、弹性小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静脉瓣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体循环静脉有</a:t>
            </a:r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浅静脉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深静脉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之分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静脉吻合丰富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静脉变异多见 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特殊结构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如硬脑膜窦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板障静脉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图片 4" descr="textimage24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3756" y="1368266"/>
            <a:ext cx="2172781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25970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二、血液循环的途径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83241" y="2231726"/>
            <a:ext cx="5198221" cy="3637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（一）体循环：</a:t>
            </a:r>
            <a:r>
              <a:rPr lang="zh-CN" altLang="en-US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体循环流经范围广,以动脉血滋养全身各部,并将全身各部的代谢产物和二氧化碳运回心。</a:t>
            </a:r>
            <a:endParaRPr lang="zh-CN" altLang="en-US" sz="2400" dirty="0">
              <a:latin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（二）肺循环：</a:t>
            </a:r>
            <a:r>
              <a:rPr lang="zh-CN" altLang="en-US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肺循环流经范围小,只通过肺,主要使含二氧化碳较多的静脉血转变成含氧丰富的动脉血。</a:t>
            </a:r>
            <a:endParaRPr lang="en-US" altLang="zh-CN" sz="24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5" descr="textimage21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3606" y="1733810"/>
            <a:ext cx="3405823" cy="437405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1665" y="1026160"/>
            <a:ext cx="76682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kumimoji="1" lang="zh-CN" altLang="en-US" sz="2400" b="1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在神经体液调节下,血液沿心血管系统循环不息。血液循环可分为体循环和肺循环。</a:t>
            </a:r>
            <a:endParaRPr kumimoji="1"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535" y="427355"/>
            <a:ext cx="4587240" cy="114173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肺循环的静脉</a:t>
            </a:r>
            <a:endParaRPr lang="zh-CN" altLang="en-US" sz="3200" dirty="0">
              <a:solidFill>
                <a:srgbClr val="4810C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0" name="Rectangle 8"/>
          <p:cNvSpPr/>
          <p:nvPr>
            <p:custDataLst>
              <p:tags r:id="rId1"/>
            </p:custDataLst>
          </p:nvPr>
        </p:nvSpPr>
        <p:spPr>
          <a:xfrm>
            <a:off x="2438298" y="1967021"/>
            <a:ext cx="5381843" cy="830997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左上肺静脉</a:t>
            </a:r>
            <a:r>
              <a:rPr lang="en-US" altLang="zh-CN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 </a:t>
            </a: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收集左肺上叶的血液</a:t>
            </a:r>
          </a:p>
          <a:p>
            <a:pPr algn="l"/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左下肺静脉</a:t>
            </a:r>
            <a:r>
              <a:rPr lang="en-US" altLang="zh-CN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 </a:t>
            </a: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收集左肺下叶的血液</a:t>
            </a:r>
          </a:p>
        </p:txBody>
      </p:sp>
      <p:sp>
        <p:nvSpPr>
          <p:cNvPr id="28682" name="Rectangle 10"/>
          <p:cNvSpPr/>
          <p:nvPr>
            <p:custDataLst>
              <p:tags r:id="rId2"/>
            </p:custDataLst>
          </p:nvPr>
        </p:nvSpPr>
        <p:spPr>
          <a:xfrm>
            <a:off x="2438298" y="3116056"/>
            <a:ext cx="5843482" cy="830997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右上肺静脉</a:t>
            </a:r>
            <a:r>
              <a:rPr lang="en-US" altLang="zh-CN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 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收集右肺上、中叶的血液</a:t>
            </a:r>
          </a:p>
          <a:p>
            <a:pPr algn="l"/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右下肺静脉</a:t>
            </a:r>
            <a:r>
              <a:rPr lang="en-US" altLang="zh-CN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 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收集右肺下叶的血液</a:t>
            </a:r>
          </a:p>
        </p:txBody>
      </p:sp>
      <p:sp>
        <p:nvSpPr>
          <p:cNvPr id="28684" name="Text Box 12"/>
          <p:cNvSpPr txBox="1"/>
          <p:nvPr/>
        </p:nvSpPr>
        <p:spPr>
          <a:xfrm>
            <a:off x="1323859" y="2063608"/>
            <a:ext cx="498598" cy="1762627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   心    房</a:t>
            </a:r>
          </a:p>
        </p:txBody>
      </p:sp>
      <p:sp>
        <p:nvSpPr>
          <p:cNvPr id="28686" name="Line 14"/>
          <p:cNvSpPr/>
          <p:nvPr>
            <p:custDataLst>
              <p:tags r:id="rId3"/>
            </p:custDataLst>
          </p:nvPr>
        </p:nvSpPr>
        <p:spPr>
          <a:xfrm flipH="1">
            <a:off x="1912363" y="2397334"/>
            <a:ext cx="457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687" name="Line 15"/>
          <p:cNvSpPr/>
          <p:nvPr>
            <p:custDataLst>
              <p:tags r:id="rId4"/>
            </p:custDataLst>
          </p:nvPr>
        </p:nvSpPr>
        <p:spPr>
          <a:xfrm flipH="1">
            <a:off x="1912363" y="3414491"/>
            <a:ext cx="457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0" grpId="0" bldLvl="0" animBg="1"/>
      <p:bldP spid="28682" grpId="0" bldLvl="0" animBg="1"/>
      <p:bldP spid="28684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体循环的静脉</a:t>
            </a:r>
            <a:endParaRPr lang="zh-CN" altLang="en-US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0" name="Rectangle 3"/>
          <p:cNvSpPr>
            <a:spLocks noGrp="1"/>
          </p:cNvSpPr>
          <p:nvPr>
            <p:ph idx="1"/>
          </p:nvPr>
        </p:nvSpPr>
        <p:spPr>
          <a:xfrm>
            <a:off x="609600" y="1676400"/>
            <a:ext cx="2819400" cy="3429000"/>
          </a:xfrm>
        </p:spPr>
        <p:txBody>
          <a:bodyPr vert="horz" wrap="square" lIns="91440" tIns="45720" rIns="91440" bIns="45720" anchor="t" anchorCtr="0"/>
          <a:lstStyle/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</a:rPr>
              <a:t>心静脉系</a:t>
            </a:r>
          </a:p>
          <a:p>
            <a:pPr eaLnBrk="1" hangingPunct="1"/>
            <a:endParaRPr lang="zh-CN" altLang="en-US" sz="2800" b="1" dirty="0">
              <a:solidFill>
                <a:srgbClr val="0070C0"/>
              </a:solidFill>
            </a:endParaRPr>
          </a:p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</a:rPr>
              <a:t>上腔静脉系</a:t>
            </a:r>
          </a:p>
          <a:p>
            <a:pPr eaLnBrk="1" hangingPunct="1"/>
            <a:endParaRPr lang="zh-CN" altLang="en-US" sz="2800" b="1" dirty="0">
              <a:solidFill>
                <a:srgbClr val="0070C0"/>
              </a:solidFill>
            </a:endParaRPr>
          </a:p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</a:rPr>
              <a:t>下腔静脉系</a:t>
            </a:r>
          </a:p>
        </p:txBody>
      </p:sp>
      <p:pic>
        <p:nvPicPr>
          <p:cNvPr id="5" name="图片 5" descr="textimage24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2490" y="683895"/>
            <a:ext cx="3497580" cy="574230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Text Box 3"/>
          <p:cNvSpPr txBox="1"/>
          <p:nvPr/>
        </p:nvSpPr>
        <p:spPr>
          <a:xfrm>
            <a:off x="4028753" y="1592898"/>
            <a:ext cx="4419600" cy="40640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左锁骨下静脉             左上肢静脉血</a:t>
            </a:r>
          </a:p>
        </p:txBody>
      </p:sp>
      <p:sp>
        <p:nvSpPr>
          <p:cNvPr id="63493" name="Text Box 5"/>
          <p:cNvSpPr txBox="1"/>
          <p:nvPr/>
        </p:nvSpPr>
        <p:spPr>
          <a:xfrm>
            <a:off x="4259580" y="4484688"/>
            <a:ext cx="1655763" cy="40640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胸部静脉血</a:t>
            </a:r>
          </a:p>
        </p:txBody>
      </p:sp>
      <p:sp>
        <p:nvSpPr>
          <p:cNvPr id="63494" name="Rectangle 6"/>
          <p:cNvSpPr/>
          <p:nvPr/>
        </p:nvSpPr>
        <p:spPr>
          <a:xfrm>
            <a:off x="1592580" y="4484688"/>
            <a:ext cx="1600200" cy="406400"/>
          </a:xfrm>
          <a:prstGeom prst="rect">
            <a:avLst/>
          </a:prstGeom>
          <a:solidFill>
            <a:schemeClr val="hlink">
              <a:alpha val="39999"/>
            </a:schemeClr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奇静脉</a:t>
            </a:r>
          </a:p>
        </p:txBody>
      </p:sp>
      <p:sp>
        <p:nvSpPr>
          <p:cNvPr id="63495" name="Rectangle 7"/>
          <p:cNvSpPr/>
          <p:nvPr/>
        </p:nvSpPr>
        <p:spPr>
          <a:xfrm>
            <a:off x="1516380" y="3317875"/>
            <a:ext cx="1471613" cy="406400"/>
          </a:xfrm>
          <a:prstGeom prst="rect">
            <a:avLst/>
          </a:prstGeom>
          <a:solidFill>
            <a:schemeClr val="hlink">
              <a:alpha val="39999"/>
            </a:schemeClr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右头臂静脉</a:t>
            </a:r>
          </a:p>
        </p:txBody>
      </p:sp>
      <p:sp>
        <p:nvSpPr>
          <p:cNvPr id="63496" name="Rectangle 8"/>
          <p:cNvSpPr/>
          <p:nvPr/>
        </p:nvSpPr>
        <p:spPr>
          <a:xfrm>
            <a:off x="4028753" y="2274888"/>
            <a:ext cx="4419600" cy="40640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左颈内静脉             左头颈部静脉血</a:t>
            </a:r>
          </a:p>
        </p:txBody>
      </p:sp>
      <p:sp>
        <p:nvSpPr>
          <p:cNvPr id="63497" name="Rectangle 9"/>
          <p:cNvSpPr>
            <a:spLocks noChangeArrowheads="1"/>
          </p:cNvSpPr>
          <p:nvPr/>
        </p:nvSpPr>
        <p:spPr bwMode="auto">
          <a:xfrm>
            <a:off x="1516380" y="1909952"/>
            <a:ext cx="1471613" cy="406400"/>
          </a:xfrm>
          <a:prstGeom prst="rect">
            <a:avLst/>
          </a:prstGeom>
          <a:solidFill>
            <a:schemeClr val="hlink">
              <a:alpha val="39999"/>
            </a:schemeClr>
          </a:solidFill>
          <a:ln w="9525">
            <a:solidFill>
              <a:schemeClr val="tx2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R="0" lvl="0" indent="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左头臂静脉</a:t>
            </a:r>
          </a:p>
        </p:txBody>
      </p:sp>
      <p:sp>
        <p:nvSpPr>
          <p:cNvPr id="9224" name="Text Box 10"/>
          <p:cNvSpPr txBox="1"/>
          <p:nvPr/>
        </p:nvSpPr>
        <p:spPr>
          <a:xfrm>
            <a:off x="666754" y="1814513"/>
            <a:ext cx="492443" cy="2057400"/>
          </a:xfrm>
          <a:prstGeom prst="rect">
            <a:avLst/>
          </a:prstGeom>
          <a:solidFill>
            <a:srgbClr val="00CC66">
              <a:alpha val="39999"/>
            </a:srgbClr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上  腔  静  脉</a:t>
            </a:r>
          </a:p>
        </p:txBody>
      </p:sp>
      <p:sp>
        <p:nvSpPr>
          <p:cNvPr id="63499" name="Rectangle 11"/>
          <p:cNvSpPr/>
          <p:nvPr/>
        </p:nvSpPr>
        <p:spPr>
          <a:xfrm>
            <a:off x="4028753" y="3646488"/>
            <a:ext cx="4419600" cy="40640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右颈内静脉            右头颈部静脉血</a:t>
            </a:r>
          </a:p>
        </p:txBody>
      </p:sp>
      <p:sp>
        <p:nvSpPr>
          <p:cNvPr id="63500" name="Rectangle 12"/>
          <p:cNvSpPr/>
          <p:nvPr/>
        </p:nvSpPr>
        <p:spPr>
          <a:xfrm>
            <a:off x="4028753" y="2960688"/>
            <a:ext cx="4419600" cy="40640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右锁骨下静脉            右上肢静脉血</a:t>
            </a:r>
          </a:p>
        </p:txBody>
      </p:sp>
      <p:cxnSp>
        <p:nvCxnSpPr>
          <p:cNvPr id="63501" name="AutoShape 13"/>
          <p:cNvCxnSpPr/>
          <p:nvPr/>
        </p:nvCxnSpPr>
        <p:spPr>
          <a:xfrm rot="10800000">
            <a:off x="3114353" y="2122488"/>
            <a:ext cx="762000" cy="381000"/>
          </a:xfrm>
          <a:prstGeom prst="bentConnector3">
            <a:avLst>
              <a:gd name="adj1" fmla="val 50000"/>
            </a:avLst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cxnSp>
      <p:cxnSp>
        <p:nvCxnSpPr>
          <p:cNvPr id="63502" name="AutoShape 14"/>
          <p:cNvCxnSpPr/>
          <p:nvPr/>
        </p:nvCxnSpPr>
        <p:spPr>
          <a:xfrm rot="-10800000" flipV="1">
            <a:off x="3114353" y="1741488"/>
            <a:ext cx="762000" cy="381000"/>
          </a:xfrm>
          <a:prstGeom prst="bentConnector3">
            <a:avLst>
              <a:gd name="adj1" fmla="val 50000"/>
            </a:avLst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cxnSp>
      <p:cxnSp>
        <p:nvCxnSpPr>
          <p:cNvPr id="63503" name="AutoShape 15"/>
          <p:cNvCxnSpPr/>
          <p:nvPr/>
        </p:nvCxnSpPr>
        <p:spPr>
          <a:xfrm rot="10800000">
            <a:off x="3114353" y="3494088"/>
            <a:ext cx="762000" cy="381000"/>
          </a:xfrm>
          <a:prstGeom prst="bentConnector3">
            <a:avLst>
              <a:gd name="adj1" fmla="val 50000"/>
            </a:avLst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cxnSp>
      <p:cxnSp>
        <p:nvCxnSpPr>
          <p:cNvPr id="63504" name="AutoShape 16"/>
          <p:cNvCxnSpPr/>
          <p:nvPr/>
        </p:nvCxnSpPr>
        <p:spPr>
          <a:xfrm rot="-10800000" flipV="1">
            <a:off x="3114353" y="3113088"/>
            <a:ext cx="762000" cy="381000"/>
          </a:xfrm>
          <a:prstGeom prst="bentConnector3">
            <a:avLst>
              <a:gd name="adj1" fmla="val 50000"/>
            </a:avLst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cxnSp>
      <p:sp>
        <p:nvSpPr>
          <p:cNvPr id="63505" name="Line 17"/>
          <p:cNvSpPr/>
          <p:nvPr/>
        </p:nvSpPr>
        <p:spPr>
          <a:xfrm flipV="1">
            <a:off x="830580" y="3875088"/>
            <a:ext cx="0" cy="8382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3506" name="Line 18"/>
          <p:cNvSpPr/>
          <p:nvPr/>
        </p:nvSpPr>
        <p:spPr>
          <a:xfrm flipH="1">
            <a:off x="830580" y="4713288"/>
            <a:ext cx="6096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507" name="AutoShape 19"/>
          <p:cNvSpPr/>
          <p:nvPr/>
        </p:nvSpPr>
        <p:spPr>
          <a:xfrm flipH="1">
            <a:off x="5684516" y="1623695"/>
            <a:ext cx="649287" cy="304800"/>
          </a:xfrm>
          <a:custGeom>
            <a:avLst/>
            <a:gdLst>
              <a:gd name="txL" fmla="*/ 3375 w 21600"/>
              <a:gd name="txT" fmla="*/ 5129 h 21600"/>
              <a:gd name="txR" fmla="*/ 15017 w 21600"/>
              <a:gd name="txB" fmla="*/ 16471 h 21600"/>
            </a:gdLst>
            <a:ahLst/>
            <a:cxnLst>
              <a:cxn ang="17694720">
                <a:pos x="8190035" y="0"/>
              </a:cxn>
              <a:cxn ang="11796480">
                <a:pos x="0" y="2150533"/>
              </a:cxn>
              <a:cxn ang="5898240">
                <a:pos x="8190035" y="4301067"/>
              </a:cxn>
              <a:cxn ang="0">
                <a:pos x="19517297" y="2150533"/>
              </a:cxn>
            </a:cxnLst>
            <a:rect l="txL" t="txT" r="txR" b="txB"/>
            <a:pathLst>
              <a:path w="21600" h="21600">
                <a:moveTo>
                  <a:pt x="9064" y="0"/>
                </a:moveTo>
                <a:lnTo>
                  <a:pt x="9064" y="5129"/>
                </a:lnTo>
                <a:lnTo>
                  <a:pt x="3375" y="5129"/>
                </a:lnTo>
                <a:lnTo>
                  <a:pt x="3375" y="16471"/>
                </a:lnTo>
                <a:lnTo>
                  <a:pt x="9064" y="16471"/>
                </a:lnTo>
                <a:lnTo>
                  <a:pt x="9064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129"/>
                </a:moveTo>
                <a:lnTo>
                  <a:pt x="1350" y="16471"/>
                </a:lnTo>
                <a:lnTo>
                  <a:pt x="2700" y="16471"/>
                </a:lnTo>
                <a:lnTo>
                  <a:pt x="2700" y="5129"/>
                </a:lnTo>
                <a:close/>
              </a:path>
              <a:path w="21600" h="21600">
                <a:moveTo>
                  <a:pt x="0" y="5129"/>
                </a:moveTo>
                <a:lnTo>
                  <a:pt x="0" y="16471"/>
                </a:lnTo>
                <a:lnTo>
                  <a:pt x="675" y="16471"/>
                </a:lnTo>
                <a:lnTo>
                  <a:pt x="675" y="5129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508" name="AutoShape 20"/>
          <p:cNvSpPr/>
          <p:nvPr/>
        </p:nvSpPr>
        <p:spPr>
          <a:xfrm flipH="1">
            <a:off x="5468616" y="2317750"/>
            <a:ext cx="576262" cy="304800"/>
          </a:xfrm>
          <a:custGeom>
            <a:avLst/>
            <a:gdLst>
              <a:gd name="txL" fmla="*/ 3375 w 21600"/>
              <a:gd name="txT" fmla="*/ 5129 h 21600"/>
              <a:gd name="txR" fmla="*/ 15017 w 21600"/>
              <a:gd name="txB" fmla="*/ 16471 h 21600"/>
            </a:gdLst>
            <a:ahLst/>
            <a:cxnLst>
              <a:cxn ang="17694720">
                <a:pos x="6451386" y="0"/>
              </a:cxn>
              <a:cxn ang="11796480">
                <a:pos x="0" y="2150533"/>
              </a:cxn>
              <a:cxn ang="5898240">
                <a:pos x="6451386" y="4301067"/>
              </a:cxn>
              <a:cxn ang="0">
                <a:pos x="15373978" y="2150533"/>
              </a:cxn>
            </a:cxnLst>
            <a:rect l="txL" t="txT" r="txR" b="txB"/>
            <a:pathLst>
              <a:path w="21600" h="21600">
                <a:moveTo>
                  <a:pt x="9064" y="0"/>
                </a:moveTo>
                <a:lnTo>
                  <a:pt x="9064" y="5129"/>
                </a:lnTo>
                <a:lnTo>
                  <a:pt x="3375" y="5129"/>
                </a:lnTo>
                <a:lnTo>
                  <a:pt x="3375" y="16471"/>
                </a:lnTo>
                <a:lnTo>
                  <a:pt x="9064" y="16471"/>
                </a:lnTo>
                <a:lnTo>
                  <a:pt x="9064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129"/>
                </a:moveTo>
                <a:lnTo>
                  <a:pt x="1350" y="16471"/>
                </a:lnTo>
                <a:lnTo>
                  <a:pt x="2700" y="16471"/>
                </a:lnTo>
                <a:lnTo>
                  <a:pt x="2700" y="5129"/>
                </a:lnTo>
                <a:close/>
              </a:path>
              <a:path w="21600" h="21600">
                <a:moveTo>
                  <a:pt x="0" y="5129"/>
                </a:moveTo>
                <a:lnTo>
                  <a:pt x="0" y="16471"/>
                </a:lnTo>
                <a:lnTo>
                  <a:pt x="675" y="16471"/>
                </a:lnTo>
                <a:lnTo>
                  <a:pt x="675" y="5129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509" name="AutoShape 21"/>
          <p:cNvSpPr/>
          <p:nvPr/>
        </p:nvSpPr>
        <p:spPr>
          <a:xfrm flipH="1">
            <a:off x="3322955" y="4549775"/>
            <a:ext cx="720725" cy="304800"/>
          </a:xfrm>
          <a:custGeom>
            <a:avLst/>
            <a:gdLst>
              <a:gd name="txL" fmla="*/ 3375 w 21600"/>
              <a:gd name="txT" fmla="*/ 5129 h 21600"/>
              <a:gd name="txR" fmla="*/ 15017 w 21600"/>
              <a:gd name="txB" fmla="*/ 16471 h 21600"/>
            </a:gdLst>
            <a:ahLst/>
            <a:cxnLst>
              <a:cxn ang="17694720">
                <a:pos x="10091418" y="0"/>
              </a:cxn>
              <a:cxn ang="11796480">
                <a:pos x="0" y="2150533"/>
              </a:cxn>
              <a:cxn ang="5898240">
                <a:pos x="10091418" y="4301067"/>
              </a:cxn>
              <a:cxn ang="0">
                <a:pos x="24048357" y="2150533"/>
              </a:cxn>
            </a:cxnLst>
            <a:rect l="txL" t="txT" r="txR" b="txB"/>
            <a:pathLst>
              <a:path w="21600" h="21600">
                <a:moveTo>
                  <a:pt x="9064" y="0"/>
                </a:moveTo>
                <a:lnTo>
                  <a:pt x="9064" y="5129"/>
                </a:lnTo>
                <a:lnTo>
                  <a:pt x="3375" y="5129"/>
                </a:lnTo>
                <a:lnTo>
                  <a:pt x="3375" y="16471"/>
                </a:lnTo>
                <a:lnTo>
                  <a:pt x="9064" y="16471"/>
                </a:lnTo>
                <a:lnTo>
                  <a:pt x="9064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129"/>
                </a:moveTo>
                <a:lnTo>
                  <a:pt x="1350" y="16471"/>
                </a:lnTo>
                <a:lnTo>
                  <a:pt x="2700" y="16471"/>
                </a:lnTo>
                <a:lnTo>
                  <a:pt x="2700" y="5129"/>
                </a:lnTo>
                <a:close/>
              </a:path>
              <a:path w="21600" h="21600">
                <a:moveTo>
                  <a:pt x="0" y="5129"/>
                </a:moveTo>
                <a:lnTo>
                  <a:pt x="0" y="16471"/>
                </a:lnTo>
                <a:lnTo>
                  <a:pt x="675" y="16471"/>
                </a:lnTo>
                <a:lnTo>
                  <a:pt x="675" y="5129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510" name="AutoShape 22"/>
          <p:cNvSpPr/>
          <p:nvPr/>
        </p:nvSpPr>
        <p:spPr>
          <a:xfrm flipH="1">
            <a:off x="5468616" y="3686175"/>
            <a:ext cx="576262" cy="304800"/>
          </a:xfrm>
          <a:custGeom>
            <a:avLst/>
            <a:gdLst>
              <a:gd name="txL" fmla="*/ 3375 w 21600"/>
              <a:gd name="txT" fmla="*/ 5129 h 21600"/>
              <a:gd name="txR" fmla="*/ 15017 w 21600"/>
              <a:gd name="txB" fmla="*/ 16471 h 21600"/>
            </a:gdLst>
            <a:ahLst/>
            <a:cxnLst>
              <a:cxn ang="17694720">
                <a:pos x="6451386" y="0"/>
              </a:cxn>
              <a:cxn ang="11796480">
                <a:pos x="0" y="2150533"/>
              </a:cxn>
              <a:cxn ang="5898240">
                <a:pos x="6451386" y="4301067"/>
              </a:cxn>
              <a:cxn ang="0">
                <a:pos x="15373978" y="2150533"/>
              </a:cxn>
            </a:cxnLst>
            <a:rect l="txL" t="txT" r="txR" b="txB"/>
            <a:pathLst>
              <a:path w="21600" h="21600">
                <a:moveTo>
                  <a:pt x="9064" y="0"/>
                </a:moveTo>
                <a:lnTo>
                  <a:pt x="9064" y="5129"/>
                </a:lnTo>
                <a:lnTo>
                  <a:pt x="3375" y="5129"/>
                </a:lnTo>
                <a:lnTo>
                  <a:pt x="3375" y="16471"/>
                </a:lnTo>
                <a:lnTo>
                  <a:pt x="9064" y="16471"/>
                </a:lnTo>
                <a:lnTo>
                  <a:pt x="9064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129"/>
                </a:moveTo>
                <a:lnTo>
                  <a:pt x="1350" y="16471"/>
                </a:lnTo>
                <a:lnTo>
                  <a:pt x="2700" y="16471"/>
                </a:lnTo>
                <a:lnTo>
                  <a:pt x="2700" y="5129"/>
                </a:lnTo>
                <a:close/>
              </a:path>
              <a:path w="21600" h="21600">
                <a:moveTo>
                  <a:pt x="0" y="5129"/>
                </a:moveTo>
                <a:lnTo>
                  <a:pt x="0" y="16471"/>
                </a:lnTo>
                <a:lnTo>
                  <a:pt x="675" y="16471"/>
                </a:lnTo>
                <a:lnTo>
                  <a:pt x="675" y="5129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511" name="AutoShape 23"/>
          <p:cNvSpPr/>
          <p:nvPr/>
        </p:nvSpPr>
        <p:spPr>
          <a:xfrm flipH="1">
            <a:off x="5684516" y="3038475"/>
            <a:ext cx="576262" cy="304800"/>
          </a:xfrm>
          <a:custGeom>
            <a:avLst/>
            <a:gdLst>
              <a:gd name="txL" fmla="*/ 3375 w 21600"/>
              <a:gd name="txT" fmla="*/ 5129 h 21600"/>
              <a:gd name="txR" fmla="*/ 15017 w 21600"/>
              <a:gd name="txB" fmla="*/ 16471 h 21600"/>
            </a:gdLst>
            <a:ahLst/>
            <a:cxnLst>
              <a:cxn ang="17694720">
                <a:pos x="6451386" y="0"/>
              </a:cxn>
              <a:cxn ang="11796480">
                <a:pos x="0" y="2150533"/>
              </a:cxn>
              <a:cxn ang="5898240">
                <a:pos x="6451386" y="4301067"/>
              </a:cxn>
              <a:cxn ang="0">
                <a:pos x="15373978" y="2150533"/>
              </a:cxn>
            </a:cxnLst>
            <a:rect l="txL" t="txT" r="txR" b="txB"/>
            <a:pathLst>
              <a:path w="21600" h="21600">
                <a:moveTo>
                  <a:pt x="9064" y="0"/>
                </a:moveTo>
                <a:lnTo>
                  <a:pt x="9064" y="5129"/>
                </a:lnTo>
                <a:lnTo>
                  <a:pt x="3375" y="5129"/>
                </a:lnTo>
                <a:lnTo>
                  <a:pt x="3375" y="16471"/>
                </a:lnTo>
                <a:lnTo>
                  <a:pt x="9064" y="16471"/>
                </a:lnTo>
                <a:lnTo>
                  <a:pt x="9064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129"/>
                </a:moveTo>
                <a:lnTo>
                  <a:pt x="1350" y="16471"/>
                </a:lnTo>
                <a:lnTo>
                  <a:pt x="2700" y="16471"/>
                </a:lnTo>
                <a:lnTo>
                  <a:pt x="2700" y="5129"/>
                </a:lnTo>
                <a:close/>
              </a:path>
              <a:path w="21600" h="21600">
                <a:moveTo>
                  <a:pt x="0" y="5129"/>
                </a:moveTo>
                <a:lnTo>
                  <a:pt x="0" y="16471"/>
                </a:lnTo>
                <a:lnTo>
                  <a:pt x="675" y="16471"/>
                </a:lnTo>
                <a:lnTo>
                  <a:pt x="675" y="5129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513" name="Line 25"/>
          <p:cNvSpPr/>
          <p:nvPr/>
        </p:nvSpPr>
        <p:spPr>
          <a:xfrm flipH="1">
            <a:off x="1211580" y="2122488"/>
            <a:ext cx="2286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3514" name="Line 26"/>
          <p:cNvSpPr/>
          <p:nvPr/>
        </p:nvSpPr>
        <p:spPr>
          <a:xfrm flipH="1">
            <a:off x="1211580" y="3494088"/>
            <a:ext cx="2286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297002" y="1090244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（一）上腔静脉系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26BE9F6-68C2-4613-B9C9-575ECF69A675}"/>
              </a:ext>
            </a:extLst>
          </p:cNvPr>
          <p:cNvSpPr txBox="1"/>
          <p:nvPr/>
        </p:nvSpPr>
        <p:spPr>
          <a:xfrm>
            <a:off x="379416" y="313880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体循环的静脉</a:t>
            </a:r>
            <a:endParaRPr lang="zh-CN" altLang="en-US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ldLvl="0" animBg="1"/>
      <p:bldP spid="63493" grpId="0" bldLvl="0" animBg="1"/>
      <p:bldP spid="63494" grpId="0" bldLvl="0" animBg="1"/>
      <p:bldP spid="63495" grpId="0" bldLvl="0" animBg="1"/>
      <p:bldP spid="63496" grpId="0" bldLvl="0" animBg="1"/>
      <p:bldP spid="63497" grpId="0" bldLvl="0" animBg="1"/>
      <p:bldP spid="63499" grpId="0" bldLvl="0" animBg="1"/>
      <p:bldP spid="63500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8336" y="2002193"/>
            <a:ext cx="4572000" cy="576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1.头臂静脉</a:t>
            </a: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zh-CN" altLang="en-US" sz="2400" b="1" kern="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静脉角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58336" y="2609859"/>
            <a:ext cx="4572000" cy="559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(1)颈内静脉</a:t>
            </a:r>
          </a:p>
        </p:txBody>
      </p:sp>
      <p:pic>
        <p:nvPicPr>
          <p:cNvPr id="5" name="图片 5" descr="textimage24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5060" y="1760855"/>
            <a:ext cx="3892550" cy="36404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58336" y="5082879"/>
            <a:ext cx="4572000" cy="559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(2)锁骨下静脉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颈外静脉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65957" y="3146376"/>
            <a:ext cx="4572000" cy="199541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indent="0" eaLnBrk="0" fontAlgn="auto" latinLnBrk="1" hangingPunct="0">
              <a:spcBef>
                <a:spcPts val="3100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面静脉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400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危险三角</a:t>
            </a:r>
            <a:r>
              <a:rPr lang="en-US" altLang="zh-CN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</a:p>
          <a:p>
            <a:pPr indent="0" eaLnBrk="0" fontAlgn="auto" latinLnBrk="1" hangingPunct="0">
              <a:spcBef>
                <a:spcPts val="3100"/>
              </a:spcBef>
              <a:buNone/>
            </a:pPr>
            <a:r>
              <a:rPr lang="en-US" altLang="zh-CN" sz="2400" kern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2400" kern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下颌后静脉</a:t>
            </a:r>
          </a:p>
          <a:p>
            <a:pPr lvl="0" indent="0" eaLnBrk="0" fontAlgn="auto" latinLnBrk="1" hangingPunct="0">
              <a:spcBef>
                <a:spcPts val="3100"/>
              </a:spcBef>
              <a:buNone/>
            </a:pPr>
            <a:r>
              <a:rPr lang="zh-CN" altLang="en-US" sz="2400" kern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③舌静脉和甲状腺上静脉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6390" y="1329427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（一）上腔静脉系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881CFDF-A43D-4720-94C0-79AA507EAEB4}"/>
              </a:ext>
            </a:extLst>
          </p:cNvPr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体循环的静脉</a:t>
            </a:r>
            <a:endParaRPr lang="zh-CN" altLang="en-US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8751" y="1941528"/>
            <a:ext cx="4572000" cy="576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上肢静脉</a:t>
            </a:r>
          </a:p>
        </p:txBody>
      </p:sp>
      <p:pic>
        <p:nvPicPr>
          <p:cNvPr id="5" name="图片 5" descr="textimage24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6775" y="1560830"/>
            <a:ext cx="4232275" cy="42678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10895" y="2517776"/>
            <a:ext cx="4572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(1)上肢浅静脉</a:t>
            </a:r>
            <a:endParaRPr lang="en-US" altLang="zh-CN" sz="2400" kern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3285" y="3181033"/>
            <a:ext cx="4572000" cy="165544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indent="0" eaLnBrk="0" fontAlgn="auto" latinLnBrk="1" hangingPunct="0">
              <a:lnSpc>
                <a:spcPts val="2000"/>
              </a:lnSpc>
              <a:spcBef>
                <a:spcPts val="3100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头静脉</a:t>
            </a:r>
            <a:endParaRPr lang="en-US" altLang="zh-CN" sz="2400" kern="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eaLnBrk="0" fontAlgn="auto" latinLnBrk="1" hangingPunct="0">
              <a:lnSpc>
                <a:spcPts val="2000"/>
              </a:lnSpc>
              <a:spcBef>
                <a:spcPts val="3100"/>
              </a:spcBef>
              <a:buNone/>
            </a:pPr>
            <a:r>
              <a:rPr lang="en-US" altLang="zh-CN" sz="2400" kern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2400" kern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贵要静脉</a:t>
            </a:r>
          </a:p>
          <a:p>
            <a:pPr indent="0" eaLnBrk="0" fontAlgn="auto" latinLnBrk="1" hangingPunct="0">
              <a:lnSpc>
                <a:spcPts val="2000"/>
              </a:lnSpc>
              <a:spcBef>
                <a:spcPts val="3100"/>
              </a:spcBef>
              <a:buNone/>
            </a:pPr>
            <a:r>
              <a:rPr lang="zh-CN" altLang="en-US" sz="2400" kern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③肘正中静脉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0895" y="5039360"/>
            <a:ext cx="4572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)上肢深静脉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400" b="1" kern="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腋静脉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7835" y="1392419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（一）上腔静脉系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B21FE90-928A-4210-AD38-11E4D6900EA5}"/>
              </a:ext>
            </a:extLst>
          </p:cNvPr>
          <p:cNvSpPr txBox="1"/>
          <p:nvPr/>
        </p:nvSpPr>
        <p:spPr>
          <a:xfrm>
            <a:off x="541873" y="495951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体循环的静脉</a:t>
            </a:r>
            <a:endParaRPr lang="zh-CN" altLang="en-US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4"/>
          <p:cNvSpPr txBox="1"/>
          <p:nvPr/>
        </p:nvSpPr>
        <p:spPr>
          <a:xfrm>
            <a:off x="1844358" y="3885248"/>
            <a:ext cx="1836737" cy="4064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右肋间后静脉</a:t>
            </a:r>
          </a:p>
        </p:txBody>
      </p:sp>
      <p:sp>
        <p:nvSpPr>
          <p:cNvPr id="16388" name="Text Box 6"/>
          <p:cNvSpPr txBox="1"/>
          <p:nvPr/>
        </p:nvSpPr>
        <p:spPr>
          <a:xfrm>
            <a:off x="804942" y="3813810"/>
            <a:ext cx="615553" cy="17526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奇 静 脉</a:t>
            </a:r>
            <a:endParaRPr lang="zh-CN" altLang="en-US" sz="32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9" name="Rectangle 7"/>
          <p:cNvSpPr/>
          <p:nvPr/>
        </p:nvSpPr>
        <p:spPr>
          <a:xfrm>
            <a:off x="1771333" y="5109210"/>
            <a:ext cx="2917825" cy="4064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食管静脉、支气管静脉</a:t>
            </a:r>
          </a:p>
        </p:txBody>
      </p:sp>
      <p:sp>
        <p:nvSpPr>
          <p:cNvPr id="16390" name="Rectangle 8"/>
          <p:cNvSpPr/>
          <p:nvPr/>
        </p:nvSpPr>
        <p:spPr>
          <a:xfrm>
            <a:off x="1815783" y="4504373"/>
            <a:ext cx="2873375" cy="4064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半奇静脉、副半奇静脉</a:t>
            </a:r>
          </a:p>
        </p:txBody>
      </p:sp>
      <p:sp>
        <p:nvSpPr>
          <p:cNvPr id="16391" name="Line 9"/>
          <p:cNvSpPr/>
          <p:nvPr/>
        </p:nvSpPr>
        <p:spPr>
          <a:xfrm flipH="1">
            <a:off x="1434783" y="4123373"/>
            <a:ext cx="3048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392" name="Line 10"/>
          <p:cNvSpPr/>
          <p:nvPr/>
        </p:nvSpPr>
        <p:spPr>
          <a:xfrm flipH="1">
            <a:off x="1434783" y="4732973"/>
            <a:ext cx="3048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393" name="Line 11"/>
          <p:cNvSpPr/>
          <p:nvPr/>
        </p:nvSpPr>
        <p:spPr>
          <a:xfrm flipH="1">
            <a:off x="1434783" y="5342573"/>
            <a:ext cx="3048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815697" y="1799105"/>
            <a:ext cx="4572000" cy="576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奇静脉</a:t>
            </a:r>
          </a:p>
        </p:txBody>
      </p:sp>
      <p:pic>
        <p:nvPicPr>
          <p:cNvPr id="5" name="图片 5" descr="textimage24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5" y="1292860"/>
            <a:ext cx="3437255" cy="39357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99862" y="2434582"/>
            <a:ext cx="4572000" cy="559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(1)半奇静脉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04942" y="3011797"/>
            <a:ext cx="4572000" cy="559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(2)副半奇静脉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76726" y="1184411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（一）上腔静脉系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5AC7388-462E-428C-9659-522F9419926A}"/>
              </a:ext>
            </a:extLst>
          </p:cNvPr>
          <p:cNvSpPr txBox="1"/>
          <p:nvPr/>
        </p:nvSpPr>
        <p:spPr>
          <a:xfrm>
            <a:off x="603885" y="420313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体循环的静脉</a:t>
            </a:r>
            <a:endParaRPr lang="zh-CN" altLang="en-US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2005" y="1663399"/>
            <a:ext cx="4572000" cy="576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奇静脉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3920" y="2239647"/>
            <a:ext cx="4572000" cy="559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(3)椎静脉丛</a:t>
            </a:r>
          </a:p>
        </p:txBody>
      </p:sp>
      <p:pic>
        <p:nvPicPr>
          <p:cNvPr id="4" name="图片 4" descr="textimage24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489" y="2876254"/>
            <a:ext cx="6099462" cy="342425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25220" y="1126948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（一）上腔静脉系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DE895CE-66D6-40CC-B288-33AA976BC5C2}"/>
              </a:ext>
            </a:extLst>
          </p:cNvPr>
          <p:cNvSpPr txBox="1"/>
          <p:nvPr/>
        </p:nvSpPr>
        <p:spPr>
          <a:xfrm>
            <a:off x="558385" y="384767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体循环的静脉</a:t>
            </a:r>
            <a:endParaRPr lang="zh-CN" altLang="en-US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9F59864-6132-4BB4-9F08-8A42D18C6659}"/>
              </a:ext>
            </a:extLst>
          </p:cNvPr>
          <p:cNvGrpSpPr/>
          <p:nvPr/>
        </p:nvGrpSpPr>
        <p:grpSpPr>
          <a:xfrm>
            <a:off x="687037" y="2043397"/>
            <a:ext cx="7151390" cy="3055937"/>
            <a:chOff x="678160" y="1333183"/>
            <a:chExt cx="7151390" cy="3055937"/>
          </a:xfrm>
        </p:grpSpPr>
        <p:sp>
          <p:nvSpPr>
            <p:cNvPr id="20482" name="Rectangle 29"/>
            <p:cNvSpPr/>
            <p:nvPr/>
          </p:nvSpPr>
          <p:spPr>
            <a:xfrm>
              <a:off x="1504950" y="3601720"/>
              <a:ext cx="1338828" cy="369332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右髂总静脉</a:t>
              </a:r>
            </a:p>
          </p:txBody>
        </p:sp>
        <p:sp>
          <p:nvSpPr>
            <p:cNvPr id="20483" name="Rectangle 30"/>
            <p:cNvSpPr/>
            <p:nvPr/>
          </p:nvSpPr>
          <p:spPr>
            <a:xfrm>
              <a:off x="3714750" y="3982720"/>
              <a:ext cx="1471613" cy="4064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右髂外静脉</a:t>
              </a:r>
              <a:endPara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484" name="Rectangle 31"/>
            <p:cNvSpPr/>
            <p:nvPr/>
          </p:nvSpPr>
          <p:spPr>
            <a:xfrm>
              <a:off x="5772150" y="2153920"/>
              <a:ext cx="2057400" cy="4064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盆会阴部静脉血</a:t>
              </a:r>
              <a:endPara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485" name="Rectangle 32"/>
            <p:cNvSpPr/>
            <p:nvPr/>
          </p:nvSpPr>
          <p:spPr>
            <a:xfrm>
              <a:off x="5772150" y="2687320"/>
              <a:ext cx="2057400" cy="4064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左下肢静脉血</a:t>
              </a:r>
              <a:endPara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486" name="Text Box 33"/>
            <p:cNvSpPr txBox="1"/>
            <p:nvPr/>
          </p:nvSpPr>
          <p:spPr>
            <a:xfrm>
              <a:off x="678160" y="2382520"/>
              <a:ext cx="461665" cy="19050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     </a:t>
              </a:r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下 腔 静 脉</a:t>
              </a:r>
            </a:p>
          </p:txBody>
        </p:sp>
        <p:sp>
          <p:nvSpPr>
            <p:cNvPr id="20487" name="Rectangle 34"/>
            <p:cNvSpPr/>
            <p:nvPr/>
          </p:nvSpPr>
          <p:spPr>
            <a:xfrm>
              <a:off x="1504950" y="2382520"/>
              <a:ext cx="1338828" cy="369332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左髂总静脉</a:t>
              </a:r>
            </a:p>
          </p:txBody>
        </p:sp>
        <p:sp>
          <p:nvSpPr>
            <p:cNvPr id="20488" name="Rectangle 35"/>
            <p:cNvSpPr/>
            <p:nvPr/>
          </p:nvSpPr>
          <p:spPr>
            <a:xfrm>
              <a:off x="3714750" y="3373120"/>
              <a:ext cx="1471613" cy="4064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右髂内静脉</a:t>
              </a:r>
              <a:endPara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489" name="Rectangle 36"/>
            <p:cNvSpPr/>
            <p:nvPr/>
          </p:nvSpPr>
          <p:spPr>
            <a:xfrm>
              <a:off x="3714750" y="2153920"/>
              <a:ext cx="1471613" cy="4064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左髂内静脉</a:t>
              </a:r>
              <a:endPara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490" name="Rectangle 37"/>
            <p:cNvSpPr/>
            <p:nvPr/>
          </p:nvSpPr>
          <p:spPr>
            <a:xfrm>
              <a:off x="3714750" y="2687320"/>
              <a:ext cx="1471613" cy="4064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左髂外静脉</a:t>
              </a:r>
              <a:endPara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491" name="Rectangle 38"/>
            <p:cNvSpPr/>
            <p:nvPr/>
          </p:nvSpPr>
          <p:spPr>
            <a:xfrm>
              <a:off x="5772150" y="3982720"/>
              <a:ext cx="2057400" cy="4064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右下肢静脉血</a:t>
              </a:r>
              <a:endPara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492" name="Rectangle 39"/>
            <p:cNvSpPr/>
            <p:nvPr/>
          </p:nvSpPr>
          <p:spPr>
            <a:xfrm>
              <a:off x="5772150" y="3373120"/>
              <a:ext cx="2057400" cy="4064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盆会阴部静脉血</a:t>
              </a:r>
            </a:p>
          </p:txBody>
        </p:sp>
        <p:sp>
          <p:nvSpPr>
            <p:cNvPr id="20493" name="Line 40"/>
            <p:cNvSpPr/>
            <p:nvPr/>
          </p:nvSpPr>
          <p:spPr>
            <a:xfrm flipH="1">
              <a:off x="1200150" y="2687320"/>
              <a:ext cx="22860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0494" name="Line 44"/>
            <p:cNvSpPr/>
            <p:nvPr/>
          </p:nvSpPr>
          <p:spPr>
            <a:xfrm flipH="1">
              <a:off x="1200150" y="3830320"/>
              <a:ext cx="22860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0495" name="Line 45"/>
            <p:cNvSpPr/>
            <p:nvPr/>
          </p:nvSpPr>
          <p:spPr>
            <a:xfrm flipH="1">
              <a:off x="5314950" y="2382520"/>
              <a:ext cx="22860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0496" name="Line 46"/>
            <p:cNvSpPr/>
            <p:nvPr/>
          </p:nvSpPr>
          <p:spPr>
            <a:xfrm flipH="1">
              <a:off x="5314950" y="2915920"/>
              <a:ext cx="22860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0497" name="Line 47"/>
            <p:cNvSpPr/>
            <p:nvPr/>
          </p:nvSpPr>
          <p:spPr>
            <a:xfrm flipH="1">
              <a:off x="5314950" y="3601720"/>
              <a:ext cx="22860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0498" name="Line 48"/>
            <p:cNvSpPr/>
            <p:nvPr/>
          </p:nvSpPr>
          <p:spPr>
            <a:xfrm flipH="1">
              <a:off x="5314950" y="4135120"/>
              <a:ext cx="22860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cxnSp>
          <p:nvCxnSpPr>
            <p:cNvPr id="20499" name="AutoShape 49"/>
            <p:cNvCxnSpPr>
              <a:endCxn id="20487" idx="3"/>
            </p:cNvCxnSpPr>
            <p:nvPr/>
          </p:nvCxnSpPr>
          <p:spPr>
            <a:xfrm rot="10800000" flipV="1">
              <a:off x="2843779" y="2306320"/>
              <a:ext cx="799535" cy="260866"/>
            </a:xfrm>
            <a:prstGeom prst="bentConnector3">
              <a:avLst>
                <a:gd name="adj1" fmla="val 50000"/>
              </a:avLst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cxnSp>
        <p:cxnSp>
          <p:nvCxnSpPr>
            <p:cNvPr id="20500" name="AutoShape 50"/>
            <p:cNvCxnSpPr>
              <a:endCxn id="20487" idx="3"/>
            </p:cNvCxnSpPr>
            <p:nvPr/>
          </p:nvCxnSpPr>
          <p:spPr>
            <a:xfrm rot="10800000">
              <a:off x="2843779" y="2567187"/>
              <a:ext cx="799535" cy="348735"/>
            </a:xfrm>
            <a:prstGeom prst="bentConnector3">
              <a:avLst>
                <a:gd name="adj1" fmla="val 50000"/>
              </a:avLst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cxnSp>
        <p:cxnSp>
          <p:nvCxnSpPr>
            <p:cNvPr id="20501" name="AutoShape 51"/>
            <p:cNvCxnSpPr/>
            <p:nvPr/>
          </p:nvCxnSpPr>
          <p:spPr>
            <a:xfrm rot="-10800000" flipV="1">
              <a:off x="3257550" y="3601720"/>
              <a:ext cx="412750" cy="258763"/>
            </a:xfrm>
            <a:prstGeom prst="bentConnector3">
              <a:avLst>
                <a:gd name="adj1" fmla="val 50000"/>
              </a:avLst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cxnSp>
        <p:cxnSp>
          <p:nvCxnSpPr>
            <p:cNvPr id="20502" name="AutoShape 52"/>
            <p:cNvCxnSpPr/>
            <p:nvPr/>
          </p:nvCxnSpPr>
          <p:spPr>
            <a:xfrm rot="10800000">
              <a:off x="3257550" y="3855720"/>
              <a:ext cx="412750" cy="274638"/>
            </a:xfrm>
            <a:prstGeom prst="bentConnector3">
              <a:avLst>
                <a:gd name="adj1" fmla="val 50000"/>
              </a:avLst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cxnSp>
        <p:sp>
          <p:nvSpPr>
            <p:cNvPr id="20503" name="Line 55"/>
            <p:cNvSpPr/>
            <p:nvPr/>
          </p:nvSpPr>
          <p:spPr>
            <a:xfrm>
              <a:off x="878840" y="1640205"/>
              <a:ext cx="635" cy="72136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0504" name="Line 56"/>
            <p:cNvSpPr/>
            <p:nvPr/>
          </p:nvSpPr>
          <p:spPr>
            <a:xfrm flipH="1" flipV="1">
              <a:off x="869950" y="1640205"/>
              <a:ext cx="568325" cy="889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5" name="Rectangle 54"/>
            <p:cNvSpPr/>
            <p:nvPr/>
          </p:nvSpPr>
          <p:spPr>
            <a:xfrm>
              <a:off x="1438275" y="1436370"/>
              <a:ext cx="1654175" cy="368300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 </a:t>
              </a:r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腹部属支</a:t>
              </a:r>
            </a:p>
          </p:txBody>
        </p:sp>
        <p:sp>
          <p:nvSpPr>
            <p:cNvPr id="20506" name="Rectangle 57"/>
            <p:cNvSpPr/>
            <p:nvPr/>
          </p:nvSpPr>
          <p:spPr>
            <a:xfrm>
              <a:off x="5772150" y="1333183"/>
              <a:ext cx="2057400" cy="7112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腹部肝及成对</a:t>
              </a:r>
            </a:p>
            <a:p>
              <a:pPr algn="l"/>
              <a:r>
                <a:rPr lang="zh-CN" altLang="en-US" sz="2000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器官静脉血</a:t>
              </a:r>
            </a:p>
          </p:txBody>
        </p:sp>
        <p:sp>
          <p:nvSpPr>
            <p:cNvPr id="20507" name="Line 58"/>
            <p:cNvSpPr/>
            <p:nvPr/>
          </p:nvSpPr>
          <p:spPr>
            <a:xfrm flipH="1" flipV="1">
              <a:off x="3236913" y="1691958"/>
              <a:ext cx="245745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19459" name="Rectangle 6"/>
          <p:cNvSpPr/>
          <p:nvPr/>
        </p:nvSpPr>
        <p:spPr>
          <a:xfrm>
            <a:off x="297217" y="1273460"/>
            <a:ext cx="4608513" cy="609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 下腔静脉系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5AE3D84-739F-4317-B03C-7EF925B62457}"/>
              </a:ext>
            </a:extLst>
          </p:cNvPr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体循环的静脉</a:t>
            </a:r>
            <a:endParaRPr lang="zh-CN" altLang="en-US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85337" y="1863792"/>
            <a:ext cx="2412970" cy="576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髂总静脉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55955" y="2555407"/>
            <a:ext cx="2690927" cy="559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）髂内静脉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55955" y="3292157"/>
            <a:ext cx="2877358" cy="559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）髂外静脉</a:t>
            </a:r>
          </a:p>
        </p:txBody>
      </p:sp>
      <p:pic>
        <p:nvPicPr>
          <p:cNvPr id="5" name="图片 5" descr="textimage246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3882" y="1275080"/>
            <a:ext cx="4824781" cy="430784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41605" y="1246211"/>
            <a:ext cx="4608513" cy="609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 下腔静脉系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889A96-9B7C-47BB-B0E0-FAC5F3A397AE}"/>
              </a:ext>
            </a:extLst>
          </p:cNvPr>
          <p:cNvSpPr txBox="1"/>
          <p:nvPr/>
        </p:nvSpPr>
        <p:spPr>
          <a:xfrm>
            <a:off x="470852" y="481441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体循环的静脉</a:t>
            </a:r>
            <a:endParaRPr lang="zh-CN" altLang="en-US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19455" y="1969498"/>
            <a:ext cx="4572000" cy="576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髂总静脉</a:t>
            </a: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39909" y="2637586"/>
            <a:ext cx="4572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）下肢的静脉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85631" y="3499384"/>
            <a:ext cx="4572000" cy="101399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indent="0" eaLnBrk="0" fontAlgn="auto" latinLnBrk="1" hangingPunct="0">
              <a:lnSpc>
                <a:spcPts val="2000"/>
              </a:lnSpc>
              <a:spcBef>
                <a:spcPts val="3100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①浅静脉</a:t>
            </a:r>
            <a:r>
              <a:rPr lang="en-US" altLang="zh-CN" sz="2400" kern="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400" b="1" kern="0" dirty="0">
                <a:solidFill>
                  <a:srgbClr val="0070C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小隐静脉</a:t>
            </a:r>
            <a:r>
              <a:rPr lang="en-US" altLang="zh-CN" sz="2400" b="1" kern="0" dirty="0">
                <a:solidFill>
                  <a:srgbClr val="0070C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400" b="1" kern="0" dirty="0">
                <a:solidFill>
                  <a:srgbClr val="0070C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大隐静脉</a:t>
            </a:r>
            <a:endParaRPr lang="en-US" altLang="zh-CN" sz="2400" b="1" kern="0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eaLnBrk="0" fontAlgn="auto" latinLnBrk="1" hangingPunct="0">
              <a:lnSpc>
                <a:spcPts val="2000"/>
              </a:lnSpc>
              <a:spcBef>
                <a:spcPts val="3100"/>
              </a:spcBef>
              <a:buNone/>
            </a:pPr>
            <a:r>
              <a:rPr lang="en-US" altLang="zh-CN" sz="2400" kern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2400" kern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深静脉</a:t>
            </a:r>
            <a:r>
              <a:rPr lang="en-US" altLang="zh-CN" sz="2400" kern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400" b="1" kern="0" dirty="0">
                <a:solidFill>
                  <a:srgbClr val="0070C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股静脉</a:t>
            </a:r>
          </a:p>
        </p:txBody>
      </p:sp>
      <p:pic>
        <p:nvPicPr>
          <p:cNvPr id="8" name="图片 5" descr="textimage247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1455" y="605790"/>
            <a:ext cx="3476625" cy="5645785"/>
          </a:xfrm>
          <a:prstGeom prst="rect">
            <a:avLst/>
          </a:prstGeom>
        </p:spPr>
      </p:pic>
      <p:sp>
        <p:nvSpPr>
          <p:cNvPr id="9" name="Rectangle 6"/>
          <p:cNvSpPr/>
          <p:nvPr/>
        </p:nvSpPr>
        <p:spPr>
          <a:xfrm>
            <a:off x="375920" y="1359898"/>
            <a:ext cx="4608513" cy="609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 下腔静脉系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B1CAAE4-991D-46FA-8DEB-8F2A5C4D0333}"/>
              </a:ext>
            </a:extLst>
          </p:cNvPr>
          <p:cNvSpPr txBox="1"/>
          <p:nvPr/>
        </p:nvSpPr>
        <p:spPr>
          <a:xfrm>
            <a:off x="524669" y="529953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体循环的静脉</a:t>
            </a:r>
            <a:endParaRPr lang="zh-CN" altLang="en-US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550160" y="1557941"/>
            <a:ext cx="3509010" cy="635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第二节  心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7135" y="2543175"/>
            <a:ext cx="6887845" cy="2858135"/>
          </a:xfrm>
          <a:prstGeom prst="rect">
            <a:avLst/>
          </a:prstGeom>
          <a:noFill/>
        </p:spPr>
        <p:txBody>
          <a:bodyPr wrap="square" numCol="2">
            <a:no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一、心的位置和毗邻</a:t>
            </a:r>
            <a:r>
              <a:rPr lang="en-US" altLang="zh-CN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二、心的外形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三、心腔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四、心的构造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五、心的传导系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六、心的血管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七、心包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八、心的体表投影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10577" y="1887431"/>
            <a:ext cx="4572000" cy="576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下腔静脉的属支</a:t>
            </a: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91185" y="2473835"/>
            <a:ext cx="4572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）壁支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膈下静脉、腰静脉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91185" y="3106420"/>
            <a:ext cx="4572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）壁支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99737" y="3804849"/>
            <a:ext cx="4572000" cy="24348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indent="0" eaLnBrk="0" fontAlgn="auto" latinLnBrk="1" hangingPunct="0">
              <a:spcBef>
                <a:spcPts val="3100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睾丸静脉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卵巢静脉</a:t>
            </a:r>
            <a:endParaRPr lang="en-US" altLang="zh-CN" sz="2400" kern="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eaLnBrk="0" fontAlgn="auto" latinLnBrk="1" hangingPunct="0">
              <a:lnSpc>
                <a:spcPts val="2000"/>
              </a:lnSpc>
              <a:spcBef>
                <a:spcPts val="3100"/>
              </a:spcBef>
              <a:buNone/>
            </a:pPr>
            <a:r>
              <a:rPr lang="en-US" altLang="zh-CN" sz="2400" kern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2400" kern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肾静脉</a:t>
            </a:r>
          </a:p>
          <a:p>
            <a:pPr indent="0" eaLnBrk="0" fontAlgn="auto" latinLnBrk="1" hangingPunct="0">
              <a:lnSpc>
                <a:spcPts val="2000"/>
              </a:lnSpc>
              <a:spcBef>
                <a:spcPts val="3100"/>
              </a:spcBef>
              <a:buNone/>
            </a:pPr>
            <a:r>
              <a:rPr lang="zh-CN" altLang="en-US" sz="2400" kern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③肾上腺静脉</a:t>
            </a:r>
          </a:p>
          <a:p>
            <a:pPr indent="0" eaLnBrk="0" fontAlgn="auto" latinLnBrk="1" hangingPunct="0">
              <a:lnSpc>
                <a:spcPts val="2000"/>
              </a:lnSpc>
              <a:spcBef>
                <a:spcPts val="3100"/>
              </a:spcBef>
              <a:buNone/>
            </a:pPr>
            <a:r>
              <a:rPr lang="zh-CN" altLang="en-US" sz="2400" kern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④肝静脉</a:t>
            </a:r>
          </a:p>
        </p:txBody>
      </p:sp>
      <p:pic>
        <p:nvPicPr>
          <p:cNvPr id="8" name="图片 5" descr="textimage24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5532" y="1948514"/>
            <a:ext cx="3988036" cy="3560746"/>
          </a:xfrm>
          <a:prstGeom prst="rect">
            <a:avLst/>
          </a:prstGeom>
        </p:spPr>
      </p:pic>
      <p:sp>
        <p:nvSpPr>
          <p:cNvPr id="9" name="Rectangle 6"/>
          <p:cNvSpPr/>
          <p:nvPr/>
        </p:nvSpPr>
        <p:spPr>
          <a:xfrm>
            <a:off x="377019" y="1231650"/>
            <a:ext cx="4608513" cy="609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 下腔静脉系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F71957F-008A-4110-9F4B-539DFEE6D823}"/>
              </a:ext>
            </a:extLst>
          </p:cNvPr>
          <p:cNvSpPr txBox="1"/>
          <p:nvPr/>
        </p:nvSpPr>
        <p:spPr>
          <a:xfrm>
            <a:off x="571870" y="467968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体循环的静脉</a:t>
            </a:r>
            <a:endParaRPr lang="zh-CN" altLang="en-US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28333" y="1511632"/>
            <a:ext cx="4572000" cy="576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肝门静脉</a:t>
            </a: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35244" y="2013282"/>
            <a:ext cx="4572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肝门静脉的主要属支</a:t>
            </a:r>
          </a:p>
        </p:txBody>
      </p:sp>
      <p:pic>
        <p:nvPicPr>
          <p:cNvPr id="4" name="图片 5" descr="textimage248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1996" y="1586230"/>
            <a:ext cx="4932995" cy="410435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84604" y="2874645"/>
            <a:ext cx="4572000" cy="35534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indent="0" eaLnBrk="0" fontAlgn="auto" latinLnBrk="1" hangingPunct="0">
              <a:lnSpc>
                <a:spcPts val="1200"/>
              </a:lnSpc>
              <a:spcBef>
                <a:spcPts val="3100"/>
              </a:spcBef>
              <a:buNone/>
            </a:pPr>
            <a:r>
              <a:rPr lang="zh-CN" altLang="en-US" sz="2400" kern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①肠系膜上静脉</a:t>
            </a:r>
          </a:p>
          <a:p>
            <a:pPr indent="0" eaLnBrk="0" fontAlgn="auto" latinLnBrk="1" hangingPunct="0">
              <a:lnSpc>
                <a:spcPts val="1200"/>
              </a:lnSpc>
              <a:spcBef>
                <a:spcPts val="3100"/>
              </a:spcBef>
              <a:buNone/>
            </a:pPr>
            <a:r>
              <a:rPr lang="en-US" altLang="zh-CN" sz="2400" kern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脾静脉</a:t>
            </a:r>
            <a:endParaRPr lang="zh-CN" altLang="en-US" sz="2400" kern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eaLnBrk="0" fontAlgn="auto" latinLnBrk="1" hangingPunct="0">
              <a:lnSpc>
                <a:spcPts val="1200"/>
              </a:lnSpc>
              <a:spcBef>
                <a:spcPts val="3100"/>
              </a:spcBef>
              <a:buNone/>
            </a:pPr>
            <a:r>
              <a:rPr lang="zh-CN" altLang="en-US" sz="2400" kern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肠系膜下静脉</a:t>
            </a:r>
            <a:endParaRPr lang="zh-CN" altLang="en-US" sz="2400" kern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eaLnBrk="0" fontAlgn="auto" latinLnBrk="1" hangingPunct="0">
              <a:lnSpc>
                <a:spcPts val="1200"/>
              </a:lnSpc>
              <a:spcBef>
                <a:spcPts val="3100"/>
              </a:spcBef>
              <a:buNone/>
            </a:pPr>
            <a:r>
              <a:rPr lang="zh-CN" altLang="en-US" sz="2400" kern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胃左静脉</a:t>
            </a:r>
          </a:p>
          <a:p>
            <a:pPr indent="0" eaLnBrk="0" fontAlgn="auto" latinLnBrk="1" hangingPunct="0">
              <a:lnSpc>
                <a:spcPts val="1200"/>
              </a:lnSpc>
              <a:spcBef>
                <a:spcPts val="3100"/>
              </a:spcBef>
              <a:buNone/>
            </a:pPr>
            <a:r>
              <a:rPr lang="zh-CN" altLang="en-US" sz="2400" kern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⑤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胃右静脉</a:t>
            </a:r>
          </a:p>
          <a:p>
            <a:pPr indent="0" eaLnBrk="0" fontAlgn="auto" latinLnBrk="1" hangingPunct="0">
              <a:lnSpc>
                <a:spcPts val="1200"/>
              </a:lnSpc>
              <a:spcBef>
                <a:spcPts val="3100"/>
              </a:spcBef>
              <a:buNone/>
            </a:pPr>
            <a:r>
              <a:rPr lang="zh-CN" altLang="en-US" sz="2400" kern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⑥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胆囊静脉</a:t>
            </a:r>
            <a:endParaRPr lang="zh-CN" altLang="en-US" sz="2400" kern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eaLnBrk="0" fontAlgn="auto" latinLnBrk="1" hangingPunct="0">
              <a:lnSpc>
                <a:spcPts val="1200"/>
              </a:lnSpc>
              <a:spcBef>
                <a:spcPts val="3100"/>
              </a:spcBef>
              <a:buNone/>
            </a:pPr>
            <a:r>
              <a:rPr lang="zh-CN" altLang="en-US" sz="2400" kern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⑦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附脐静脉</a:t>
            </a:r>
            <a:endParaRPr lang="zh-CN" altLang="en-US" sz="2400" kern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359361" y="1061583"/>
            <a:ext cx="4608513" cy="609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 下腔静脉系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1747A2-4D98-49B8-A4BF-0F85DF1CC9EF}"/>
              </a:ext>
            </a:extLst>
          </p:cNvPr>
          <p:cNvSpPr txBox="1"/>
          <p:nvPr/>
        </p:nvSpPr>
        <p:spPr>
          <a:xfrm>
            <a:off x="527624" y="397688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体循环的静脉</a:t>
            </a:r>
            <a:endParaRPr lang="zh-CN" altLang="en-US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19092" y="1425381"/>
            <a:ext cx="4572000" cy="576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肝门静脉</a:t>
            </a: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90854" y="1935651"/>
            <a:ext cx="63760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）肝门静脉与腔静脉系的吻合及侧支循环</a:t>
            </a:r>
          </a:p>
        </p:txBody>
      </p:sp>
      <p:pic>
        <p:nvPicPr>
          <p:cNvPr id="7" name="图片 5" descr="textimage249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1092" y="2492106"/>
            <a:ext cx="3445007" cy="3898122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C5BFC4CA-A1AB-4A59-8179-89CC730C0FFB}"/>
              </a:ext>
            </a:extLst>
          </p:cNvPr>
          <p:cNvGrpSpPr/>
          <p:nvPr/>
        </p:nvGrpSpPr>
        <p:grpSpPr>
          <a:xfrm>
            <a:off x="1943089" y="2618246"/>
            <a:ext cx="1828800" cy="3870809"/>
            <a:chOff x="1943089" y="2618246"/>
            <a:chExt cx="1828800" cy="3870809"/>
          </a:xfrm>
        </p:grpSpPr>
        <p:sp>
          <p:nvSpPr>
            <p:cNvPr id="38970" name="Rectangle 58"/>
            <p:cNvSpPr/>
            <p:nvPr/>
          </p:nvSpPr>
          <p:spPr>
            <a:xfrm>
              <a:off x="1943089" y="3977784"/>
              <a:ext cx="1828800" cy="369332"/>
            </a:xfrm>
            <a:prstGeom prst="rect">
              <a:avLst/>
            </a:prstGeom>
            <a:solidFill>
              <a:srgbClr val="FFFF0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食管静脉丛</a:t>
              </a:r>
              <a:endParaRPr lang="zh-CN" altLang="en-US" b="1" dirty="0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8971" name="Rectangle 59"/>
            <p:cNvSpPr/>
            <p:nvPr/>
          </p:nvSpPr>
          <p:spPr>
            <a:xfrm>
              <a:off x="2271395" y="5458925"/>
              <a:ext cx="87716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奇静脉</a:t>
              </a:r>
            </a:p>
          </p:txBody>
        </p:sp>
        <p:sp>
          <p:nvSpPr>
            <p:cNvPr id="32773" name="Rectangle 60"/>
            <p:cNvSpPr/>
            <p:nvPr/>
          </p:nvSpPr>
          <p:spPr>
            <a:xfrm>
              <a:off x="2177097" y="6119723"/>
              <a:ext cx="150177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上腔静脉</a:t>
              </a:r>
            </a:p>
          </p:txBody>
        </p:sp>
        <p:sp>
          <p:nvSpPr>
            <p:cNvPr id="38973" name="Rectangle 61"/>
            <p:cNvSpPr/>
            <p:nvPr/>
          </p:nvSpPr>
          <p:spPr>
            <a:xfrm>
              <a:off x="2192806" y="3214801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胃左静脉</a:t>
              </a:r>
            </a:p>
          </p:txBody>
        </p:sp>
        <p:sp>
          <p:nvSpPr>
            <p:cNvPr id="32775" name="Rectangle 62"/>
            <p:cNvSpPr/>
            <p:nvPr/>
          </p:nvSpPr>
          <p:spPr>
            <a:xfrm>
              <a:off x="2138996" y="2618246"/>
              <a:ext cx="157797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 </a:t>
              </a:r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肝门静脉</a:t>
              </a:r>
            </a:p>
          </p:txBody>
        </p:sp>
        <p:sp>
          <p:nvSpPr>
            <p:cNvPr id="38975" name="Text Box 63"/>
            <p:cNvSpPr txBox="1"/>
            <p:nvPr/>
          </p:nvSpPr>
          <p:spPr>
            <a:xfrm>
              <a:off x="2177097" y="4765086"/>
              <a:ext cx="152400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食管静脉</a:t>
              </a:r>
            </a:p>
          </p:txBody>
        </p:sp>
        <p:sp>
          <p:nvSpPr>
            <p:cNvPr id="38977" name="Line 65"/>
            <p:cNvSpPr/>
            <p:nvPr/>
          </p:nvSpPr>
          <p:spPr>
            <a:xfrm>
              <a:off x="2752567" y="4428476"/>
              <a:ext cx="0" cy="381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8978" name="Line 66"/>
            <p:cNvSpPr/>
            <p:nvPr/>
          </p:nvSpPr>
          <p:spPr>
            <a:xfrm flipV="1">
              <a:off x="2764912" y="3618286"/>
              <a:ext cx="0" cy="3048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8979" name="Line 67"/>
            <p:cNvSpPr/>
            <p:nvPr/>
          </p:nvSpPr>
          <p:spPr>
            <a:xfrm flipV="1">
              <a:off x="2761445" y="2945513"/>
              <a:ext cx="0" cy="3048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8980" name="Line 68"/>
            <p:cNvSpPr/>
            <p:nvPr/>
          </p:nvSpPr>
          <p:spPr>
            <a:xfrm>
              <a:off x="2737926" y="5783112"/>
              <a:ext cx="0" cy="381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8981" name="Line 69"/>
            <p:cNvSpPr/>
            <p:nvPr/>
          </p:nvSpPr>
          <p:spPr>
            <a:xfrm>
              <a:off x="2747352" y="5095681"/>
              <a:ext cx="0" cy="381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32783" name="Text Box 71"/>
          <p:cNvSpPr txBox="1"/>
          <p:nvPr/>
        </p:nvSpPr>
        <p:spPr>
          <a:xfrm>
            <a:off x="1249822" y="2637538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8" name="Rectangle 6"/>
          <p:cNvSpPr/>
          <p:nvPr/>
        </p:nvSpPr>
        <p:spPr>
          <a:xfrm>
            <a:off x="405719" y="978726"/>
            <a:ext cx="4608513" cy="609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 下腔静脉系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C0A5E27-12A8-44D6-BBCB-8FB8929B511D}"/>
              </a:ext>
            </a:extLst>
          </p:cNvPr>
          <p:cNvSpPr txBox="1"/>
          <p:nvPr/>
        </p:nvSpPr>
        <p:spPr>
          <a:xfrm>
            <a:off x="490854" y="315906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体循环的静脉</a:t>
            </a:r>
            <a:endParaRPr lang="zh-CN" altLang="en-US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5" descr="textimage24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3600" y="1507293"/>
            <a:ext cx="3964339" cy="4485761"/>
          </a:xfrm>
          <a:prstGeom prst="rect">
            <a:avLst/>
          </a:prstGeom>
        </p:spPr>
      </p:pic>
      <p:sp>
        <p:nvSpPr>
          <p:cNvPr id="32783" name="Text Box 71"/>
          <p:cNvSpPr txBox="1"/>
          <p:nvPr/>
        </p:nvSpPr>
        <p:spPr>
          <a:xfrm>
            <a:off x="1168976" y="2013328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kern="0" dirty="0"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endParaRPr lang="zh-CN" altLang="en-US" sz="2400" b="1" kern="0" dirty="0">
              <a:latin typeface="Calibri" panose="020F0502020204030204" charset="0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89EC8DF-BFE3-4026-BD34-92CEC3AAC616}"/>
              </a:ext>
            </a:extLst>
          </p:cNvPr>
          <p:cNvGrpSpPr/>
          <p:nvPr/>
        </p:nvGrpSpPr>
        <p:grpSpPr>
          <a:xfrm>
            <a:off x="1988973" y="2005593"/>
            <a:ext cx="1948028" cy="4511131"/>
            <a:chOff x="1988973" y="2005593"/>
            <a:chExt cx="1948028" cy="4511131"/>
          </a:xfrm>
        </p:grpSpPr>
        <p:sp>
          <p:nvSpPr>
            <p:cNvPr id="51212" name="Text Box 12"/>
            <p:cNvSpPr txBox="1"/>
            <p:nvPr/>
          </p:nvSpPr>
          <p:spPr>
            <a:xfrm>
              <a:off x="2184401" y="5050608"/>
              <a:ext cx="175260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 </a:t>
              </a:r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髂内静脉</a:t>
              </a:r>
            </a:p>
          </p:txBody>
        </p:sp>
        <p:sp>
          <p:nvSpPr>
            <p:cNvPr id="33796" name="Text Box 13"/>
            <p:cNvSpPr txBox="1"/>
            <p:nvPr/>
          </p:nvSpPr>
          <p:spPr>
            <a:xfrm>
              <a:off x="2233295" y="6147392"/>
              <a:ext cx="144780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下腔静脉</a:t>
              </a:r>
            </a:p>
          </p:txBody>
        </p:sp>
        <p:sp>
          <p:nvSpPr>
            <p:cNvPr id="51237" name="Rectangle 37"/>
            <p:cNvSpPr/>
            <p:nvPr/>
          </p:nvSpPr>
          <p:spPr>
            <a:xfrm>
              <a:off x="2091166" y="3841322"/>
              <a:ext cx="1383030" cy="368300"/>
            </a:xfrm>
            <a:prstGeom prst="rect">
              <a:avLst/>
            </a:prstGeom>
            <a:solidFill>
              <a:srgbClr val="00FFFF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b="1" dirty="0">
                  <a:solidFill>
                    <a:srgbClr val="4810C4"/>
                  </a:solidFill>
                  <a:latin typeface="Times New Roman" panose="02020603050405020304" pitchFamily="18" charset="0"/>
                </a:rPr>
                <a:t> </a:t>
              </a:r>
              <a:r>
                <a:rPr lang="zh-CN" altLang="en-US" b="1" dirty="0">
                  <a:solidFill>
                    <a:srgbClr val="4810C4"/>
                  </a:solidFill>
                  <a:latin typeface="Times New Roman" panose="02020603050405020304" pitchFamily="18" charset="0"/>
                </a:rPr>
                <a:t>直肠静脉丛</a:t>
              </a:r>
            </a:p>
          </p:txBody>
        </p:sp>
        <p:sp>
          <p:nvSpPr>
            <p:cNvPr id="2" name="Rectangle 43"/>
            <p:cNvSpPr/>
            <p:nvPr/>
          </p:nvSpPr>
          <p:spPr>
            <a:xfrm>
              <a:off x="2178205" y="2005593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肝门静脉</a:t>
              </a:r>
            </a:p>
          </p:txBody>
        </p:sp>
        <p:sp>
          <p:nvSpPr>
            <p:cNvPr id="51244" name="Rectangle 44"/>
            <p:cNvSpPr/>
            <p:nvPr/>
          </p:nvSpPr>
          <p:spPr>
            <a:xfrm>
              <a:off x="1988973" y="2626103"/>
              <a:ext cx="156966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肠系膜下静脉</a:t>
              </a:r>
            </a:p>
          </p:txBody>
        </p:sp>
        <p:sp>
          <p:nvSpPr>
            <p:cNvPr id="3" name="Rectangle 45"/>
            <p:cNvSpPr/>
            <p:nvPr/>
          </p:nvSpPr>
          <p:spPr>
            <a:xfrm>
              <a:off x="2091166" y="3212050"/>
              <a:ext cx="133882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直肠上静脉</a:t>
              </a:r>
            </a:p>
          </p:txBody>
        </p:sp>
        <p:sp>
          <p:nvSpPr>
            <p:cNvPr id="4" name="Rectangle 46"/>
            <p:cNvSpPr/>
            <p:nvPr/>
          </p:nvSpPr>
          <p:spPr>
            <a:xfrm>
              <a:off x="2267277" y="5588357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髂总静脉</a:t>
              </a:r>
            </a:p>
          </p:txBody>
        </p:sp>
        <p:sp>
          <p:nvSpPr>
            <p:cNvPr id="51247" name="Text Box 47"/>
            <p:cNvSpPr txBox="1"/>
            <p:nvPr/>
          </p:nvSpPr>
          <p:spPr>
            <a:xfrm>
              <a:off x="2108201" y="4498969"/>
              <a:ext cx="182880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直肠下静脉</a:t>
              </a:r>
            </a:p>
          </p:txBody>
        </p:sp>
        <p:sp>
          <p:nvSpPr>
            <p:cNvPr id="8" name="Line 48"/>
            <p:cNvSpPr/>
            <p:nvPr/>
          </p:nvSpPr>
          <p:spPr>
            <a:xfrm>
              <a:off x="2782681" y="4254728"/>
              <a:ext cx="0" cy="3048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9" name="Line 49"/>
            <p:cNvSpPr/>
            <p:nvPr/>
          </p:nvSpPr>
          <p:spPr>
            <a:xfrm flipV="1">
              <a:off x="2782681" y="3509888"/>
              <a:ext cx="0" cy="3048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0" name="Line 50"/>
            <p:cNvSpPr/>
            <p:nvPr/>
          </p:nvSpPr>
          <p:spPr>
            <a:xfrm flipV="1">
              <a:off x="2764925" y="2947821"/>
              <a:ext cx="0" cy="3048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1" name="Line 51"/>
            <p:cNvSpPr/>
            <p:nvPr/>
          </p:nvSpPr>
          <p:spPr>
            <a:xfrm flipV="1">
              <a:off x="2744804" y="2321303"/>
              <a:ext cx="0" cy="3048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2" name="Line 52"/>
            <p:cNvSpPr/>
            <p:nvPr/>
          </p:nvSpPr>
          <p:spPr>
            <a:xfrm>
              <a:off x="2798445" y="4808586"/>
              <a:ext cx="0" cy="3048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3" name="Line 53"/>
            <p:cNvSpPr/>
            <p:nvPr/>
          </p:nvSpPr>
          <p:spPr>
            <a:xfrm>
              <a:off x="2807335" y="5874250"/>
              <a:ext cx="0" cy="3048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4" name="Line 54"/>
            <p:cNvSpPr/>
            <p:nvPr/>
          </p:nvSpPr>
          <p:spPr>
            <a:xfrm>
              <a:off x="2798457" y="5373326"/>
              <a:ext cx="0" cy="3048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20" name="Rectangle 6"/>
          <p:cNvSpPr/>
          <p:nvPr/>
        </p:nvSpPr>
        <p:spPr>
          <a:xfrm>
            <a:off x="478424" y="965333"/>
            <a:ext cx="4608513" cy="609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 下腔静脉系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2FD6DD0-C3B5-4354-953F-3779528EE7C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6475" y="1434466"/>
            <a:ext cx="3089428" cy="576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肝门静脉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74B9555-0224-4D79-92B9-7229DBE39304}"/>
              </a:ext>
            </a:extLst>
          </p:cNvPr>
          <p:cNvSpPr txBox="1"/>
          <p:nvPr/>
        </p:nvSpPr>
        <p:spPr>
          <a:xfrm>
            <a:off x="438583" y="240040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体循环的静脉</a:t>
            </a:r>
            <a:endParaRPr lang="zh-CN" altLang="en-US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5" descr="textimage24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8180" y="1115555"/>
            <a:ext cx="4147876" cy="4693439"/>
          </a:xfrm>
          <a:prstGeom prst="rect">
            <a:avLst/>
          </a:prstGeom>
        </p:spPr>
      </p:pic>
      <p:sp>
        <p:nvSpPr>
          <p:cNvPr id="32783" name="Text Box 71"/>
          <p:cNvSpPr txBox="1"/>
          <p:nvPr/>
        </p:nvSpPr>
        <p:spPr>
          <a:xfrm>
            <a:off x="1023858" y="1819708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kern="0" dirty="0"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endParaRPr lang="zh-CN" altLang="en-US" sz="2400" b="1" kern="0" dirty="0">
              <a:latin typeface="Calibri" panose="020F0502020204030204" charset="0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31F4410-6DCF-4231-BCC2-EAFE56A558F3}"/>
              </a:ext>
            </a:extLst>
          </p:cNvPr>
          <p:cNvGrpSpPr/>
          <p:nvPr/>
        </p:nvGrpSpPr>
        <p:grpSpPr>
          <a:xfrm>
            <a:off x="900431" y="1744736"/>
            <a:ext cx="3200400" cy="4802981"/>
            <a:chOff x="900431" y="1718102"/>
            <a:chExt cx="3200400" cy="4802981"/>
          </a:xfrm>
        </p:grpSpPr>
        <p:sp>
          <p:nvSpPr>
            <p:cNvPr id="5" name="Rectangle 29"/>
            <p:cNvSpPr/>
            <p:nvPr/>
          </p:nvSpPr>
          <p:spPr>
            <a:xfrm>
              <a:off x="1853734" y="1718102"/>
              <a:ext cx="1409700" cy="2622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noAutofit/>
            </a:bodyPr>
            <a:lstStyle/>
            <a:p>
              <a:pPr algn="l"/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肝门静脉</a:t>
              </a:r>
            </a:p>
          </p:txBody>
        </p:sp>
        <p:sp>
          <p:nvSpPr>
            <p:cNvPr id="6" name="Rectangle 30"/>
            <p:cNvSpPr/>
            <p:nvPr/>
          </p:nvSpPr>
          <p:spPr>
            <a:xfrm>
              <a:off x="1889981" y="2188614"/>
              <a:ext cx="1403350" cy="30543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noAutofit/>
            </a:bodyPr>
            <a:lstStyle/>
            <a:p>
              <a:pPr algn="l"/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附脐静脉</a:t>
              </a:r>
            </a:p>
          </p:txBody>
        </p:sp>
        <p:sp>
          <p:nvSpPr>
            <p:cNvPr id="15" name="Rectangle 31"/>
            <p:cNvSpPr/>
            <p:nvPr/>
          </p:nvSpPr>
          <p:spPr>
            <a:xfrm>
              <a:off x="900431" y="2778830"/>
              <a:ext cx="3200400" cy="368300"/>
            </a:xfrm>
            <a:prstGeom prst="rect">
              <a:avLst/>
            </a:prstGeom>
            <a:solidFill>
              <a:srgbClr val="66FF33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             </a:t>
              </a:r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脐 周 静 脉 网</a:t>
              </a:r>
            </a:p>
          </p:txBody>
        </p:sp>
        <p:sp>
          <p:nvSpPr>
            <p:cNvPr id="16" name="Rectangle 32"/>
            <p:cNvSpPr/>
            <p:nvPr/>
          </p:nvSpPr>
          <p:spPr>
            <a:xfrm>
              <a:off x="1076937" y="3391657"/>
              <a:ext cx="104387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胸腹壁</a:t>
              </a: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V</a:t>
              </a:r>
            </a:p>
          </p:txBody>
        </p:sp>
        <p:sp>
          <p:nvSpPr>
            <p:cNvPr id="17" name="Rectangle 33"/>
            <p:cNvSpPr/>
            <p:nvPr/>
          </p:nvSpPr>
          <p:spPr>
            <a:xfrm>
              <a:off x="1307770" y="3967286"/>
              <a:ext cx="582211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腋</a:t>
              </a: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V</a:t>
              </a:r>
            </a:p>
          </p:txBody>
        </p:sp>
        <p:sp>
          <p:nvSpPr>
            <p:cNvPr id="18" name="Rectangle 34"/>
            <p:cNvSpPr/>
            <p:nvPr/>
          </p:nvSpPr>
          <p:spPr>
            <a:xfrm>
              <a:off x="1095723" y="4605000"/>
              <a:ext cx="104387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锁骨下</a:t>
              </a: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V</a:t>
              </a:r>
            </a:p>
          </p:txBody>
        </p:sp>
        <p:sp>
          <p:nvSpPr>
            <p:cNvPr id="19" name="Rectangle 35"/>
            <p:cNvSpPr/>
            <p:nvPr/>
          </p:nvSpPr>
          <p:spPr>
            <a:xfrm>
              <a:off x="1211140" y="5201031"/>
              <a:ext cx="81304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头臂</a:t>
              </a: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V</a:t>
              </a:r>
            </a:p>
          </p:txBody>
        </p:sp>
        <p:sp>
          <p:nvSpPr>
            <p:cNvPr id="20" name="Rectangle 36"/>
            <p:cNvSpPr/>
            <p:nvPr/>
          </p:nvSpPr>
          <p:spPr>
            <a:xfrm>
              <a:off x="1197446" y="5797062"/>
              <a:ext cx="81304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上腔</a:t>
              </a: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V</a:t>
              </a:r>
            </a:p>
          </p:txBody>
        </p:sp>
        <p:sp>
          <p:nvSpPr>
            <p:cNvPr id="21" name="Rectangle 37"/>
            <p:cNvSpPr/>
            <p:nvPr/>
          </p:nvSpPr>
          <p:spPr>
            <a:xfrm>
              <a:off x="2925680" y="3408060"/>
              <a:ext cx="104387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腹壁浅</a:t>
              </a: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V</a:t>
              </a:r>
            </a:p>
          </p:txBody>
        </p:sp>
        <p:sp>
          <p:nvSpPr>
            <p:cNvPr id="22" name="Rectangle 38"/>
            <p:cNvSpPr/>
            <p:nvPr/>
          </p:nvSpPr>
          <p:spPr>
            <a:xfrm>
              <a:off x="3005810" y="3953240"/>
              <a:ext cx="81304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大隐</a:t>
              </a: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V</a:t>
              </a:r>
            </a:p>
          </p:txBody>
        </p:sp>
        <p:sp>
          <p:nvSpPr>
            <p:cNvPr id="23" name="Rectangle 39"/>
            <p:cNvSpPr/>
            <p:nvPr/>
          </p:nvSpPr>
          <p:spPr>
            <a:xfrm>
              <a:off x="3155357" y="4492905"/>
              <a:ext cx="582211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股</a:t>
              </a: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V</a:t>
              </a:r>
            </a:p>
          </p:txBody>
        </p:sp>
        <p:sp>
          <p:nvSpPr>
            <p:cNvPr id="24" name="Rectangle 40"/>
            <p:cNvSpPr/>
            <p:nvPr/>
          </p:nvSpPr>
          <p:spPr>
            <a:xfrm>
              <a:off x="3042599" y="5016365"/>
              <a:ext cx="81304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髂外</a:t>
              </a: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V</a:t>
              </a:r>
            </a:p>
          </p:txBody>
        </p:sp>
        <p:sp>
          <p:nvSpPr>
            <p:cNvPr id="25" name="Rectangle 41"/>
            <p:cNvSpPr/>
            <p:nvPr/>
          </p:nvSpPr>
          <p:spPr>
            <a:xfrm>
              <a:off x="3024775" y="5606571"/>
              <a:ext cx="81304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髂总</a:t>
              </a: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V</a:t>
              </a:r>
            </a:p>
          </p:txBody>
        </p:sp>
        <p:sp>
          <p:nvSpPr>
            <p:cNvPr id="26" name="Rectangle 42"/>
            <p:cNvSpPr/>
            <p:nvPr/>
          </p:nvSpPr>
          <p:spPr>
            <a:xfrm>
              <a:off x="3024775" y="6151751"/>
              <a:ext cx="81304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下腔</a:t>
              </a: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V</a:t>
              </a:r>
            </a:p>
          </p:txBody>
        </p:sp>
        <p:sp>
          <p:nvSpPr>
            <p:cNvPr id="27" name="Line 43"/>
            <p:cNvSpPr/>
            <p:nvPr/>
          </p:nvSpPr>
          <p:spPr>
            <a:xfrm>
              <a:off x="1574169" y="3166964"/>
              <a:ext cx="0" cy="3048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8" name="Line 44"/>
            <p:cNvSpPr/>
            <p:nvPr/>
          </p:nvSpPr>
          <p:spPr>
            <a:xfrm flipV="1">
              <a:off x="2443734" y="2512380"/>
              <a:ext cx="0" cy="24110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9" name="Line 45"/>
            <p:cNvSpPr/>
            <p:nvPr/>
          </p:nvSpPr>
          <p:spPr>
            <a:xfrm flipV="1">
              <a:off x="2443734" y="2015233"/>
              <a:ext cx="0" cy="229004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0" name="Line 46"/>
            <p:cNvSpPr/>
            <p:nvPr/>
          </p:nvSpPr>
          <p:spPr>
            <a:xfrm>
              <a:off x="1603967" y="4944454"/>
              <a:ext cx="0" cy="3048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1" name="Line 47"/>
            <p:cNvSpPr/>
            <p:nvPr/>
          </p:nvSpPr>
          <p:spPr>
            <a:xfrm>
              <a:off x="1603967" y="4300200"/>
              <a:ext cx="0" cy="3048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2" name="Line 48"/>
            <p:cNvSpPr/>
            <p:nvPr/>
          </p:nvSpPr>
          <p:spPr>
            <a:xfrm>
              <a:off x="1598875" y="3727069"/>
              <a:ext cx="0" cy="3048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3" name="Line 49"/>
            <p:cNvSpPr/>
            <p:nvPr/>
          </p:nvSpPr>
          <p:spPr>
            <a:xfrm>
              <a:off x="3431296" y="5900598"/>
              <a:ext cx="0" cy="3048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4" name="Line 50"/>
            <p:cNvSpPr/>
            <p:nvPr/>
          </p:nvSpPr>
          <p:spPr>
            <a:xfrm>
              <a:off x="3424345" y="5332309"/>
              <a:ext cx="0" cy="3048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5" name="Line 51"/>
            <p:cNvSpPr/>
            <p:nvPr/>
          </p:nvSpPr>
          <p:spPr>
            <a:xfrm>
              <a:off x="3424345" y="4792054"/>
              <a:ext cx="0" cy="3048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6" name="Line 52"/>
            <p:cNvSpPr/>
            <p:nvPr/>
          </p:nvSpPr>
          <p:spPr>
            <a:xfrm>
              <a:off x="3431296" y="4248343"/>
              <a:ext cx="0" cy="3048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7" name="Line 53"/>
            <p:cNvSpPr/>
            <p:nvPr/>
          </p:nvSpPr>
          <p:spPr>
            <a:xfrm>
              <a:off x="3426272" y="3727069"/>
              <a:ext cx="0" cy="3048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8" name="Line 55"/>
            <p:cNvSpPr/>
            <p:nvPr/>
          </p:nvSpPr>
          <p:spPr>
            <a:xfrm>
              <a:off x="1617662" y="5528025"/>
              <a:ext cx="0" cy="3048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9" name="Line 56"/>
            <p:cNvSpPr/>
            <p:nvPr/>
          </p:nvSpPr>
          <p:spPr>
            <a:xfrm>
              <a:off x="3415468" y="3187186"/>
              <a:ext cx="0" cy="25594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40" name="Rectangle 6"/>
          <p:cNvSpPr/>
          <p:nvPr/>
        </p:nvSpPr>
        <p:spPr>
          <a:xfrm>
            <a:off x="325755" y="856603"/>
            <a:ext cx="4608513" cy="609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 下腔静脉系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D961F28-3DCF-4F36-B88F-426A427C277B}"/>
              </a:ext>
            </a:extLst>
          </p:cNvPr>
          <p:cNvSpPr txBox="1"/>
          <p:nvPr/>
        </p:nvSpPr>
        <p:spPr>
          <a:xfrm>
            <a:off x="347028" y="228124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体循环的静脉</a:t>
            </a:r>
            <a:endParaRPr lang="zh-CN" altLang="en-US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2FADB9D-3671-45D9-8797-6A9B275ED91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94885" y="1265465"/>
            <a:ext cx="3089428" cy="576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肝门静脉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542793" y="2853616"/>
            <a:ext cx="4572000" cy="64516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rtlCol="0" anchor="t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谢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 </a:t>
            </a:r>
            <a:r>
              <a:rPr kumimoji="0" lang="en-US" sz="4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等线" panose="02010600030101010101" charset="-122"/>
              </a:rPr>
              <a:t>谢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等线" panose="02010600030101010101" charset="-122"/>
              </a:rPr>
              <a:t>！</a:t>
            </a:r>
            <a:endParaRPr kumimoji="0" lang="en-US" sz="4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485219" y="1589236"/>
            <a:ext cx="4001691" cy="110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宋体" panose="02010600030101010101" pitchFamily="2" charset="-122"/>
              </a:rPr>
              <a:t>位置</a:t>
            </a:r>
            <a:r>
              <a:rPr lang="zh-CN" altLang="en-US" sz="2400" b="1" dirty="0"/>
              <a:t>：</a:t>
            </a:r>
            <a:r>
              <a:rPr lang="zh-CN" sz="2400" dirty="0">
                <a:latin typeface="宋体" panose="02010600030101010101" pitchFamily="2" charset="-122"/>
              </a:rPr>
              <a:t>位于胸腔的中纵隔内，外裹以心包</a:t>
            </a:r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485220" y="2841939"/>
            <a:ext cx="3935860" cy="277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宋体" panose="02010600030101010101" pitchFamily="2" charset="-122"/>
              </a:rPr>
              <a:t>毗邻：</a:t>
            </a:r>
            <a:r>
              <a:rPr lang="zh-CN" sz="2400" dirty="0">
                <a:latin typeface="宋体" panose="02010600030101010101" pitchFamily="2" charset="-122"/>
                <a:sym typeface="+mn-ea"/>
              </a:rPr>
              <a:t>前方平对胸骨体和第</a:t>
            </a:r>
            <a:r>
              <a:rPr lang="zh-CN" sz="2400" dirty="0">
                <a:cs typeface="Times New Roman" panose="02020603050405020304" pitchFamily="18" charset="0"/>
                <a:sym typeface="+mn-ea"/>
              </a:rPr>
              <a:t>2~6</a:t>
            </a:r>
            <a:r>
              <a:rPr lang="zh-CN" sz="2400" dirty="0">
                <a:latin typeface="宋体" panose="02010600030101010101" pitchFamily="2" charset="-122"/>
                <a:sym typeface="+mn-ea"/>
              </a:rPr>
              <a:t>肋软骨,后方平对第</a:t>
            </a:r>
            <a:r>
              <a:rPr lang="zh-CN" sz="2400" dirty="0">
                <a:cs typeface="Times New Roman" panose="02020603050405020304" pitchFamily="18" charset="0"/>
                <a:sym typeface="+mn-ea"/>
              </a:rPr>
              <a:t>5~8</a:t>
            </a:r>
            <a:r>
              <a:rPr lang="zh-CN" sz="2400" dirty="0">
                <a:latin typeface="宋体" panose="02010600030101010101" pitchFamily="2" charset="-122"/>
                <a:sym typeface="+mn-ea"/>
              </a:rPr>
              <a:t>胸椎,两侧与纵隔胸膜和肺相邻,上方连接出入心的大血管,下方邻膈。</a:t>
            </a:r>
          </a:p>
        </p:txBody>
      </p:sp>
      <p:pic>
        <p:nvPicPr>
          <p:cNvPr id="8" name="图片 5" descr="textimage21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1080" y="1351775"/>
            <a:ext cx="4471286" cy="430861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一、心的位置和毗邻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7492" y="445629"/>
            <a:ext cx="4572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l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 心的外形</a:t>
            </a: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440690" y="2975610"/>
            <a:ext cx="4204970" cy="2651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1. </a:t>
            </a:r>
            <a:r>
              <a:rPr lang="zh-CN" altLang="en-US" sz="2400" b="1" dirty="0"/>
              <a:t>心尖</a:t>
            </a:r>
            <a:r>
              <a:rPr lang="en-US" altLang="zh-CN" sz="2400" dirty="0">
                <a:cs typeface="Times New Roman" panose="02020603050405020304" pitchFamily="18" charset="0"/>
              </a:rPr>
              <a:t>(cardiac apex)</a:t>
            </a: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2. </a:t>
            </a:r>
            <a:r>
              <a:rPr lang="zh-CN" altLang="en-US" sz="2400" b="1" dirty="0"/>
              <a:t>心底</a:t>
            </a:r>
            <a:r>
              <a:rPr lang="zh-CN" altLang="en-US" sz="2400" kern="0" dirty="0">
                <a:solidFill>
                  <a:srgbClr val="000000"/>
                </a:solidFill>
                <a:ea typeface="方正宋黑_GBK" panose="02000000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400" kern="0" dirty="0">
                <a:solidFill>
                  <a:srgbClr val="000000"/>
                </a:solidFill>
                <a:ea typeface="方正宋黑_GBK" panose="02000000000000000000" pitchFamily="65" charset="-122"/>
                <a:cs typeface="Times New Roman" panose="02020603050405020304" pitchFamily="18" charset="0"/>
              </a:rPr>
              <a:t>cardiac base</a:t>
            </a:r>
            <a:r>
              <a:rPr lang="zh-CN" altLang="en-US" sz="2400" kern="0" dirty="0">
                <a:solidFill>
                  <a:srgbClr val="000000"/>
                </a:solidFill>
                <a:ea typeface="方正宋黑_GBK" panose="02000000000000000000" pitchFamily="65" charset="-122"/>
                <a:cs typeface="Times New Roman" panose="02020603050405020304" pitchFamily="18" charset="0"/>
              </a:rPr>
              <a:t>)</a:t>
            </a:r>
            <a:endParaRPr lang="zh-CN" altLang="en-US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kern="0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en-US" sz="2400" b="1" kern="0" dirty="0">
                <a:solidFill>
                  <a:srgbClr val="000000"/>
                </a:solidFill>
                <a:cs typeface="Times New Roman" panose="02020603050405020304" pitchFamily="18" charset="0"/>
              </a:rPr>
              <a:t>. 两面</a:t>
            </a:r>
            <a:r>
              <a:rPr lang="en-US" altLang="zh-CN" sz="2400" b="1" kern="0" dirty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</a:rPr>
              <a:t>胸肋面、膈面</a:t>
            </a:r>
            <a:endParaRPr lang="zh-CN" altLang="en-US" sz="2400" kern="0" dirty="0">
              <a:solidFill>
                <a:srgbClr val="000000"/>
              </a:solidFill>
              <a:ea typeface="方正宋黑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endParaRPr lang="zh-CN" alt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6540" y="1428750"/>
            <a:ext cx="87102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心形似倒置的、前后稍扁的圆锥体,斜向左前下方,长轴与正中矢状面成</a:t>
            </a:r>
            <a:r>
              <a:rPr kumimoji="1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45</a:t>
            </a:r>
            <a:r>
              <a:rPr kumimoji="1" lang="en-US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°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角,故左半心在左后,右半心在右前。心可分为一尖、一底、两面、三缘和四条沟。</a:t>
            </a:r>
          </a:p>
        </p:txBody>
      </p:sp>
      <p:pic>
        <p:nvPicPr>
          <p:cNvPr id="7" name="图片 5" descr="textimage21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8275" y="2758440"/>
            <a:ext cx="4563110" cy="33674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367030" y="1644015"/>
            <a:ext cx="4204970" cy="2630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4.</a:t>
            </a:r>
            <a:r>
              <a:rPr lang="zh-CN" altLang="en-US" sz="2400" b="1" dirty="0">
                <a:cs typeface="Times New Roman" panose="02020603050405020304" pitchFamily="18" charset="0"/>
              </a:rPr>
              <a:t>三缘：下缘、左缘、右缘</a:t>
            </a: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5.</a:t>
            </a:r>
            <a:r>
              <a:rPr lang="zh-CN" altLang="en-US" sz="2400" b="1" dirty="0">
                <a:cs typeface="Times New Roman" panose="02020603050405020304" pitchFamily="18" charset="0"/>
              </a:rPr>
              <a:t>四条沟：冠状沟、前室间沟、</a:t>
            </a: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cs typeface="Times New Roman" panose="02020603050405020304" pitchFamily="18" charset="0"/>
              </a:rPr>
              <a:t>   后</a:t>
            </a:r>
            <a:r>
              <a:rPr lang="zh-CN" altLang="en-US" sz="2400" b="1" dirty="0">
                <a:cs typeface="Times New Roman" panose="02020603050405020304" pitchFamily="18" charset="0"/>
                <a:sym typeface="+mn-ea"/>
              </a:rPr>
              <a:t>室间沟、房间沟</a:t>
            </a:r>
            <a:endParaRPr lang="zh-CN" altLang="en-US" sz="2400" b="1" dirty="0">
              <a:cs typeface="Times New Roman" panose="02020603050405020304" pitchFamily="18" charset="0"/>
            </a:endParaRPr>
          </a:p>
        </p:txBody>
      </p:sp>
      <p:pic>
        <p:nvPicPr>
          <p:cNvPr id="8" name="图片 4" descr="textimage21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8637" y="1814670"/>
            <a:ext cx="4454249" cy="352968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68381" y="4043997"/>
            <a:ext cx="202339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心尖切迹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98226" y="4483417"/>
            <a:ext cx="202339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房室交点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7492" y="445629"/>
            <a:ext cx="4572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l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 心的外形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06.35,&quot;left&quot;:46.5,&quot;top&quot;:159.5,&quot;width&quot;:647.1250393700788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3.95,&quot;left&quot;:-28.2,&quot;top&quot;:174.5,&quot;width&quot;:748.2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3.95,&quot;left&quot;:-28.2,&quot;top&quot;:174.5,&quot;width&quot;:777.4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3.95,&quot;left&quot;:-28.2,&quot;top&quot;:174.5,&quot;width&quot;:777.4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3.95,&quot;left&quot;:-28.2,&quot;top&quot;:174.5,&quot;width&quot;:777.4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3.95,&quot;left&quot;:-28.2,&quot;top&quot;:174.5,&quot;width&quot;:777.4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62496062992128,&quot;left&quot;:206.87503937007872,&quot;top&quot;:356.37503937007875,&quot;width&quot;:385.6249606299212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62496062992128,&quot;left&quot;:206.87503937007872,&quot;top&quot;:356.37503937007875,&quot;width&quot;:385.6249606299212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62496062992128,&quot;left&quot;:206.87503937007872,&quot;top&quot;:356.37503937007875,&quot;width&quot;:385.6249606299212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62496062992128,&quot;left&quot;:206.87503937007872,&quot;top&quot;:356.37503937007875,&quot;width&quot;:385.6249606299212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85,&quot;left&quot;:52.35,&quot;top&quot;:100.4,&quot;width&quot;:36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06.35,&quot;left&quot;:46.5,&quot;top&quot;:159.5,&quot;width&quot;:647.1250393700788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85,&quot;left&quot;:52.35,&quot;top&quot;:100.4,&quot;width&quot;:360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85,&quot;left&quot;:52.35,&quot;top&quot;:100.4,&quot;width&quot;:360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85,&quot;left&quot;:52.35,&quot;top&quot;:100.4,&quot;width&quot;:360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0.85,&quot;left&quot;:52.35,&quot;top&quot;:100.4,&quot;width&quot;:360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6.65,&quot;left&quot;:46.55,&quot;top&quot;:94.6,&quot;width&quot;:370.1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6.65,&quot;left&quot;:46.55,&quot;top&quot;:94.6,&quot;width&quot;:370.1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6.65,&quot;left&quot;:46.55,&quot;top&quot;:94.6,&quot;width&quot;:370.1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6.65,&quot;left&quot;:46.55,&quot;top&quot;:94.6,&quot;width&quot;:370.1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6.65,&quot;left&quot;:46.55,&quot;top&quot;:94.6,&quot;width&quot;:370.1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6.65,&quot;left&quot;:46.55,&quot;top&quot;:94.6,&quot;width&quot;:370.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06.35,&quot;left&quot;:46.5,&quot;top&quot;:159.5,&quot;width&quot;:647.1250393700788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6.65,&quot;left&quot;:46.55,&quot;top&quot;:94.6,&quot;width&quot;:370.1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6.65,&quot;left&quot;:46.55,&quot;top&quot;:94.6,&quot;width&quot;:370.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06.35,&quot;left&quot;:46.5,&quot;top&quot;:159.5,&quot;width&quot;:647.1250393700788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06.35,&quot;left&quot;:46.5,&quot;top&quot;:159.5,&quot;width&quot;:647.1250393700788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06.35,&quot;left&quot;:46.5,&quot;top&quot;:159.5,&quot;width&quot;:647.1250393700788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06.35,&quot;left&quot;:46.5,&quot;top&quot;:159.5,&quot;width&quot;:647.1250393700788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06.35,&quot;left&quot;:46.5,&quot;top&quot;:159.5,&quot;width&quot;:647.1250393700788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3.95,&quot;left&quot;:-28.2,&quot;top&quot;:174.5,&quot;width&quot;:748.2}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2271</Words>
  <Application>Microsoft Office PowerPoint</Application>
  <PresentationFormat>全屏显示(4:3)</PresentationFormat>
  <Paragraphs>405</Paragraphs>
  <Slides>65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65</vt:i4>
      </vt:variant>
    </vt:vector>
  </HeadingPairs>
  <TitlesOfParts>
    <vt:vector size="80" baseType="lpstr">
      <vt:lpstr>Aptos</vt:lpstr>
      <vt:lpstr>Aptos Display</vt:lpstr>
      <vt:lpstr>Noto Sans SC</vt:lpstr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1_Office 主题​​</vt:lpstr>
      <vt:lpstr>2_Office 主题​​</vt:lpstr>
      <vt:lpstr>第十章  心血管系统</vt:lpstr>
      <vt:lpstr>目    录</vt:lpstr>
      <vt:lpstr>第一节  概  述</vt:lpstr>
      <vt:lpstr>PowerPoint 演示文稿</vt:lpstr>
      <vt:lpstr>PowerPoint 演示文稿</vt:lpstr>
      <vt:lpstr>第二节  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第三节  动脉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第四节  静   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第十章  心血管系统</dc:title>
  <dc:creator>化春 缪</dc:creator>
  <cp:lastModifiedBy>Administrator</cp:lastModifiedBy>
  <cp:revision>46</cp:revision>
  <dcterms:created xsi:type="dcterms:W3CDTF">2026-02-09T12:03:00Z</dcterms:created>
  <dcterms:modified xsi:type="dcterms:W3CDTF">2026-07-29T09:16:01Z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05828AE7CECB4D36B2D203909BEC1043_13</vt:lpwstr>
  </property>
  <property fmtid="{D5CDD505-2E9C-101B-9397-08002B2CF9AE}" pid="3" name="KSOProductBuildVer">
    <vt:lpwstr>2052-12.1.0.26895</vt:lpwstr>
  </property>
</Properties>
</file>