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71"/>
  </p:notesMasterIdLst>
  <p:handoutMasterIdLst>
    <p:handoutMasterId r:id="rId72"/>
  </p:handoutMasterIdLst>
  <p:sldIdLst>
    <p:sldId id="256" r:id="rId3"/>
    <p:sldId id="308" r:id="rId4"/>
    <p:sldId id="298" r:id="rId5"/>
    <p:sldId id="299" r:id="rId6"/>
    <p:sldId id="309" r:id="rId7"/>
    <p:sldId id="310" r:id="rId8"/>
    <p:sldId id="311" r:id="rId9"/>
    <p:sldId id="312" r:id="rId10"/>
    <p:sldId id="313" r:id="rId11"/>
    <p:sldId id="317" r:id="rId12"/>
    <p:sldId id="318" r:id="rId13"/>
    <p:sldId id="320" r:id="rId14"/>
    <p:sldId id="321" r:id="rId15"/>
    <p:sldId id="322" r:id="rId16"/>
    <p:sldId id="325" r:id="rId17"/>
    <p:sldId id="326" r:id="rId18"/>
    <p:sldId id="328" r:id="rId19"/>
    <p:sldId id="329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3" r:id="rId28"/>
    <p:sldId id="344" r:id="rId29"/>
    <p:sldId id="347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01" r:id="rId41"/>
    <p:sldId id="314" r:id="rId42"/>
    <p:sldId id="315" r:id="rId43"/>
    <p:sldId id="316" r:id="rId44"/>
    <p:sldId id="360" r:id="rId45"/>
    <p:sldId id="361" r:id="rId46"/>
    <p:sldId id="319" r:id="rId47"/>
    <p:sldId id="362" r:id="rId48"/>
    <p:sldId id="363" r:id="rId49"/>
    <p:sldId id="364" r:id="rId50"/>
    <p:sldId id="323" r:id="rId51"/>
    <p:sldId id="324" r:id="rId52"/>
    <p:sldId id="365" r:id="rId53"/>
    <p:sldId id="366" r:id="rId54"/>
    <p:sldId id="367" r:id="rId55"/>
    <p:sldId id="368" r:id="rId56"/>
    <p:sldId id="369" r:id="rId57"/>
    <p:sldId id="370" r:id="rId58"/>
    <p:sldId id="371" r:id="rId59"/>
    <p:sldId id="372" r:id="rId60"/>
    <p:sldId id="373" r:id="rId61"/>
    <p:sldId id="374" r:id="rId62"/>
    <p:sldId id="375" r:id="rId63"/>
    <p:sldId id="376" r:id="rId64"/>
    <p:sldId id="377" r:id="rId65"/>
    <p:sldId id="378" r:id="rId66"/>
    <p:sldId id="379" r:id="rId67"/>
    <p:sldId id="380" r:id="rId68"/>
    <p:sldId id="381" r:id="rId69"/>
    <p:sldId id="382" r:id="rId7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A8"/>
    <a:srgbClr val="007FC4"/>
    <a:srgbClr val="015EA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E5E87-48D9-4E64-B29C-8A0EF8F899C2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C9DC4-37C6-4EE8-88BE-C3417933B9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86F6E-3EFA-477F-9969-50A3B7E88791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C97FF-7ECD-463C-AD18-3298751BAB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77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88614"/>
            <a:ext cx="2057400" cy="365125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7700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84937"/>
            <a:ext cx="2057400" cy="365125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6" hasCustomPrompt="1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ctr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7" hasCustomPrompt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ctr">
              <a:lnSpc>
                <a:spcPct val="92000"/>
              </a:lnSpc>
              <a:defRPr sz="2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单击此处编辑母版副标题样式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8"/>
          </p:nvPr>
        </p:nvSpPr>
        <p:spPr>
          <a:xfrm>
            <a:off x="27071" y="6488614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9" hasCustomPrompt="1"/>
          </p:nvPr>
        </p:nvSpPr>
        <p:spPr>
          <a:xfrm>
            <a:off x="3028950" y="6477000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0"/>
          </p:nvPr>
        </p:nvSpPr>
        <p:spPr>
          <a:xfrm>
            <a:off x="6457950" y="6484937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1011793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2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3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4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5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182937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7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l">
              <a:lnSpc>
                <a:spcPct val="92000"/>
              </a:lnSpc>
              <a:defRPr sz="2400" b="0" i="0" u="none" strike="noStrike" spc="0">
                <a:solidFill>
                  <a:srgbClr val="767676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767676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8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9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0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4831909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2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3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2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5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2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641282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7" hasCustomPrompt="1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8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9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0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31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3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8" name="AutoShape 8"/>
          <p:cNvSpPr>
            <a:spLocks noGrp="1"/>
          </p:cNvSpPr>
          <p:nvPr>
            <p:ph type="body" sz="quarter" idx="33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9" name="AutoShape 9"/>
          <p:cNvSpPr>
            <a:spLocks noGrp="1"/>
          </p:cNvSpPr>
          <p:nvPr>
            <p:ph type="body" sz="quarter" idx="3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258638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5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3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3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481214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0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1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9049102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2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3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635000" indent="-406400"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1041400" indent="-355600"/>
            <a:lvl3pPr marL="1447800" indent="-304800"/>
            <a:lvl4pPr marL="1854200" indent="-254000"/>
            <a:lvl5pPr marL="2311400" indent="-254000"/>
            <a:lvl6pPr marL="2768600" indent="-254000"/>
            <a:lvl7pPr marL="3225800" indent="-254000"/>
            <a:lvl8pPr marL="3683000" indent="-254000"/>
            <a:lvl9pPr marL="4140200" indent="-2540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32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4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45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46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47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99835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8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pic" sz="quarter" idx="49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lIns="63500" tIns="63500" rIns="63500" bIns="63500" anchor="ctr"/>
          <a:lstStyle>
            <a:lvl1pPr algn="ctr">
              <a:defRPr sz="16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algn="ctr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0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5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6861145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4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5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726374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9" hasCustomPrompt="1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60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6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6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6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14146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>
            <a:grayscl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  <a:ln w="12700">
            <a:noFill/>
            <a:prstDash val="solid"/>
          </a:ln>
        </p:spPr>
      </p:pic>
      <p:sp>
        <p:nvSpPr>
          <p:cNvPr id="3" name="AutoShap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5">
            <a:grayscl/>
          </a:blip>
          <a:srcRect/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166144847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5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5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 noChangeArrowheads="1"/>
          </p:cNvSpPr>
          <p:nvPr>
            <p:ph type="subTitle" idx="1"/>
          </p:nvPr>
        </p:nvSpPr>
        <p:spPr>
          <a:xfrm>
            <a:off x="0" y="735905"/>
            <a:ext cx="3846512" cy="5572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人体系统解剖学（第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1727200" y="2736850"/>
            <a:ext cx="5689600" cy="906016"/>
          </a:xfrm>
        </p:spPr>
        <p:txBody>
          <a:bodyPr/>
          <a:lstStyle/>
          <a:p>
            <a:pPr eaLnBrk="1" hangingPunct="1"/>
            <a:r>
              <a:rPr lang="zh-CN" altLang="en-US" sz="48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肌    学</a:t>
            </a:r>
            <a:endParaRPr lang="zh-CN" altLang="en-US" sz="40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一、背肌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4" y="1135530"/>
            <a:ext cx="4954210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（一）浅群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cs typeface="Times New Roman" panose="02020603050405020304" pitchFamily="18" charset="0"/>
              </a:rPr>
              <a:t>背阔肌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latissimus dorsi</a:t>
            </a:r>
            <a:r>
              <a:rPr lang="zh-CN" altLang="en-US" sz="2400" dirty="0"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cs typeface="Times New Roman" panose="02020603050405020304" pitchFamily="18" charset="0"/>
              </a:rPr>
              <a:t>起自下</a:t>
            </a:r>
            <a:r>
              <a:rPr lang="en-US" altLang="zh-CN" sz="2400" dirty="0">
                <a:cs typeface="Times New Roman" panose="02020603050405020304" pitchFamily="18" charset="0"/>
              </a:rPr>
              <a:t>6</a:t>
            </a:r>
            <a:r>
              <a:rPr lang="zh-CN" altLang="en-US" sz="2400" dirty="0">
                <a:cs typeface="Times New Roman" panose="02020603050405020304" pitchFamily="18" charset="0"/>
              </a:rPr>
              <a:t>个胸椎的棘突、全部腰椎的棘突、骶正中嵴、髂嵴后部及及下位 </a:t>
            </a:r>
            <a:r>
              <a:rPr lang="en-US" altLang="zh-CN" sz="2400" dirty="0">
                <a:cs typeface="Times New Roman" panose="02020603050405020304" pitchFamily="18" charset="0"/>
              </a:rPr>
              <a:t>3 </a:t>
            </a:r>
            <a:r>
              <a:rPr lang="zh-CN" altLang="en-US" sz="2400" dirty="0">
                <a:cs typeface="Times New Roman" panose="02020603050405020304" pitchFamily="18" charset="0"/>
              </a:rPr>
              <a:t>个肋骨外面，肌束向外上方集中，止于肱骨小结节嵴。收缩使肩关节内收、旋内和后伸；当上肢上举固定时，可协助引体向上。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5" descr="textimage8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711" y="1252761"/>
            <a:ext cx="3896290" cy="44681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一、背肌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4" y="1135530"/>
            <a:ext cx="5121056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（二）深群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竖脊肌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erector spinae </a:t>
            </a:r>
            <a:r>
              <a:rPr lang="zh-CN" altLang="en-US" sz="2400" dirty="0"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cs typeface="Times New Roman" panose="02020603050405020304" pitchFamily="18" charset="0"/>
              </a:rPr>
              <a:t>又称骶棘肌，位于脊柱棘突两侧、斜方肌和背阔肌深面。起自骶骨背面、髂嵴后部和腰椎棘突。向上分为</a:t>
            </a:r>
            <a:r>
              <a:rPr lang="en-US" altLang="zh-CN" sz="2400" dirty="0"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cs typeface="Times New Roman" panose="02020603050405020304" pitchFamily="18" charset="0"/>
              </a:rPr>
              <a:t>组，由外向内分别为髂肋肌、最长肌和棘肌，沿途分别止于肋骨、椎骨及颞骨乳突。一侧肌收缩使脊柱向同侧屈，两侧同时收缩使脊柱后伸和仰头。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5" descr="textimage8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711" y="1252761"/>
            <a:ext cx="3896290" cy="446810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二、胸肌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4" y="1135530"/>
            <a:ext cx="4854148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（一）胸上肢肌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cs typeface="Times New Roman" panose="02020603050405020304" pitchFamily="18" charset="0"/>
              </a:rPr>
              <a:t>胸大肌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pectoralis major </a:t>
            </a:r>
            <a:r>
              <a:rPr lang="zh-CN" altLang="en-US" sz="2400" dirty="0"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cs typeface="Times New Roman" panose="02020603050405020304" pitchFamily="18" charset="0"/>
              </a:rPr>
              <a:t>起自锁骨内侧</a:t>
            </a:r>
            <a:r>
              <a:rPr lang="en-US" altLang="zh-CN" sz="2400" dirty="0">
                <a:cs typeface="Times New Roman" panose="02020603050405020304" pitchFamily="18" charset="0"/>
              </a:rPr>
              <a:t>2/3</a:t>
            </a:r>
            <a:r>
              <a:rPr lang="zh-CN" altLang="en-US" sz="2400" dirty="0">
                <a:cs typeface="Times New Roman" panose="02020603050405020304" pitchFamily="18" charset="0"/>
              </a:rPr>
              <a:t>、胸骨、第 </a:t>
            </a:r>
            <a:r>
              <a:rPr lang="en-US" altLang="zh-CN" sz="2400" dirty="0"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cs typeface="Times New Roman" panose="02020603050405020304" pitchFamily="18" charset="0"/>
              </a:rPr>
              <a:t>～</a:t>
            </a:r>
            <a:r>
              <a:rPr lang="en-US" altLang="zh-CN" sz="2400" dirty="0">
                <a:cs typeface="Times New Roman" panose="02020603050405020304" pitchFamily="18" charset="0"/>
              </a:rPr>
              <a:t>6 </a:t>
            </a:r>
            <a:r>
              <a:rPr lang="zh-CN" altLang="en-US" sz="2400" dirty="0">
                <a:cs typeface="Times New Roman" panose="02020603050405020304" pitchFamily="18" charset="0"/>
              </a:rPr>
              <a:t>肋软骨前面等，各部肌束向外上会聚，以扁腱止于肱骨大结节嵴。作用是使肩关节内收、旋内和前屈；当上肢上举固定，可上提躯干，与背阔肌一起完成引体向上的动作，也可提肋助吸气。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textimage8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545" y="2039816"/>
            <a:ext cx="4190455" cy="242667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二、胸肌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4" y="1135530"/>
            <a:ext cx="4854148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（一）胸上肢肌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cs typeface="Times New Roman" panose="02020603050405020304" pitchFamily="18" charset="0"/>
              </a:rPr>
              <a:t>胸小肌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pectoralis minor</a:t>
            </a:r>
            <a:r>
              <a:rPr lang="zh-CN" altLang="en-US" sz="2400" dirty="0"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cs typeface="Times New Roman" panose="02020603050405020304" pitchFamily="18" charset="0"/>
              </a:rPr>
              <a:t>位于胸大肌深面，起自第</a:t>
            </a:r>
            <a:r>
              <a:rPr lang="en-US" altLang="zh-CN" sz="2400" dirty="0">
                <a:cs typeface="Times New Roman" panose="02020603050405020304" pitchFamily="18" charset="0"/>
              </a:rPr>
              <a:t>3~5</a:t>
            </a:r>
            <a:r>
              <a:rPr lang="zh-CN" altLang="en-US" sz="2400" dirty="0">
                <a:cs typeface="Times New Roman" panose="02020603050405020304" pitchFamily="18" charset="0"/>
              </a:rPr>
              <a:t>肋骨，肌束向外上方，止于肩胛骨的喙突。作用是拉肩胛骨向前下方；当肩胛骨固定时，可提肋助吸气。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textimage8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545" y="2039816"/>
            <a:ext cx="4190455" cy="24266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二、胸肌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4" y="1135530"/>
            <a:ext cx="4854148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（一）胸上肢肌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cs typeface="Times New Roman" panose="02020603050405020304" pitchFamily="18" charset="0"/>
              </a:rPr>
              <a:t>前锯肌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serratus anterior </a:t>
            </a:r>
            <a:r>
              <a:rPr lang="zh-CN" altLang="en-US" sz="2400" dirty="0"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cs typeface="Times New Roman" panose="02020603050405020304" pitchFamily="18" charset="0"/>
              </a:rPr>
              <a:t>起自上</a:t>
            </a:r>
            <a:r>
              <a:rPr lang="en-US" altLang="zh-CN" sz="2400" dirty="0">
                <a:cs typeface="Times New Roman" panose="02020603050405020304" pitchFamily="18" charset="0"/>
              </a:rPr>
              <a:t>8~9</a:t>
            </a:r>
            <a:r>
              <a:rPr lang="zh-CN" altLang="en-US" sz="2400" dirty="0">
                <a:cs typeface="Times New Roman" panose="02020603050405020304" pitchFamily="18" charset="0"/>
              </a:rPr>
              <a:t>个肋骨外面，肌束向后绕胸廓侧面，经肩胛下肌前方，止于肩胛骨内侧缘和下角。作用是拉肩胛骨向前并紧贴胸廓；当肩胛骨固定，可提肋助吸气。若此肌瘫痪，则肩胛骨内侧缘与下角离开胸廓而突出于皮下，称为“翼状肩”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textimage8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545" y="2039816"/>
            <a:ext cx="4190455" cy="242667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二、胸肌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26682" y="1257287"/>
            <a:ext cx="4145318" cy="2953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（二）胸固有肌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肋间外肌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kern="100" dirty="0">
                <a:cs typeface="Times New Roman" panose="02020603050405020304" pitchFamily="18" charset="0"/>
              </a:rPr>
              <a:t>2.</a:t>
            </a:r>
            <a:r>
              <a:rPr lang="zh-CN" altLang="zh-CN" sz="2400" b="1" kern="100" dirty="0">
                <a:cs typeface="Times New Roman" panose="02020603050405020304" pitchFamily="18" charset="0"/>
              </a:rPr>
              <a:t>肋间内肌</a:t>
            </a:r>
            <a:endParaRPr lang="en-US" altLang="zh-CN" sz="2400" b="1" kern="100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kern="100" dirty="0">
                <a:cs typeface="Times New Roman" panose="02020603050405020304" pitchFamily="18" charset="0"/>
              </a:rPr>
              <a:t>3.</a:t>
            </a:r>
            <a:r>
              <a:rPr lang="zh-CN" altLang="zh-CN" sz="2400" b="1" kern="100" dirty="0">
                <a:cs typeface="Times New Roman" panose="02020603050405020304" pitchFamily="18" charset="0"/>
              </a:rPr>
              <a:t>肋间最内肌</a:t>
            </a:r>
            <a:endParaRPr lang="en-US" altLang="zh-CN" sz="2400" b="1" kern="100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kern="100" dirty="0">
                <a:cs typeface="Times New Roman" panose="02020603050405020304" pitchFamily="18" charset="0"/>
              </a:rPr>
              <a:t>4.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胸横肌</a:t>
            </a:r>
            <a:endParaRPr lang="zh-CN" altLang="en-US" sz="2400" b="1" dirty="0">
              <a:solidFill>
                <a:schemeClr val="accent5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图片 5" descr="textimage8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262" y="1135530"/>
            <a:ext cx="4711870" cy="48368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三、膈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9556" y="1348866"/>
            <a:ext cx="4157041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cs typeface="Times New Roman" panose="02020603050405020304" pitchFamily="18" charset="0"/>
              </a:rPr>
              <a:t>膈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diaphragm</a:t>
            </a:r>
            <a:r>
              <a:rPr lang="zh-CN" altLang="en-US" sz="2400" dirty="0">
                <a:cs typeface="Times New Roman" panose="02020603050405020304" pitchFamily="18" charset="0"/>
              </a:rPr>
              <a:t>）为向上膨隆呈穹窿形的扁薄阔肌，位于胸腹腔之间。膈的中央是腱膜，称中心腱；周围是肌性部，可分为</a:t>
            </a:r>
            <a:r>
              <a:rPr lang="en-US" altLang="zh-CN" sz="2400" dirty="0"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cs typeface="Times New Roman" panose="02020603050405020304" pitchFamily="18" charset="0"/>
              </a:rPr>
              <a:t>部：胸骨部起自剑突后面；肋部起自下</a:t>
            </a:r>
            <a:r>
              <a:rPr lang="en-US" altLang="zh-CN" sz="2400" dirty="0">
                <a:cs typeface="Times New Roman" panose="02020603050405020304" pitchFamily="18" charset="0"/>
              </a:rPr>
              <a:t>6</a:t>
            </a:r>
            <a:r>
              <a:rPr lang="zh-CN" altLang="en-US" sz="2400" dirty="0">
                <a:cs typeface="Times New Roman" panose="02020603050405020304" pitchFamily="18" charset="0"/>
              </a:rPr>
              <a:t>对肋内面；腰部以左、右两个膈脚起自上</a:t>
            </a:r>
            <a:r>
              <a:rPr lang="en-US" altLang="zh-CN" sz="2400" dirty="0">
                <a:cs typeface="Times New Roman" panose="02020603050405020304" pitchFamily="18" charset="0"/>
              </a:rPr>
              <a:t>2~3</a:t>
            </a:r>
            <a:r>
              <a:rPr lang="zh-CN" altLang="en-US" sz="2400" dirty="0">
                <a:cs typeface="Times New Roman" panose="02020603050405020304" pitchFamily="18" charset="0"/>
              </a:rPr>
              <a:t>个腰椎及内、外侧弓状韧带。各部肌束均止于中心腱。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4" descr="textimage8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030" y="1135529"/>
            <a:ext cx="4911970" cy="45834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310111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三、膈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01598" y="1233441"/>
            <a:ext cx="4379779" cy="5008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膈上有</a:t>
            </a:r>
            <a:r>
              <a:rPr lang="en-US" altLang="zh-CN" sz="2400" dirty="0"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cs typeface="Times New Roman" panose="02020603050405020304" pitchFamily="18" charset="0"/>
              </a:rPr>
              <a:t>个裂孔：</a:t>
            </a: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主动脉裂孔</a:t>
            </a:r>
            <a:r>
              <a:rPr lang="zh-CN" altLang="en-US" sz="2400" dirty="0">
                <a:cs typeface="Times New Roman" panose="02020603050405020304" pitchFamily="18" charset="0"/>
              </a:rPr>
              <a:t>平第</a:t>
            </a:r>
            <a:r>
              <a:rPr lang="en-US" altLang="zh-CN" sz="2400" dirty="0">
                <a:cs typeface="Times New Roman" panose="02020603050405020304" pitchFamily="18" charset="0"/>
              </a:rPr>
              <a:t>12</a:t>
            </a:r>
            <a:r>
              <a:rPr lang="zh-CN" altLang="en-US" sz="2400" dirty="0">
                <a:cs typeface="Times New Roman" panose="02020603050405020304" pitchFamily="18" charset="0"/>
              </a:rPr>
              <a:t>胸椎，位于左、右膈脚与脊柱之间，有主动脉和胸导管通过；</a:t>
            </a: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食管裂孔</a:t>
            </a:r>
            <a:r>
              <a:rPr lang="zh-CN" altLang="en-US" sz="2400" dirty="0">
                <a:cs typeface="Times New Roman" panose="02020603050405020304" pitchFamily="18" charset="0"/>
              </a:rPr>
              <a:t>约平第</a:t>
            </a:r>
            <a:r>
              <a:rPr lang="en-US" altLang="zh-CN" sz="2400" dirty="0"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cs typeface="Times New Roman" panose="02020603050405020304" pitchFamily="18" charset="0"/>
              </a:rPr>
              <a:t>胸椎，位于主动脉裂孔左前上方，有食管和迷走神经通过；</a:t>
            </a: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腔静脉孔</a:t>
            </a:r>
            <a:r>
              <a:rPr lang="zh-CN" altLang="en-US" sz="2400" dirty="0">
                <a:cs typeface="Times New Roman" panose="02020603050405020304" pitchFamily="18" charset="0"/>
              </a:rPr>
              <a:t>约平第</a:t>
            </a:r>
            <a:r>
              <a:rPr lang="en-US" altLang="zh-CN" sz="2400" dirty="0">
                <a:cs typeface="Times New Roman" panose="02020603050405020304" pitchFamily="18" charset="0"/>
              </a:rPr>
              <a:t>8</a:t>
            </a:r>
            <a:r>
              <a:rPr lang="zh-CN" altLang="en-US" sz="2400" dirty="0">
                <a:cs typeface="Times New Roman" panose="02020603050405020304" pitchFamily="18" charset="0"/>
              </a:rPr>
              <a:t>胸椎，位于食管裂孔右前上方的中心腱内，有下腔静脉通过。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4" descr="textimage8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723" y="1722844"/>
            <a:ext cx="4560277" cy="31812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四、腹肌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3" y="1135530"/>
            <a:ext cx="4498701" cy="510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（一）前外侧群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cs typeface="Times New Roman" panose="02020603050405020304" pitchFamily="18" charset="0"/>
              </a:rPr>
              <a:t>腹外斜肌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obliquus externus abdominis</a:t>
            </a:r>
            <a:r>
              <a:rPr lang="zh-CN" altLang="en-US" sz="2400" dirty="0">
                <a:cs typeface="Times New Roman" panose="02020603050405020304" pitchFamily="18" charset="0"/>
              </a:rPr>
              <a:t>）位于腹前外侧部浅层，以</a:t>
            </a:r>
            <a:r>
              <a:rPr lang="en-US" altLang="zh-CN" sz="2400" dirty="0">
                <a:cs typeface="Times New Roman" panose="02020603050405020304" pitchFamily="18" charset="0"/>
              </a:rPr>
              <a:t>8</a:t>
            </a:r>
            <a:r>
              <a:rPr lang="zh-CN" altLang="en-US" sz="2400" dirty="0">
                <a:cs typeface="Times New Roman" panose="02020603050405020304" pitchFamily="18" charset="0"/>
              </a:rPr>
              <a:t>个肌齿起自下位</a:t>
            </a:r>
            <a:r>
              <a:rPr lang="en-US" altLang="zh-CN" sz="2400" dirty="0">
                <a:cs typeface="Times New Roman" panose="02020603050405020304" pitchFamily="18" charset="0"/>
              </a:rPr>
              <a:t>8</a:t>
            </a:r>
            <a:r>
              <a:rPr lang="zh-CN" altLang="en-US" sz="2400" dirty="0">
                <a:cs typeface="Times New Roman" panose="02020603050405020304" pitchFamily="18" charset="0"/>
              </a:rPr>
              <a:t>个肋骨的外面，肌束斜向前下，后部肌束向下止于髂嵴前部，其余肌束向内下移行于腱膜，经腹直肌的前面，参与构成腹直肌鞘的前层，至腹正中线止于白线。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 descr="textimage8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891" y="1788277"/>
            <a:ext cx="4498701" cy="381535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四、腹肌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3" y="1135530"/>
            <a:ext cx="4498700" cy="454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（一）前外侧群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腹外斜肌腱膜下缘卷曲增厚，连于髂前上棘与耻骨结节之间，称</a:t>
            </a: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腹股沟韧带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inguinal ligament</a:t>
            </a:r>
            <a:r>
              <a:rPr lang="zh-CN" altLang="en-US" sz="2400" dirty="0">
                <a:cs typeface="Times New Roman" panose="02020603050405020304" pitchFamily="18" charset="0"/>
              </a:rPr>
              <a:t>）。在耻骨结节外上方，腱膜形成三角形裂孔，称腹股沟管浅环，又称</a:t>
            </a:r>
            <a:r>
              <a:rPr lang="zh-CN" altLang="en-US" sz="2400" b="1" dirty="0">
                <a:cs typeface="Times New Roman" panose="02020603050405020304" pitchFamily="18" charset="0"/>
              </a:rPr>
              <a:t>腹股沟管皮下环</a:t>
            </a:r>
            <a:r>
              <a:rPr lang="zh-CN" altLang="en-US" sz="2400" dirty="0">
                <a:cs typeface="Times New Roman" panose="02020603050405020304" pitchFamily="18" charset="0"/>
              </a:rPr>
              <a:t>，有精索或子宫圆韧带穿出。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 descr="textimage8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891" y="1788277"/>
            <a:ext cx="4498701" cy="38153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65550" y="811212"/>
            <a:ext cx="1689100" cy="808037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  录</a:t>
            </a:r>
          </a:p>
        </p:txBody>
      </p:sp>
      <p:sp>
        <p:nvSpPr>
          <p:cNvPr id="4" name="AutoShape 3">
            <a:hlinkClick r:id="rId14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65225" y="1708658"/>
            <a:ext cx="7643813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第一节   总论</a:t>
            </a:r>
          </a:p>
        </p:txBody>
      </p:sp>
      <p:sp>
        <p:nvSpPr>
          <p:cNvPr id="5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0550" y="1708658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0550" y="2429383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54113" y="3150108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第三节   头肌</a:t>
            </a:r>
          </a:p>
        </p:txBody>
      </p:sp>
      <p:sp>
        <p:nvSpPr>
          <p:cNvPr id="8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0550" y="3150108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55452" y="2436130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第二节   躯干肌</a:t>
            </a:r>
          </a:p>
        </p:txBody>
      </p:sp>
      <p:sp>
        <p:nvSpPr>
          <p:cNvPr id="10" name="AutoShape 3">
            <a:hlinkClick r:id="rId14" action="ppaction://hlinksldjump"/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76338" y="3864086"/>
            <a:ext cx="7643813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第四节   颈肌</a:t>
            </a:r>
          </a:p>
        </p:txBody>
      </p:sp>
      <p:sp>
        <p:nvSpPr>
          <p:cNvPr id="11" name="Rectangle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1663" y="3864086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Rectangle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1663" y="4584811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AutoShape 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65226" y="5305536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第六节   下肢肌</a:t>
            </a:r>
          </a:p>
        </p:txBody>
      </p:sp>
      <p:sp>
        <p:nvSpPr>
          <p:cNvPr id="14" name="Rectangle 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01663" y="5305536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AutoShape 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166565" y="4591558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第五节   上肢肌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283148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四、腹肌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17028" y="924513"/>
            <a:ext cx="8926972" cy="572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（一）前外侧群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cs typeface="Times New Roman" panose="02020603050405020304" pitchFamily="18" charset="0"/>
              </a:rPr>
              <a:t>腹内斜肌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obliquus internus abdominis</a:t>
            </a:r>
            <a:r>
              <a:rPr lang="zh-CN" altLang="en-US" sz="2400" dirty="0"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cs typeface="Times New Roman" panose="02020603050405020304" pitchFamily="18" charset="0"/>
              </a:rPr>
              <a:t>在腹外斜肌深面，起自胸腰筋膜、髂嵴和腹股沟韧带的外侧</a:t>
            </a:r>
            <a:r>
              <a:rPr lang="en-US" altLang="zh-CN" sz="2400" dirty="0">
                <a:cs typeface="Times New Roman" panose="02020603050405020304" pitchFamily="18" charset="0"/>
              </a:rPr>
              <a:t>l/2</a:t>
            </a:r>
            <a:r>
              <a:rPr lang="zh-CN" altLang="en-US" sz="2400" dirty="0">
                <a:cs typeface="Times New Roman" panose="02020603050405020304" pitchFamily="18" charset="0"/>
              </a:rPr>
              <a:t>，肌束呈扇形斜向前上方，后部肌束止于下</a:t>
            </a:r>
            <a:r>
              <a:rPr lang="en-US" altLang="zh-CN" sz="2400" dirty="0"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cs typeface="Times New Roman" panose="02020603050405020304" pitchFamily="18" charset="0"/>
              </a:rPr>
              <a:t>位肋骨，其余肌束向前上方移行为腱膜，上</a:t>
            </a:r>
            <a:r>
              <a:rPr lang="en-US" altLang="zh-CN" sz="2400" dirty="0">
                <a:cs typeface="Times New Roman" panose="02020603050405020304" pitchFamily="18" charset="0"/>
              </a:rPr>
              <a:t>2/3</a:t>
            </a:r>
            <a:r>
              <a:rPr lang="zh-CN" altLang="en-US" sz="2400" dirty="0">
                <a:cs typeface="Times New Roman" panose="02020603050405020304" pitchFamily="18" charset="0"/>
              </a:rPr>
              <a:t>腱膜在腹直肌外侧缘分为前、后两层包裹腹直肌，参与构成腹直肌鞘的前层及后层，下 </a:t>
            </a:r>
            <a:r>
              <a:rPr lang="en-US" altLang="zh-CN" sz="2400" dirty="0">
                <a:cs typeface="Times New Roman" panose="02020603050405020304" pitchFamily="18" charset="0"/>
              </a:rPr>
              <a:t>1/3 </a:t>
            </a:r>
            <a:r>
              <a:rPr lang="zh-CN" altLang="en-US" sz="2400" dirty="0">
                <a:cs typeface="Times New Roman" panose="02020603050405020304" pitchFamily="18" charset="0"/>
              </a:rPr>
              <a:t>腱膜全部行于腹直肌前面，参与构成腹直肌鞘前层，腱膜至腹正中线止于白线。下部肌束呈弓形向前下方，越过男性精索或女性子宫圆韧带后移行为腱膜，与其深面的腹横肌腱膜结合形成</a:t>
            </a:r>
            <a:r>
              <a:rPr lang="zh-CN" altLang="en-US" sz="2400" b="1" dirty="0">
                <a:cs typeface="Times New Roman" panose="02020603050405020304" pitchFamily="18" charset="0"/>
              </a:rPr>
              <a:t>腹股沟镰</a:t>
            </a:r>
            <a:r>
              <a:rPr lang="zh-CN" altLang="en-US" sz="2400" dirty="0">
                <a:cs typeface="Times New Roman" panose="02020603050405020304" pitchFamily="18" charset="0"/>
              </a:rPr>
              <a:t>又称</a:t>
            </a:r>
            <a:r>
              <a:rPr lang="zh-CN" altLang="en-US" sz="2400" b="1" dirty="0">
                <a:cs typeface="Times New Roman" panose="02020603050405020304" pitchFamily="18" charset="0"/>
              </a:rPr>
              <a:t>联合腱</a:t>
            </a:r>
            <a:r>
              <a:rPr lang="zh-CN" altLang="en-US" sz="2400" dirty="0">
                <a:cs typeface="Times New Roman" panose="02020603050405020304" pitchFamily="18" charset="0"/>
              </a:rPr>
              <a:t>，止于耻骨梳的内侧端。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283148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四、腹肌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17028" y="924513"/>
            <a:ext cx="4461503" cy="510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（一）前外侧群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cs typeface="Times New Roman" panose="02020603050405020304" pitchFamily="18" charset="0"/>
              </a:rPr>
              <a:t>腹横肌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transversus abdominis</a:t>
            </a:r>
            <a:r>
              <a:rPr lang="zh-CN" altLang="en-US" sz="2400" dirty="0"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cs typeface="Times New Roman" panose="02020603050405020304" pitchFamily="18" charset="0"/>
              </a:rPr>
              <a:t>位于腹内斜肌深面，起自下</a:t>
            </a:r>
            <a:r>
              <a:rPr lang="en-US" altLang="zh-CN" sz="2400" dirty="0">
                <a:cs typeface="Times New Roman" panose="02020603050405020304" pitchFamily="18" charset="0"/>
              </a:rPr>
              <a:t>6</a:t>
            </a:r>
            <a:r>
              <a:rPr lang="zh-CN" altLang="en-US" sz="2400" dirty="0">
                <a:cs typeface="Times New Roman" panose="02020603050405020304" pitchFamily="18" charset="0"/>
              </a:rPr>
              <a:t>位肋软骨的内面、胸腰筋膜、髂嵴和腹股沟韧带的外侧</a:t>
            </a:r>
            <a:r>
              <a:rPr lang="en-US" altLang="zh-CN" sz="2400" dirty="0">
                <a:cs typeface="Times New Roman" panose="02020603050405020304" pitchFamily="18" charset="0"/>
              </a:rPr>
              <a:t>1/3</a:t>
            </a:r>
            <a:r>
              <a:rPr lang="zh-CN" altLang="en-US" sz="2400" dirty="0">
                <a:cs typeface="Times New Roman" panose="02020603050405020304" pitchFamily="18" charset="0"/>
              </a:rPr>
              <a:t>，肌束横行向前移行为腱膜，上 </a:t>
            </a:r>
            <a:r>
              <a:rPr lang="en-US" altLang="zh-CN" sz="2400" dirty="0">
                <a:cs typeface="Times New Roman" panose="02020603050405020304" pitchFamily="18" charset="0"/>
              </a:rPr>
              <a:t>2/3</a:t>
            </a:r>
            <a:r>
              <a:rPr lang="zh-CN" altLang="en-US" sz="2400" dirty="0">
                <a:cs typeface="Times New Roman" panose="02020603050405020304" pitchFamily="18" charset="0"/>
              </a:rPr>
              <a:t>腱膜行于腹直肌后面，下 </a:t>
            </a:r>
            <a:r>
              <a:rPr lang="en-US" altLang="zh-CN" sz="2400" dirty="0">
                <a:cs typeface="Times New Roman" panose="02020603050405020304" pitchFamily="18" charset="0"/>
              </a:rPr>
              <a:t>1/3</a:t>
            </a:r>
            <a:r>
              <a:rPr lang="zh-CN" altLang="en-US" sz="2400" dirty="0">
                <a:cs typeface="Times New Roman" panose="02020603050405020304" pitchFamily="18" charset="0"/>
              </a:rPr>
              <a:t>腱膜行于腹直肌前面，参与构成腹直肌鞘后层及前层，止于白线。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459"/>
          <a:stretch>
            <a:fillRect/>
          </a:stretch>
        </p:blipFill>
        <p:spPr>
          <a:xfrm>
            <a:off x="4767309" y="1749932"/>
            <a:ext cx="4376690" cy="32089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283148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四、腹肌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72639" y="924513"/>
            <a:ext cx="3893332" cy="510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（一）前外侧群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4. </a:t>
            </a:r>
            <a:r>
              <a:rPr lang="zh-CN" altLang="en-US" sz="2400" b="1" dirty="0">
                <a:cs typeface="Times New Roman" panose="02020603050405020304" pitchFamily="18" charset="0"/>
              </a:rPr>
              <a:t>腹直肌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rectus abdominis</a:t>
            </a:r>
            <a:r>
              <a:rPr lang="zh-CN" altLang="en-US" sz="2400" dirty="0"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cs typeface="Times New Roman" panose="02020603050405020304" pitchFamily="18" charset="0"/>
              </a:rPr>
              <a:t>位于腹前正中线两旁，居腹直肌鞘中，为上宽下窄的带状多腹肌，起自耻骨联合和耻骨嵴，肌束向上止于胸骨剑突和第</a:t>
            </a:r>
            <a:r>
              <a:rPr lang="en-US" altLang="zh-CN" sz="2400" dirty="0">
                <a:cs typeface="Times New Roman" panose="02020603050405020304" pitchFamily="18" charset="0"/>
              </a:rPr>
              <a:t>5~7</a:t>
            </a:r>
            <a:r>
              <a:rPr lang="zh-CN" altLang="en-US" sz="2400" dirty="0">
                <a:cs typeface="Times New Roman" panose="02020603050405020304" pitchFamily="18" charset="0"/>
              </a:rPr>
              <a:t>肋软骨的前面。肌的全长被</a:t>
            </a:r>
            <a:r>
              <a:rPr lang="en-US" altLang="zh-CN" sz="2400" dirty="0">
                <a:cs typeface="Times New Roman" panose="02020603050405020304" pitchFamily="18" charset="0"/>
              </a:rPr>
              <a:t>3~4</a:t>
            </a:r>
            <a:r>
              <a:rPr lang="zh-CN" altLang="en-US" sz="2400" dirty="0">
                <a:cs typeface="Times New Roman" panose="02020603050405020304" pitchFamily="18" charset="0"/>
              </a:rPr>
              <a:t>条横行的腱划分成</a:t>
            </a:r>
            <a:r>
              <a:rPr lang="en-US" altLang="zh-CN" sz="2400" dirty="0">
                <a:cs typeface="Times New Roman" panose="02020603050405020304" pitchFamily="18" charset="0"/>
              </a:rPr>
              <a:t>4~5</a:t>
            </a:r>
            <a:r>
              <a:rPr lang="zh-CN" altLang="en-US" sz="2400" dirty="0">
                <a:cs typeface="Times New Roman" panose="02020603050405020304" pitchFamily="18" charset="0"/>
              </a:rPr>
              <a:t>个肌腹。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5" descr="textimage8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922" y="1729660"/>
            <a:ext cx="5106903" cy="433117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四、腹肌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4" y="1135530"/>
            <a:ext cx="4121872" cy="406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en-US" altLang="zh-CN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kumimoji="0" lang="en-US" altLang="zh-CN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后群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cs typeface="Times New Roman" panose="02020603050405020304" pitchFamily="18" charset="0"/>
              </a:rPr>
              <a:t>腰方肌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quadratus lumborum</a:t>
            </a:r>
            <a:r>
              <a:rPr lang="zh-CN" altLang="en-US" sz="2400" dirty="0">
                <a:cs typeface="Times New Roman" panose="02020603050405020304" pitchFamily="18" charset="0"/>
              </a:rPr>
              <a:t>） 位于腹后壁，腰椎两侧。起自髂嵴后部，向上止于第</a:t>
            </a:r>
            <a:r>
              <a:rPr lang="en-US" altLang="zh-CN" sz="2400" dirty="0">
                <a:cs typeface="Times New Roman" panose="02020603050405020304" pitchFamily="18" charset="0"/>
              </a:rPr>
              <a:t>12</a:t>
            </a:r>
            <a:r>
              <a:rPr lang="zh-CN" altLang="en-US" sz="2400" dirty="0">
                <a:cs typeface="Times New Roman" panose="02020603050405020304" pitchFamily="18" charset="0"/>
              </a:rPr>
              <a:t>肋和第</a:t>
            </a:r>
            <a:r>
              <a:rPr lang="en-US" altLang="zh-CN" sz="2400" dirty="0">
                <a:cs typeface="Times New Roman" panose="02020603050405020304" pitchFamily="18" charset="0"/>
              </a:rPr>
              <a:t>l~4</a:t>
            </a:r>
            <a:r>
              <a:rPr lang="zh-CN" altLang="en-US" sz="2400" dirty="0">
                <a:cs typeface="Times New Roman" panose="02020603050405020304" pitchFamily="18" charset="0"/>
              </a:rPr>
              <a:t>腰椎横突。作用为降第</a:t>
            </a:r>
            <a:r>
              <a:rPr lang="en-US" altLang="zh-CN" sz="2400" dirty="0">
                <a:cs typeface="Times New Roman" panose="02020603050405020304" pitchFamily="18" charset="0"/>
              </a:rPr>
              <a:t>12</a:t>
            </a:r>
            <a:r>
              <a:rPr lang="zh-CN" altLang="en-US" sz="2400" dirty="0">
                <a:cs typeface="Times New Roman" panose="02020603050405020304" pitchFamily="18" charset="0"/>
              </a:rPr>
              <a:t>肋，助呼气，并使脊柱侧屈。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textimage8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030" y="1322906"/>
            <a:ext cx="4911970" cy="458346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631122" y="1726058"/>
            <a:ext cx="3509010" cy="6350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   头 肌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12465" y="2818591"/>
            <a:ext cx="2727667" cy="1524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一、面肌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二、咀嚼肌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一、面肌（表情肌）</a:t>
            </a:r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>
            <a:off x="470852" y="1405161"/>
            <a:ext cx="4145318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cs typeface="Times New Roman" panose="02020603050405020304" pitchFamily="18" charset="0"/>
              </a:rPr>
              <a:t>颅顶肌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kern="100" dirty="0">
                <a:cs typeface="Times New Roman" panose="02020603050405020304" pitchFamily="18" charset="0"/>
              </a:rPr>
              <a:t>2.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眼轮匝肌</a:t>
            </a:r>
            <a:endParaRPr lang="en-US" altLang="zh-CN" sz="2400" b="1" kern="100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kern="100" dirty="0">
                <a:cs typeface="Times New Roman" panose="02020603050405020304" pitchFamily="18" charset="0"/>
              </a:rPr>
              <a:t>3.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口周围肌</a:t>
            </a:r>
            <a:endParaRPr lang="en-US" altLang="zh-CN" sz="2400" b="1" kern="100" dirty="0">
              <a:cs typeface="Times New Roman" panose="02020603050405020304" pitchFamily="18" charset="0"/>
            </a:endParaRPr>
          </a:p>
        </p:txBody>
      </p:sp>
      <p:pic>
        <p:nvPicPr>
          <p:cNvPr id="6" name="图片 5" descr="textimage9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046" y="1252761"/>
            <a:ext cx="4510416" cy="451041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二、咀嚼肌</a:t>
            </a:r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>
            <a:off x="330168" y="1252761"/>
            <a:ext cx="1615856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cs typeface="Times New Roman" panose="02020603050405020304" pitchFamily="18" charset="0"/>
              </a:rPr>
              <a:t>咬肌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cs typeface="Times New Roman" panose="02020603050405020304" pitchFamily="18" charset="0"/>
              </a:rPr>
              <a:t>颞肌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cs typeface="Times New Roman" panose="02020603050405020304" pitchFamily="18" charset="0"/>
              </a:rPr>
              <a:t>翼内肌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4. </a:t>
            </a:r>
            <a:r>
              <a:rPr lang="zh-CN" altLang="en-US" sz="2400" b="1" dirty="0">
                <a:cs typeface="Times New Roman" panose="02020603050405020304" pitchFamily="18" charset="0"/>
              </a:rPr>
              <a:t>翼外肌</a:t>
            </a:r>
          </a:p>
        </p:txBody>
      </p:sp>
      <p:pic>
        <p:nvPicPr>
          <p:cNvPr id="7" name="图片 5" descr="textimage9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627" y="1632043"/>
            <a:ext cx="4228399" cy="4052779"/>
          </a:xfrm>
          <a:prstGeom prst="rect">
            <a:avLst/>
          </a:prstGeom>
        </p:spPr>
      </p:pic>
      <p:pic>
        <p:nvPicPr>
          <p:cNvPr id="8" name="图片 4" descr="textimage9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628" y="2346283"/>
            <a:ext cx="3248372" cy="262430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631122" y="1726058"/>
            <a:ext cx="3509010" cy="6350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第四节   颈  肌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5934" y="2708828"/>
            <a:ext cx="458724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一、颈浅肌群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二、舌骨上、下肌群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三、颈深肌群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04186" y="382954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一、颈浅肌群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4186" y="1135530"/>
            <a:ext cx="4853906" cy="5169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颈阔肌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胸锁乳突肌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sternocleidomastoid</a:t>
            </a:r>
            <a:r>
              <a:rPr lang="zh-CN" altLang="en-US" sz="2400" dirty="0">
                <a:cs typeface="Times New Roman" panose="02020603050405020304" pitchFamily="18" charset="0"/>
              </a:rPr>
              <a:t>）斜位于颈部两侧，大部分为颈阔肌所覆盖。起自胸骨前面和锁骨的胸骨端，二头会合后斜向后上方，止于颞骨的乳突。一侧肌收缩使头屈向同侧、面转向对侧；两侧收缩使头后仰。</a:t>
            </a: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textimage9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503" y="2343705"/>
            <a:ext cx="3998358" cy="278758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03944" y="310111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二、舌骨上、下肌群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4" y="1135530"/>
            <a:ext cx="4262548" cy="334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舌骨上肌群  </a:t>
            </a:r>
            <a:r>
              <a:rPr lang="zh-CN" altLang="en-US" sz="2400" dirty="0">
                <a:cs typeface="Times New Roman" panose="02020603050405020304" pitchFamily="18" charset="0"/>
              </a:rPr>
              <a:t>位于舌骨与下颌骨之间，包括二腹肌、茎突舌骨肌、下颌舌骨肌和颏舌骨肌。作用为上提舌骨，协助吞咽；舌骨固定时，能下拉下颌骨，助张口。</a:t>
            </a:r>
            <a:endParaRPr lang="en-US" altLang="zh-CN" sz="2400" dirty="0">
              <a:cs typeface="Times New Roman" panose="02020603050405020304" pitchFamily="18" charset="0"/>
            </a:endParaRPr>
          </a:p>
        </p:txBody>
      </p:sp>
      <p:pic>
        <p:nvPicPr>
          <p:cNvPr id="6" name="图片 5" descr="textimage9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330" y="1377760"/>
            <a:ext cx="4841670" cy="359220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631122" y="1726058"/>
            <a:ext cx="3509010" cy="635000"/>
          </a:xfrm>
        </p:spPr>
        <p:txBody>
          <a:bodyPr>
            <a:normAutofit fontScale="90000"/>
          </a:bodyPr>
          <a:lstStyle/>
          <a:p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　总　　论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0625" y="2672239"/>
            <a:ext cx="4587240" cy="324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一、肌的构造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二、肌的形态和分类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三、肌的起点和止点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四、肌的辅助装置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03944" y="310111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二、舌骨上、下肌群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4" y="1135530"/>
            <a:ext cx="4262548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cs typeface="Times New Roman" panose="02020603050405020304" pitchFamily="18" charset="0"/>
              </a:rPr>
              <a:t>舌骨下肌群</a:t>
            </a:r>
            <a:r>
              <a:rPr lang="en-US" altLang="zh-CN" sz="2400" b="1" dirty="0"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cs typeface="Times New Roman" panose="02020603050405020304" pitchFamily="18" charset="0"/>
              </a:rPr>
              <a:t>位于颈前部、舌骨下方正中线两旁，覆盖在喉、气管、甲状腺的前面。分浅、深两层排列，浅层有胸骨舌骨肌和肩胛舌骨肌；深层有胸骨甲状肌和甲状舌骨肌。作用为下拉舌骨和喉。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 descr="textimage9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330" y="1377760"/>
            <a:ext cx="4841670" cy="359220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96850" y="274600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三、颈深肌群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835" y="995045"/>
            <a:ext cx="4573270" cy="507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cs typeface="Times New Roman" panose="02020603050405020304" pitchFamily="18" charset="0"/>
              </a:rPr>
              <a:t>外侧群 </a:t>
            </a:r>
            <a:r>
              <a:rPr lang="zh-CN" altLang="en-US" sz="2400" dirty="0">
                <a:cs typeface="Times New Roman" panose="02020603050405020304" pitchFamily="18" charset="0"/>
              </a:rPr>
              <a:t>位于颈椎两侧，有前斜角肌、中斜角肌和后斜角肌，各肌均起自颈椎横突，前、中斜角肌止于第一肋，后斜角肌止于第二肋。前、中斜角肌与第一肋之间的空隙称为</a:t>
            </a: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斜角肌间隙</a:t>
            </a:r>
            <a:r>
              <a:rPr lang="zh-CN" altLang="en-US" sz="2400" dirty="0">
                <a:cs typeface="Times New Roman" panose="02020603050405020304" pitchFamily="18" charset="0"/>
              </a:rPr>
              <a:t>，有</a:t>
            </a:r>
            <a:r>
              <a:rPr lang="zh-CN" altLang="en-US" sz="2400" b="1" dirty="0">
                <a:cs typeface="Times New Roman" panose="02020603050405020304" pitchFamily="18" charset="0"/>
              </a:rPr>
              <a:t>锁骨下动脉</a:t>
            </a:r>
            <a:r>
              <a:rPr lang="zh-CN" altLang="en-US" sz="2400" dirty="0">
                <a:cs typeface="Times New Roman" panose="02020603050405020304" pitchFamily="18" charset="0"/>
              </a:rPr>
              <a:t>和</a:t>
            </a:r>
            <a:r>
              <a:rPr lang="zh-CN" altLang="en-US" sz="2400" b="1" dirty="0">
                <a:cs typeface="Times New Roman" panose="02020603050405020304" pitchFamily="18" charset="0"/>
              </a:rPr>
              <a:t>臂丛</a:t>
            </a:r>
            <a:r>
              <a:rPr lang="zh-CN" altLang="en-US" sz="2400" dirty="0">
                <a:cs typeface="Times New Roman" panose="02020603050405020304" pitchFamily="18" charset="0"/>
              </a:rPr>
              <a:t>通过。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cs typeface="Times New Roman" panose="02020603050405020304" pitchFamily="18" charset="0"/>
              </a:rPr>
              <a:t>内侧群  </a:t>
            </a:r>
            <a:r>
              <a:rPr lang="zh-CN" altLang="en-US" sz="2400" dirty="0">
                <a:cs typeface="Times New Roman" panose="02020603050405020304" pitchFamily="18" charset="0"/>
              </a:rPr>
              <a:t>又称椎前肌，有头长肌、颈长肌等。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4" descr="textimage9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105" y="1536065"/>
            <a:ext cx="4208780" cy="399605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03195" y="1860152"/>
            <a:ext cx="3509010" cy="6350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第五节  </a:t>
            </a:r>
            <a:r>
              <a:rPr lang="zh-CN" altLang="en-US" sz="36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上肢肌</a:t>
            </a:r>
            <a:endParaRPr lang="zh-CN" altLang="en-US" sz="36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3751" y="2644333"/>
            <a:ext cx="4587240" cy="324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一、上肢带肌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二、臂肌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三、前臂肌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四、手肌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284939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一、上肢带肌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359774" y="1572900"/>
            <a:ext cx="1747410" cy="3894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冈上肌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冈下肌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小圆肌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大圆肌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肩胛下肌</a:t>
            </a:r>
          </a:p>
        </p:txBody>
      </p:sp>
      <p:pic>
        <p:nvPicPr>
          <p:cNvPr id="2" name="图片 5" descr="textimage9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100" y="2052090"/>
            <a:ext cx="3079800" cy="3133131"/>
          </a:xfrm>
          <a:prstGeom prst="rect">
            <a:avLst/>
          </a:prstGeom>
        </p:spPr>
      </p:pic>
      <p:pic>
        <p:nvPicPr>
          <p:cNvPr id="3" name="图片 5" descr="textimage9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301" y="2052090"/>
            <a:ext cx="2708294" cy="3238785"/>
          </a:xfrm>
          <a:prstGeom prst="rect">
            <a:avLst/>
          </a:prstGeom>
        </p:spPr>
      </p:pic>
      <p:sp>
        <p:nvSpPr>
          <p:cNvPr id="6" name="左大括号 15367">
            <a:extLst>
              <a:ext uri="{FF2B5EF4-FFF2-40B4-BE49-F238E27FC236}">
                <a16:creationId xmlns:a16="http://schemas.microsoft.com/office/drawing/2014/main" id="{C030F6E3-7DD5-4FEB-8FB1-46B45C66EB1E}"/>
              </a:ext>
            </a:extLst>
          </p:cNvPr>
          <p:cNvSpPr/>
          <p:nvPr/>
        </p:nvSpPr>
        <p:spPr bwMode="auto">
          <a:xfrm>
            <a:off x="1082346" y="1901052"/>
            <a:ext cx="248173" cy="3337437"/>
          </a:xfrm>
          <a:prstGeom prst="leftBrace">
            <a:avLst>
              <a:gd name="adj1" fmla="val 44436"/>
              <a:gd name="adj2" fmla="val 42009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4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4844" y="1156077"/>
            <a:ext cx="237029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(一)三角肌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85220" y="1921976"/>
            <a:ext cx="3801030" cy="3514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三角肌</a:t>
            </a:r>
            <a:r>
              <a:rPr lang="en-US" altLang="zh-CN" sz="2400" dirty="0">
                <a:latin typeface="宋体" panose="02010600030101010101" pitchFamily="2" charset="-122"/>
              </a:rPr>
              <a:t>(</a:t>
            </a:r>
            <a:r>
              <a:rPr lang="en-US" altLang="zh-CN" sz="2400" dirty="0">
                <a:cs typeface="Times New Roman" panose="02020603050405020304" pitchFamily="18" charset="0"/>
              </a:rPr>
              <a:t>deltoid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</a:rPr>
              <a:t>位于肩部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呈三角形。作用是使肩关节外展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前部肌束可使肩关节屈和旋内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后部肌束使肩关节伸和旋外。</a:t>
            </a:r>
          </a:p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  <p:pic>
        <p:nvPicPr>
          <p:cNvPr id="2" name="图片 5" descr="textimage9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947" y="1299472"/>
            <a:ext cx="4186561" cy="425905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DBB53F1-CD34-48EE-A43A-51F692A6A9DD}"/>
              </a:ext>
            </a:extLst>
          </p:cNvPr>
          <p:cNvSpPr txBox="1"/>
          <p:nvPr/>
        </p:nvSpPr>
        <p:spPr>
          <a:xfrm>
            <a:off x="470852" y="427342"/>
            <a:ext cx="284939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一、上肢带肌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00034" y="1180707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(二)冈上肌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0034" y="1791055"/>
            <a:ext cx="3801030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冈上肌</a:t>
            </a:r>
            <a:r>
              <a:rPr lang="en-US" altLang="zh-CN" sz="2400" dirty="0">
                <a:latin typeface="宋体" panose="02010600030101010101" pitchFamily="2" charset="-122"/>
              </a:rPr>
              <a:t>(</a:t>
            </a:r>
            <a:r>
              <a:rPr lang="en-US" altLang="zh-CN" sz="2400" dirty="0">
                <a:cs typeface="Times New Roman" panose="02020603050405020304" pitchFamily="18" charset="0"/>
              </a:rPr>
              <a:t>supraspinatus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</a:rPr>
              <a:t>位于斜方肌深面。作用是使肩关节外展。</a:t>
            </a:r>
          </a:p>
        </p:txBody>
      </p:sp>
      <p:pic>
        <p:nvPicPr>
          <p:cNvPr id="5" name="图片 5" descr="textimage97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7006" y="994269"/>
            <a:ext cx="4071877" cy="4869462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00034" y="3617657"/>
            <a:ext cx="2181023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(三)冈下肌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0034" y="4277992"/>
            <a:ext cx="3801030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冈下肌</a:t>
            </a:r>
            <a:r>
              <a:rPr lang="en-US" altLang="zh-CN" sz="2400" dirty="0">
                <a:latin typeface="宋体" panose="02010600030101010101" pitchFamily="2" charset="-122"/>
              </a:rPr>
              <a:t>(</a:t>
            </a:r>
            <a:r>
              <a:rPr lang="en-US" altLang="zh-CN" sz="2400" dirty="0">
                <a:cs typeface="Times New Roman" panose="02020603050405020304" pitchFamily="18" charset="0"/>
              </a:rPr>
              <a:t>infraspinatus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</a:rPr>
              <a:t>位于冈下窝内。作用是使肩关节旋外。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637EA4-6F9F-4807-8113-609433765765}"/>
              </a:ext>
            </a:extLst>
          </p:cNvPr>
          <p:cNvSpPr txBox="1"/>
          <p:nvPr/>
        </p:nvSpPr>
        <p:spPr>
          <a:xfrm>
            <a:off x="470852" y="427342"/>
            <a:ext cx="284939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一、上肢带肌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99537" y="1120575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(四)小圆肌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057" y="1783129"/>
            <a:ext cx="3885536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小圆肌</a:t>
            </a:r>
            <a:r>
              <a:rPr lang="en-US" altLang="zh-CN" sz="2400" dirty="0">
                <a:latin typeface="宋体" panose="02010600030101010101" pitchFamily="2" charset="-122"/>
              </a:rPr>
              <a:t>(</a:t>
            </a:r>
            <a:r>
              <a:rPr lang="en-US" altLang="zh-CN" sz="2400" dirty="0">
                <a:cs typeface="Times New Roman" panose="02020603050405020304" pitchFamily="18" charset="0"/>
              </a:rPr>
              <a:t>teres minor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</a:rPr>
              <a:t>位于冈下肌的下方。作用是使肩关节旋外。</a:t>
            </a:r>
          </a:p>
        </p:txBody>
      </p:sp>
      <p:pic>
        <p:nvPicPr>
          <p:cNvPr id="5" name="图片 5" descr="textimage97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6593" y="957489"/>
            <a:ext cx="4071877" cy="4869462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99537" y="3644191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(五)大圆肌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1057" y="4232747"/>
            <a:ext cx="3885536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大圆肌</a:t>
            </a:r>
            <a:r>
              <a:rPr lang="en-US" altLang="zh-CN" sz="2400" dirty="0">
                <a:latin typeface="宋体" panose="02010600030101010101" pitchFamily="2" charset="-122"/>
              </a:rPr>
              <a:t>(</a:t>
            </a:r>
            <a:r>
              <a:rPr lang="en-US" altLang="zh-CN" sz="2400" dirty="0">
                <a:cs typeface="Times New Roman" panose="02020603050405020304" pitchFamily="18" charset="0"/>
              </a:rPr>
              <a:t>teres major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</a:rPr>
              <a:t>位于小圆肌的下方。作用是使肩关节后伸、内收和旋内。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CA51C3-072E-426B-A6E8-F75F34B6DA5F}"/>
              </a:ext>
            </a:extLst>
          </p:cNvPr>
          <p:cNvSpPr txBox="1"/>
          <p:nvPr/>
        </p:nvSpPr>
        <p:spPr>
          <a:xfrm>
            <a:off x="435340" y="427342"/>
            <a:ext cx="284939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一、上肢带肌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2256" y="1171328"/>
            <a:ext cx="296656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(六)肩胛下肌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13479" y="1933914"/>
            <a:ext cx="3801030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肩胛下肌</a:t>
            </a:r>
            <a:r>
              <a:rPr lang="en-US" altLang="zh-CN" sz="2400" dirty="0">
                <a:latin typeface="宋体" panose="02010600030101010101" pitchFamily="2" charset="-122"/>
              </a:rPr>
              <a:t>(</a:t>
            </a:r>
            <a:r>
              <a:rPr lang="en-US" altLang="zh-CN" sz="2400" dirty="0">
                <a:cs typeface="Times New Roman" panose="02020603050405020304" pitchFamily="18" charset="0"/>
              </a:rPr>
              <a:t>subscapularis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</a:rPr>
              <a:t>位于肩胛骨前面。作用是使肩关节内收和旋内。</a:t>
            </a:r>
          </a:p>
        </p:txBody>
      </p:sp>
      <p:pic>
        <p:nvPicPr>
          <p:cNvPr id="2" name="图片 5" descr="textimage9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9492" y="614540"/>
            <a:ext cx="3351340" cy="340937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3108" y="3988102"/>
            <a:ext cx="8677784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>
              <a:lnSpc>
                <a:spcPct val="150000"/>
              </a:lnSpc>
              <a:spcBef>
                <a:spcPct val="50000"/>
              </a:spcBef>
              <a:buNone/>
              <a:defRPr kumimoji="1"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肩胛下肌、冈上肌、冈下肌和小圆肌的肌腱在经过肩关节囊前面、上面和后面时，与关节囊紧贴，且有许多腱纤维编入关节囊内，形成“</a:t>
            </a:r>
            <a:r>
              <a:rPr lang="zh-CN" altLang="en-US" dirty="0">
                <a:solidFill>
                  <a:srgbClr val="FF0000"/>
                </a:solidFill>
              </a:rPr>
              <a:t>肌腱袖</a:t>
            </a:r>
            <a:r>
              <a:rPr lang="zh-CN" altLang="en-US" dirty="0"/>
              <a:t>” ，对肩关节的稳定起重要作用。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E9C557-7FA3-4DB5-9807-999146D0E6C8}"/>
              </a:ext>
            </a:extLst>
          </p:cNvPr>
          <p:cNvSpPr txBox="1"/>
          <p:nvPr/>
        </p:nvSpPr>
        <p:spPr>
          <a:xfrm>
            <a:off x="470852" y="427342"/>
            <a:ext cx="284939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一、上肢带肌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226347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二、臂肌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238801" y="1925047"/>
            <a:ext cx="1415622" cy="168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5" descr="textimage9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100" y="1442490"/>
            <a:ext cx="3079800" cy="3133131"/>
          </a:xfrm>
          <a:prstGeom prst="rect">
            <a:avLst/>
          </a:prstGeom>
        </p:spPr>
      </p:pic>
      <p:pic>
        <p:nvPicPr>
          <p:cNvPr id="3" name="图片 5" descr="textimage9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493" y="1490720"/>
            <a:ext cx="2708294" cy="3238785"/>
          </a:xfrm>
          <a:prstGeom prst="rect">
            <a:avLst/>
          </a:prstGeom>
        </p:spPr>
      </p:pic>
      <p:sp>
        <p:nvSpPr>
          <p:cNvPr id="6" name="左大括号 15367">
            <a:extLst>
              <a:ext uri="{FF2B5EF4-FFF2-40B4-BE49-F238E27FC236}">
                <a16:creationId xmlns:a16="http://schemas.microsoft.com/office/drawing/2014/main" id="{1FD3BAAF-5AED-4C37-BF4A-6C2DB8B63DBB}"/>
              </a:ext>
            </a:extLst>
          </p:cNvPr>
          <p:cNvSpPr/>
          <p:nvPr/>
        </p:nvSpPr>
        <p:spPr bwMode="auto">
          <a:xfrm>
            <a:off x="1062589" y="2453180"/>
            <a:ext cx="176212" cy="939954"/>
          </a:xfrm>
          <a:prstGeom prst="leftBrace">
            <a:avLst>
              <a:gd name="adj1" fmla="val 44436"/>
              <a:gd name="adj2" fmla="val 42009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4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189" y="1148371"/>
            <a:ext cx="1846516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(一)前群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35647" y="2010354"/>
            <a:ext cx="4197350" cy="341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肱二头肌</a:t>
            </a:r>
            <a:r>
              <a:rPr lang="zh-CN" altLang="en-US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biceps brachii</a:t>
            </a:r>
            <a:r>
              <a:rPr lang="zh-CN" altLang="en-US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呈梭形，近侧端有两个头，</a:t>
            </a:r>
            <a:r>
              <a:rPr lang="zh-CN" altLang="en-US" sz="2400" dirty="0">
                <a:latin typeface="宋体" panose="02010600030101010101" pitchFamily="2" charset="-122"/>
              </a:rPr>
              <a:t>两头在臂下部合并成一个肌腹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向下移行为肌腱。作用为屈肘关节、协助屈肩关节；当前臂处于旋前位时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能使其旋后。</a:t>
            </a:r>
          </a:p>
        </p:txBody>
      </p:sp>
      <p:pic>
        <p:nvPicPr>
          <p:cNvPr id="2" name="图片 5" descr="textimage9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065" y="1513840"/>
            <a:ext cx="4048125" cy="41186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52B9980-50B5-4C11-9B02-FD3CC2706678}"/>
              </a:ext>
            </a:extLst>
          </p:cNvPr>
          <p:cNvSpPr txBox="1"/>
          <p:nvPr/>
        </p:nvSpPr>
        <p:spPr>
          <a:xfrm>
            <a:off x="470852" y="427342"/>
            <a:ext cx="226347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二、臂肌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一、肌的构造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31804" y="1384609"/>
            <a:ext cx="6683396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</a:rPr>
              <a:t>骨骼肌由肌质和腱质构成。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肌质</a:t>
            </a:r>
            <a:r>
              <a:rPr lang="zh-CN" altLang="en-US" sz="2400" dirty="0">
                <a:cs typeface="Times New Roman" panose="02020603050405020304" pitchFamily="18" charset="0"/>
              </a:rPr>
              <a:t>（肌腹）主要由肌纤维（肌细胞）构成，色红、柔软、有收缩功能。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腱质</a:t>
            </a:r>
            <a:r>
              <a:rPr lang="zh-CN" altLang="en-US" sz="2400" dirty="0">
                <a:latin typeface="宋体" panose="02010600030101010101" pitchFamily="2" charset="-122"/>
              </a:rPr>
              <a:t>（肌腱）主要由平行致密的胶原纤维束构成，色白、强韧、无收缩功能，但有很强的抗张性。</a:t>
            </a:r>
            <a:endParaRPr lang="zh-CN" altLang="en-US" sz="28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486" y="1171328"/>
            <a:ext cx="186427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(一)前群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75138" y="1844298"/>
            <a:ext cx="3801030" cy="406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喙肱肌</a:t>
            </a:r>
            <a:r>
              <a:rPr lang="zh-CN" altLang="en-US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coracobrachialis</a:t>
            </a:r>
            <a:r>
              <a:rPr lang="zh-CN" altLang="en-US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位于肱二头肌短头的后内方。作用为协助肩关节屈和内收。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cs typeface="Times New Roman" panose="02020603050405020304" pitchFamily="18" charset="0"/>
              </a:rPr>
              <a:t>肱肌</a:t>
            </a:r>
            <a:r>
              <a:rPr lang="en-US" altLang="zh-CN" sz="2400" dirty="0">
                <a:cs typeface="Times New Roman" panose="02020603050405020304" pitchFamily="18" charset="0"/>
              </a:rPr>
              <a:t>(brachialis)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位于肱二头肌下半部的深面。作用为屈肘关节。</a:t>
            </a:r>
          </a:p>
        </p:txBody>
      </p:sp>
      <p:pic>
        <p:nvPicPr>
          <p:cNvPr id="2" name="图片 5" descr="textimage9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5036" y="1277093"/>
            <a:ext cx="4281472" cy="435561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CFFB588-5BD3-47CC-BE29-96FE9A38B4DA}"/>
              </a:ext>
            </a:extLst>
          </p:cNvPr>
          <p:cNvSpPr txBox="1"/>
          <p:nvPr/>
        </p:nvSpPr>
        <p:spPr>
          <a:xfrm>
            <a:off x="470852" y="427342"/>
            <a:ext cx="226347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二、臂肌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9348" y="1151929"/>
            <a:ext cx="2041825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69348" y="1868871"/>
            <a:ext cx="3748288" cy="341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cs typeface="Times New Roman" panose="02020603050405020304" pitchFamily="18" charset="0"/>
              </a:rPr>
              <a:t>肱三头肌</a:t>
            </a:r>
            <a:r>
              <a:rPr lang="en-US" altLang="zh-CN" sz="2400" dirty="0">
                <a:cs typeface="Times New Roman" panose="02020603050405020304" pitchFamily="18" charset="0"/>
              </a:rPr>
              <a:t>(triceps brachii)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近侧端有</a:t>
            </a:r>
            <a:r>
              <a:rPr lang="en-US" altLang="zh-CN" sz="2400" dirty="0"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cs typeface="Times New Roman" panose="02020603050405020304" pitchFamily="18" charset="0"/>
              </a:rPr>
              <a:t>个头，</a:t>
            </a:r>
            <a:r>
              <a:rPr lang="en-US" altLang="zh-CN" sz="2400" dirty="0"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cs typeface="Times New Roman" panose="02020603050405020304" pitchFamily="18" charset="0"/>
              </a:rPr>
              <a:t>头向下会合，以一坚韧的肌腱止于尺骨鹰嘴。作用为伸肘关节，长头还可使肩关节后伸和内收。</a:t>
            </a:r>
          </a:p>
        </p:txBody>
      </p:sp>
      <p:pic>
        <p:nvPicPr>
          <p:cNvPr id="5" name="图片 5" descr="textimage9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105055"/>
            <a:ext cx="4133088" cy="494266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F6D2529-3E9D-41FF-93CB-0275D687C454}"/>
              </a:ext>
            </a:extLst>
          </p:cNvPr>
          <p:cNvSpPr txBox="1"/>
          <p:nvPr/>
        </p:nvSpPr>
        <p:spPr>
          <a:xfrm>
            <a:off x="558525" y="480608"/>
            <a:ext cx="226347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二、臂肌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264521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三、前臂肌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357314" y="2014594"/>
            <a:ext cx="1060516" cy="168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5" descr="textimage9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4291" y="641632"/>
            <a:ext cx="1958082" cy="2988652"/>
          </a:xfrm>
          <a:prstGeom prst="rect">
            <a:avLst/>
          </a:prstGeom>
        </p:spPr>
      </p:pic>
      <p:pic>
        <p:nvPicPr>
          <p:cNvPr id="5" name="图片 5" descr="textimage9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407" y="571412"/>
            <a:ext cx="2531577" cy="3129093"/>
          </a:xfrm>
          <a:prstGeom prst="rect">
            <a:avLst/>
          </a:prstGeom>
        </p:spPr>
      </p:pic>
      <p:pic>
        <p:nvPicPr>
          <p:cNvPr id="6" name="图片 5" descr="textimage10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5633" y="3700505"/>
            <a:ext cx="3060111" cy="2668358"/>
          </a:xfrm>
          <a:prstGeom prst="rect">
            <a:avLst/>
          </a:prstGeom>
        </p:spPr>
      </p:pic>
      <p:sp>
        <p:nvSpPr>
          <p:cNvPr id="7" name="左大括号 15367">
            <a:extLst>
              <a:ext uri="{FF2B5EF4-FFF2-40B4-BE49-F238E27FC236}">
                <a16:creationId xmlns:a16="http://schemas.microsoft.com/office/drawing/2014/main" id="{6B153AA9-73BA-4A1B-BC9D-3C8AB938171D}"/>
              </a:ext>
            </a:extLst>
          </p:cNvPr>
          <p:cNvSpPr/>
          <p:nvPr/>
        </p:nvSpPr>
        <p:spPr bwMode="auto">
          <a:xfrm>
            <a:off x="1216283" y="2524206"/>
            <a:ext cx="176212" cy="939954"/>
          </a:xfrm>
          <a:prstGeom prst="leftBrace">
            <a:avLst>
              <a:gd name="adj1" fmla="val 44436"/>
              <a:gd name="adj2" fmla="val 42009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4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9434" y="1147199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(一)前群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66259" y="1939149"/>
            <a:ext cx="5138531" cy="2422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位于前臂的前面，共</a:t>
            </a:r>
            <a:r>
              <a:rPr lang="en-US" altLang="zh-CN" sz="2400" dirty="0">
                <a:cs typeface="Times New Roman" panose="02020603050405020304" pitchFamily="18" charset="0"/>
              </a:rPr>
              <a:t>9</a:t>
            </a:r>
            <a:r>
              <a:rPr lang="zh-CN" altLang="en-US" sz="2400" dirty="0">
                <a:cs typeface="Times New Roman" panose="02020603050405020304" pitchFamily="18" charset="0"/>
              </a:rPr>
              <a:t>块，分</a:t>
            </a:r>
            <a:r>
              <a:rPr lang="en-US" altLang="zh-CN" sz="2400" dirty="0"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cs typeface="Times New Roman" panose="02020603050405020304" pitchFamily="18" charset="0"/>
              </a:rPr>
              <a:t>层排列。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cs typeface="Times New Roman" panose="02020603050405020304" pitchFamily="18" charset="0"/>
              </a:rPr>
              <a:t>第一层：</a:t>
            </a:r>
            <a:r>
              <a:rPr lang="zh-CN" altLang="en-US" sz="2400" dirty="0">
                <a:cs typeface="Times New Roman" panose="02020603050405020304" pitchFamily="18" charset="0"/>
              </a:rPr>
              <a:t>自桡侧向尺侧依次为肱桡肌、旋前圆肌、桡侧腕屈肌、掌长肌以及尺侧腕屈肌。</a:t>
            </a:r>
            <a:endParaRPr lang="en-US" altLang="zh-CN" sz="2400" dirty="0">
              <a:cs typeface="Times New Roman" panose="02020603050405020304" pitchFamily="18" charset="0"/>
            </a:endParaRPr>
          </a:p>
        </p:txBody>
      </p:sp>
      <p:pic>
        <p:nvPicPr>
          <p:cNvPr id="5" name="图片 5" descr="textimage9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762" y="945816"/>
            <a:ext cx="3047931" cy="465210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7D2C384-8469-49D0-A984-2CCFAC43B242}"/>
              </a:ext>
            </a:extLst>
          </p:cNvPr>
          <p:cNvSpPr txBox="1"/>
          <p:nvPr/>
        </p:nvSpPr>
        <p:spPr>
          <a:xfrm>
            <a:off x="470852" y="427342"/>
            <a:ext cx="264521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三、前臂肌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0852" y="1115130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(一)前群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23477" y="1859116"/>
            <a:ext cx="5185169" cy="341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位于前臂的前面，共</a:t>
            </a:r>
            <a:r>
              <a:rPr lang="en-US" altLang="zh-CN" sz="2400" dirty="0">
                <a:cs typeface="Times New Roman" panose="02020603050405020304" pitchFamily="18" charset="0"/>
              </a:rPr>
              <a:t>9</a:t>
            </a:r>
            <a:r>
              <a:rPr lang="zh-CN" altLang="en-US" sz="2400" dirty="0">
                <a:cs typeface="Times New Roman" panose="02020603050405020304" pitchFamily="18" charset="0"/>
              </a:rPr>
              <a:t>块，分</a:t>
            </a:r>
            <a:r>
              <a:rPr lang="en-US" altLang="zh-CN" sz="2400" dirty="0"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cs typeface="Times New Roman" panose="02020603050405020304" pitchFamily="18" charset="0"/>
              </a:rPr>
              <a:t>层排列。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cs typeface="Times New Roman" panose="02020603050405020304" pitchFamily="18" charset="0"/>
              </a:rPr>
              <a:t>第二层：</a:t>
            </a:r>
            <a:r>
              <a:rPr lang="zh-CN" altLang="en-US" sz="2400" dirty="0">
                <a:cs typeface="Times New Roman" panose="02020603050405020304" pitchFamily="18" charset="0"/>
              </a:rPr>
              <a:t>只有</a:t>
            </a:r>
            <a:r>
              <a:rPr lang="en-US" altLang="zh-CN" sz="2400" dirty="0"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cs typeface="Times New Roman" panose="02020603050405020304" pitchFamily="18" charset="0"/>
              </a:rPr>
              <a:t>块，即指浅屈肌。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cs typeface="Times New Roman" panose="02020603050405020304" pitchFamily="18" charset="0"/>
              </a:rPr>
              <a:t>第三层：</a:t>
            </a:r>
            <a:r>
              <a:rPr lang="zh-CN" altLang="en-US" sz="2400" dirty="0"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cs typeface="Times New Roman" panose="02020603050405020304" pitchFamily="18" charset="0"/>
              </a:rPr>
              <a:t>块， 拇长屈肌位于桡侧。指深屈肌位于尺侧。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cs typeface="Times New Roman" panose="02020603050405020304" pitchFamily="18" charset="0"/>
              </a:rPr>
              <a:t>第四层：</a:t>
            </a:r>
            <a:r>
              <a:rPr lang="zh-CN" altLang="en-US" sz="2400" dirty="0">
                <a:cs typeface="Times New Roman" panose="02020603050405020304" pitchFamily="18" charset="0"/>
              </a:rPr>
              <a:t>旋前方肌为扁的四方形小肌</a:t>
            </a:r>
            <a:endParaRPr lang="en-US" altLang="zh-CN" sz="2400" dirty="0">
              <a:cs typeface="Times New Roman" panose="02020603050405020304" pitchFamily="18" charset="0"/>
            </a:endParaRPr>
          </a:p>
        </p:txBody>
      </p:sp>
      <p:pic>
        <p:nvPicPr>
          <p:cNvPr id="2" name="图片 5" descr="textimage9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775" y="1449236"/>
            <a:ext cx="3364886" cy="415908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F0F4547-BEB8-491B-83B3-6B1BA36C2B8C}"/>
              </a:ext>
            </a:extLst>
          </p:cNvPr>
          <p:cNvSpPr txBox="1"/>
          <p:nvPr/>
        </p:nvSpPr>
        <p:spPr>
          <a:xfrm>
            <a:off x="470852" y="427342"/>
            <a:ext cx="264521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三、前臂肌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8478" y="1130253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18478" y="1957551"/>
            <a:ext cx="5379085" cy="249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位于前臂后面，共</a:t>
            </a:r>
            <a:r>
              <a:rPr lang="en-US" altLang="zh-CN" sz="2400" dirty="0"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cs typeface="Times New Roman" panose="02020603050405020304" pitchFamily="18" charset="0"/>
              </a:rPr>
              <a:t>块，分浅、深两层。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cs typeface="Times New Roman" panose="02020603050405020304" pitchFamily="18" charset="0"/>
              </a:rPr>
              <a:t>浅层：</a:t>
            </a:r>
            <a:r>
              <a:rPr lang="zh-CN" altLang="en-US" sz="2400" dirty="0"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cs typeface="Times New Roman" panose="02020603050405020304" pitchFamily="18" charset="0"/>
              </a:rPr>
              <a:t>块，自桡侧向尺侧依次排列为：桡侧腕长伸肌、桡侧腕短伸肌、指伸肌、小指伸肌及尺侧腕伸肌。</a:t>
            </a:r>
            <a:endParaRPr lang="en-US" altLang="zh-CN" sz="2400" dirty="0">
              <a:cs typeface="Times New Roman" panose="02020603050405020304" pitchFamily="18" charset="0"/>
            </a:endParaRPr>
          </a:p>
        </p:txBody>
      </p:sp>
      <p:pic>
        <p:nvPicPr>
          <p:cNvPr id="5" name="图片 4" descr="textimage100.jpeg"/>
          <p:cNvPicPr>
            <a:picLocks noChangeAspect="1"/>
          </p:cNvPicPr>
          <p:nvPr/>
        </p:nvPicPr>
        <p:blipFill>
          <a:blip r:embed="rId2"/>
          <a:srcRect r="47409"/>
          <a:stretch>
            <a:fillRect/>
          </a:stretch>
        </p:blipFill>
        <p:spPr>
          <a:xfrm>
            <a:off x="5935980" y="1064895"/>
            <a:ext cx="2961005" cy="490918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3FC4966-DA76-4AC0-B346-71B9897EFECD}"/>
              </a:ext>
            </a:extLst>
          </p:cNvPr>
          <p:cNvSpPr txBox="1"/>
          <p:nvPr/>
        </p:nvSpPr>
        <p:spPr>
          <a:xfrm>
            <a:off x="470852" y="427342"/>
            <a:ext cx="264521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三、前臂肌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2958" y="1184484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31567" y="1966626"/>
            <a:ext cx="5506085" cy="249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位于前臂后面，共</a:t>
            </a:r>
            <a:r>
              <a:rPr lang="en-US" altLang="zh-CN" sz="2400" dirty="0"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cs typeface="Times New Roman" panose="02020603050405020304" pitchFamily="18" charset="0"/>
              </a:rPr>
              <a:t>块，分浅、深两层。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cs typeface="Times New Roman" panose="02020603050405020304" pitchFamily="18" charset="0"/>
              </a:rPr>
              <a:t>深层：</a:t>
            </a:r>
            <a:r>
              <a:rPr lang="zh-CN" altLang="en-US" sz="2400" dirty="0"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cs typeface="Times New Roman" panose="02020603050405020304" pitchFamily="18" charset="0"/>
              </a:rPr>
              <a:t>块，近侧</a:t>
            </a:r>
            <a:r>
              <a:rPr lang="en-US" altLang="zh-CN" sz="2400" dirty="0"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cs typeface="Times New Roman" panose="02020603050405020304" pitchFamily="18" charset="0"/>
              </a:rPr>
              <a:t>块为旋后肌。远侧</a:t>
            </a:r>
            <a:r>
              <a:rPr lang="en-US" altLang="zh-CN" sz="2400" dirty="0"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cs typeface="Times New Roman" panose="02020603050405020304" pitchFamily="18" charset="0"/>
              </a:rPr>
              <a:t>肌自桡侧向尺侧依次为拇长展肌、拇短伸肌、拇长伸肌及示指伸肌。</a:t>
            </a:r>
            <a:endParaRPr lang="en-US" altLang="zh-CN" sz="2400" dirty="0">
              <a:cs typeface="Times New Roman" panose="02020603050405020304" pitchFamily="18" charset="0"/>
            </a:endParaRPr>
          </a:p>
        </p:txBody>
      </p:sp>
      <p:pic>
        <p:nvPicPr>
          <p:cNvPr id="5" name="图片 4" descr="textimage100.jpeg"/>
          <p:cNvPicPr>
            <a:picLocks noChangeAspect="1"/>
          </p:cNvPicPr>
          <p:nvPr/>
        </p:nvPicPr>
        <p:blipFill>
          <a:blip r:embed="rId2"/>
          <a:srcRect l="53153" t="1673" r="-5744" b="-1673"/>
          <a:stretch>
            <a:fillRect/>
          </a:stretch>
        </p:blipFill>
        <p:spPr>
          <a:xfrm>
            <a:off x="6028055" y="1064895"/>
            <a:ext cx="2953385" cy="48977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DF1CC38-2AB3-464B-AA73-099D29B6785C}"/>
              </a:ext>
            </a:extLst>
          </p:cNvPr>
          <p:cNvSpPr txBox="1"/>
          <p:nvPr/>
        </p:nvSpPr>
        <p:spPr>
          <a:xfrm>
            <a:off x="470852" y="427342"/>
            <a:ext cx="264521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三、前臂肌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535" y="427355"/>
            <a:ext cx="210502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四、手肌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43997" y="1836271"/>
            <a:ext cx="4039256" cy="3409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（一）外侧群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（二）中间群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（三）内侧群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5" descr="textimage10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8294" y="1158552"/>
            <a:ext cx="4586739" cy="3979224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50820" y="1542652"/>
            <a:ext cx="3509010" cy="6350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第六节  </a:t>
            </a:r>
            <a:r>
              <a:rPr lang="zh-CN" altLang="en-US" sz="36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下肢肌</a:t>
            </a:r>
            <a:endParaRPr lang="zh-CN" altLang="en-US" sz="36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9131" y="2282444"/>
            <a:ext cx="2480030" cy="324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一、髋肌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二、大腿肌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三、小腿肌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四、足肌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一、髋肌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306507" y="1782046"/>
            <a:ext cx="1276894" cy="168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4" descr="textimage10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382" y="1494895"/>
            <a:ext cx="4598019" cy="3600000"/>
          </a:xfrm>
          <a:prstGeom prst="rect">
            <a:avLst/>
          </a:prstGeom>
        </p:spPr>
      </p:pic>
      <p:sp>
        <p:nvSpPr>
          <p:cNvPr id="5" name="左大括号 15367">
            <a:extLst>
              <a:ext uri="{FF2B5EF4-FFF2-40B4-BE49-F238E27FC236}">
                <a16:creationId xmlns:a16="http://schemas.microsoft.com/office/drawing/2014/main" id="{CB54A808-EAD4-499C-9BF7-3C93EF1B08AC}"/>
              </a:ext>
            </a:extLst>
          </p:cNvPr>
          <p:cNvSpPr/>
          <p:nvPr/>
        </p:nvSpPr>
        <p:spPr bwMode="auto">
          <a:xfrm>
            <a:off x="1130295" y="2283919"/>
            <a:ext cx="176212" cy="939954"/>
          </a:xfrm>
          <a:prstGeom prst="leftBrace">
            <a:avLst>
              <a:gd name="adj1" fmla="val 44436"/>
              <a:gd name="adj2" fmla="val 42009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二、肌的形态和分类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31803" y="1384609"/>
            <a:ext cx="368982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长肌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短肌 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cs typeface="Times New Roman" panose="02020603050405020304" pitchFamily="18" charset="0"/>
              </a:rPr>
              <a:t>扁肌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4.</a:t>
            </a:r>
            <a:r>
              <a:rPr lang="zh-CN" altLang="en-US" sz="2400" b="1" dirty="0">
                <a:cs typeface="Times New Roman" panose="02020603050405020304" pitchFamily="18" charset="0"/>
              </a:rPr>
              <a:t>轮匝肌</a:t>
            </a:r>
            <a:endParaRPr lang="zh-CN" altLang="en-US" sz="2800" b="1" dirty="0"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458" y="1384608"/>
            <a:ext cx="5748257" cy="4493677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5881" y="1005418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(一)前群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47664" y="1667972"/>
            <a:ext cx="6434456" cy="4707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髂腰肌</a:t>
            </a:r>
            <a:r>
              <a:rPr lang="en-US" altLang="zh-CN" sz="2400" dirty="0">
                <a:cs typeface="Times New Roman" panose="02020603050405020304" pitchFamily="18" charset="0"/>
              </a:rPr>
              <a:t>(iliopsoas)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由腰大肌和髂肌组成。腰大肌</a:t>
            </a:r>
            <a:r>
              <a:rPr lang="en-US" altLang="zh-CN" sz="2400" dirty="0">
                <a:cs typeface="Times New Roman" panose="02020603050405020304" pitchFamily="18" charset="0"/>
              </a:rPr>
              <a:t>(psoas major)</a:t>
            </a:r>
            <a:r>
              <a:rPr lang="zh-CN" altLang="en-US" sz="2400" dirty="0">
                <a:cs typeface="Times New Roman" panose="02020603050405020304" pitchFamily="18" charset="0"/>
              </a:rPr>
              <a:t>位于脊柱腰段的两侧。髂肌</a:t>
            </a:r>
            <a:r>
              <a:rPr lang="en-US" altLang="zh-CN" sz="2400" dirty="0">
                <a:cs typeface="Times New Roman" panose="02020603050405020304" pitchFamily="18" charset="0"/>
              </a:rPr>
              <a:t>(iliacus)</a:t>
            </a:r>
            <a:r>
              <a:rPr lang="zh-CN" altLang="en-US" sz="2400" dirty="0">
                <a:cs typeface="Times New Roman" panose="02020603050405020304" pitchFamily="18" charset="0"/>
              </a:rPr>
              <a:t>位于腰大肌的外侧。两肌向下会合</a:t>
            </a:r>
            <a:r>
              <a:rPr lang="en-US" altLang="zh-CN" sz="2400" dirty="0"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cs typeface="Times New Roman" panose="02020603050405020304" pitchFamily="18" charset="0"/>
              </a:rPr>
              <a:t>经腹股沟韧带深面</a:t>
            </a:r>
            <a:r>
              <a:rPr lang="en-US" altLang="zh-CN" sz="2400" dirty="0"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cs typeface="Times New Roman" panose="02020603050405020304" pitchFamily="18" charset="0"/>
              </a:rPr>
              <a:t>止于股骨小转子。作用是使髋关节前屈和旋外，下肢固定时，可使躯干前屈。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阔筋膜张肌</a:t>
            </a:r>
            <a:r>
              <a:rPr lang="en-US" altLang="zh-CN" sz="2400" dirty="0">
                <a:cs typeface="Times New Roman" panose="02020603050405020304" pitchFamily="18" charset="0"/>
              </a:rPr>
              <a:t>(tensor fasciae </a:t>
            </a:r>
            <a:r>
              <a:rPr lang="en-US" altLang="zh-CN" sz="2400" dirty="0" err="1">
                <a:cs typeface="Times New Roman" panose="02020603050405020304" pitchFamily="18" charset="0"/>
              </a:rPr>
              <a:t>latae</a:t>
            </a:r>
            <a:r>
              <a:rPr lang="en-US" altLang="zh-CN" sz="2400" dirty="0"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位于</a:t>
            </a:r>
            <a:r>
              <a:rPr lang="zh-CN" altLang="en-US" sz="2400" dirty="0">
                <a:latin typeface="宋体" panose="02010600030101010101" pitchFamily="2" charset="-122"/>
              </a:rPr>
              <a:t>大腿上部前外侧，肌腹在阔筋膜两层之间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向下移行于髂胫束。作用是紧张阔筋膜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并屈髋关节。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pic>
        <p:nvPicPr>
          <p:cNvPr id="2" name="图片 4" descr="textimage103.jpeg"/>
          <p:cNvPicPr>
            <a:picLocks noChangeAspect="1"/>
          </p:cNvPicPr>
          <p:nvPr/>
        </p:nvPicPr>
        <p:blipFill>
          <a:blip r:embed="rId2"/>
          <a:srcRect r="50126"/>
          <a:stretch>
            <a:fillRect/>
          </a:stretch>
        </p:blipFill>
        <p:spPr>
          <a:xfrm>
            <a:off x="6582120" y="1418107"/>
            <a:ext cx="2561880" cy="402178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CD87284-091D-48DF-B1E1-991EB7B7656A}"/>
              </a:ext>
            </a:extLst>
          </p:cNvPr>
          <p:cNvSpPr txBox="1"/>
          <p:nvPr/>
        </p:nvSpPr>
        <p:spPr>
          <a:xfrm>
            <a:off x="260641" y="328629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一、髋肌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3336" y="1066387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ker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83336" y="1951569"/>
            <a:ext cx="6434456" cy="304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</a:rPr>
              <a:t>位于臀部，又称臀肌，共</a:t>
            </a:r>
            <a:r>
              <a:rPr lang="en-US" altLang="zh-CN" sz="2400" dirty="0">
                <a:latin typeface="宋体" panose="02010600030101010101" pitchFamily="2" charset="-122"/>
              </a:rPr>
              <a:t>7</a:t>
            </a:r>
            <a:r>
              <a:rPr lang="zh-CN" altLang="en-US" sz="2400" dirty="0">
                <a:latin typeface="宋体" panose="02010600030101010101" pitchFamily="2" charset="-122"/>
              </a:rPr>
              <a:t>块。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臀大肌</a:t>
            </a:r>
            <a:r>
              <a:rPr lang="en-US" altLang="zh-CN" sz="2400" b="1" dirty="0"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</a:rPr>
              <a:t>(</a:t>
            </a:r>
            <a:r>
              <a:rPr lang="en-US" altLang="zh-CN" sz="2400" dirty="0">
                <a:cs typeface="Times New Roman" panose="02020603050405020304" pitchFamily="18" charset="0"/>
              </a:rPr>
              <a:t>gluteus maximus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</a:rPr>
              <a:t>：</a:t>
            </a:r>
            <a:r>
              <a:rPr lang="zh-CN" altLang="en-US" sz="2400" dirty="0">
                <a:latin typeface="宋体" panose="02010600030101010101" pitchFamily="2" charset="-122"/>
              </a:rPr>
              <a:t>位于臀部肌的浅层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大而肥厚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形成臀部膨隆。作用是使髋关节后伸和旋外，下肢固定时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能伸直躯干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防止躯干前倾。</a:t>
            </a:r>
          </a:p>
        </p:txBody>
      </p:sp>
      <p:pic>
        <p:nvPicPr>
          <p:cNvPr id="5" name="图片 4" descr="textimage103.jpeg"/>
          <p:cNvPicPr>
            <a:picLocks noChangeAspect="1"/>
          </p:cNvPicPr>
          <p:nvPr/>
        </p:nvPicPr>
        <p:blipFill>
          <a:blip r:embed="rId2"/>
          <a:srcRect l="49608"/>
          <a:stretch>
            <a:fillRect/>
          </a:stretch>
        </p:blipFill>
        <p:spPr>
          <a:xfrm>
            <a:off x="6717792" y="1397664"/>
            <a:ext cx="2317009" cy="3600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1D35182-D9F8-44CE-9AC2-C64956FD970D}"/>
              </a:ext>
            </a:extLst>
          </p:cNvPr>
          <p:cNvSpPr txBox="1"/>
          <p:nvPr/>
        </p:nvSpPr>
        <p:spPr>
          <a:xfrm>
            <a:off x="283336" y="37446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一、髋肌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992" y="1176115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ker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97992" y="1948787"/>
            <a:ext cx="6434456" cy="296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臀中肌</a:t>
            </a:r>
            <a:r>
              <a:rPr lang="en-US" altLang="zh-CN" sz="2400" dirty="0">
                <a:cs typeface="Times New Roman" panose="02020603050405020304" pitchFamily="18" charset="0"/>
              </a:rPr>
              <a:t>(gluteus </a:t>
            </a:r>
            <a:r>
              <a:rPr lang="en-US" altLang="zh-CN" sz="2400" dirty="0" err="1">
                <a:cs typeface="Times New Roman" panose="02020603050405020304" pitchFamily="18" charset="0"/>
              </a:rPr>
              <a:t>medius</a:t>
            </a:r>
            <a:r>
              <a:rPr lang="en-US" altLang="zh-CN" sz="2400" dirty="0"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前上部位于皮下，后下部位于臀大肌的深面。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cs typeface="Times New Roman" panose="02020603050405020304" pitchFamily="18" charset="0"/>
              </a:rPr>
              <a:t>臀小肌</a:t>
            </a:r>
            <a:r>
              <a:rPr lang="en-US" altLang="zh-CN" sz="2400" dirty="0">
                <a:cs typeface="Times New Roman" panose="02020603050405020304" pitchFamily="18" charset="0"/>
              </a:rPr>
              <a:t>(gluteus </a:t>
            </a:r>
            <a:r>
              <a:rPr lang="en-US" altLang="zh-CN" sz="2400" dirty="0" err="1">
                <a:cs typeface="Times New Roman" panose="02020603050405020304" pitchFamily="18" charset="0"/>
              </a:rPr>
              <a:t>minimus</a:t>
            </a:r>
            <a:r>
              <a:rPr lang="en-US" altLang="zh-CN" sz="2400" dirty="0"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latin typeface="宋体" panose="02010600030101010101" pitchFamily="2" charset="-122"/>
              </a:rPr>
              <a:t>在臀中肌的深面。臀中、小肌都呈扇形。两肌均使髋关节外展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前部肌束使髋关节旋内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后部肌束使髋关节旋外。</a:t>
            </a:r>
          </a:p>
        </p:txBody>
      </p:sp>
      <p:pic>
        <p:nvPicPr>
          <p:cNvPr id="2" name="图片 5" descr="textimage10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2448" y="1507392"/>
            <a:ext cx="2399999" cy="3600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8A94CBB-F989-45A7-8BB1-52F2E1BC8997}"/>
              </a:ext>
            </a:extLst>
          </p:cNvPr>
          <p:cNvSpPr txBox="1"/>
          <p:nvPr/>
        </p:nvSpPr>
        <p:spPr>
          <a:xfrm>
            <a:off x="197992" y="425291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一、髋肌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6946" y="1029232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86946" y="1836456"/>
            <a:ext cx="5767802" cy="332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4.</a:t>
            </a:r>
            <a:r>
              <a:rPr lang="zh-CN" altLang="en-US" sz="2400" b="1" dirty="0">
                <a:cs typeface="Times New Roman" panose="02020603050405020304" pitchFamily="18" charset="0"/>
              </a:rPr>
              <a:t>梨状肌</a:t>
            </a:r>
            <a:r>
              <a:rPr lang="en-US" altLang="zh-CN" sz="2400" dirty="0">
                <a:cs typeface="Times New Roman" panose="02020603050405020304" pitchFamily="18" charset="0"/>
              </a:rPr>
              <a:t>(piriformis)</a:t>
            </a:r>
            <a:r>
              <a:rPr lang="zh-CN" altLang="en-US" sz="2400" b="1" dirty="0">
                <a:latin typeface="宋体" panose="02010600030101010101" pitchFamily="2" charset="-122"/>
              </a:rPr>
              <a:t>：</a:t>
            </a:r>
            <a:r>
              <a:rPr lang="zh-CN" altLang="en-US" sz="2400" dirty="0">
                <a:latin typeface="宋体" panose="02010600030101010101" pitchFamily="2" charset="-122"/>
              </a:rPr>
              <a:t>起自骶骨前面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骶前孔的外侧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出坐骨大孔至臀部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止于股骨大转子尖端。作用是使髋关节外展和旋外。在梨状肌上、下缘与坐骨大孔之间形成上、下两孔分别称为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梨状肌上孔</a:t>
            </a:r>
            <a:r>
              <a:rPr lang="zh-CN" altLang="en-US" sz="2400" dirty="0">
                <a:latin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梨状肌下孔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均有血管和神经通过。</a:t>
            </a:r>
          </a:p>
        </p:txBody>
      </p:sp>
      <p:pic>
        <p:nvPicPr>
          <p:cNvPr id="2" name="图片 5" descr="textimage10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154" y="1445249"/>
            <a:ext cx="2741447" cy="411217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2F219B5-2E01-4331-B1B7-384EDE26405D}"/>
              </a:ext>
            </a:extLst>
          </p:cNvPr>
          <p:cNvSpPr txBox="1"/>
          <p:nvPr/>
        </p:nvSpPr>
        <p:spPr>
          <a:xfrm>
            <a:off x="186946" y="382953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一、髋肌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5300" y="1133861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ker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45300" y="1796415"/>
            <a:ext cx="5492750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5.</a:t>
            </a:r>
            <a:r>
              <a:rPr lang="zh-CN" altLang="en-US" sz="2400" b="1" dirty="0">
                <a:cs typeface="Times New Roman" panose="02020603050405020304" pitchFamily="18" charset="0"/>
              </a:rPr>
              <a:t>闭孔内肌</a:t>
            </a:r>
            <a:r>
              <a:rPr lang="en-US" altLang="zh-CN" sz="2400" dirty="0">
                <a:cs typeface="Times New Roman" panose="02020603050405020304" pitchFamily="18" charset="0"/>
              </a:rPr>
              <a:t>(obturator internus)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作用是使髋关节旋外。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6.</a:t>
            </a:r>
            <a:r>
              <a:rPr lang="zh-CN" altLang="en-US" sz="2400" b="1" dirty="0">
                <a:cs typeface="Times New Roman" panose="02020603050405020304" pitchFamily="18" charset="0"/>
              </a:rPr>
              <a:t>股方肌</a:t>
            </a:r>
            <a:r>
              <a:rPr lang="en-US" altLang="zh-CN" sz="2400" dirty="0">
                <a:cs typeface="Times New Roman" panose="02020603050405020304" pitchFamily="18" charset="0"/>
              </a:rPr>
              <a:t>(quadratus femoris)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作用是使髋关节旋外。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7.</a:t>
            </a:r>
            <a:r>
              <a:rPr lang="zh-CN" altLang="en-US" sz="2400" b="1" dirty="0">
                <a:cs typeface="Times New Roman" panose="02020603050405020304" pitchFamily="18" charset="0"/>
              </a:rPr>
              <a:t>闭孔外肌</a:t>
            </a:r>
            <a:r>
              <a:rPr lang="en-US" altLang="zh-CN" sz="2400" dirty="0">
                <a:cs typeface="Times New Roman" panose="02020603050405020304" pitchFamily="18" charset="0"/>
              </a:rPr>
              <a:t>(obturator externus)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作用是使髋关节旋外。</a:t>
            </a:r>
          </a:p>
        </p:txBody>
      </p:sp>
      <p:pic>
        <p:nvPicPr>
          <p:cNvPr id="2" name="图片 5" descr="textimage10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8050" y="1064895"/>
            <a:ext cx="3011170" cy="451612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8FE0AD2-C6A3-4351-A80F-A1D6C0284B8E}"/>
              </a:ext>
            </a:extLst>
          </p:cNvPr>
          <p:cNvSpPr txBox="1"/>
          <p:nvPr/>
        </p:nvSpPr>
        <p:spPr>
          <a:xfrm>
            <a:off x="237680" y="447040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一、髋肌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二、大腿肌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481319" y="1557038"/>
            <a:ext cx="1862820" cy="2547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内侧群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4" descr="textimage10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985" y="1334135"/>
            <a:ext cx="5163185" cy="4042410"/>
          </a:xfrm>
          <a:prstGeom prst="rect">
            <a:avLst/>
          </a:prstGeom>
        </p:spPr>
      </p:pic>
      <p:sp>
        <p:nvSpPr>
          <p:cNvPr id="5" name="左大括号 15367">
            <a:extLst>
              <a:ext uri="{FF2B5EF4-FFF2-40B4-BE49-F238E27FC236}">
                <a16:creationId xmlns:a16="http://schemas.microsoft.com/office/drawing/2014/main" id="{EB29C789-43B4-4C9B-9E7E-AC5D8DEB1C40}"/>
              </a:ext>
            </a:extLst>
          </p:cNvPr>
          <p:cNvSpPr/>
          <p:nvPr/>
        </p:nvSpPr>
        <p:spPr bwMode="auto">
          <a:xfrm>
            <a:off x="1305107" y="2142460"/>
            <a:ext cx="176212" cy="1728203"/>
          </a:xfrm>
          <a:prstGeom prst="leftBrace">
            <a:avLst>
              <a:gd name="adj1" fmla="val 44436"/>
              <a:gd name="adj2" fmla="val 42009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40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1285" y="1233170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(一)前群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31285" y="2156448"/>
            <a:ext cx="5504815" cy="323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前群有</a:t>
            </a:r>
            <a:r>
              <a:rPr lang="en-US" altLang="zh-CN" sz="2400" dirty="0"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cs typeface="Times New Roman" panose="02020603050405020304" pitchFamily="18" charset="0"/>
              </a:rPr>
              <a:t>块肌。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缝匠肌</a:t>
            </a:r>
            <a:r>
              <a:rPr lang="en-US" altLang="zh-CN" sz="2400" dirty="0">
                <a:cs typeface="Times New Roman" panose="02020603050405020304" pitchFamily="18" charset="0"/>
              </a:rPr>
              <a:t>(sartorius)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是全身最长的肌</a:t>
            </a:r>
            <a:r>
              <a:rPr lang="en-US" altLang="zh-CN" sz="2400" dirty="0"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cs typeface="Times New Roman" panose="02020603050405020304" pitchFamily="18" charset="0"/>
              </a:rPr>
              <a:t>呈扁带状。经大腿前面斜向内下。作用为屈髋和屈膝，并使已屈的膝关节旋内。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en-US" altLang="zh-CN" sz="2400" dirty="0">
              <a:latin typeface="宋体" panose="02010600030101010101" pitchFamily="2" charset="-122"/>
            </a:endParaRPr>
          </a:p>
        </p:txBody>
      </p:sp>
      <p:pic>
        <p:nvPicPr>
          <p:cNvPr id="2" name="图片 4" descr="textimage103.jpeg"/>
          <p:cNvPicPr>
            <a:picLocks noChangeAspect="1"/>
          </p:cNvPicPr>
          <p:nvPr/>
        </p:nvPicPr>
        <p:blipFill>
          <a:blip r:embed="rId2"/>
          <a:srcRect r="50126"/>
          <a:stretch>
            <a:fillRect/>
          </a:stretch>
        </p:blipFill>
        <p:spPr>
          <a:xfrm>
            <a:off x="5702935" y="1233170"/>
            <a:ext cx="2947670" cy="46291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FE53E63-6A95-4C01-B929-CBDC7DC787ED}"/>
              </a:ext>
            </a:extLst>
          </p:cNvPr>
          <p:cNvSpPr txBox="1"/>
          <p:nvPr/>
        </p:nvSpPr>
        <p:spPr>
          <a:xfrm>
            <a:off x="316045" y="469100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二、大腿肌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6240" y="1263418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(一)前群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96240" y="2128520"/>
            <a:ext cx="5699125" cy="3599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股四头肌</a:t>
            </a:r>
            <a:r>
              <a:rPr lang="en-US" altLang="zh-CN" sz="2400" dirty="0">
                <a:cs typeface="Times New Roman" panose="02020603050405020304" pitchFamily="18" charset="0"/>
              </a:rPr>
              <a:t>(quadriceps femoris)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是全身最大的肌，有</a:t>
            </a:r>
            <a:r>
              <a:rPr lang="en-US" altLang="zh-CN" sz="2400" dirty="0"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cs typeface="Times New Roman" panose="02020603050405020304" pitchFamily="18" charset="0"/>
              </a:rPr>
              <a:t>个头</a:t>
            </a:r>
            <a:r>
              <a:rPr lang="en-US" altLang="zh-CN" sz="2400" dirty="0">
                <a:cs typeface="Times New Roman" panose="02020603050405020304" pitchFamily="18" charset="0"/>
              </a:rPr>
              <a:t>:</a:t>
            </a:r>
            <a:r>
              <a:rPr lang="zh-CN" altLang="en-US" sz="2400" dirty="0">
                <a:cs typeface="Times New Roman" panose="02020603050405020304" pitchFamily="18" charset="0"/>
              </a:rPr>
              <a:t>股直肌、股内侧肌、股外侧肌、股中间肌。</a:t>
            </a:r>
            <a:r>
              <a:rPr lang="en-US" altLang="zh-CN" sz="2400" dirty="0"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cs typeface="Times New Roman" panose="02020603050405020304" pitchFamily="18" charset="0"/>
              </a:rPr>
              <a:t>个头向下形成髌腱</a:t>
            </a:r>
            <a:r>
              <a:rPr lang="en-US" altLang="zh-CN" sz="2400" dirty="0"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cs typeface="Times New Roman" panose="02020603050405020304" pitchFamily="18" charset="0"/>
              </a:rPr>
              <a:t>包绕髌骨，向下续为髌韧带。作用是伸膝关节，股直肌还可屈髋关节。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en-US" altLang="zh-CN" sz="2400" dirty="0">
              <a:latin typeface="宋体" panose="02010600030101010101" pitchFamily="2" charset="-122"/>
            </a:endParaRPr>
          </a:p>
        </p:txBody>
      </p:sp>
      <p:pic>
        <p:nvPicPr>
          <p:cNvPr id="2" name="图片 4" descr="textimage103.jpeg"/>
          <p:cNvPicPr>
            <a:picLocks noChangeAspect="1"/>
          </p:cNvPicPr>
          <p:nvPr/>
        </p:nvPicPr>
        <p:blipFill>
          <a:blip r:embed="rId2"/>
          <a:srcRect r="50126"/>
          <a:stretch>
            <a:fillRect/>
          </a:stretch>
        </p:blipFill>
        <p:spPr>
          <a:xfrm>
            <a:off x="6095365" y="1350010"/>
            <a:ext cx="2788285" cy="437832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2A2E701-9560-46AE-9FBE-5A324356B35B}"/>
              </a:ext>
            </a:extLst>
          </p:cNvPr>
          <p:cNvSpPr txBox="1"/>
          <p:nvPr/>
        </p:nvSpPr>
        <p:spPr>
          <a:xfrm>
            <a:off x="396240" y="479735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二、大腿肌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955" y="1252658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(二)内侧群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45300" y="2005527"/>
            <a:ext cx="5777230" cy="3599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</a:rPr>
              <a:t>位于大腿的内侧，</a:t>
            </a:r>
            <a:r>
              <a:rPr lang="zh-CN" altLang="en-US" sz="2400" dirty="0"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cs typeface="Times New Roman" panose="02020603050405020304" pitchFamily="18" charset="0"/>
              </a:rPr>
              <a:t>块，分</a:t>
            </a:r>
            <a:r>
              <a:rPr lang="en-US" altLang="zh-CN" sz="2400" dirty="0"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cs typeface="Times New Roman" panose="02020603050405020304" pitchFamily="18" charset="0"/>
              </a:rPr>
              <a:t>层</a:t>
            </a:r>
            <a:r>
              <a:rPr lang="zh-CN" altLang="en-US" sz="2400" dirty="0">
                <a:latin typeface="宋体" panose="02010600030101010101" pitchFamily="2" charset="-122"/>
              </a:rPr>
              <a:t>。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</a:rPr>
              <a:t>浅层自外上向内下依次为耻骨肌、长收肌和股薄肌；中层在耻骨肌和长收肌的深面，为短收肌；深层在上述肌的深面，为大而厚的大收肌。内侧群肌的作用为使髋关节内收和旋外。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pic>
        <p:nvPicPr>
          <p:cNvPr id="5" name="图片 5" descr="textimage10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725" y="1064895"/>
            <a:ext cx="2343785" cy="500253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A96E4FE-F072-41D5-B467-6217C3514780}"/>
              </a:ext>
            </a:extLst>
          </p:cNvPr>
          <p:cNvSpPr txBox="1"/>
          <p:nvPr/>
        </p:nvSpPr>
        <p:spPr>
          <a:xfrm>
            <a:off x="335335" y="422713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二、大腿肌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9588" y="1111950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(三)后群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56962" y="1774504"/>
            <a:ext cx="3886328" cy="4338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后群位于大腿后面</a:t>
            </a:r>
            <a:r>
              <a:rPr lang="en-US" altLang="zh-CN" sz="2400" dirty="0"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cs typeface="Times New Roman" panose="02020603050405020304" pitchFamily="18" charset="0"/>
              </a:rPr>
              <a:t>共</a:t>
            </a:r>
            <a:r>
              <a:rPr lang="en-US" altLang="zh-CN" sz="2400" dirty="0"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cs typeface="Times New Roman" panose="02020603050405020304" pitchFamily="18" charset="0"/>
              </a:rPr>
              <a:t>块肌。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股二头肌</a:t>
            </a:r>
            <a:r>
              <a:rPr lang="en-US" altLang="zh-CN" sz="2400" dirty="0">
                <a:cs typeface="Times New Roman" panose="02020603050405020304" pitchFamily="18" charset="0"/>
              </a:rPr>
              <a:t>(biceps femoris)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位于股后部外侧，有两个头，两头合并后，以长腱止于腓骨头。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半腱肌</a:t>
            </a:r>
            <a:r>
              <a:rPr lang="en-US" altLang="zh-CN" sz="2400" dirty="0">
                <a:cs typeface="Times New Roman" panose="02020603050405020304" pitchFamily="18" charset="0"/>
              </a:rPr>
              <a:t>(semitendinosus)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位于股后部的内侧。</a:t>
            </a:r>
            <a:endParaRPr lang="en-US" altLang="zh-CN" sz="2400" dirty="0">
              <a:cs typeface="Times New Roman" panose="02020603050405020304" pitchFamily="18" charset="0"/>
            </a:endParaRPr>
          </a:p>
        </p:txBody>
      </p:sp>
      <p:pic>
        <p:nvPicPr>
          <p:cNvPr id="5" name="图片 4" descr="textimage103.jpeg"/>
          <p:cNvPicPr>
            <a:picLocks noChangeAspect="1"/>
          </p:cNvPicPr>
          <p:nvPr/>
        </p:nvPicPr>
        <p:blipFill>
          <a:blip r:embed="rId2"/>
          <a:srcRect l="49608"/>
          <a:stretch>
            <a:fillRect/>
          </a:stretch>
        </p:blipFill>
        <p:spPr>
          <a:xfrm>
            <a:off x="4471457" y="1838731"/>
            <a:ext cx="2172589" cy="3375610"/>
          </a:xfrm>
          <a:prstGeom prst="rect">
            <a:avLst/>
          </a:prstGeom>
        </p:spPr>
      </p:pic>
      <p:pic>
        <p:nvPicPr>
          <p:cNvPr id="6" name="图片 5" descr="textimage10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213" y="1838731"/>
            <a:ext cx="2120358" cy="318053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17B0C09-2A19-4979-9A44-14DC1B40BAC3}"/>
              </a:ext>
            </a:extLst>
          </p:cNvPr>
          <p:cNvSpPr txBox="1"/>
          <p:nvPr/>
        </p:nvSpPr>
        <p:spPr>
          <a:xfrm>
            <a:off x="369588" y="400218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二、大腿肌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三、肌的起点和止点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92124" y="1667637"/>
            <a:ext cx="3921428" cy="168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肌在固定骨上的附着点称为</a:t>
            </a:r>
            <a:r>
              <a:rPr lang="zh-CN" altLang="en-US" sz="2400" b="1" dirty="0">
                <a:cs typeface="Times New Roman" panose="02020603050405020304" pitchFamily="18" charset="0"/>
              </a:rPr>
              <a:t>起点</a:t>
            </a:r>
            <a:r>
              <a:rPr lang="zh-CN" altLang="en-US" sz="2400" dirty="0"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cs typeface="Times New Roman" panose="02020603050405020304" pitchFamily="18" charset="0"/>
              </a:rPr>
              <a:t>定点</a:t>
            </a:r>
            <a:r>
              <a:rPr lang="zh-CN" altLang="en-US" sz="2400" dirty="0">
                <a:cs typeface="Times New Roman" panose="02020603050405020304" pitchFamily="18" charset="0"/>
              </a:rPr>
              <a:t>；在移动骨上的附着点称为</a:t>
            </a:r>
            <a:r>
              <a:rPr lang="zh-CN" altLang="en-US" sz="2400" b="1" dirty="0">
                <a:cs typeface="Times New Roman" panose="02020603050405020304" pitchFamily="18" charset="0"/>
              </a:rPr>
              <a:t>止点</a:t>
            </a:r>
            <a:r>
              <a:rPr lang="zh-CN" altLang="en-US" sz="2400" dirty="0"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cs typeface="Times New Roman" panose="02020603050405020304" pitchFamily="18" charset="0"/>
              </a:rPr>
              <a:t>动点</a:t>
            </a:r>
            <a:r>
              <a:rPr lang="zh-CN" altLang="en-US" sz="2400" dirty="0">
                <a:cs typeface="Times New Roman" panose="02020603050405020304" pitchFamily="18" charset="0"/>
              </a:rPr>
              <a:t>。</a:t>
            </a:r>
            <a:endParaRPr lang="zh-CN" altLang="en-US" sz="2800" dirty="0">
              <a:cs typeface="Times New Roman" panose="02020603050405020304" pitchFamily="18" charset="0"/>
            </a:endParaRPr>
          </a:p>
        </p:txBody>
      </p:sp>
      <p:pic>
        <p:nvPicPr>
          <p:cNvPr id="5" name="图片 4" descr="textimage7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171" y="1534726"/>
            <a:ext cx="3921428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1328" y="1245457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(三)后群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31328" y="1969812"/>
            <a:ext cx="4178936" cy="425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cs typeface="Times New Roman" panose="02020603050405020304" pitchFamily="18" charset="0"/>
              </a:rPr>
              <a:t>半膜肌</a:t>
            </a:r>
            <a:r>
              <a:rPr lang="en-US" altLang="zh-CN" sz="2400" dirty="0">
                <a:cs typeface="Times New Roman" panose="02020603050405020304" pitchFamily="18" charset="0"/>
              </a:rPr>
              <a:t>(semimembranosus)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在半腱肌的深面。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后群肌作用为屈膝关节和伸髋关节；屈膝时股二头肌可以使小腿旋外，而半腱肌及半膜肌则使小腿旋内。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endParaRPr lang="en-US" altLang="zh-CN" sz="2400" dirty="0">
              <a:cs typeface="Times New Roman" panose="02020603050405020304" pitchFamily="18" charset="0"/>
            </a:endParaRPr>
          </a:p>
        </p:txBody>
      </p:sp>
      <p:pic>
        <p:nvPicPr>
          <p:cNvPr id="2" name="图片 1" descr="textimage103.jpeg"/>
          <p:cNvPicPr>
            <a:picLocks noChangeAspect="1"/>
          </p:cNvPicPr>
          <p:nvPr/>
        </p:nvPicPr>
        <p:blipFill>
          <a:blip r:embed="rId2"/>
          <a:srcRect l="49608"/>
          <a:stretch>
            <a:fillRect/>
          </a:stretch>
        </p:blipFill>
        <p:spPr>
          <a:xfrm>
            <a:off x="4373420" y="1457356"/>
            <a:ext cx="2172589" cy="3375610"/>
          </a:xfrm>
          <a:prstGeom prst="rect">
            <a:avLst/>
          </a:prstGeom>
        </p:spPr>
      </p:pic>
      <p:pic>
        <p:nvPicPr>
          <p:cNvPr id="7" name="图片 6" descr="textimage10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314" y="1457356"/>
            <a:ext cx="2120358" cy="318053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79CAAE0-45B7-421C-A35C-58D4C7D0C03F}"/>
              </a:ext>
            </a:extLst>
          </p:cNvPr>
          <p:cNvSpPr txBox="1"/>
          <p:nvPr/>
        </p:nvSpPr>
        <p:spPr>
          <a:xfrm>
            <a:off x="331328" y="503809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二、大腿肌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269642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三、小腿肌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342018" y="1734592"/>
            <a:ext cx="1560979" cy="2547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外侧群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4" descr="textimage10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6506" y="641455"/>
            <a:ext cx="2856495" cy="2547685"/>
          </a:xfrm>
          <a:prstGeom prst="rect">
            <a:avLst/>
          </a:prstGeom>
        </p:spPr>
      </p:pic>
      <p:pic>
        <p:nvPicPr>
          <p:cNvPr id="3" name="图片 4" descr="textimage1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4995" y="3189140"/>
            <a:ext cx="4587240" cy="2922935"/>
          </a:xfrm>
          <a:prstGeom prst="rect">
            <a:avLst/>
          </a:prstGeom>
        </p:spPr>
      </p:pic>
      <p:sp>
        <p:nvSpPr>
          <p:cNvPr id="6" name="左大括号 15367">
            <a:extLst>
              <a:ext uri="{FF2B5EF4-FFF2-40B4-BE49-F238E27FC236}">
                <a16:creationId xmlns:a16="http://schemas.microsoft.com/office/drawing/2014/main" id="{C74AA021-3F3B-42FC-A961-7420967F14CE}"/>
              </a:ext>
            </a:extLst>
          </p:cNvPr>
          <p:cNvSpPr/>
          <p:nvPr/>
        </p:nvSpPr>
        <p:spPr bwMode="auto">
          <a:xfrm>
            <a:off x="1049099" y="2245140"/>
            <a:ext cx="292919" cy="1856344"/>
          </a:xfrm>
          <a:prstGeom prst="leftBrace">
            <a:avLst>
              <a:gd name="adj1" fmla="val 44436"/>
              <a:gd name="adj2" fmla="val 42009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40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3354" y="1055133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(一)前群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43354" y="1741518"/>
            <a:ext cx="4347375" cy="4269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位于小腿骨间膜和胫、腓骨的前面，有</a:t>
            </a:r>
            <a:r>
              <a:rPr lang="en-US" altLang="zh-CN" sz="2400" dirty="0"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cs typeface="Times New Roman" panose="02020603050405020304" pitchFamily="18" charset="0"/>
              </a:rPr>
              <a:t>块。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胫骨前肌</a:t>
            </a:r>
            <a:r>
              <a:rPr lang="en-US" altLang="zh-CN" sz="2400" dirty="0">
                <a:cs typeface="Times New Roman" panose="02020603050405020304" pitchFamily="18" charset="0"/>
              </a:rPr>
              <a:t>(tibialis anterior)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作用为伸踝关节</a:t>
            </a:r>
            <a:r>
              <a:rPr lang="en-US" altLang="zh-CN" sz="2400" dirty="0"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cs typeface="Times New Roman" panose="02020603050405020304" pitchFamily="18" charset="0"/>
              </a:rPr>
              <a:t>背屈</a:t>
            </a:r>
            <a:r>
              <a:rPr lang="en-US" altLang="zh-CN" sz="2400" dirty="0"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cs typeface="Times New Roman" panose="02020603050405020304" pitchFamily="18" charset="0"/>
              </a:rPr>
              <a:t>和足内翻。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趾长伸肌</a:t>
            </a:r>
            <a:r>
              <a:rPr lang="en-US" altLang="zh-CN" sz="2400" dirty="0">
                <a:cs typeface="Times New Roman" panose="02020603050405020304" pitchFamily="18" charset="0"/>
              </a:rPr>
              <a:t>(extensor digitorum longus)</a:t>
            </a:r>
            <a:r>
              <a:rPr lang="zh-CN" altLang="en-US" sz="2400" dirty="0">
                <a:cs typeface="Times New Roman" panose="02020603050405020304" pitchFamily="18" charset="0"/>
              </a:rPr>
              <a:t>：作用为伸踝关节和伸第</a:t>
            </a:r>
            <a:r>
              <a:rPr lang="en-US" altLang="zh-CN" sz="2400" dirty="0">
                <a:cs typeface="Times New Roman" panose="02020603050405020304" pitchFamily="18" charset="0"/>
              </a:rPr>
              <a:t>2~5</a:t>
            </a:r>
            <a:r>
              <a:rPr lang="zh-CN" altLang="en-US" sz="2400" dirty="0">
                <a:cs typeface="Times New Roman" panose="02020603050405020304" pitchFamily="18" charset="0"/>
              </a:rPr>
              <a:t>趾。</a:t>
            </a:r>
          </a:p>
        </p:txBody>
      </p:sp>
      <p:pic>
        <p:nvPicPr>
          <p:cNvPr id="5" name="图片 4" descr="textimage10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729" y="1741517"/>
            <a:ext cx="4288390" cy="382478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4ACDB7E-3602-46A6-A5A4-E3D4C36BF329}"/>
              </a:ext>
            </a:extLst>
          </p:cNvPr>
          <p:cNvSpPr txBox="1"/>
          <p:nvPr/>
        </p:nvSpPr>
        <p:spPr>
          <a:xfrm>
            <a:off x="343354" y="311147"/>
            <a:ext cx="269642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三、小腿肌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5401" y="1232687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(一)前群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45300" y="2049712"/>
            <a:ext cx="4178936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𧿹</a:t>
            </a:r>
            <a:r>
              <a:rPr lang="zh-CN" altLang="en-US" sz="2400" b="1" dirty="0">
                <a:cs typeface="Times New Roman" panose="02020603050405020304" pitchFamily="18" charset="0"/>
              </a:rPr>
              <a:t>长伸肌</a:t>
            </a:r>
            <a:r>
              <a:rPr lang="en-US" altLang="zh-CN" sz="2400" dirty="0">
                <a:cs typeface="Times New Roman" panose="02020603050405020304" pitchFamily="18" charset="0"/>
              </a:rPr>
              <a:t>(extensor hallucis longus)</a:t>
            </a:r>
            <a:r>
              <a:rPr lang="en-US" altLang="zh-CN" sz="2400" b="1" dirty="0">
                <a:cs typeface="Times New Roman" panose="02020603050405020304" pitchFamily="18" charset="0"/>
              </a:rPr>
              <a:t>:</a:t>
            </a:r>
            <a:r>
              <a:rPr lang="zh-CN" altLang="en-US" sz="2400" dirty="0">
                <a:cs typeface="Times New Roman" panose="02020603050405020304" pitchFamily="18" charset="0"/>
              </a:rPr>
              <a:t>位于胫骨前肌和趾长伸肌之间，作用为伸踝关节和伸𧿹趾。</a:t>
            </a:r>
          </a:p>
        </p:txBody>
      </p:sp>
      <p:pic>
        <p:nvPicPr>
          <p:cNvPr id="5" name="图片 4" descr="textimage10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928" y="1563964"/>
            <a:ext cx="4182201" cy="373007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45AFF3D-5E74-4807-900A-5D9DBB4FEE29}"/>
              </a:ext>
            </a:extLst>
          </p:cNvPr>
          <p:cNvSpPr txBox="1"/>
          <p:nvPr/>
        </p:nvSpPr>
        <p:spPr>
          <a:xfrm>
            <a:off x="165401" y="488701"/>
            <a:ext cx="269642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三、小腿肌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8566" y="1378828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(二)外侧群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51258" y="2209510"/>
            <a:ext cx="4178936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latin typeface="宋体" panose="02010600030101010101" pitchFamily="2" charset="-122"/>
              </a:rPr>
              <a:t>外侧群有腓骨长肌和腓骨短肌。作用为屈踝关节</a:t>
            </a:r>
            <a:r>
              <a:rPr lang="en-US" altLang="zh-CN" sz="2400" dirty="0">
                <a:latin typeface="宋体" panose="02010600030101010101" pitchFamily="2" charset="-122"/>
              </a:rPr>
              <a:t>(</a:t>
            </a:r>
            <a:r>
              <a:rPr lang="zh-CN" altLang="en-US" sz="2400" dirty="0">
                <a:latin typeface="宋体" panose="02010600030101010101" pitchFamily="2" charset="-122"/>
              </a:rPr>
              <a:t>跖屈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</a:rPr>
              <a:t>和足外翻。</a:t>
            </a:r>
          </a:p>
        </p:txBody>
      </p:sp>
      <p:pic>
        <p:nvPicPr>
          <p:cNvPr id="5" name="图片 4" descr="textimage10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928" y="1563964"/>
            <a:ext cx="4182201" cy="373007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234F6C0-4C40-476C-B2E5-15FBF81D218D}"/>
              </a:ext>
            </a:extLst>
          </p:cNvPr>
          <p:cNvSpPr txBox="1"/>
          <p:nvPr/>
        </p:nvSpPr>
        <p:spPr>
          <a:xfrm>
            <a:off x="298566" y="496684"/>
            <a:ext cx="269642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三、小腿肌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465" y="1174642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(三)后群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331157" y="2005324"/>
            <a:ext cx="5166488" cy="396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浅层为强大的小腿三头肌</a:t>
            </a:r>
            <a:r>
              <a:rPr lang="en-US" altLang="zh-CN" sz="2400" dirty="0"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cs typeface="Times New Roman" panose="02020603050405020304" pitchFamily="18" charset="0"/>
              </a:rPr>
              <a:t>由腓肠肌和比目鱼肌组成。腓肠肌位于浅面</a:t>
            </a:r>
            <a:r>
              <a:rPr lang="en-US" altLang="zh-CN" sz="2400" dirty="0"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cs typeface="Times New Roman" panose="02020603050405020304" pitchFamily="18" charset="0"/>
              </a:rPr>
              <a:t>有内、外侧两个头；比目鱼肌位于腓肠肌的深面。</a:t>
            </a:r>
            <a:r>
              <a:rPr lang="en-US" altLang="zh-CN" sz="2400" dirty="0"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cs typeface="Times New Roman" panose="02020603050405020304" pitchFamily="18" charset="0"/>
              </a:rPr>
              <a:t>头会合向下移行为粗大的跟腱。作用为屈踝关节和屈膝关节；在站立时，能固定上述</a:t>
            </a:r>
            <a:r>
              <a:rPr lang="en-US" altLang="zh-CN" sz="2400" dirty="0"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cs typeface="Times New Roman" panose="02020603050405020304" pitchFamily="18" charset="0"/>
              </a:rPr>
              <a:t>个关节，防止身体前倾。</a:t>
            </a:r>
          </a:p>
        </p:txBody>
      </p:sp>
      <p:pic>
        <p:nvPicPr>
          <p:cNvPr id="6" name="图片 4" descr="textimage110.jpeg"/>
          <p:cNvPicPr>
            <a:picLocks noChangeAspect="1"/>
          </p:cNvPicPr>
          <p:nvPr/>
        </p:nvPicPr>
        <p:blipFill>
          <a:blip r:embed="rId2"/>
          <a:srcRect r="33487"/>
          <a:stretch>
            <a:fillRect/>
          </a:stretch>
        </p:blipFill>
        <p:spPr>
          <a:xfrm>
            <a:off x="5364522" y="1629000"/>
            <a:ext cx="3757888" cy="3600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9755549-97CE-4FC8-999D-06E805C317EA}"/>
              </a:ext>
            </a:extLst>
          </p:cNvPr>
          <p:cNvSpPr txBox="1"/>
          <p:nvPr/>
        </p:nvSpPr>
        <p:spPr>
          <a:xfrm>
            <a:off x="331157" y="433446"/>
            <a:ext cx="269642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三、小腿肌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7443" y="1227908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(三)后群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260263" y="2058794"/>
            <a:ext cx="4780915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深层有</a:t>
            </a:r>
            <a:r>
              <a:rPr lang="en-US" altLang="zh-CN" sz="2400" dirty="0"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cs typeface="Times New Roman" panose="02020603050405020304" pitchFamily="18" charset="0"/>
              </a:rPr>
              <a:t>块肌，上方为腘肌，其下方自胫侧向腓侧依次为趾长屈肌、胫骨后肌、𧿹长屈肌。</a:t>
            </a:r>
          </a:p>
        </p:txBody>
      </p:sp>
      <p:pic>
        <p:nvPicPr>
          <p:cNvPr id="6" name="图片 4" descr="textimage110.jpeg"/>
          <p:cNvPicPr>
            <a:picLocks noChangeAspect="1"/>
          </p:cNvPicPr>
          <p:nvPr/>
        </p:nvPicPr>
        <p:blipFill>
          <a:blip r:embed="rId2"/>
          <a:srcRect l="66248" t="2872" r="-1393" b="5080"/>
          <a:stretch>
            <a:fillRect/>
          </a:stretch>
        </p:blipFill>
        <p:spPr>
          <a:xfrm>
            <a:off x="5114925" y="1064895"/>
            <a:ext cx="2864485" cy="478028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B5B2C8B-7D3A-4733-8A93-0CFD0C1A1821}"/>
              </a:ext>
            </a:extLst>
          </p:cNvPr>
          <p:cNvSpPr txBox="1"/>
          <p:nvPr/>
        </p:nvSpPr>
        <p:spPr>
          <a:xfrm>
            <a:off x="307443" y="504467"/>
            <a:ext cx="269642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三、小腿肌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535" y="427355"/>
            <a:ext cx="294386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四、足肌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31805" y="1494895"/>
            <a:ext cx="4039256" cy="168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（一）足背肌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（二）足底肌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4" descr="textimage12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694" y="625846"/>
            <a:ext cx="4039256" cy="5695863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42793" y="2853616"/>
            <a:ext cx="4572000" cy="64516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rtlCol="0" anchor="t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</a:t>
            </a:r>
            <a:r>
              <a:rPr kumimoji="0" lang="en-US" sz="4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！</a:t>
            </a:r>
            <a:endParaRPr kumimoji="0" lang="en-US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四、肌的辅助装置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37889" y="1384609"/>
            <a:ext cx="3689825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筋膜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cs typeface="Times New Roman" panose="02020603050405020304" pitchFamily="18" charset="0"/>
              </a:rPr>
              <a:t>）浅筋膜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cs typeface="Times New Roman" panose="02020603050405020304" pitchFamily="18" charset="0"/>
              </a:rPr>
              <a:t>）深筋膜</a:t>
            </a:r>
            <a:endParaRPr lang="en-US" altLang="zh-CN" sz="2400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滑膜囊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cs typeface="Times New Roman" panose="02020603050405020304" pitchFamily="18" charset="0"/>
              </a:rPr>
              <a:t>腱鞘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4.</a:t>
            </a:r>
            <a:r>
              <a:rPr lang="zh-CN" altLang="en-US" sz="2400" b="1" dirty="0">
                <a:cs typeface="Times New Roman" panose="02020603050405020304" pitchFamily="18" charset="0"/>
              </a:rPr>
              <a:t>籽骨</a:t>
            </a:r>
            <a:endParaRPr lang="zh-CN" altLang="en-US" sz="2800" b="1" dirty="0"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645" y="1252761"/>
            <a:ext cx="3872070" cy="25258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185" y="3910429"/>
            <a:ext cx="7112815" cy="219850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631122" y="1726058"/>
            <a:ext cx="3509010" cy="6350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 躯干肌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5934" y="2637808"/>
            <a:ext cx="458724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一、背肌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二、胸肌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三、膈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四、腹肌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一、背肌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03944" y="1135530"/>
            <a:ext cx="5121056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kumimoji="0" lang="zh-CN" altLang="en-US" sz="2800" b="1" dirty="0">
                <a:solidFill>
                  <a:srgbClr val="A02B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（一）浅群</a:t>
            </a:r>
            <a:endParaRPr kumimoji="0" lang="en-US" altLang="zh-CN" sz="2800" b="1" dirty="0">
              <a:solidFill>
                <a:srgbClr val="A02B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斜方肌</a:t>
            </a:r>
            <a:r>
              <a:rPr lang="zh-CN" altLang="en-US" sz="2400" dirty="0"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cs typeface="Times New Roman" panose="02020603050405020304" pitchFamily="18" charset="0"/>
              </a:rPr>
              <a:t>trapezius </a:t>
            </a:r>
            <a:r>
              <a:rPr lang="zh-CN" altLang="en-US" sz="2400" dirty="0"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cs typeface="Times New Roman" panose="02020603050405020304" pitchFamily="18" charset="0"/>
              </a:rPr>
              <a:t>起自上项线、枕外隆凸、项韧带、第</a:t>
            </a:r>
            <a:r>
              <a:rPr lang="en-US" altLang="zh-CN" sz="2400" dirty="0">
                <a:cs typeface="Times New Roman" panose="02020603050405020304" pitchFamily="18" charset="0"/>
              </a:rPr>
              <a:t>7</a:t>
            </a:r>
            <a:r>
              <a:rPr lang="zh-CN" altLang="en-US" sz="2400" dirty="0">
                <a:cs typeface="Times New Roman" panose="02020603050405020304" pitchFamily="18" charset="0"/>
              </a:rPr>
              <a:t>颈椎和全部胸椎的棘突，止于锁骨的外侧</a:t>
            </a:r>
            <a:r>
              <a:rPr lang="en-US" altLang="zh-CN" sz="2400" dirty="0">
                <a:cs typeface="Times New Roman" panose="02020603050405020304" pitchFamily="18" charset="0"/>
              </a:rPr>
              <a:t>l/3</a:t>
            </a:r>
            <a:r>
              <a:rPr lang="zh-CN" altLang="en-US" sz="2400" dirty="0">
                <a:cs typeface="Times New Roman" panose="02020603050405020304" pitchFamily="18" charset="0"/>
              </a:rPr>
              <a:t>部分、肩峰及肩胛冈。收缩时拉肩胛骨向脊柱靠拢，上部肌束上提肩胛骨，下部肌束下拉肩胛骨；如肩胛骨固定，一侧肌收缩使颈向同侧屈，脸转向对侧，两侧同时收缩可使头后仰。</a:t>
            </a:r>
            <a:endParaRPr lang="zh-CN" altLang="en-US" sz="2800" dirty="0">
              <a:solidFill>
                <a:schemeClr val="accent5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5" descr="textimage8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711" y="1252761"/>
            <a:ext cx="3896290" cy="446810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10070866141734,&quot;left&quot;:20.27496062992126,&quot;top&quot;:48.388897637795274,&quot;width&quot;:36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10070866141734,&quot;left&quot;:20.27496062992126,&quot;top&quot;:48.388897637795274,&quot;width&quot;:36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10070866141734,&quot;left&quot;:20.27496062992126,&quot;top&quot;:48.388897637795274,&quot;width&quot;:36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5.10070866141734,&quot;left&quot;:20.27496062992126,&quot;top&quot;:48.388897637795274,&quot;width&quot;:36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1.0525984251969,&quot;left&quot;:20.27496062992126,&quot;top&quot;:48.388897637795274,&quot;width&quot;:36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1.0525984251969,&quot;left&quot;:20.27496062992126,&quot;top&quot;:48.388897637795274,&quot;width&quot;:36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1.0525984251969,&quot;left&quot;:20.27496062992126,&quot;top&quot;:48.388897637795274,&quot;width&quot;:36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1.0525984251969,&quot;left&quot;:20.27496062992126,&quot;top&quot;:48.388897637795274,&quot;width&quot;:36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</a:spPr>
      <a:bodyPr wrap="square">
        <a:spAutoFit/>
      </a:bodyPr>
      <a:lstStyle>
        <a:defPPr indent="457200" algn="l">
          <a:lnSpc>
            <a:spcPct val="150000"/>
          </a:lnSpc>
          <a:spcBef>
            <a:spcPct val="50000"/>
          </a:spcBef>
          <a:buNone/>
          <a:defRPr sz="2400" b="1" dirty="0">
            <a:latin typeface="宋体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3362</Words>
  <Application>Microsoft Office PowerPoint</Application>
  <PresentationFormat>全屏显示(4:3)</PresentationFormat>
  <Paragraphs>262</Paragraphs>
  <Slides>68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81" baseType="lpstr">
      <vt:lpstr>Aptos</vt:lpstr>
      <vt:lpstr>Aptos Display</vt:lpstr>
      <vt:lpstr>Noto Sans SC</vt:lpstr>
      <vt:lpstr>等线</vt:lpstr>
      <vt:lpstr>等线 Light</vt:lpstr>
      <vt:lpstr>宋体</vt:lpstr>
      <vt:lpstr>微软雅黑</vt:lpstr>
      <vt:lpstr>Arial</vt:lpstr>
      <vt:lpstr>Calibri</vt:lpstr>
      <vt:lpstr>Garamond</vt:lpstr>
      <vt:lpstr>Times New Roman</vt:lpstr>
      <vt:lpstr>Office 主题​​</vt:lpstr>
      <vt:lpstr>1_Office 主题​​</vt:lpstr>
      <vt:lpstr>第三章  肌    学</vt:lpstr>
      <vt:lpstr>目    录</vt:lpstr>
      <vt:lpstr>第一节　总　　论</vt:lpstr>
      <vt:lpstr>PowerPoint 演示文稿</vt:lpstr>
      <vt:lpstr>PowerPoint 演示文稿</vt:lpstr>
      <vt:lpstr>PowerPoint 演示文稿</vt:lpstr>
      <vt:lpstr>PowerPoint 演示文稿</vt:lpstr>
      <vt:lpstr>第二节  躯干肌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第三节   头 肌</vt:lpstr>
      <vt:lpstr>PowerPoint 演示文稿</vt:lpstr>
      <vt:lpstr>PowerPoint 演示文稿</vt:lpstr>
      <vt:lpstr>第四节   颈  肌</vt:lpstr>
      <vt:lpstr>PowerPoint 演示文稿</vt:lpstr>
      <vt:lpstr>PowerPoint 演示文稿</vt:lpstr>
      <vt:lpstr>PowerPoint 演示文稿</vt:lpstr>
      <vt:lpstr>PowerPoint 演示文稿</vt:lpstr>
      <vt:lpstr>第五节  上肢肌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第六节  下肢肌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第三章  肌    学</dc:title>
  <dc:creator>化春 缪</dc:creator>
  <cp:lastModifiedBy>Administrator</cp:lastModifiedBy>
  <cp:revision>39</cp:revision>
  <dcterms:created xsi:type="dcterms:W3CDTF">2026-02-09T12:03:00Z</dcterms:created>
  <dcterms:modified xsi:type="dcterms:W3CDTF">2026-07-29T07:34:52Z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59787139210A463FADDD38313ECDEA7C_12</vt:lpwstr>
  </property>
  <property fmtid="{D5CDD505-2E9C-101B-9397-08002B2CF9AE}" pid="3" name="KSOProductBuildVer">
    <vt:lpwstr>2052-12.1.0.26895</vt:lpwstr>
  </property>
</Properties>
</file>