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2"/>
  </p:notesMasterIdLst>
  <p:handoutMasterIdLst>
    <p:handoutMasterId r:id="rId33"/>
  </p:handoutMasterIdLst>
  <p:sldIdLst>
    <p:sldId id="256" r:id="rId3"/>
    <p:sldId id="300" r:id="rId4"/>
    <p:sldId id="297" r:id="rId5"/>
    <p:sldId id="298" r:id="rId6"/>
    <p:sldId id="299" r:id="rId7"/>
    <p:sldId id="301" r:id="rId8"/>
    <p:sldId id="302" r:id="rId9"/>
    <p:sldId id="303" r:id="rId10"/>
    <p:sldId id="304" r:id="rId11"/>
    <p:sldId id="305" r:id="rId12"/>
    <p:sldId id="306" r:id="rId13"/>
    <p:sldId id="309" r:id="rId14"/>
    <p:sldId id="310" r:id="rId15"/>
    <p:sldId id="311" r:id="rId16"/>
    <p:sldId id="307" r:id="rId17"/>
    <p:sldId id="308" r:id="rId18"/>
    <p:sldId id="312" r:id="rId19"/>
    <p:sldId id="313" r:id="rId20"/>
    <p:sldId id="315" r:id="rId21"/>
    <p:sldId id="314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35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A8"/>
    <a:srgbClr val="015EAB"/>
    <a:srgbClr val="007FC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6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E5E87-48D9-4E64-B29C-8A0EF8F899C2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C9DC4-37C6-4EE8-88BE-C3417933B90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073D9-F3D5-4589-BBF1-9D1E53FDE722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E3D9D-6DAA-4A37-850A-5A3507D286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337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>
              <a:lnSpc>
                <a:spcPct val="100000"/>
              </a:lnSpc>
              <a:defRPr sz="12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Click to add text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71" y="6488614"/>
            <a:ext cx="2057400" cy="365125"/>
          </a:xfrm>
        </p:spPr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47700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484937"/>
            <a:ext cx="2057400" cy="365125"/>
          </a:xfrm>
        </p:spPr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6" hasCustomPrompt="1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ctr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7" hasCustomPrompt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ctr">
              <a:lnSpc>
                <a:spcPct val="92000"/>
              </a:lnSpc>
              <a:defRPr sz="2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单击此处编辑母版副标题样式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8"/>
          </p:nvPr>
        </p:nvSpPr>
        <p:spPr>
          <a:xfrm>
            <a:off x="27071" y="6488614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9" hasCustomPrompt="1"/>
          </p:nvPr>
        </p:nvSpPr>
        <p:spPr>
          <a:xfrm>
            <a:off x="3028950" y="6477000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0"/>
          </p:nvPr>
        </p:nvSpPr>
        <p:spPr>
          <a:xfrm>
            <a:off x="6457950" y="6484937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1210567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026400" y="147574"/>
            <a:ext cx="915418" cy="915418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>
          <a:xfrm>
            <a:off x="6670909" y="6508069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334289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2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3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4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15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178211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16" hasCustomPrompt="1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60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60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17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algn="l">
              <a:lnSpc>
                <a:spcPct val="92000"/>
              </a:lnSpc>
              <a:defRPr sz="2400" b="0" i="0" u="none" strike="noStrike" spc="0">
                <a:solidFill>
                  <a:srgbClr val="767676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0" i="0" u="none" strike="noStrike">
                <a:solidFill>
                  <a:srgbClr val="767676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18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19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0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9439879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2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3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2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25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2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30016572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27" hasCustomPrompt="1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28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29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0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Autofit/>
          </a:bodyPr>
          <a:lstStyle>
            <a:lvl1pPr algn="l">
              <a:lnSpc>
                <a:spcPct val="92000"/>
              </a:lnSpc>
              <a:defRPr sz="2400" b="1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2400" b="1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31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3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8" name="AutoShape 8"/>
          <p:cNvSpPr>
            <a:spLocks noGrp="1"/>
          </p:cNvSpPr>
          <p:nvPr>
            <p:ph type="body" sz="quarter" idx="33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9" name="AutoShape 9"/>
          <p:cNvSpPr>
            <a:spLocks noGrp="1"/>
          </p:cNvSpPr>
          <p:nvPr>
            <p:ph type="body" sz="quarter" idx="3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9459627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5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3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3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3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356826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3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0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1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1545785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2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43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rmAutofit/>
          </a:bodyPr>
          <a:lstStyle>
            <a:lvl1pPr marL="635000" indent="-406400"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1041400" indent="-355600"/>
            <a:lvl3pPr marL="1447800" indent="-304800"/>
            <a:lvl4pPr marL="1854200" indent="-254000"/>
            <a:lvl5pPr marL="2311400" indent="-254000"/>
            <a:lvl6pPr marL="2768600" indent="-254000"/>
            <a:lvl7pPr marL="3225800" indent="-254000"/>
            <a:lvl8pPr marL="3683000" indent="-254000"/>
            <a:lvl9pPr marL="4140200" indent="-2540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32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44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45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46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47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743206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48" hasCustomPrompt="1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b">
            <a:normAutofit/>
          </a:bodyPr>
          <a:lstStyle>
            <a:lvl1pPr algn="l">
              <a:lnSpc>
                <a:spcPct val="92000"/>
              </a:lnSpc>
              <a:defRPr sz="32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32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pic" sz="quarter" idx="49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lIns="63500" tIns="63500" rIns="63500" bIns="63500" anchor="ctr"/>
          <a:lstStyle>
            <a:lvl1pPr algn="ctr">
              <a:defRPr sz="16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algn="ctr"/>
            <a:endParaRPr/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0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t">
            <a:noAutofit/>
          </a:bodyPr>
          <a:lstStyle>
            <a:lvl1pPr algn="l">
              <a:lnSpc>
                <a:spcPct val="92000"/>
              </a:lnSpc>
              <a:defRPr sz="16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  <a:spcBef>
                <a:spcPts val="1000"/>
              </a:spcBef>
            </a:pPr>
            <a:r>
              <a:rPr lang="en-US" sz="16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7" name="AutoShape 7"/>
          <p:cNvSpPr>
            <a:spLocks noGrp="1"/>
          </p:cNvSpPr>
          <p:nvPr>
            <p:ph type="body" sz="quarter" idx="5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3004144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4" hasCustomPrompt="1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5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56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57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58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21572089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Grp="1"/>
          </p:cNvSpPr>
          <p:nvPr>
            <p:ph type="body" sz="quarter" idx="59" hasCustomPrompt="1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ctr">
            <a:normAutofit/>
          </a:bodyPr>
          <a:lstStyle>
            <a:lvl1pPr algn="l">
              <a:lnSpc>
                <a:spcPct val="92000"/>
              </a:lnSpc>
              <a:defRPr sz="44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l">
              <a:lnSpc>
                <a:spcPct val="92000"/>
              </a:lnSpc>
            </a:pPr>
            <a:r>
              <a:rPr lang="en-US" sz="4400" b="0" i="0" u="none" strike="noStrike">
                <a:solidFill>
                  <a:srgbClr val="000000"/>
                </a:solidFill>
                <a:latin typeface="等线 Light" panose="02010600030101010101" charset="-122"/>
                <a:ea typeface="等线 Light" panose="02010600030101010101" charset="-122"/>
                <a:cs typeface="等线 Light" panose="02010600030101010101" charset="-122"/>
                <a:sym typeface="等线 Light" panose="02010600030101010101" charset="-122"/>
              </a:rPr>
              <a:t>单击此处编辑母版标题样式</a:t>
            </a:r>
          </a:p>
        </p:txBody>
      </p:sp>
      <p:sp>
        <p:nvSpPr>
          <p:cNvPr id="3" name="AutoShape 3"/>
          <p:cNvSpPr>
            <a:spLocks noGrp="1"/>
          </p:cNvSpPr>
          <p:nvPr>
            <p:ph type="body" sz="quarter" idx="60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eaVert" wrap="square" lIns="91440" tIns="45720" rIns="91440" bIns="45720" anchor="t">
            <a:normAutofit/>
          </a:bodyPr>
          <a:lstStyle>
            <a:lvl1pPr marL="584200" indent="-355600" algn="l">
              <a:lnSpc>
                <a:spcPct val="92000"/>
              </a:lnSpc>
              <a:defRPr sz="2800" b="0" i="0" u="none" strike="noStrike" spc="0">
                <a:solidFill>
                  <a:srgbClr val="000000">
                    <a:alpha val="100000"/>
                  </a:srgbClr>
                </a:solidFill>
                <a:latin typeface="Noto Sans SC"/>
              </a:defRPr>
            </a:lvl1pPr>
            <a:lvl2pPr marL="990600" indent="-304800"/>
            <a:lvl3pPr marL="1397000" indent="-254000"/>
            <a:lvl4pPr marL="1828800" indent="-228600"/>
            <a:lvl5pPr marL="2286000" indent="-228600"/>
            <a:lvl6pPr marL="2743200" indent="-228600"/>
            <a:lvl7pPr marL="3200400" indent="-228600"/>
            <a:lvl8pPr marL="3657600" indent="-228600"/>
            <a:lvl9pPr marL="4114800" indent="-228600"/>
          </a:lstStyle>
          <a:p>
            <a:pPr marL="228600" indent="-228600" algn="l">
              <a:lnSpc>
                <a:spcPct val="92000"/>
              </a:lnSpc>
              <a:spcBef>
                <a:spcPts val="10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单击此处编辑母版文本样式</a:t>
            </a:r>
          </a:p>
          <a:p>
            <a:pPr marL="685800" lvl="1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4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二级</a:t>
            </a:r>
          </a:p>
          <a:p>
            <a:pPr marL="1143000" lvl="2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三级</a:t>
            </a:r>
          </a:p>
          <a:p>
            <a:pPr marL="1600200" lvl="3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四级</a:t>
            </a:r>
          </a:p>
          <a:p>
            <a:pPr marL="2057400" lvl="4" indent="-228600" algn="l">
              <a:lnSpc>
                <a:spcPct val="92000"/>
              </a:lnSpc>
              <a:spcBef>
                <a:spcPts val="500"/>
              </a:spcBef>
              <a:buClr>
                <a:srgbClr val="000000"/>
              </a:buClr>
              <a:buFont typeface="Arial" panose="020B0604020202020204"/>
              <a:buChar char="•"/>
            </a:pPr>
            <a:r>
              <a:rPr lang="en-US" sz="18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五级</a:t>
            </a:r>
          </a:p>
        </p:txBody>
      </p:sp>
      <p:sp>
        <p:nvSpPr>
          <p:cNvPr id="4" name="AutoShape 4"/>
          <p:cNvSpPr>
            <a:spLocks noGrp="1"/>
          </p:cNvSpPr>
          <p:nvPr>
            <p:ph type="body" sz="quarter" idx="61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l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l"/>
            <a:endParaRPr/>
          </a:p>
        </p:txBody>
      </p:sp>
      <p:sp>
        <p:nvSpPr>
          <p:cNvPr id="5" name="AutoShape 5"/>
          <p:cNvSpPr>
            <a:spLocks noGrp="1"/>
          </p:cNvSpPr>
          <p:nvPr>
            <p:ph type="body" sz="quarter" idx="62" hasCustomPrompt="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vert="horz" wrap="square" lIns="91440" tIns="45720" rIns="91440" bIns="45720" anchor="ctr">
            <a:noAutofit/>
          </a:bodyPr>
          <a:lstStyle>
            <a:lvl1pPr algn="ctr">
              <a:lnSpc>
                <a:spcPct val="100000"/>
              </a:lnSpc>
              <a:defRPr sz="1200" b="0" i="0" u="none" strike="noStrike" spc="0">
                <a:solidFill>
                  <a:srgbClr val="1F2329">
                    <a:alpha val="100000"/>
                  </a:srgbClr>
                </a:solidFill>
                <a:latin typeface="Noto Sans SC"/>
              </a:defRPr>
            </a:lvl1pPr>
          </a:lstStyle>
          <a:p>
            <a:pPr marL="0" indent="0" algn="ctr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767676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Footer</a:t>
            </a:r>
          </a:p>
        </p:txBody>
      </p:sp>
      <p:sp>
        <p:nvSpPr>
          <p:cNvPr id="6" name="AutoShape 6"/>
          <p:cNvSpPr>
            <a:spLocks noGrp="1"/>
          </p:cNvSpPr>
          <p:nvPr>
            <p:ph type="body" sz="quarter" idx="63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anchor="ctr">
            <a:noAutofit/>
          </a:bodyPr>
          <a:lstStyle>
            <a:lvl1pPr algn="r">
              <a:lnSpc>
                <a:spcPct val="100000"/>
              </a:lnSpc>
              <a:defRPr sz="1200" b="0" i="0" u="none" strike="noStrike" spc="0">
                <a:solidFill>
                  <a:srgbClr val="767676">
                    <a:alpha val="100000"/>
                  </a:srgbClr>
                </a:solidFill>
                <a:latin typeface="Aptos" panose="020B0004020202020204"/>
              </a:defRPr>
            </a:lvl1pPr>
          </a:lstStyle>
          <a:p>
            <a:pPr algn="r"/>
            <a:endParaRPr/>
          </a:p>
        </p:txBody>
      </p:sp>
    </p:spTree>
    <p:extLst>
      <p:ext uri="{BB962C8B-B14F-4D97-AF65-F5344CB8AC3E}">
        <p14:creationId xmlns:p14="http://schemas.microsoft.com/office/powerpoint/2010/main" val="1350604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696CEA-B28A-4A0C-B2C0-4DF457F93817}" type="datetimeFigureOut">
              <a:rPr lang="zh-CN" altLang="en-US" smtClean="0"/>
              <a:t>2026/7/29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D1778A-1765-4A8A-93A2-D47CF2BF41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719" b="99063" l="625" r="99688">
                        <a14:foregroundMark x1="32344" y1="11563" x2="16250" y2="21094"/>
                        <a14:foregroundMark x1="16250" y1="21094" x2="8594" y2="35781"/>
                        <a14:foregroundMark x1="8594" y1="35781" x2="9219" y2="55625"/>
                        <a14:foregroundMark x1="9219" y1="55625" x2="14375" y2="68750"/>
                        <a14:foregroundMark x1="14375" y1="68750" x2="23906" y2="77500"/>
                        <a14:foregroundMark x1="23906" y1="77500" x2="52656" y2="86250"/>
                        <a14:foregroundMark x1="52656" y1="86250" x2="67188" y2="85313"/>
                        <a14:foregroundMark x1="67188" y1="85313" x2="72813" y2="82969"/>
                        <a14:foregroundMark x1="56094" y1="7656" x2="31563" y2="10781"/>
                        <a14:foregroundMark x1="31563" y1="10781" x2="12500" y2="18281"/>
                        <a14:foregroundMark x1="12500" y1="18281" x2="7344" y2="25625"/>
                        <a14:foregroundMark x1="7344" y1="25625" x2="6250" y2="52969"/>
                        <a14:foregroundMark x1="6250" y1="52969" x2="9844" y2="65781"/>
                        <a14:foregroundMark x1="9844" y1="65781" x2="26563" y2="84844"/>
                        <a14:foregroundMark x1="26563" y1="84844" x2="55781" y2="89688"/>
                        <a14:foregroundMark x1="55781" y1="89688" x2="67969" y2="88750"/>
                        <a14:foregroundMark x1="67969" y1="88750" x2="77500" y2="85313"/>
                        <a14:foregroundMark x1="77500" y1="85313" x2="85781" y2="75781"/>
                        <a14:foregroundMark x1="85781" y1="75781" x2="91094" y2="63750"/>
                        <a14:foregroundMark x1="91094" y1="63750" x2="92188" y2="43125"/>
                        <a14:foregroundMark x1="92188" y1="43125" x2="89531" y2="31875"/>
                        <a14:foregroundMark x1="89531" y1="31875" x2="75000" y2="15000"/>
                        <a14:foregroundMark x1="75000" y1="15000" x2="51094" y2="9063"/>
                        <a14:foregroundMark x1="80000" y1="25313" x2="41094" y2="24531"/>
                        <a14:foregroundMark x1="41094" y1="24531" x2="24063" y2="49375"/>
                        <a14:foregroundMark x1="24063" y1="49375" x2="45469" y2="64844"/>
                        <a14:foregroundMark x1="45469" y1="64844" x2="70156" y2="47656"/>
                        <a14:foregroundMark x1="70156" y1="47656" x2="46094" y2="31563"/>
                        <a14:foregroundMark x1="46094" y1="31563" x2="23594" y2="41719"/>
                        <a14:foregroundMark x1="23594" y1="41719" x2="22813" y2="43750"/>
                        <a14:foregroundMark x1="69688" y1="33594" x2="56406" y2="24844"/>
                        <a14:foregroundMark x1="56406" y1="24844" x2="26563" y2="21406"/>
                        <a14:foregroundMark x1="26563" y1="21406" x2="14844" y2="48125"/>
                        <a14:foregroundMark x1="14844" y1="48125" x2="45938" y2="75938"/>
                        <a14:foregroundMark x1="45938" y1="75938" x2="68906" y2="46875"/>
                        <a14:foregroundMark x1="68906" y1="46875" x2="27187" y2="27031"/>
                        <a14:foregroundMark x1="27187" y1="27031" x2="5781" y2="47813"/>
                        <a14:foregroundMark x1="5781" y1="47813" x2="11563" y2="53438"/>
                        <a14:foregroundMark x1="59531" y1="26094" x2="47969" y2="30156"/>
                        <a14:foregroundMark x1="47969" y1="30156" x2="38594" y2="63750"/>
                        <a14:foregroundMark x1="38594" y1="63750" x2="84688" y2="66406"/>
                        <a14:foregroundMark x1="84688" y1="66406" x2="68281" y2="32344"/>
                        <a14:foregroundMark x1="68281" y1="32344" x2="37031" y2="37969"/>
                        <a14:foregroundMark x1="37031" y1="37969" x2="34219" y2="42656"/>
                        <a14:foregroundMark x1="72188" y1="52344" x2="64375" y2="52344"/>
                        <a14:foregroundMark x1="64375" y1="52344" x2="59531" y2="64688"/>
                        <a14:foregroundMark x1="59531" y1="64688" x2="74063" y2="50469"/>
                        <a14:foregroundMark x1="74063" y1="50469" x2="54219" y2="49531"/>
                        <a14:foregroundMark x1="54219" y1="49531" x2="47813" y2="55625"/>
                        <a14:foregroundMark x1="57656" y1="46719" x2="49219" y2="49844"/>
                        <a14:foregroundMark x1="49219" y1="49844" x2="36406" y2="66250"/>
                        <a14:foregroundMark x1="36406" y1="66250" x2="53750" y2="78750"/>
                        <a14:foregroundMark x1="53750" y1="78750" x2="71719" y2="62813"/>
                        <a14:foregroundMark x1="71719" y1="62813" x2="39063" y2="47344"/>
                        <a14:foregroundMark x1="39063" y1="47344" x2="24375" y2="58438"/>
                        <a14:foregroundMark x1="24375" y1="58438" x2="35938" y2="66719"/>
                        <a14:foregroundMark x1="35938" y1="66719" x2="40781" y2="67188"/>
                        <a14:foregroundMark x1="50781" y1="37969" x2="42656" y2="38906"/>
                        <a14:foregroundMark x1="42656" y1="38906" x2="32656" y2="54219"/>
                        <a14:foregroundMark x1="32656" y1="54219" x2="55156" y2="44688"/>
                        <a14:foregroundMark x1="55156" y1="44688" x2="32500" y2="34063"/>
                        <a14:foregroundMark x1="32500" y1="34063" x2="25625" y2="39063"/>
                        <a14:foregroundMark x1="40156" y1="56406" x2="22813" y2="68906"/>
                        <a14:foregroundMark x1="22813" y1="68906" x2="47656" y2="82031"/>
                        <a14:foregroundMark x1="47656" y1="82031" x2="38438" y2="54063"/>
                        <a14:foregroundMark x1="38438" y1="54063" x2="21250" y2="55000"/>
                        <a14:foregroundMark x1="11719" y1="28906" x2="16719" y2="37188"/>
                        <a14:foregroundMark x1="16719" y1="37188" x2="17656" y2="27344"/>
                        <a14:foregroundMark x1="17656" y1="27344" x2="12812" y2="31250"/>
                        <a14:foregroundMark x1="5781" y1="34063" x2="781" y2="43594"/>
                        <a14:foregroundMark x1="781" y1="43594" x2="7969" y2="39844"/>
                        <a14:foregroundMark x1="7969" y1="39844" x2="6250" y2="38906"/>
                        <a14:foregroundMark x1="37031" y1="81719" x2="29063" y2="85781"/>
                        <a14:foregroundMark x1="29063" y1="85781" x2="33750" y2="93750"/>
                        <a14:foregroundMark x1="33750" y1="93750" x2="45313" y2="96875"/>
                        <a14:foregroundMark x1="45313" y1="96875" x2="58750" y2="95469"/>
                        <a14:foregroundMark x1="58750" y1="95469" x2="62031" y2="91406"/>
                        <a14:foregroundMark x1="48750" y1="87031" x2="46094" y2="86875"/>
                        <a14:foregroundMark x1="43438" y1="96250" x2="55156" y2="99063"/>
                        <a14:foregroundMark x1="55156" y1="99063" x2="61875" y2="96875"/>
                        <a14:foregroundMark x1="88906" y1="25781" x2="95000" y2="41406"/>
                        <a14:foregroundMark x1="95000" y1="41406" x2="90781" y2="63438"/>
                        <a14:foregroundMark x1="90781" y1="63438" x2="90313" y2="58125"/>
                        <a14:foregroundMark x1="36406" y1="8281" x2="48594" y2="3281"/>
                        <a14:foregroundMark x1="48594" y1="3281" x2="62656" y2="5000"/>
                        <a14:foregroundMark x1="62656" y1="5000" x2="71094" y2="10156"/>
                        <a14:foregroundMark x1="71094" y1="10156" x2="61719" y2="11406"/>
                        <a14:foregroundMark x1="61719" y1="11406" x2="52812" y2="9219"/>
                        <a14:foregroundMark x1="40156" y1="2969" x2="51094" y2="1719"/>
                        <a14:foregroundMark x1="51094" y1="1719" x2="59375" y2="2500"/>
                        <a14:foregroundMark x1="94063" y1="32969" x2="99375" y2="41719"/>
                        <a14:foregroundMark x1="99166" y1="43200" x2="96250" y2="63906"/>
                        <a14:foregroundMark x1="96250" y1="63906" x2="90781" y2="50000"/>
                        <a14:foregroundMark x1="90781" y1="50000" x2="91094" y2="36250"/>
                        <a14:foregroundMark x1="91094" y1="36250" x2="90625" y2="34531"/>
                        <a14:foregroundMark x1="67344" y1="20156" x2="86094" y2="28906"/>
                        <a14:foregroundMark x1="86094" y1="28906" x2="72188" y2="23906"/>
                        <a14:foregroundMark x1="72188" y1="23906" x2="71250" y2="20469"/>
                        <a14:foregroundMark x1="94375" y1="29063" x2="98594" y2="39375"/>
                        <a14:foregroundMark x1="98524" y1="43271" x2="98281" y2="56875"/>
                        <a14:foregroundMark x1="98594" y1="39375" x2="98550" y2="41844"/>
                        <a14:foregroundMark x1="98281" y1="56875" x2="96563" y2="64844"/>
                        <a14:foregroundMark x1="96563" y1="64844" x2="89688" y2="54219"/>
                        <a14:foregroundMark x1="89688" y1="54219" x2="88438" y2="36719"/>
                        <a14:foregroundMark x1="88438" y1="36719" x2="91719" y2="29375"/>
                        <a14:foregroundMark x1="91719" y1="29375" x2="94844" y2="29063"/>
                        <a14:foregroundMark x1="98438" y1="43594" x2="99688" y2="54531"/>
                        <a14:foregroundMark x1="99688" y1="54531" x2="98594" y2="60781"/>
                        <a14:backgroundMark x1="99688" y1="41719" x2="99844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</p:spPr>
      </p:pic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>
            <a:grayscl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396" b="89933" l="4112" r="97025">
                        <a14:foregroundMark x1="3854" y1="44295" x2="3587" y2="71812"/>
                        <a14:foregroundMark x1="4024" y1="26846" x2="3861" y2="43624"/>
                        <a14:foregroundMark x1="3926" y1="43624" x2="4112" y2="28188"/>
                        <a14:foregroundMark x1="3587" y1="71812" x2="3918" y2="44295"/>
                        <a14:foregroundMark x1="4112" y1="28188" x2="4112" y2="27517"/>
                        <a14:foregroundMark x1="22922" y1="36242" x2="23360" y2="41611"/>
                        <a14:foregroundMark x1="18719" y1="45628" x2="18548" y2="48993"/>
                        <a14:foregroundMark x1="19948" y1="21477" x2="19236" y2="35469"/>
                        <a14:foregroundMark x1="20035" y1="20134" x2="20472" y2="20805"/>
                        <a14:foregroundMark x1="31496" y1="22819" x2="27209" y2="53020"/>
                        <a14:foregroundMark x1="27209" y1="53020" x2="31234" y2="28188"/>
                        <a14:foregroundMark x1="27472" y1="18792" x2="28084" y2="19463"/>
                        <a14:foregroundMark x1="37942" y1="74998" x2="37883" y2="79195"/>
                        <a14:foregroundMark x1="38325" y1="47949" x2="38111" y2="63087"/>
                        <a14:foregroundMark x1="38670" y1="23490" x2="38362" y2="45313"/>
                        <a14:foregroundMark x1="37883" y1="79195" x2="37970" y2="80537"/>
                        <a14:foregroundMark x1="49138" y1="64625" x2="49169" y2="88591"/>
                        <a14:foregroundMark x1="49081" y1="20134" x2="49134" y2="61145"/>
                        <a14:foregroundMark x1="50919" y1="18121" x2="52231" y2="26846"/>
                        <a14:foregroundMark x1="55731" y1="54362" x2="60892" y2="38255"/>
                        <a14:foregroundMark x1="59405" y1="67785" x2="60455" y2="83221"/>
                        <a14:foregroundMark x1="67143" y1="66443" x2="67279" y2="71141"/>
                        <a14:foregroundMark x1="66841" y1="56015" x2="66896" y2="57917"/>
                        <a14:foregroundMark x1="66326" y1="38255" x2="66420" y2="41482"/>
                        <a14:foregroundMark x1="67031" y1="80182" x2="66929" y2="83893"/>
                        <a14:foregroundMark x1="67279" y1="71141" x2="67154" y2="75703"/>
                        <a14:foregroundMark x1="73053" y1="44295" x2="73388" y2="44387"/>
                        <a14:foregroundMark x1="74803" y1="22819" x2="74803" y2="26843"/>
                        <a14:foregroundMark x1="80082" y1="76701" x2="80052" y2="79195"/>
                        <a14:foregroundMark x1="80665" y1="28188" x2="80639" y2="30358"/>
                        <a14:foregroundMark x1="95276" y1="27517" x2="95013" y2="71141"/>
                        <a14:foregroundMark x1="95013" y1="71141" x2="97025" y2="66443"/>
                        <a14:foregroundMark x1="92388" y1="13423" x2="92250" y2="21884"/>
                        <a14:foregroundMark x1="64742" y1="18121" x2="64742" y2="21887"/>
                        <a14:foregroundMark x1="64742" y1="11409" x2="64742" y2="17450"/>
                        <a14:foregroundMark x1="9974" y1="40268" x2="9886" y2="36913"/>
                        <a14:foregroundMark x1="11582" y1="39191" x2="12073" y2="40268"/>
                        <a14:foregroundMark x1="90989" y1="44295" x2="91864" y2="38926"/>
                        <a14:foregroundMark x1="40157" y1="49664" x2="40157" y2="49664"/>
                        <a14:foregroundMark x1="40332" y1="48322" x2="40157" y2="48322"/>
                        <a14:backgroundMark x1="2712" y1="54362" x2="2887" y2="53020"/>
                        <a14:backgroundMark x1="5249" y1="43624" x2="5249" y2="44295"/>
                        <a14:backgroundMark x1="13473" y1="26846" x2="13473" y2="26174"/>
                        <a14:backgroundMark x1="13998" y1="67785" x2="13736" y2="71812"/>
                        <a14:backgroundMark x1="10586" y1="75839" x2="11374" y2="77181"/>
                        <a14:backgroundMark x1="10586" y1="49664" x2="11111" y2="46980"/>
                        <a14:backgroundMark x1="38845" y1="59732" x2="38933" y2="59060"/>
                        <a14:backgroundMark x1="38145" y1="65772" x2="38233" y2="72483"/>
                        <a14:backgroundMark x1="38233" y1="63087" x2="38233" y2="66443"/>
                        <a14:backgroundMark x1="38058" y1="72483" x2="38145" y2="74497"/>
                        <a14:backgroundMark x1="41032" y1="32886" x2="41207" y2="32886"/>
                        <a14:backgroundMark x1="40945" y1="30201" x2="41120" y2="30872"/>
                        <a14:backgroundMark x1="66929" y1="46309" x2="67017" y2="46980"/>
                        <a14:backgroundMark x1="66579" y1="47651" x2="66142" y2="53020"/>
                        <a14:backgroundMark x1="66929" y1="61074" x2="67017" y2="59060"/>
                        <a14:backgroundMark x1="65967" y1="79195" x2="65267" y2="79195"/>
                        <a14:backgroundMark x1="67017" y1="78523" x2="67104" y2="77181"/>
                        <a14:backgroundMark x1="65529" y1="18792" x2="66317" y2="29530"/>
                        <a14:backgroundMark x1="66317" y1="31544" x2="65792" y2="34228"/>
                        <a14:backgroundMark x1="66404" y1="45638" x2="66667" y2="45638"/>
                        <a14:backgroundMark x1="66929" y1="46980" x2="66404" y2="47651"/>
                        <a14:backgroundMark x1="66929" y1="59060" x2="66929" y2="66443"/>
                        <a14:backgroundMark x1="66929" y1="57718" x2="67017" y2="58389"/>
                        <a14:backgroundMark x1="66754" y1="77852" x2="66842" y2="80537"/>
                        <a14:backgroundMark x1="66929" y1="79866" x2="67104" y2="77181"/>
                        <a14:backgroundMark x1="74103" y1="38255" x2="74453" y2="35570"/>
                        <a14:backgroundMark x1="74016" y1="37584" x2="74453" y2="30872"/>
                        <a14:backgroundMark x1="74366" y1="58389" x2="74366" y2="59060"/>
                        <a14:backgroundMark x1="75503" y1="57047" x2="75503" y2="62416"/>
                        <a14:backgroundMark x1="74453" y1="38255" x2="73928" y2="46309"/>
                        <a14:backgroundMark x1="74541" y1="28859" x2="74628" y2="39597"/>
                        <a14:backgroundMark x1="65704" y1="17450" x2="65704" y2="18121"/>
                        <a14:backgroundMark x1="65442" y1="16779" x2="65792" y2="16779"/>
                        <a14:backgroundMark x1="67017" y1="76510" x2="67017" y2="78523"/>
                        <a14:backgroundMark x1="67279" y1="76510" x2="66929" y2="79866"/>
                        <a14:backgroundMark x1="48294" y1="62416" x2="48381" y2="65772"/>
                        <a14:backgroundMark x1="48206" y1="54362" x2="48469" y2="55034"/>
                        <a14:backgroundMark x1="52318" y1="27517" x2="52318" y2="28859"/>
                        <a14:backgroundMark x1="52318" y1="26174" x2="52581" y2="26846"/>
                        <a14:backgroundMark x1="76203" y1="46309" x2="75853" y2="49664"/>
                        <a14:backgroundMark x1="73403" y1="61074" x2="73491" y2="60403"/>
                        <a14:backgroundMark x1="19510" y1="39597" x2="19248" y2="42282"/>
                        <a14:backgroundMark x1="19248" y1="40940" x2="18548" y2="44295"/>
                        <a14:backgroundMark x1="19423" y1="36242" x2="19160" y2="39597"/>
                        <a14:backgroundMark x1="21172" y1="46980" x2="20997" y2="50336"/>
                        <a14:backgroundMark x1="22222" y1="55034" x2="22222" y2="55705"/>
                        <a14:backgroundMark x1="23710" y1="48993" x2="23710" y2="48993"/>
                        <a14:backgroundMark x1="22310" y1="41611" x2="22310" y2="41611"/>
                        <a14:backgroundMark x1="28171" y1="18792" x2="28171" y2="18792"/>
                        <a14:backgroundMark x1="18723" y1="45638" x2="18723" y2="45638"/>
                        <a14:backgroundMark x1="18723" y1="44966" x2="18723" y2="44966"/>
                        <a14:backgroundMark x1="18548" y1="45638" x2="18548" y2="45638"/>
                        <a14:backgroundMark x1="20122" y1="50336" x2="20122" y2="50336"/>
                        <a14:backgroundMark x1="19073" y1="61745" x2="19073" y2="61745"/>
                        <a14:backgroundMark x1="13211" y1="57047" x2="13211" y2="57047"/>
                        <a14:backgroundMark x1="11286" y1="55705" x2="11286" y2="55705"/>
                        <a14:backgroundMark x1="83990" y1="66443" x2="83990" y2="66443"/>
                        <a14:backgroundMark x1="85127" y1="51678" x2="85127" y2="51678"/>
                        <a14:backgroundMark x1="81540" y1="59060" x2="81540" y2="59060"/>
                        <a14:backgroundMark x1="81365" y1="36913" x2="81365" y2="36913"/>
                        <a14:backgroundMark x1="81540" y1="73826" x2="81540" y2="73826"/>
                        <a14:backgroundMark x1="80140" y1="63758" x2="80140" y2="63758"/>
                        <a14:backgroundMark x1="80490" y1="30201" x2="79703" y2="73826"/>
                        <a14:backgroundMark x1="80577" y1="27517" x2="80577" y2="28188"/>
                        <a14:backgroundMark x1="92038" y1="24832" x2="92388" y2="24161"/>
                        <a14:backgroundMark x1="67017" y1="79866" x2="67017" y2="79866"/>
                        <a14:backgroundMark x1="80052" y1="73154" x2="79790" y2="74497"/>
                        <a14:backgroundMark x1="91951" y1="44295" x2="92126" y2="42953"/>
                        <a14:backgroundMark x1="33333" y1="53020" x2="33333" y2="53020"/>
                        <a14:backgroundMark x1="33421" y1="53020" x2="33421" y2="53020"/>
                        <a14:backgroundMark x1="33421" y1="53020" x2="33421" y2="53020"/>
                        <a14:backgroundMark x1="33421" y1="53020" x2="33333" y2="53020"/>
                        <a14:backgroundMark x1="33246" y1="53691" x2="33246" y2="54362"/>
                        <a14:backgroundMark x1="54331" y1="65101" x2="54856" y2="61745"/>
                        <a14:backgroundMark x1="38583" y1="46309" x2="38408" y2="48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0" y="1590"/>
            <a:ext cx="9144000" cy="457200"/>
          </a:xfrm>
          <a:prstGeom prst="rect">
            <a:avLst/>
          </a:prstGeom>
          <a:ln w="12700">
            <a:noFill/>
            <a:prstDash val="solid"/>
          </a:ln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8648445" y="48960"/>
            <a:ext cx="362459" cy="362459"/>
          </a:xfrm>
          <a:prstGeom prst="rect">
            <a:avLst/>
          </a:prstGeom>
          <a:ln w="12700">
            <a:noFill/>
            <a:prstDash val="solid"/>
          </a:ln>
        </p:spPr>
      </p:pic>
      <p:sp>
        <p:nvSpPr>
          <p:cNvPr id="3" name="AutoShap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12700">
            <a:noFill/>
            <a:prstDash val="solid"/>
            <a:miter lim="8000000"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Aptos" panose="020B0004020202020204"/>
                <a:ea typeface="Aptos" panose="020B0004020202020204"/>
                <a:cs typeface="Aptos" panose="020B0004020202020204"/>
                <a:sym typeface="Aptos" panose="020B0004020202020204"/>
              </a:rPr>
              <a:t> 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5">
            <a:grayscl/>
          </a:blip>
          <a:srcRect/>
          <a:stretch>
            <a:fillRect/>
          </a:stretch>
        </p:blipFill>
        <p:spPr>
          <a:xfrm>
            <a:off x="6670909" y="6500132"/>
            <a:ext cx="2446020" cy="318860"/>
          </a:xfrm>
          <a:prstGeom prst="rect">
            <a:avLst/>
          </a:prstGeom>
          <a:ln w="12700">
            <a:noFill/>
            <a:prstDash val="solid"/>
          </a:ln>
        </p:spPr>
      </p:pic>
    </p:spTree>
    <p:extLst>
      <p:ext uri="{BB962C8B-B14F-4D97-AF65-F5344CB8AC3E}">
        <p14:creationId xmlns:p14="http://schemas.microsoft.com/office/powerpoint/2010/main" val="401042642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 noChangeArrowheads="1"/>
          </p:cNvSpPr>
          <p:nvPr>
            <p:ph type="subTitle" idx="1"/>
          </p:nvPr>
        </p:nvSpPr>
        <p:spPr>
          <a:xfrm>
            <a:off x="0" y="735905"/>
            <a:ext cx="3846512" cy="5572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人体系统解剖学（第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1727200" y="2736850"/>
            <a:ext cx="5689600" cy="906016"/>
          </a:xfrm>
        </p:spPr>
        <p:txBody>
          <a:bodyPr/>
          <a:lstStyle/>
          <a:p>
            <a:pPr eaLnBrk="1" hangingPunct="1"/>
            <a:r>
              <a:rPr lang="zh-CN" altLang="en-US" sz="48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第十章  视    器</a:t>
            </a:r>
            <a:endParaRPr lang="zh-CN" altLang="en-US" sz="40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9636" y="1082924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(三) 内膜(视网膜)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449343" y="1745478"/>
            <a:ext cx="3682919" cy="205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Char char="•"/>
              <a:defRPr kumimoji="1" sz="32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har char="–"/>
              <a:defRPr kumimoji="1" sz="28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har char="•"/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har char="–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cs typeface="Times New Roman" panose="02020603050405020304" pitchFamily="18" charset="0"/>
              </a:rPr>
              <a:t>虹膜部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cs typeface="Times New Roman" panose="02020603050405020304" pitchFamily="18" charset="0"/>
              </a:rPr>
              <a:t>睫状体部</a:t>
            </a:r>
            <a:endParaRPr lang="en-US" altLang="zh-CN" sz="2400" b="1" dirty="0"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cs typeface="Times New Roman" panose="02020603050405020304" pitchFamily="18" charset="0"/>
              </a:rPr>
              <a:t>视部  </a:t>
            </a:r>
            <a:r>
              <a:rPr lang="en-US" altLang="zh-CN" sz="2400" b="1" dirty="0">
                <a:cs typeface="Times New Roman" panose="02020603050405020304" pitchFamily="18" charset="0"/>
              </a:rPr>
              <a:t>—— 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有感光功能</a:t>
            </a:r>
            <a:endParaRPr lang="zh-CN" altLang="en-US" sz="2400" b="1" dirty="0">
              <a:cs typeface="Times New Roman" panose="02020603050405020304" pitchFamily="18" charset="0"/>
            </a:endParaRPr>
          </a:p>
        </p:txBody>
      </p:sp>
      <p:pic>
        <p:nvPicPr>
          <p:cNvPr id="8" name="图片 4" descr="textimage26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2262" y="1669064"/>
            <a:ext cx="4783381" cy="4109435"/>
          </a:xfrm>
          <a:prstGeom prst="rect">
            <a:avLst/>
          </a:prstGeom>
        </p:spPr>
      </p:pic>
      <p:sp>
        <p:nvSpPr>
          <p:cNvPr id="9" name="AutoShape 12"/>
          <p:cNvSpPr/>
          <p:nvPr/>
        </p:nvSpPr>
        <p:spPr bwMode="auto">
          <a:xfrm flipH="1">
            <a:off x="2222064" y="2057398"/>
            <a:ext cx="85089" cy="835345"/>
          </a:xfrm>
          <a:prstGeom prst="leftBrace">
            <a:avLst>
              <a:gd name="adj1" fmla="val 125000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2473754" y="2107045"/>
            <a:ext cx="837615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Char char="•"/>
              <a:defRPr kumimoji="1" sz="32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har char="–"/>
              <a:defRPr kumimoji="1" sz="28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har char="•"/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har char="–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2400" dirty="0"/>
              <a:t>盲部</a:t>
            </a:r>
          </a:p>
        </p:txBody>
      </p:sp>
      <p:sp>
        <p:nvSpPr>
          <p:cNvPr id="7" name="矩形 6"/>
          <p:cNvSpPr/>
          <p:nvPr/>
        </p:nvSpPr>
        <p:spPr>
          <a:xfrm>
            <a:off x="8392901" y="3799053"/>
            <a:ext cx="549375" cy="3024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389A3D-9B9C-402D-BBD5-B803529EE5D1}"/>
              </a:ext>
            </a:extLst>
          </p:cNvPr>
          <p:cNvSpPr txBox="1"/>
          <p:nvPr/>
        </p:nvSpPr>
        <p:spPr>
          <a:xfrm>
            <a:off x="304396" y="390761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一、眼球壁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6627" y="1042854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(三) 内膜(视网膜)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386627" y="1809038"/>
            <a:ext cx="875737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spcBef>
                <a:spcPct val="20000"/>
              </a:spcBef>
              <a:buChar char="•"/>
              <a:defRPr kumimoji="1" sz="32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har char="–"/>
              <a:defRPr kumimoji="1" sz="28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har char="•"/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har char="–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5146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9718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4290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886200" indent="-228600" algn="l" defTabSz="4572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视神经起始处形成圆盘状的隆起，称</a:t>
            </a:r>
            <a:r>
              <a:rPr lang="zh-CN" altLang="en-US" sz="2400" b="1" kern="0" dirty="0">
                <a:solidFill>
                  <a:srgbClr val="FF0000"/>
                </a:solidFill>
                <a:cs typeface="Times New Roman" panose="02020603050405020304" pitchFamily="18" charset="0"/>
              </a:rPr>
              <a:t>视神经盘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(optic disc）</a:t>
            </a:r>
            <a:endParaRPr lang="en-US" altLang="zh-CN" sz="2400" kern="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视神经盘处无感光细胞，不能感光，称</a:t>
            </a:r>
            <a:r>
              <a:rPr lang="zh-CN" altLang="en-US" sz="2400" b="1" kern="0" dirty="0">
                <a:solidFill>
                  <a:srgbClr val="FF0000"/>
                </a:solidFill>
                <a:cs typeface="Times New Roman" panose="02020603050405020304" pitchFamily="18" charset="0"/>
              </a:rPr>
              <a:t>生理性盲点</a:t>
            </a:r>
            <a:endParaRPr lang="en-US" altLang="zh-CN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视神经盘颞侧约3.5mm处，有一黄色区域称</a:t>
            </a:r>
            <a:r>
              <a:rPr lang="zh-CN" altLang="en-US" sz="2400" b="1" kern="0" dirty="0">
                <a:solidFill>
                  <a:srgbClr val="FF0000"/>
                </a:solidFill>
                <a:cs typeface="Times New Roman" panose="02020603050405020304" pitchFamily="18" charset="0"/>
              </a:rPr>
              <a:t>黄斑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(macula lutea)</a:t>
            </a:r>
            <a:endParaRPr lang="en-US" altLang="zh-CN" sz="2400" kern="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黄斑中央处的凹陷，称</a:t>
            </a:r>
            <a:r>
              <a:rPr lang="zh-CN" altLang="en-US" sz="2400" b="1" kern="0" dirty="0">
                <a:solidFill>
                  <a:srgbClr val="FF0000"/>
                </a:solidFill>
                <a:cs typeface="Times New Roman" panose="02020603050405020304" pitchFamily="18" charset="0"/>
              </a:rPr>
              <a:t>中央凹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，是视觉最敏锐的部位</a:t>
            </a:r>
            <a:endParaRPr lang="zh-CN" altLang="en-US" sz="2400" dirty="0">
              <a:cs typeface="Times New Roman" panose="02020603050405020304" pitchFamily="18" charset="0"/>
            </a:endParaRPr>
          </a:p>
        </p:txBody>
      </p:sp>
      <p:pic>
        <p:nvPicPr>
          <p:cNvPr id="2" name="图片 5" descr="textimage26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660" y="3585958"/>
            <a:ext cx="5303520" cy="28446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83371" y="4561720"/>
            <a:ext cx="715588" cy="2233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6700" y="5244496"/>
            <a:ext cx="443638" cy="2485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2782" y="4875093"/>
            <a:ext cx="527556" cy="256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901E1C-22B5-4FA0-871D-EF7DE4EB87B1}"/>
              </a:ext>
            </a:extLst>
          </p:cNvPr>
          <p:cNvSpPr txBox="1"/>
          <p:nvPr/>
        </p:nvSpPr>
        <p:spPr>
          <a:xfrm>
            <a:off x="386627" y="427427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一、眼球壁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二、眼球的内容物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00582" y="1200505"/>
            <a:ext cx="2236890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（一）房水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4" descr="textimage26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366" y="1756268"/>
            <a:ext cx="4308824" cy="3701740"/>
          </a:xfrm>
          <a:prstGeom prst="rect">
            <a:avLst/>
          </a:prstGeom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501271" y="2461646"/>
            <a:ext cx="1199163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眼前房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眼后房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前房角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 flipV="1">
            <a:off x="2583625" y="2528147"/>
            <a:ext cx="4030240" cy="1388733"/>
          </a:xfrm>
          <a:prstGeom prst="line">
            <a:avLst/>
          </a:prstGeom>
          <a:noFill/>
          <a:ln w="28575">
            <a:solidFill>
              <a:srgbClr val="015EAB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600211" y="1926981"/>
            <a:ext cx="395393" cy="2214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0224" y="2112886"/>
            <a:ext cx="395393" cy="2214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二、眼球的内容物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00582" y="1200505"/>
            <a:ext cx="2236890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（一）房水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78732" y="2810527"/>
            <a:ext cx="6255847" cy="1239169"/>
            <a:chOff x="1107707" y="2431330"/>
            <a:chExt cx="6255847" cy="1239169"/>
          </a:xfrm>
        </p:grpSpPr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2807271" y="3250623"/>
              <a:ext cx="103981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眼静脉</a:t>
              </a:r>
            </a:p>
          </p:txBody>
        </p:sp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1107707" y="2451550"/>
              <a:ext cx="213201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睫状体生成房水</a:t>
              </a:r>
            </a:p>
          </p:txBody>
        </p:sp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3562556" y="2446311"/>
              <a:ext cx="103981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眼后房</a:t>
              </a: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5013984" y="2431330"/>
              <a:ext cx="7651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瞳孔</a:t>
              </a: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6275991" y="2431330"/>
              <a:ext cx="103981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眼前房</a:t>
              </a: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6323741" y="3250623"/>
              <a:ext cx="103981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前房角</a:t>
              </a: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346154" y="3270389"/>
              <a:ext cx="158591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</a:rPr>
                <a:t>巩膜静脉窦</a:t>
              </a:r>
            </a:p>
          </p:txBody>
        </p:sp>
        <p:cxnSp>
          <p:nvCxnSpPr>
            <p:cNvPr id="3" name="直接箭头连接符 2"/>
            <p:cNvCxnSpPr/>
            <p:nvPr/>
          </p:nvCxnSpPr>
          <p:spPr>
            <a:xfrm>
              <a:off x="3056408" y="2646366"/>
              <a:ext cx="54153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4514836" y="2631385"/>
              <a:ext cx="54153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>
              <a:off x="5683295" y="2631385"/>
              <a:ext cx="541538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 flipH="1">
              <a:off x="5790027" y="3461566"/>
              <a:ext cx="57509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H="1" flipV="1">
              <a:off x="3788629" y="3461566"/>
              <a:ext cx="496680" cy="534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>
              <a:stCxn id="14" idx="2"/>
            </p:cNvCxnSpPr>
            <p:nvPr/>
          </p:nvCxnSpPr>
          <p:spPr>
            <a:xfrm flipH="1">
              <a:off x="6795897" y="2831440"/>
              <a:ext cx="1" cy="41918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33"/>
          <p:cNvSpPr>
            <a:spLocks noChangeArrowheads="1"/>
          </p:cNvSpPr>
          <p:nvPr/>
        </p:nvSpPr>
        <p:spPr bwMode="auto">
          <a:xfrm>
            <a:off x="921270" y="2171707"/>
            <a:ext cx="16578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房水循环：</a:t>
            </a: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921270" y="4268823"/>
            <a:ext cx="7787718" cy="1466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青光眼：</a:t>
            </a:r>
            <a:endParaRPr lang="en-US" altLang="zh-CN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latin typeface="宋体" panose="02010600030101010101" pitchFamily="2" charset="-122"/>
              </a:rPr>
              <a:t>  房水产生过多</a:t>
            </a:r>
            <a:r>
              <a:rPr lang="en-US" altLang="zh-CN" sz="2000" dirty="0">
                <a:latin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</a:rPr>
              <a:t>或房水循环路径受阻</a:t>
            </a:r>
            <a:r>
              <a:rPr lang="en-US" altLang="zh-CN" sz="2000" dirty="0">
                <a:latin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</a:rPr>
              <a:t>造成眼内压过高</a:t>
            </a:r>
            <a:r>
              <a:rPr lang="en-US" altLang="zh-CN" sz="2000" dirty="0">
                <a:latin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</a:rPr>
              <a:t>可导致视力减退甚至失明</a:t>
            </a:r>
            <a:r>
              <a:rPr lang="en-US" altLang="zh-CN" sz="2000" dirty="0">
                <a:latin typeface="宋体" panose="02010600030101010101" pitchFamily="2" charset="-122"/>
              </a:rPr>
              <a:t>,</a:t>
            </a:r>
            <a:r>
              <a:rPr lang="zh-CN" altLang="en-US" sz="2000" dirty="0">
                <a:latin typeface="宋体" panose="02010600030101010101" pitchFamily="2" charset="-122"/>
              </a:rPr>
              <a:t>临床上称青光眼。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二、眼球的内容物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19872" y="1221124"/>
            <a:ext cx="3476609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（二）晶状体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23337" y="2338611"/>
            <a:ext cx="4535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342900" indent="-342900" eaLnBrk="1" hangingPunct="1">
              <a:buFont typeface="Wingdings" panose="05000000000000000000" pitchFamily="2" charset="2"/>
              <a:buChar char="l"/>
            </a:pP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双凸透镜状，有弹性</a:t>
            </a:r>
          </a:p>
          <a:p>
            <a:pPr eaLnBrk="1" hangingPunct="1">
              <a:buFont typeface="Wingdings" panose="05000000000000000000" pitchFamily="2" charset="2"/>
              <a:buChar char="°"/>
            </a:pPr>
            <a:endParaRPr lang="zh-CN" altLang="en-US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l"/>
            </a:pP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无色透明，不含血管和淋巴管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11539" y="3697884"/>
            <a:ext cx="4725340" cy="1938992"/>
            <a:chOff x="1200316" y="3749675"/>
            <a:chExt cx="4725340" cy="1938992"/>
          </a:xfrm>
        </p:grpSpPr>
        <p:sp>
          <p:nvSpPr>
            <p:cNvPr id="7" name="Rectangle 14"/>
            <p:cNvSpPr>
              <a:spLocks noChangeArrowheads="1"/>
            </p:cNvSpPr>
            <p:nvPr/>
          </p:nvSpPr>
          <p:spPr bwMode="auto">
            <a:xfrm>
              <a:off x="1353656" y="3749675"/>
              <a:ext cx="4572000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b="0" dirty="0">
                  <a:latin typeface="宋体" panose="02010600030101010101" pitchFamily="2" charset="-122"/>
                  <a:ea typeface="宋体" panose="02010600030101010101" pitchFamily="2" charset="-122"/>
                </a:rPr>
                <a:t>晶状体囊</a:t>
              </a:r>
            </a:p>
            <a:p>
              <a:pPr eaLnBrk="1" hangingPunct="1"/>
              <a:endParaRPr lang="zh-CN" altLang="en-US" b="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/>
              <a:r>
                <a:rPr lang="zh-CN" altLang="en-US" b="0" dirty="0">
                  <a:latin typeface="宋体" panose="02010600030101010101" pitchFamily="2" charset="-122"/>
                  <a:ea typeface="宋体" panose="02010600030101010101" pitchFamily="2" charset="-122"/>
                </a:rPr>
                <a:t>晶状体皮质</a:t>
              </a:r>
            </a:p>
            <a:p>
              <a:pPr eaLnBrk="1" hangingPunct="1"/>
              <a:endParaRPr lang="zh-CN" altLang="en-US" b="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/>
              <a:r>
                <a:rPr lang="zh-CN" altLang="en-US" b="0" dirty="0">
                  <a:latin typeface="宋体" panose="02010600030101010101" pitchFamily="2" charset="-122"/>
                  <a:ea typeface="宋体" panose="02010600030101010101" pitchFamily="2" charset="-122"/>
                </a:rPr>
                <a:t>晶状体核</a:t>
              </a:r>
            </a:p>
          </p:txBody>
        </p:sp>
        <p:sp>
          <p:nvSpPr>
            <p:cNvPr id="8" name="AutoShape 17"/>
            <p:cNvSpPr/>
            <p:nvPr/>
          </p:nvSpPr>
          <p:spPr bwMode="auto">
            <a:xfrm>
              <a:off x="1200316" y="3960873"/>
              <a:ext cx="220112" cy="1550333"/>
            </a:xfrm>
            <a:prstGeom prst="leftBrace">
              <a:avLst>
                <a:gd name="adj1" fmla="val 78938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" name="AutoShape 15"/>
            <p:cNvSpPr/>
            <p:nvPr/>
          </p:nvSpPr>
          <p:spPr bwMode="auto">
            <a:xfrm>
              <a:off x="3003658" y="4717396"/>
              <a:ext cx="76200" cy="838200"/>
            </a:xfrm>
            <a:prstGeom prst="rightBrace">
              <a:avLst>
                <a:gd name="adj1" fmla="val 91667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" name="Text Box 16"/>
            <p:cNvSpPr txBox="1">
              <a:spLocks noChangeArrowheads="1"/>
            </p:cNvSpPr>
            <p:nvPr/>
          </p:nvSpPr>
          <p:spPr bwMode="auto">
            <a:xfrm>
              <a:off x="3089320" y="4862159"/>
              <a:ext cx="28194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0" dirty="0">
                  <a:latin typeface="宋体" panose="02010600030101010101" pitchFamily="2" charset="-122"/>
                  <a:ea typeface="宋体" panose="02010600030101010101" pitchFamily="2" charset="-122"/>
                </a:rPr>
                <a:t>变混浊</a:t>
              </a: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—</a:t>
              </a:r>
              <a:r>
                <a:rPr lang="zh-CN" altLang="en-US" b="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白内障</a:t>
              </a:r>
            </a:p>
          </p:txBody>
        </p:sp>
      </p:grpSp>
      <p:pic>
        <p:nvPicPr>
          <p:cNvPr id="12" name="图片 4" descr="textimage26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9637" y="1917812"/>
            <a:ext cx="3773985" cy="324225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333281" y="1971080"/>
            <a:ext cx="461394" cy="2428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二、眼球的内容物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44164" y="1221124"/>
            <a:ext cx="3476609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（二）晶状体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938718" y="2291531"/>
            <a:ext cx="7266558" cy="2939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晶状体调节反射：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015EAB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视远物：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睫状肌舒张，睫状小带紧张，晶状体凸度变小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15EAB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视近物：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睫状肌收缩，睫状小带松驰，晶状体变凸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3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二、眼球的内容物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43852" y="1195552"/>
            <a:ext cx="2609752" cy="8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（三）玻璃体</a:t>
            </a:r>
          </a:p>
        </p:txBody>
      </p:sp>
      <p:pic>
        <p:nvPicPr>
          <p:cNvPr id="21" name="图片 4" descr="textimage26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395" y="1939786"/>
            <a:ext cx="3961302" cy="3403181"/>
          </a:xfrm>
          <a:prstGeom prst="rect">
            <a:avLst/>
          </a:prstGeom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90597" y="2258304"/>
            <a:ext cx="4271212" cy="183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填充于晶状体与视网膜之间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占眼球内腔的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4/5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对视网膜起支撑作用</a:t>
            </a:r>
          </a:p>
        </p:txBody>
      </p:sp>
      <p:sp>
        <p:nvSpPr>
          <p:cNvPr id="6" name="矩形 5"/>
          <p:cNvSpPr/>
          <p:nvPr/>
        </p:nvSpPr>
        <p:spPr>
          <a:xfrm>
            <a:off x="5019883" y="3641376"/>
            <a:ext cx="461394" cy="230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667684" y="1700958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  眼 副 器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87218" y="2534158"/>
            <a:ext cx="3708386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一、眼睑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二、结膜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三、泪器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四、眼球外肌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五、眶脂体与筋膜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一、眼睑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textimage2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901" y="1600693"/>
            <a:ext cx="3530769" cy="3600000"/>
          </a:xfrm>
          <a:prstGeom prst="rect">
            <a:avLst/>
          </a:prstGeom>
        </p:spPr>
      </p:pic>
      <p:sp>
        <p:nvSpPr>
          <p:cNvPr id="6" name="TextBox 3"/>
          <p:cNvSpPr txBox="1"/>
          <p:nvPr/>
        </p:nvSpPr>
        <p:spPr>
          <a:xfrm>
            <a:off x="584234" y="1878481"/>
            <a:ext cx="4610256" cy="2148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10" kern="0" dirty="0">
                <a:solidFill>
                  <a:srgbClr val="000000"/>
                </a:solidFill>
                <a:latin typeface="Times New Roman" panose="02020603050405020304" pitchFamily="65" charset="-122"/>
                <a:ea typeface="方正宋黑_GBK" panose="02000000000000000000" pitchFamily="65" charset="-122"/>
              </a:rPr>
              <a:t>  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分为上睑与下睑,眼睑的游离缘称睑缘,两睑之间的裂称睑裂。睑裂的内侧角与外侧角，分别称</a:t>
            </a: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内眦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外眦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一、眼睑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textimage2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901" y="1600693"/>
            <a:ext cx="3530769" cy="3600000"/>
          </a:xfrm>
          <a:prstGeom prst="rect">
            <a:avLst/>
          </a:prstGeom>
        </p:spPr>
      </p:pic>
      <p:sp>
        <p:nvSpPr>
          <p:cNvPr id="6" name="TextBox 3"/>
          <p:cNvSpPr txBox="1"/>
          <p:nvPr/>
        </p:nvSpPr>
        <p:spPr>
          <a:xfrm>
            <a:off x="539846" y="1780827"/>
            <a:ext cx="4610256" cy="38079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上、下睑缘皆有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2~3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行睫毛。睫毛根部有睫毛腺开口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此腺若发生急性炎症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外麦粒肿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。睑板内有许多垂直排列的睑板腺，开口于睑缘，若腺开口阻塞，形成睑板腺囊肿，称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霰粒肿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，如急性炎症时，则称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内麦粒肿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764155" y="717550"/>
            <a:ext cx="1411288" cy="152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眼球</a:t>
            </a:r>
          </a:p>
          <a:p>
            <a:pPr eaLnBrk="1" hangingPunct="1">
              <a:lnSpc>
                <a:spcPct val="150000"/>
              </a:lnSpc>
              <a:spcBef>
                <a:spcPct val="10000"/>
              </a:spcBef>
              <a:buFontTx/>
              <a:buNone/>
            </a:pPr>
            <a:r>
              <a:rPr lang="zh-CN" altLang="en-US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眼副器</a:t>
            </a:r>
          </a:p>
        </p:txBody>
      </p:sp>
      <p:sp>
        <p:nvSpPr>
          <p:cNvPr id="5" name="AutoShape 5"/>
          <p:cNvSpPr/>
          <p:nvPr/>
        </p:nvSpPr>
        <p:spPr bwMode="auto">
          <a:xfrm>
            <a:off x="2573973" y="1059180"/>
            <a:ext cx="98425" cy="1025208"/>
          </a:xfrm>
          <a:prstGeom prst="leftBrace">
            <a:avLst>
              <a:gd name="adj1" fmla="val 98551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00555" y="1293813"/>
            <a:ext cx="81756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</a:t>
            </a:r>
          </a:p>
        </p:txBody>
      </p:sp>
      <p:pic>
        <p:nvPicPr>
          <p:cNvPr id="7" name="图片 5" descr="textimage26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851" y="2436756"/>
            <a:ext cx="4809028" cy="3529704"/>
          </a:xfrm>
          <a:prstGeom prst="rect">
            <a:avLst/>
          </a:prstGeom>
        </p:spPr>
      </p:pic>
      <p:sp>
        <p:nvSpPr>
          <p:cNvPr id="8" name="Oval 3"/>
          <p:cNvSpPr>
            <a:spLocks noChangeArrowheads="1"/>
          </p:cNvSpPr>
          <p:nvPr/>
        </p:nvSpPr>
        <p:spPr bwMode="auto">
          <a:xfrm>
            <a:off x="3901758" y="3530282"/>
            <a:ext cx="1569402" cy="1506538"/>
          </a:xfrm>
          <a:prstGeom prst="ellipse">
            <a:avLst/>
          </a:prstGeom>
          <a:noFill/>
          <a:ln w="76200">
            <a:solidFill>
              <a:srgbClr val="3333CC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二、结膜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93060" y="1714140"/>
            <a:ext cx="6142884" cy="3046988"/>
            <a:chOff x="1093060" y="1714140"/>
            <a:chExt cx="6142884" cy="3046988"/>
          </a:xfrm>
        </p:grpSpPr>
        <p:sp>
          <p:nvSpPr>
            <p:cNvPr id="7" name="Rectangle 19"/>
            <p:cNvSpPr>
              <a:spLocks noChangeArrowheads="1"/>
            </p:cNvSpPr>
            <p:nvPr/>
          </p:nvSpPr>
          <p:spPr bwMode="auto">
            <a:xfrm>
              <a:off x="1093060" y="1714140"/>
              <a:ext cx="6142884" cy="304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kumimoji="0" lang="zh-CN" altLang="en-US" b="0" dirty="0">
                  <a:latin typeface="宋体" panose="02010600030101010101" pitchFamily="2" charset="-122"/>
                  <a:ea typeface="宋体" panose="02010600030101010101" pitchFamily="2" charset="-122"/>
                </a:rPr>
                <a:t>覆盖于睑的内面与眼球的前面，分为三部分：</a:t>
              </a:r>
            </a:p>
            <a:p>
              <a:pPr eaLnBrk="1" hangingPunct="1"/>
              <a:endParaRPr kumimoji="0" lang="zh-CN" altLang="en-US" b="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/>
              <a:r>
                <a:rPr kumimoji="0" lang="zh-CN" altLang="en-US" b="0" dirty="0">
                  <a:latin typeface="宋体" panose="02010600030101010101" pitchFamily="2" charset="-122"/>
                  <a:ea typeface="宋体" panose="02010600030101010101" pitchFamily="2" charset="-122"/>
                </a:rPr>
                <a:t>   睑结膜</a:t>
              </a:r>
              <a:r>
                <a:rPr kumimoji="0" lang="zh-CN" altLang="en-US" b="0" dirty="0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</a:p>
            <a:p>
              <a:pPr eaLnBrk="1" hangingPunct="1"/>
              <a:endParaRPr kumimoji="0" lang="zh-CN" altLang="en-US" b="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/>
              <a:r>
                <a:rPr kumimoji="0" lang="zh-CN" altLang="en-US" b="0" dirty="0">
                  <a:latin typeface="宋体" panose="02010600030101010101" pitchFamily="2" charset="-122"/>
                  <a:ea typeface="宋体" panose="02010600030101010101" pitchFamily="2" charset="-122"/>
                </a:rPr>
                <a:t>   球结膜</a:t>
              </a:r>
            </a:p>
            <a:p>
              <a:pPr eaLnBrk="1" hangingPunct="1"/>
              <a:r>
                <a:rPr kumimoji="0" lang="zh-CN" altLang="en-US" b="0" dirty="0">
                  <a:latin typeface="宋体" panose="02010600030101010101" pitchFamily="2" charset="-122"/>
                  <a:ea typeface="宋体" panose="02010600030101010101" pitchFamily="2" charset="-122"/>
                </a:rPr>
                <a:t>          结膜上穹</a:t>
              </a:r>
              <a:endParaRPr kumimoji="0" lang="zh-CN" altLang="en-US" b="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/>
              <a:r>
                <a:rPr kumimoji="0" lang="zh-CN" altLang="en-US" b="0" dirty="0">
                  <a:latin typeface="宋体" panose="02010600030101010101" pitchFamily="2" charset="-122"/>
                  <a:ea typeface="宋体" panose="02010600030101010101" pitchFamily="2" charset="-122"/>
                </a:rPr>
                <a:t>   结膜穹</a:t>
              </a:r>
              <a:endParaRPr kumimoji="0" lang="en-US" altLang="zh-CN" b="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/>
              <a:r>
                <a:rPr kumimoji="0" lang="en-US" altLang="zh-CN" b="0" dirty="0">
                  <a:latin typeface="宋体" panose="02010600030101010101" pitchFamily="2" charset="-122"/>
                  <a:ea typeface="宋体" panose="02010600030101010101" pitchFamily="2" charset="-122"/>
                </a:rPr>
                <a:t>          </a:t>
              </a:r>
              <a:r>
                <a:rPr kumimoji="0" lang="zh-CN" altLang="en-US" b="0" dirty="0">
                  <a:latin typeface="宋体" panose="02010600030101010101" pitchFamily="2" charset="-122"/>
                  <a:ea typeface="宋体" panose="02010600030101010101" pitchFamily="2" charset="-122"/>
                </a:rPr>
                <a:t>结膜下穹</a:t>
              </a:r>
              <a:endParaRPr kumimoji="0" lang="zh-CN" altLang="en-US" b="0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AutoShape 21"/>
            <p:cNvSpPr/>
            <p:nvPr/>
          </p:nvSpPr>
          <p:spPr bwMode="auto">
            <a:xfrm>
              <a:off x="1436808" y="2665709"/>
              <a:ext cx="161169" cy="1526582"/>
            </a:xfrm>
            <a:prstGeom prst="leftBrace">
              <a:avLst>
                <a:gd name="adj1" fmla="val 58395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9" name="图片 5" descr="textimage26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244" y="2284135"/>
            <a:ext cx="3393696" cy="249088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73316" y="4958599"/>
            <a:ext cx="6425969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闭眼时，结膜的三部围成一个封闭的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结膜囊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89546" y="2673719"/>
            <a:ext cx="461394" cy="230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67616" y="4160963"/>
            <a:ext cx="574445" cy="5264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AutoShape 21"/>
          <p:cNvSpPr/>
          <p:nvPr/>
        </p:nvSpPr>
        <p:spPr bwMode="auto">
          <a:xfrm>
            <a:off x="2603303" y="3757386"/>
            <a:ext cx="86631" cy="763291"/>
          </a:xfrm>
          <a:prstGeom prst="leftBrace">
            <a:avLst>
              <a:gd name="adj1" fmla="val 58395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三、泪器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13714" y="1591998"/>
            <a:ext cx="2743200" cy="3816429"/>
            <a:chOff x="684213" y="1700213"/>
            <a:chExt cx="2743200" cy="3816429"/>
          </a:xfrm>
        </p:grpSpPr>
        <p:sp>
          <p:nvSpPr>
            <p:cNvPr id="12" name="Text Box 51"/>
            <p:cNvSpPr txBox="1">
              <a:spLocks noChangeArrowheads="1"/>
            </p:cNvSpPr>
            <p:nvPr/>
          </p:nvSpPr>
          <p:spPr bwMode="auto">
            <a:xfrm>
              <a:off x="684213" y="1700213"/>
              <a:ext cx="2743200" cy="3816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组成：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泪腺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泪道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泪点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泪小管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泪囊 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b="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鼻泪管</a:t>
              </a:r>
            </a:p>
          </p:txBody>
        </p:sp>
        <p:sp>
          <p:nvSpPr>
            <p:cNvPr id="13" name="AutoShape 21"/>
            <p:cNvSpPr/>
            <p:nvPr/>
          </p:nvSpPr>
          <p:spPr bwMode="auto">
            <a:xfrm>
              <a:off x="1223752" y="3546093"/>
              <a:ext cx="152291" cy="1672825"/>
            </a:xfrm>
            <a:prstGeom prst="leftBrace">
              <a:avLst>
                <a:gd name="adj1" fmla="val 58395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14" name="图片 4" descr="textimage26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914" y="2068497"/>
            <a:ext cx="4431579" cy="33399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三、泪器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55604" y="1507804"/>
            <a:ext cx="1901782" cy="4600323"/>
            <a:chOff x="1655604" y="1383512"/>
            <a:chExt cx="1901782" cy="4600323"/>
          </a:xfrm>
        </p:grpSpPr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1655604" y="1383512"/>
              <a:ext cx="1824444" cy="40011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algn="just" eaLnBrk="1" hangingPunct="1"/>
              <a:r>
                <a:rPr lang="zh-CN" altLang="en-US" sz="2000" dirty="0"/>
                <a:t>泪腺分泌泪液   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994240" y="2064515"/>
              <a:ext cx="1184275" cy="40011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/>
                <a:t>结膜囊</a:t>
              </a: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732942" y="3482874"/>
              <a:ext cx="1824444" cy="40011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/>
                <a:t>上、下泪小管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005749" y="4850946"/>
              <a:ext cx="1247775" cy="40011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/>
                <a:t>鼻泪管</a:t>
              </a: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2058215" y="5583725"/>
              <a:ext cx="1176338" cy="40011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/>
                <a:t>下鼻道</a:t>
              </a:r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 flipH="1">
              <a:off x="2447926" y="1792500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12"/>
            <p:cNvSpPr>
              <a:spLocks noChangeShapeType="1"/>
            </p:cNvSpPr>
            <p:nvPr/>
          </p:nvSpPr>
          <p:spPr bwMode="auto">
            <a:xfrm flipH="1">
              <a:off x="2447926" y="2482381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 flipH="1">
              <a:off x="2447926" y="3882990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 flipH="1">
              <a:off x="2455762" y="5286566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Text Box 15"/>
            <p:cNvSpPr txBox="1">
              <a:spLocks noChangeArrowheads="1"/>
            </p:cNvSpPr>
            <p:nvPr/>
          </p:nvSpPr>
          <p:spPr bwMode="auto">
            <a:xfrm>
              <a:off x="1846162" y="4149871"/>
              <a:ext cx="1219200" cy="40011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dirty="0"/>
                <a:t>泪囊</a:t>
              </a:r>
              <a:endParaRPr lang="zh-CN" altLang="en-US" sz="2000" b="0" dirty="0"/>
            </a:p>
          </p:txBody>
        </p:sp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1815715" y="2780374"/>
              <a:ext cx="1541323" cy="40011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dirty="0"/>
                <a:t>上、下泪点</a:t>
              </a:r>
              <a:endParaRPr lang="zh-CN" altLang="en-US" sz="2000" b="0" dirty="0"/>
            </a:p>
          </p:txBody>
        </p:sp>
        <p:sp>
          <p:nvSpPr>
            <p:cNvPr id="22" name="Line 17"/>
            <p:cNvSpPr>
              <a:spLocks noChangeShapeType="1"/>
            </p:cNvSpPr>
            <p:nvPr/>
          </p:nvSpPr>
          <p:spPr bwMode="auto">
            <a:xfrm flipH="1">
              <a:off x="2447926" y="3198245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18"/>
            <p:cNvSpPr>
              <a:spLocks noChangeShapeType="1"/>
            </p:cNvSpPr>
            <p:nvPr/>
          </p:nvSpPr>
          <p:spPr bwMode="auto">
            <a:xfrm flipH="1">
              <a:off x="2447926" y="4576612"/>
              <a:ext cx="0" cy="3048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24" name="图片 4" descr="textimage26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508" y="2012964"/>
            <a:ext cx="4431579" cy="33399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四、眼球外肌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4" descr="textimage26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2682" y="1424840"/>
            <a:ext cx="3903754" cy="400832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68170" y="1614139"/>
            <a:ext cx="4081677" cy="3900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上睑提肌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上提眼睑</a:t>
            </a:r>
          </a:p>
          <a:p>
            <a:pPr>
              <a:lnSpc>
                <a:spcPct val="150000"/>
              </a:lnSpc>
            </a:pP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上直肌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使瞳孔向内上方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下直肌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使瞳孔转向内下方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内直肌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使眼球转向内侧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外直肌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使瞳孔转向外侧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上斜肌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使瞳孔转向外下方</a:t>
            </a:r>
            <a:endParaRPr lang="en-US" altLang="zh-CN" sz="2400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下斜肌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 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使瞳孔转向外上方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五、眶脂体与筋膜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858" y="1805626"/>
            <a:ext cx="4358936" cy="277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在眶内，眼球与眼球外肌以外的空隙中，充填着大量脂肪组织，称眶脂体，起支持和保护作用。眼球与眶脂体之间存在有筋膜鞘，包被眼球大部。</a:t>
            </a:r>
          </a:p>
        </p:txBody>
      </p:sp>
      <p:pic>
        <p:nvPicPr>
          <p:cNvPr id="7" name="图片 5" descr="textimage26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794" y="1805626"/>
            <a:ext cx="4107166" cy="301455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833306" y="2525616"/>
            <a:ext cx="461394" cy="230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27396" y="4252480"/>
            <a:ext cx="580945" cy="2573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268188" y="1905328"/>
            <a:ext cx="4469963" cy="635000"/>
          </a:xfrm>
        </p:spPr>
        <p:txBody>
          <a:bodyPr>
            <a:no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  眼 的 血 管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3033" y="2860829"/>
            <a:ext cx="2421122" cy="1524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一、动脉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二、静脉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3106849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470852" y="1758119"/>
            <a:ext cx="4610256" cy="21294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眼眶内结构的血液主要由颈内动脉发出的</a:t>
            </a:r>
            <a:r>
              <a:rPr lang="zh-CN" altLang="en-US" sz="2400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眼动脉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供应。眼动脉起自颈内动脉，经视神经管入眶，分支供应眼球、眼外肌、泪腺等。</a:t>
            </a:r>
          </a:p>
        </p:txBody>
      </p:sp>
      <p:pic>
        <p:nvPicPr>
          <p:cNvPr id="7" name="图片 5" descr="textimage26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6702" y="1453791"/>
            <a:ext cx="3693112" cy="31655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3106849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一、动脉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432260" y="1713480"/>
            <a:ext cx="4610256" cy="3250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眼动脉供应眼球的分支主要是</a:t>
            </a:r>
            <a:r>
              <a:rPr lang="zh-CN" altLang="en-US" sz="2410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视网膜中央动脉</a:t>
            </a:r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。自眼动脉发出后，从视神经下方穿入视神经中向前，至视神经盘处分为</a:t>
            </a:r>
            <a:r>
              <a:rPr lang="en-US" altLang="zh-CN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支，即</a:t>
            </a:r>
            <a:r>
              <a:rPr lang="zh-CN" altLang="en-US" sz="2410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视网膜鼻侧上、下小动脉</a:t>
            </a:r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2410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视网膜颞侧上、下小动脉</a:t>
            </a:r>
            <a:r>
              <a:rPr lang="zh-CN" altLang="en-US" sz="241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，营养视网膜。</a:t>
            </a:r>
          </a:p>
        </p:txBody>
      </p:sp>
      <p:pic>
        <p:nvPicPr>
          <p:cNvPr id="7" name="图片 5" descr="textimage26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516" y="1645858"/>
            <a:ext cx="3950564" cy="338619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3106849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二、静脉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1622" y="1537163"/>
            <a:ext cx="7000755" cy="1015663"/>
            <a:chOff x="468313" y="1412875"/>
            <a:chExt cx="7000755" cy="1015663"/>
          </a:xfrm>
        </p:grpSpPr>
        <p:sp>
          <p:nvSpPr>
            <p:cNvPr id="5" name="Text Box 14"/>
            <p:cNvSpPr txBox="1">
              <a:spLocks noChangeArrowheads="1"/>
            </p:cNvSpPr>
            <p:nvPr/>
          </p:nvSpPr>
          <p:spPr bwMode="auto">
            <a:xfrm>
              <a:off x="468313" y="1412875"/>
              <a:ext cx="2663825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rgbClr val="0058A8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视网膜中央静脉</a:t>
              </a:r>
            </a:p>
            <a:p>
              <a:pPr algn="r"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rgbClr val="0058A8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涡静脉</a:t>
              </a:r>
            </a:p>
          </p:txBody>
        </p:sp>
        <p:sp>
          <p:nvSpPr>
            <p:cNvPr id="8" name="AutoShape 15"/>
            <p:cNvSpPr/>
            <p:nvPr/>
          </p:nvSpPr>
          <p:spPr bwMode="auto">
            <a:xfrm>
              <a:off x="3132138" y="1557338"/>
              <a:ext cx="143722" cy="733101"/>
            </a:xfrm>
            <a:prstGeom prst="rightBrace">
              <a:avLst>
                <a:gd name="adj1" fmla="val 27757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3348038" y="1676400"/>
              <a:ext cx="23764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rgbClr val="0058A8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眼上、下静脉</a:t>
              </a:r>
            </a:p>
          </p:txBody>
        </p:sp>
        <p:sp>
          <p:nvSpPr>
            <p:cNvPr id="10" name="AutoShape 20"/>
            <p:cNvSpPr>
              <a:spLocks noChangeArrowheads="1"/>
            </p:cNvSpPr>
            <p:nvPr/>
          </p:nvSpPr>
          <p:spPr bwMode="auto">
            <a:xfrm>
              <a:off x="5364163" y="1897943"/>
              <a:ext cx="863600" cy="71438"/>
            </a:xfrm>
            <a:prstGeom prst="rightArrow">
              <a:avLst>
                <a:gd name="adj1" fmla="val 50000"/>
                <a:gd name="adj2" fmla="val 302220"/>
              </a:avLst>
            </a:prstGeom>
            <a:solidFill>
              <a:schemeClr val="tx1"/>
            </a:solidFill>
            <a:ln>
              <a:noFill/>
            </a:ln>
          </p:spPr>
          <p:txBody>
            <a:bodyPr wrap="none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" name="Text Box 21"/>
            <p:cNvSpPr txBox="1">
              <a:spLocks noChangeArrowheads="1"/>
            </p:cNvSpPr>
            <p:nvPr/>
          </p:nvSpPr>
          <p:spPr bwMode="auto">
            <a:xfrm>
              <a:off x="6243518" y="1676400"/>
              <a:ext cx="12255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rgbClr val="0058A8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海绵窦</a:t>
              </a:r>
            </a:p>
          </p:txBody>
        </p:sp>
      </p:grpSp>
      <p:pic>
        <p:nvPicPr>
          <p:cNvPr id="13" name="图片 4" descr="textimage27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107" y="2947757"/>
            <a:ext cx="4484965" cy="330471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42793" y="2853616"/>
            <a:ext cx="4572000" cy="64516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square" lIns="91440" tIns="45720" rIns="91440" bIns="45720" rtlCol="0" anchor="t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  </a:t>
            </a:r>
            <a:r>
              <a:rPr kumimoji="0" lang="en-US" sz="4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谢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等线" panose="02010600030101010101" charset="-122"/>
              </a:rPr>
              <a:t>！</a:t>
            </a:r>
            <a:endParaRPr kumimoji="0" lang="en-US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65550" y="811212"/>
            <a:ext cx="1689100" cy="808037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  录</a:t>
            </a:r>
          </a:p>
        </p:txBody>
      </p:sp>
      <p:sp>
        <p:nvSpPr>
          <p:cNvPr id="4" name="AutoShape 3">
            <a:hlinkClick r:id="rId8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65225" y="2025650"/>
            <a:ext cx="7643813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第一节   眼球</a:t>
            </a:r>
          </a:p>
        </p:txBody>
      </p:sp>
      <p:sp>
        <p:nvSpPr>
          <p:cNvPr id="5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0550" y="2025650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0550" y="2746375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54113" y="3467100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第三节   眼的血管</a:t>
            </a:r>
          </a:p>
        </p:txBody>
      </p:sp>
      <p:sp>
        <p:nvSpPr>
          <p:cNvPr id="8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0550" y="3467100"/>
            <a:ext cx="473075" cy="474663"/>
          </a:xfrm>
          <a:prstGeom prst="rect">
            <a:avLst/>
          </a:prstGeom>
          <a:solidFill>
            <a:srgbClr val="0058A8"/>
          </a:solidFill>
          <a:ln>
            <a:noFill/>
          </a:ln>
        </p:spPr>
        <p:txBody>
          <a:bodyPr wrap="none" anchor="ctr"/>
          <a:lstStyle/>
          <a:p>
            <a:pPr algn="ctr">
              <a:buFontTx/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55452" y="2753122"/>
            <a:ext cx="7643812" cy="479425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0058A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第二节   眼副器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>
            <a:spLocks noGrp="1" noChangeArrowheads="1"/>
          </p:cNvSpPr>
          <p:nvPr>
            <p:ph type="ctrTitle"/>
          </p:nvPr>
        </p:nvSpPr>
        <p:spPr>
          <a:xfrm>
            <a:off x="2703195" y="2260251"/>
            <a:ext cx="3509010" cy="635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  眼   球</a:t>
            </a: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969696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13851" y="3295835"/>
            <a:ext cx="3273380" cy="1524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一、眼球壁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二、眼球内容物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0852" y="42734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一、眼球壁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546204" y="1819540"/>
            <a:ext cx="2865998" cy="3409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外膜（纤维膜）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中膜（血管膜）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内膜（视网膜）</a:t>
            </a:r>
            <a:endParaRPr lang="en-US" altLang="zh-CN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4" descr="textimage26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724270"/>
            <a:ext cx="4190399" cy="3600000"/>
          </a:xfrm>
          <a:prstGeom prst="rect">
            <a:avLst/>
          </a:prstGeom>
        </p:spPr>
      </p:pic>
      <p:sp>
        <p:nvSpPr>
          <p:cNvPr id="5" name="左大括号 15367">
            <a:extLst>
              <a:ext uri="{FF2B5EF4-FFF2-40B4-BE49-F238E27FC236}">
                <a16:creationId xmlns:a16="http://schemas.microsoft.com/office/drawing/2014/main" id="{55D2266C-8EEE-46FF-9BDB-63A7049A6254}"/>
              </a:ext>
            </a:extLst>
          </p:cNvPr>
          <p:cNvSpPr/>
          <p:nvPr/>
        </p:nvSpPr>
        <p:spPr bwMode="auto">
          <a:xfrm>
            <a:off x="1278429" y="2373281"/>
            <a:ext cx="267775" cy="1799224"/>
          </a:xfrm>
          <a:prstGeom prst="leftBrace">
            <a:avLst>
              <a:gd name="adj1" fmla="val 44436"/>
              <a:gd name="adj2" fmla="val 42009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4" descr="textimage26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517329"/>
            <a:ext cx="4190399" cy="3600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3198" y="1227210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 外膜(纤维膜)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94098" y="1933651"/>
            <a:ext cx="3801030" cy="168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cs typeface="Times New Roman" panose="02020603050405020304" pitchFamily="18" charset="0"/>
              </a:rPr>
              <a:t>角膜</a:t>
            </a:r>
            <a:r>
              <a:rPr lang="zh-CN" altLang="en-US" sz="2400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(cornea)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占前</a:t>
            </a:r>
            <a:r>
              <a:rPr lang="en-US" altLang="zh-CN" sz="2400" dirty="0">
                <a:cs typeface="Times New Roman" panose="02020603050405020304" pitchFamily="18" charset="0"/>
              </a:rPr>
              <a:t>1/6</a:t>
            </a:r>
            <a:r>
              <a:rPr lang="zh-CN" altLang="en-US" sz="2400" dirty="0">
                <a:cs typeface="Times New Roman" panose="02020603050405020304" pitchFamily="18" charset="0"/>
              </a:rPr>
              <a:t>，无色透明</a:t>
            </a:r>
            <a:r>
              <a:rPr lang="en-US" altLang="zh-CN" sz="2400" dirty="0">
                <a:cs typeface="Times New Roman" panose="02020603050405020304" pitchFamily="18" charset="0"/>
              </a:rPr>
              <a:t>, </a:t>
            </a:r>
            <a:r>
              <a:rPr lang="zh-CN" altLang="en-US" sz="2400" dirty="0">
                <a:cs typeface="Times New Roman" panose="02020603050405020304" pitchFamily="18" charset="0"/>
              </a:rPr>
              <a:t>有屈光作用</a:t>
            </a:r>
            <a:r>
              <a:rPr lang="en-US" altLang="zh-CN" sz="2400" dirty="0">
                <a:cs typeface="Times New Roman" panose="02020603050405020304" pitchFamily="18" charset="0"/>
              </a:rPr>
              <a:t>, </a:t>
            </a:r>
            <a:r>
              <a:rPr lang="zh-CN" altLang="en-US" sz="2400" dirty="0">
                <a:cs typeface="Times New Roman" panose="02020603050405020304" pitchFamily="18" charset="0"/>
              </a:rPr>
              <a:t>无血管，富感觉神经末梢</a:t>
            </a: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494098" y="3713086"/>
            <a:ext cx="3545759" cy="168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cs typeface="Times New Roman" panose="02020603050405020304" pitchFamily="18" charset="0"/>
              </a:rPr>
              <a:t>巩膜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(sclera)</a:t>
            </a:r>
            <a:r>
              <a:rPr lang="zh-CN" altLang="en-US" sz="2400" b="1" dirty="0"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cs typeface="Times New Roman" panose="02020603050405020304" pitchFamily="18" charset="0"/>
              </a:rPr>
              <a:t>占后</a:t>
            </a:r>
            <a:r>
              <a:rPr lang="en-US" altLang="zh-CN" sz="2400" dirty="0">
                <a:cs typeface="Times New Roman" panose="02020603050405020304" pitchFamily="18" charset="0"/>
              </a:rPr>
              <a:t>5/6</a:t>
            </a:r>
            <a:r>
              <a:rPr lang="zh-CN" altLang="en-US" sz="2400" dirty="0">
                <a:cs typeface="Times New Roman" panose="02020603050405020304" pitchFamily="18" charset="0"/>
              </a:rPr>
              <a:t>，乳白色，不透明，有</a:t>
            </a:r>
            <a:r>
              <a:rPr lang="zh-CN" altLang="en-US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巩膜静脉窦</a:t>
            </a:r>
          </a:p>
        </p:txBody>
      </p:sp>
      <p:sp>
        <p:nvSpPr>
          <p:cNvPr id="6" name="矩形 5"/>
          <p:cNvSpPr/>
          <p:nvPr/>
        </p:nvSpPr>
        <p:spPr>
          <a:xfrm>
            <a:off x="6915704" y="1490695"/>
            <a:ext cx="402752" cy="230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2127" y="3860383"/>
            <a:ext cx="357775" cy="2233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5952" y="2049339"/>
            <a:ext cx="768855" cy="2943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89DD74-3EA4-4982-BE0B-43101C8B38C8}"/>
              </a:ext>
            </a:extLst>
          </p:cNvPr>
          <p:cNvSpPr txBox="1"/>
          <p:nvPr/>
        </p:nvSpPr>
        <p:spPr>
          <a:xfrm>
            <a:off x="357958" y="439337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一、眼球壁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4" descr="textimage26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021" y="1517329"/>
            <a:ext cx="4190399" cy="3600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8413" y="1186052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 中膜(血管膜)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34229" y="1907199"/>
            <a:ext cx="2824227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None/>
            </a:pPr>
            <a:r>
              <a:rPr lang="en-US" altLang="zh-CN" sz="2400" b="1" dirty="0"/>
              <a:t>1. </a:t>
            </a:r>
            <a:r>
              <a:rPr lang="zh-CN" altLang="en-US" sz="2400" b="1" dirty="0"/>
              <a:t>脉络膜</a:t>
            </a:r>
            <a:r>
              <a:rPr lang="en-US" altLang="zh-CN" sz="2400" dirty="0">
                <a:cs typeface="Times New Roman" panose="02020603050405020304" pitchFamily="18" charset="0"/>
              </a:rPr>
              <a:t>(choroid)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4229" y="2483447"/>
            <a:ext cx="3818526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脉络膜外面与巩膜疏松相贴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内面与视网膜的色素层紧密相连。</a:t>
            </a:r>
          </a:p>
        </p:txBody>
      </p:sp>
      <p:sp>
        <p:nvSpPr>
          <p:cNvPr id="7" name="矩形 6"/>
          <p:cNvSpPr/>
          <p:nvPr/>
        </p:nvSpPr>
        <p:spPr>
          <a:xfrm>
            <a:off x="8372026" y="3611809"/>
            <a:ext cx="461394" cy="230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D264C7-F24C-465C-92F2-8903E96001F7}"/>
              </a:ext>
            </a:extLst>
          </p:cNvPr>
          <p:cNvSpPr txBox="1"/>
          <p:nvPr/>
        </p:nvSpPr>
        <p:spPr>
          <a:xfrm>
            <a:off x="393173" y="447162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一、眼球壁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8140" y="1133537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 中膜(血管膜)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532700" y="1941078"/>
            <a:ext cx="4651859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sz="2400" b="1" dirty="0"/>
              <a:t>2. </a:t>
            </a:r>
            <a:r>
              <a:rPr lang="zh-CN" altLang="en-US" sz="2400" b="1" dirty="0"/>
              <a:t>睫状体</a:t>
            </a:r>
            <a:r>
              <a:rPr lang="zh-CN" altLang="en-US" sz="2400" kern="0" dirty="0">
                <a:solidFill>
                  <a:srgbClr val="000000"/>
                </a:solidFill>
                <a:ea typeface="方正宋黑_GBK" panose="02000000000000000000" pitchFamily="65" charset="-122"/>
                <a:cs typeface="Times New Roman" panose="02020603050405020304" pitchFamily="18" charset="0"/>
              </a:rPr>
              <a:t>(ciliary body)</a:t>
            </a:r>
            <a:endParaRPr lang="en-US" altLang="zh-CN" sz="2400" kern="0" dirty="0">
              <a:solidFill>
                <a:srgbClr val="000000"/>
              </a:solidFill>
              <a:ea typeface="方正宋黑_GBK" panose="02000000000000000000" pitchFamily="65" charset="-122"/>
              <a:cs typeface="Times New Roman" panose="02020603050405020304" pitchFamily="18" charset="0"/>
            </a:endParaRP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</a:rPr>
              <a:t>睫状体后部较平坦,称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睫状环</a:t>
            </a:r>
            <a:endParaRPr lang="en-US" altLang="zh-CN" sz="2400" b="1" kern="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</a:rPr>
              <a:t>前份有许多突起,称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睫状突</a:t>
            </a:r>
            <a:endParaRPr lang="en-US" altLang="zh-CN" sz="2400" b="1" kern="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</a:rPr>
              <a:t>由睫状突发出许多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睫状小带</a:t>
            </a:r>
            <a:endParaRPr lang="en-US" altLang="zh-CN" sz="2400" b="1" kern="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</a:rPr>
              <a:t>睫状体内有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睫状肌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5" descr="textimage26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312" y="578999"/>
            <a:ext cx="3491548" cy="4386534"/>
          </a:xfrm>
          <a:prstGeom prst="rect">
            <a:avLst/>
          </a:prstGeom>
        </p:spPr>
      </p:pic>
      <p:sp>
        <p:nvSpPr>
          <p:cNvPr id="7" name="箭头: 右 6"/>
          <p:cNvSpPr/>
          <p:nvPr/>
        </p:nvSpPr>
        <p:spPr>
          <a:xfrm>
            <a:off x="1823402" y="5364480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箭头: 右 7"/>
          <p:cNvSpPr/>
          <p:nvPr/>
        </p:nvSpPr>
        <p:spPr>
          <a:xfrm>
            <a:off x="4277043" y="5363445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箭头: 右 8"/>
          <p:cNvSpPr/>
          <p:nvPr/>
        </p:nvSpPr>
        <p:spPr>
          <a:xfrm>
            <a:off x="6408736" y="5363445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57492" y="5210792"/>
            <a:ext cx="1504950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睫状肌收缩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2166302" y="5210792"/>
            <a:ext cx="2068830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睫状体环径缩小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4608512" y="5209757"/>
            <a:ext cx="1756410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睫状小带松弛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6740205" y="5209757"/>
            <a:ext cx="2013586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晶状体凸度变大</a:t>
            </a:r>
          </a:p>
        </p:txBody>
      </p:sp>
      <p:sp>
        <p:nvSpPr>
          <p:cNvPr id="17" name="箭头: 右 16"/>
          <p:cNvSpPr/>
          <p:nvPr/>
        </p:nvSpPr>
        <p:spPr>
          <a:xfrm>
            <a:off x="1823402" y="5887138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箭头: 右 17"/>
          <p:cNvSpPr/>
          <p:nvPr/>
        </p:nvSpPr>
        <p:spPr>
          <a:xfrm>
            <a:off x="4277043" y="5886103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箭头: 右 18"/>
          <p:cNvSpPr/>
          <p:nvPr/>
        </p:nvSpPr>
        <p:spPr>
          <a:xfrm>
            <a:off x="6408736" y="5886103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257492" y="5733450"/>
            <a:ext cx="1504950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睫状肌舒张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2166302" y="5733450"/>
            <a:ext cx="2068830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睫状体恢复原位 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4608512" y="5732415"/>
            <a:ext cx="1756410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睫状小带紧张 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6740205" y="5732415"/>
            <a:ext cx="2013586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晶状体凸度变小</a:t>
            </a:r>
          </a:p>
        </p:txBody>
      </p:sp>
      <p:sp>
        <p:nvSpPr>
          <p:cNvPr id="21" name="矩形 20"/>
          <p:cNvSpPr/>
          <p:nvPr/>
        </p:nvSpPr>
        <p:spPr>
          <a:xfrm>
            <a:off x="8380603" y="1241581"/>
            <a:ext cx="414135" cy="2232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B0F502F-2E12-4D09-BBC5-ADD1D7BA4F36}"/>
              </a:ext>
            </a:extLst>
          </p:cNvPr>
          <p:cNvSpPr txBox="1"/>
          <p:nvPr/>
        </p:nvSpPr>
        <p:spPr>
          <a:xfrm>
            <a:off x="358140" y="378027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一、眼球壁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601503" y="5237620"/>
            <a:ext cx="2443004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瞳孔括约肌收缩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9635" y="1164406"/>
            <a:ext cx="4572000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25"/>
              </a:spcBef>
              <a:buNone/>
            </a:pP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 中膜(血管膜)</a:t>
            </a:r>
            <a:endParaRPr lang="zh-CN" altLang="en-US" sz="28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52913" y="2009838"/>
            <a:ext cx="518318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zh-CN" sz="2400" b="1" dirty="0">
                <a:cs typeface="Times New Roman" panose="02020603050405020304" pitchFamily="18" charset="0"/>
              </a:rPr>
              <a:t>3. </a:t>
            </a:r>
            <a:r>
              <a:rPr lang="zh-CN" altLang="en-US" sz="2400" b="1" kern="0" dirty="0">
                <a:solidFill>
                  <a:srgbClr val="000000"/>
                </a:solidFill>
                <a:latin typeface="宋体" panose="02010600030101010101" pitchFamily="2" charset="-122"/>
              </a:rPr>
              <a:t>虹膜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(iris)</a:t>
            </a:r>
            <a:endParaRPr lang="en-US" altLang="zh-CN" sz="2400" kern="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</a:rPr>
              <a:t>圆盘状薄膜</a:t>
            </a:r>
            <a:endParaRPr lang="en-US" altLang="zh-CN" sz="2400" kern="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</a:rPr>
              <a:t>虹膜中央有圆形的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瞳孔</a:t>
            </a:r>
            <a:r>
              <a:rPr lang="zh-CN" altLang="en-US" sz="2400" kern="0" dirty="0">
                <a:solidFill>
                  <a:srgbClr val="000000"/>
                </a:solidFill>
                <a:cs typeface="Times New Roman" panose="02020603050405020304" pitchFamily="18" charset="0"/>
              </a:rPr>
              <a:t>(pupil)</a:t>
            </a:r>
            <a:endParaRPr lang="en-US" altLang="zh-CN" sz="2400" kern="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</a:rPr>
              <a:t>内有平滑肌：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瞳孔括约肌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</a:rPr>
              <a:t>，呈环形排列；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</a:rPr>
              <a:t>瞳孔开大肌</a:t>
            </a: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</a:rPr>
              <a:t>，由瞳孔向周围呈放射状排列</a:t>
            </a:r>
            <a:endParaRPr lang="en-US" altLang="zh-CN" sz="2400" kern="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rgbClr val="000000"/>
                </a:solidFill>
                <a:latin typeface="宋体" panose="02010600030101010101" pitchFamily="2" charset="-122"/>
              </a:rPr>
              <a:t>虹膜的颜色与其所含色素有关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5" descr="textimage26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565" y="841665"/>
            <a:ext cx="3392561" cy="4262174"/>
          </a:xfrm>
          <a:prstGeom prst="rect">
            <a:avLst/>
          </a:prstGeom>
        </p:spPr>
      </p:pic>
      <p:sp>
        <p:nvSpPr>
          <p:cNvPr id="7" name="箭头: 右 6"/>
          <p:cNvSpPr/>
          <p:nvPr/>
        </p:nvSpPr>
        <p:spPr>
          <a:xfrm>
            <a:off x="3133248" y="5380362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箭头: 右 11"/>
          <p:cNvSpPr/>
          <p:nvPr/>
        </p:nvSpPr>
        <p:spPr>
          <a:xfrm>
            <a:off x="3133248" y="5952315"/>
            <a:ext cx="297180" cy="119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601503" y="5798627"/>
            <a:ext cx="2443004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瞳孔开大肌收缩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3519169" y="5237620"/>
            <a:ext cx="4596132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latinLnBrk="1" hangingPunct="0"/>
            <a:r>
              <a:rPr lang="zh-CN" altLang="en-US" sz="24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缩小瞳孔（强光下或看近物时</a:t>
            </a:r>
            <a:r>
              <a:rPr lang="en-US" altLang="zh-CN" sz="24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3519169" y="5798627"/>
            <a:ext cx="4596132" cy="427226"/>
          </a:xfrm>
          <a:prstGeom prst="roundRect">
            <a:avLst/>
          </a:prstGeom>
          <a:solidFill>
            <a:srgbClr val="015EAB"/>
          </a:solidFill>
          <a:ln>
            <a:solidFill>
              <a:srgbClr val="007F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latinLnBrk="1" hangingPunct="0"/>
            <a:r>
              <a:rPr lang="zh-CN" altLang="en-US" sz="24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开大瞳孔（弱光下或看远物时）</a:t>
            </a:r>
            <a:endParaRPr lang="en-US" altLang="zh-CN" sz="24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32629" y="1277093"/>
            <a:ext cx="328474" cy="196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14073" y="4949855"/>
            <a:ext cx="619712" cy="230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58039" y="4572078"/>
            <a:ext cx="619712" cy="230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C8DE177-375E-4FBA-9753-F309A99020B1}"/>
              </a:ext>
            </a:extLst>
          </p:cNvPr>
          <p:cNvSpPr txBox="1"/>
          <p:nvPr/>
        </p:nvSpPr>
        <p:spPr>
          <a:xfrm>
            <a:off x="304395" y="422257"/>
            <a:ext cx="458724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rgbClr val="0058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一、眼球壁</a:t>
            </a:r>
            <a:endParaRPr lang="en-US" altLang="zh-CN" sz="3200" b="1" dirty="0">
              <a:solidFill>
                <a:srgbClr val="0058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主题​​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983</Words>
  <Application>Microsoft Office PowerPoint</Application>
  <PresentationFormat>全屏显示(4:3)</PresentationFormat>
  <Paragraphs>167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Aptos</vt:lpstr>
      <vt:lpstr>Aptos Display</vt:lpstr>
      <vt:lpstr>Noto Sans SC</vt:lpstr>
      <vt:lpstr>等线</vt:lpstr>
      <vt:lpstr>等线 Light</vt:lpstr>
      <vt:lpstr>黑体</vt:lpstr>
      <vt:lpstr>宋体</vt:lpstr>
      <vt:lpstr>微软雅黑</vt:lpstr>
      <vt:lpstr>Arial</vt:lpstr>
      <vt:lpstr>Calibri</vt:lpstr>
      <vt:lpstr>Garamond</vt:lpstr>
      <vt:lpstr>Times New Roman</vt:lpstr>
      <vt:lpstr>Wingdings</vt:lpstr>
      <vt:lpstr>Office 主题​​</vt:lpstr>
      <vt:lpstr>1_Office 主题​​</vt:lpstr>
      <vt:lpstr>第十章  视    器</vt:lpstr>
      <vt:lpstr>PowerPoint 演示文稿</vt:lpstr>
      <vt:lpstr>目    录</vt:lpstr>
      <vt:lpstr>第一节  眼   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第二节  眼 副 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第三节  眼 的 血 管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第十章  视    器</dc:title>
  <dc:creator>化春 缪</dc:creator>
  <cp:lastModifiedBy>Administrator</cp:lastModifiedBy>
  <cp:revision>43</cp:revision>
  <dcterms:created xsi:type="dcterms:W3CDTF">2026-02-09T12:03:00Z</dcterms:created>
  <dcterms:modified xsi:type="dcterms:W3CDTF">2026-07-29T09:26:23Z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9DF758EAC3984FD38B992C7BDE7D4EE3_12</vt:lpwstr>
  </property>
  <property fmtid="{D5CDD505-2E9C-101B-9397-08002B2CF9AE}" pid="3" name="KSOProductBuildVer">
    <vt:lpwstr>2052-12.1.0.26895</vt:lpwstr>
  </property>
</Properties>
</file>