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165"/>
  </p:notesMasterIdLst>
  <p:handoutMasterIdLst>
    <p:handoutMasterId r:id="rId166"/>
  </p:handoutMasterIdLst>
  <p:sldIdLst>
    <p:sldId id="256" r:id="rId4"/>
    <p:sldId id="311" r:id="rId5"/>
    <p:sldId id="310" r:id="rId6"/>
    <p:sldId id="425" r:id="rId7"/>
    <p:sldId id="427" r:id="rId8"/>
    <p:sldId id="428" r:id="rId9"/>
    <p:sldId id="430" r:id="rId10"/>
    <p:sldId id="431" r:id="rId11"/>
    <p:sldId id="432" r:id="rId12"/>
    <p:sldId id="433" r:id="rId13"/>
    <p:sldId id="434" r:id="rId14"/>
    <p:sldId id="435" r:id="rId15"/>
    <p:sldId id="436" r:id="rId16"/>
    <p:sldId id="437" r:id="rId17"/>
    <p:sldId id="439" r:id="rId18"/>
    <p:sldId id="440" r:id="rId19"/>
    <p:sldId id="442" r:id="rId20"/>
    <p:sldId id="443" r:id="rId21"/>
    <p:sldId id="444" r:id="rId22"/>
    <p:sldId id="445" r:id="rId23"/>
    <p:sldId id="470" r:id="rId24"/>
    <p:sldId id="446" r:id="rId25"/>
    <p:sldId id="447" r:id="rId26"/>
    <p:sldId id="448" r:id="rId27"/>
    <p:sldId id="449" r:id="rId28"/>
    <p:sldId id="450" r:id="rId29"/>
    <p:sldId id="451" r:id="rId30"/>
    <p:sldId id="452" r:id="rId31"/>
    <p:sldId id="453" r:id="rId32"/>
    <p:sldId id="454" r:id="rId33"/>
    <p:sldId id="455" r:id="rId34"/>
    <p:sldId id="456" r:id="rId35"/>
    <p:sldId id="457" r:id="rId36"/>
    <p:sldId id="477" r:id="rId37"/>
    <p:sldId id="458" r:id="rId38"/>
    <p:sldId id="459" r:id="rId39"/>
    <p:sldId id="460" r:id="rId40"/>
    <p:sldId id="461" r:id="rId41"/>
    <p:sldId id="469" r:id="rId42"/>
    <p:sldId id="462" r:id="rId43"/>
    <p:sldId id="463" r:id="rId44"/>
    <p:sldId id="464" r:id="rId45"/>
    <p:sldId id="478" r:id="rId46"/>
    <p:sldId id="466" r:id="rId47"/>
    <p:sldId id="467" r:id="rId48"/>
    <p:sldId id="468" r:id="rId49"/>
    <p:sldId id="298" r:id="rId50"/>
    <p:sldId id="299" r:id="rId51"/>
    <p:sldId id="313" r:id="rId52"/>
    <p:sldId id="308" r:id="rId53"/>
    <p:sldId id="309" r:id="rId54"/>
    <p:sldId id="301" r:id="rId55"/>
    <p:sldId id="312" r:id="rId56"/>
    <p:sldId id="314" r:id="rId57"/>
    <p:sldId id="315" r:id="rId58"/>
    <p:sldId id="316" r:id="rId59"/>
    <p:sldId id="317" r:id="rId60"/>
    <p:sldId id="318" r:id="rId61"/>
    <p:sldId id="319" r:id="rId62"/>
    <p:sldId id="320" r:id="rId63"/>
    <p:sldId id="321" r:id="rId64"/>
    <p:sldId id="322" r:id="rId65"/>
    <p:sldId id="323"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46" r:id="rId88"/>
    <p:sldId id="347" r:id="rId89"/>
    <p:sldId id="348" r:id="rId90"/>
    <p:sldId id="349" r:id="rId91"/>
    <p:sldId id="350" r:id="rId92"/>
    <p:sldId id="351" r:id="rId93"/>
    <p:sldId id="471" r:id="rId94"/>
    <p:sldId id="353" r:id="rId95"/>
    <p:sldId id="354" r:id="rId96"/>
    <p:sldId id="355" r:id="rId97"/>
    <p:sldId id="472" r:id="rId98"/>
    <p:sldId id="357" r:id="rId99"/>
    <p:sldId id="358" r:id="rId100"/>
    <p:sldId id="359" r:id="rId101"/>
    <p:sldId id="360" r:id="rId102"/>
    <p:sldId id="361" r:id="rId103"/>
    <p:sldId id="362" r:id="rId104"/>
    <p:sldId id="363" r:id="rId105"/>
    <p:sldId id="364" r:id="rId106"/>
    <p:sldId id="365" r:id="rId107"/>
    <p:sldId id="366" r:id="rId108"/>
    <p:sldId id="367" r:id="rId109"/>
    <p:sldId id="368" r:id="rId110"/>
    <p:sldId id="369" r:id="rId111"/>
    <p:sldId id="370" r:id="rId112"/>
    <p:sldId id="473" r:id="rId113"/>
    <p:sldId id="372" r:id="rId114"/>
    <p:sldId id="373" r:id="rId115"/>
    <p:sldId id="374" r:id="rId116"/>
    <p:sldId id="375" r:id="rId117"/>
    <p:sldId id="376" r:id="rId118"/>
    <p:sldId id="377" r:id="rId119"/>
    <p:sldId id="378" r:id="rId120"/>
    <p:sldId id="379" r:id="rId121"/>
    <p:sldId id="380" r:id="rId122"/>
    <p:sldId id="381" r:id="rId123"/>
    <p:sldId id="382" r:id="rId124"/>
    <p:sldId id="383" r:id="rId125"/>
    <p:sldId id="384" r:id="rId126"/>
    <p:sldId id="385" r:id="rId127"/>
    <p:sldId id="386" r:id="rId128"/>
    <p:sldId id="387" r:id="rId129"/>
    <p:sldId id="388" r:id="rId130"/>
    <p:sldId id="474" r:id="rId131"/>
    <p:sldId id="389" r:id="rId132"/>
    <p:sldId id="390" r:id="rId133"/>
    <p:sldId id="391" r:id="rId134"/>
    <p:sldId id="392" r:id="rId135"/>
    <p:sldId id="393" r:id="rId136"/>
    <p:sldId id="394" r:id="rId137"/>
    <p:sldId id="395" r:id="rId138"/>
    <p:sldId id="396" r:id="rId139"/>
    <p:sldId id="397" r:id="rId140"/>
    <p:sldId id="398" r:id="rId141"/>
    <p:sldId id="399" r:id="rId142"/>
    <p:sldId id="400" r:id="rId143"/>
    <p:sldId id="401" r:id="rId144"/>
    <p:sldId id="402" r:id="rId145"/>
    <p:sldId id="403" r:id="rId146"/>
    <p:sldId id="404" r:id="rId147"/>
    <p:sldId id="475" r:id="rId148"/>
    <p:sldId id="406" r:id="rId149"/>
    <p:sldId id="424" r:id="rId150"/>
    <p:sldId id="407" r:id="rId151"/>
    <p:sldId id="408" r:id="rId152"/>
    <p:sldId id="409" r:id="rId153"/>
    <p:sldId id="410" r:id="rId154"/>
    <p:sldId id="411" r:id="rId155"/>
    <p:sldId id="413" r:id="rId156"/>
    <p:sldId id="414" r:id="rId157"/>
    <p:sldId id="415" r:id="rId158"/>
    <p:sldId id="416" r:id="rId159"/>
    <p:sldId id="417" r:id="rId160"/>
    <p:sldId id="418" r:id="rId161"/>
    <p:sldId id="419" r:id="rId162"/>
    <p:sldId id="420" r:id="rId163"/>
    <p:sldId id="476" r:id="rId1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EAB"/>
    <a:srgbClr val="FFFFFF"/>
    <a:srgbClr val="0058A8"/>
    <a:srgbClr val="007F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1506" y="9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tableStyles" Target="tableStyle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notesMaster" Target="notesMasters/notesMaster1.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4E5E87-48D9-4E64-B29C-8A0EF8F899C2}" type="datetimeFigureOut">
              <a:rPr lang="zh-CN" altLang="en-US" smtClean="0"/>
              <a:t>2026/7/30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AC9DC4-37C6-4EE8-88BE-C3417933B909}"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2026/7/30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631505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extLst>
      <p:ext uri="{BB962C8B-B14F-4D97-AF65-F5344CB8AC3E}">
        <p14:creationId xmlns:p14="http://schemas.microsoft.com/office/powerpoint/2010/main" val="3009938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sz="1200" b="0" i="0" u="none" strike="noStrike" kern="0" cap="none" spc="0" normalizeH="0" baseline="0" noProof="0">
              <a:ln>
                <a:noFill/>
              </a:ln>
              <a:solidFill>
                <a:srgbClr val="000000"/>
              </a:solidFill>
              <a:effectLst/>
              <a:uLnTx/>
              <a:uFillTx/>
              <a:latin typeface="Arial" panose="020B0604020202020204"/>
              <a:cs typeface="Arial" panose="020B0604020202020204"/>
              <a:sym typeface="Arial" panose="020B0604020202020204"/>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r>
              <a:rPr kumimoji="0" lang="cs-CZ" sz="1200" b="0" i="0" u="none" strike="noStrike" kern="0" cap="none" spc="0" normalizeH="0" baseline="0" noProof="0">
                <a:ln>
                  <a:noFill/>
                </a:ln>
                <a:solidFill>
                  <a:srgbClr val="000000"/>
                </a:solidFill>
                <a:effectLst/>
                <a:uLnTx/>
                <a:uFillTx/>
                <a:latin typeface="Arial" panose="020B0604020202020204"/>
                <a:cs typeface="Arial" panose="020B0604020202020204"/>
                <a:sym typeface="Arial" panose="020B0604020202020204"/>
              </a:rPr>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wrap="square" lIns="91440" tIns="45720" rIns="91440" bIns="45720" rtlCol="0" anchor="t">
            <a:normAutofit/>
          </a:bodyPr>
          <a:lstStyle>
            <a:lvl1pPr algn="l">
              <a:lnSpc>
                <a:spcPct val="100000"/>
              </a:lnSpc>
              <a:defRPr sz="1200" b="0" i="0" u="none" strike="noStrike"/>
            </a:lvl1pPr>
          </a:lstStyle>
          <a:p>
            <a:pPr marL="0" indent="0" algn="l">
              <a:lnSpc>
                <a:spcPct val="100000"/>
              </a:lnSpc>
            </a:pPr>
            <a:r>
              <a:rPr lang="en-US" sz="1200" b="0" i="0" u="none" strike="noStrike">
                <a:solidFill>
                  <a:srgbClr val="000000"/>
                </a:solidFill>
                <a:latin typeface="Calibri" panose="020F0502020204030204"/>
                <a:ea typeface="Calibri" panose="020F0502020204030204"/>
                <a:cs typeface="Calibri" panose="020F0502020204030204"/>
                <a:sym typeface="Calibri" panose="020F0502020204030204"/>
              </a:rPr>
              <a:t>Click to add 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sz="1200" b="0" i="0" u="none" strike="noStrike" kern="0" cap="none" spc="0" normalizeH="0" baseline="0" noProof="0">
              <a:ln>
                <a:noFill/>
              </a:ln>
              <a:solidFill>
                <a:srgbClr val="000000"/>
              </a:solidFill>
              <a:effectLst/>
              <a:uLnTx/>
              <a:uFillTx/>
              <a:latin typeface="Arial" panose="020B0604020202020204"/>
              <a:cs typeface="Arial" panose="020B0604020202020204"/>
              <a:sym typeface="Arial" panose="020B0604020202020204"/>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r>
              <a:rPr kumimoji="0" lang="cs-CZ" sz="1200" b="0" i="0" u="none" strike="noStrike" kern="0" cap="none" spc="0" normalizeH="0" baseline="0" noProof="0">
                <a:ln>
                  <a:noFill/>
                </a:ln>
                <a:solidFill>
                  <a:srgbClr val="000000"/>
                </a:solidFill>
                <a:effectLst/>
                <a:uLnTx/>
                <a:uFillTx/>
                <a:latin typeface="Arial" panose="020B0604020202020204"/>
                <a:cs typeface="Arial" panose="020B0604020202020204"/>
                <a:sym typeface="Arial" panose="020B0604020202020204"/>
              </a:rP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3.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27071" y="6488614"/>
            <a:ext cx="2057400" cy="365125"/>
          </a:xfrm>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a:xfrm>
            <a:off x="3028950" y="6477000"/>
            <a:ext cx="3086100" cy="365125"/>
          </a:xfrm>
        </p:spPr>
        <p:txBody>
          <a:bodyPr/>
          <a:lstStyle/>
          <a:p>
            <a:endParaRPr lang="zh-CN" altLang="en-US"/>
          </a:p>
        </p:txBody>
      </p:sp>
      <p:sp>
        <p:nvSpPr>
          <p:cNvPr id="6" name="Slide Number Placeholder 5"/>
          <p:cNvSpPr>
            <a:spLocks noGrp="1"/>
          </p:cNvSpPr>
          <p:nvPr>
            <p:ph type="sldNum" sz="quarter" idx="12"/>
          </p:nvPr>
        </p:nvSpPr>
        <p:spPr>
          <a:xfrm>
            <a:off x="6457950" y="6484937"/>
            <a:ext cx="2057400" cy="365125"/>
          </a:xfrm>
        </p:spPr>
        <p:txBody>
          <a:bodyPr/>
          <a:lstStyle/>
          <a:p>
            <a:fld id="{DFD1778A-1765-4A8A-93A2-D47CF2BF4111}" type="slidenum">
              <a:rPr lang="zh-CN" altLang="en-US" smtClean="0"/>
              <a:t>‹#›</a:t>
            </a:fld>
            <a:endParaRPr lang="zh-CN" altLang="en-US"/>
          </a:p>
        </p:txBody>
      </p:sp>
      <p:sp>
        <p:nvSpPr>
          <p:cNvPr id="7" name="Rectangle 16"/>
          <p:cNvSpPr>
            <a:spLocks noChangeArrowheads="1"/>
          </p:cNvSpPr>
          <p:nvPr userDrawn="1"/>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pic>
        <p:nvPicPr>
          <p:cNvPr id="8" name="图片 7"/>
          <p:cNvPicPr>
            <a:picLocks noChangeAspect="1"/>
          </p:cNvPicPr>
          <p:nvPr userDrawn="1"/>
        </p:nvPicPr>
        <p:blipFill>
          <a:blip r:embed="rId2"/>
          <a:stretch>
            <a:fillRect/>
          </a:stretch>
        </p:blipFill>
        <p:spPr>
          <a:xfrm>
            <a:off x="0" y="0"/>
            <a:ext cx="9144000" cy="1210567"/>
          </a:xfrm>
          <a:prstGeom prst="rect">
            <a:avLst/>
          </a:prstGeom>
        </p:spPr>
      </p:pic>
      <p:pic>
        <p:nvPicPr>
          <p:cNvPr id="9" name="图片 8"/>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1719" b="99063" l="625" r="99688">
                        <a14:foregroundMark x1="32344" y1="11563" x2="16250" y2="21094"/>
                        <a14:foregroundMark x1="16250" y1="21094" x2="8594" y2="35781"/>
                        <a14:foregroundMark x1="8594" y1="35781" x2="9219" y2="55625"/>
                        <a14:foregroundMark x1="9219" y1="55625" x2="14375" y2="68750"/>
                        <a14:foregroundMark x1="14375" y1="68750" x2="23906" y2="77500"/>
                        <a14:foregroundMark x1="23906" y1="77500" x2="52656" y2="86250"/>
                        <a14:foregroundMark x1="52656" y1="86250" x2="67188" y2="85313"/>
                        <a14:foregroundMark x1="67188" y1="85313" x2="72813" y2="82969"/>
                        <a14:foregroundMark x1="56094" y1="7656" x2="31563" y2="10781"/>
                        <a14:foregroundMark x1="31563" y1="10781" x2="12500" y2="18281"/>
                        <a14:foregroundMark x1="12500" y1="18281" x2="7344" y2="25625"/>
                        <a14:foregroundMark x1="7344" y1="25625" x2="6250" y2="52969"/>
                        <a14:foregroundMark x1="6250" y1="52969" x2="9844" y2="65781"/>
                        <a14:foregroundMark x1="9844" y1="65781" x2="26563" y2="84844"/>
                        <a14:foregroundMark x1="26563" y1="84844" x2="55781" y2="89688"/>
                        <a14:foregroundMark x1="55781" y1="89688" x2="67969" y2="88750"/>
                        <a14:foregroundMark x1="67969" y1="88750" x2="77500" y2="85313"/>
                        <a14:foregroundMark x1="77500" y1="85313" x2="85781" y2="75781"/>
                        <a14:foregroundMark x1="85781" y1="75781" x2="91094" y2="63750"/>
                        <a14:foregroundMark x1="91094" y1="63750" x2="92188" y2="43125"/>
                        <a14:foregroundMark x1="92188" y1="43125" x2="89531" y2="31875"/>
                        <a14:foregroundMark x1="89531" y1="31875" x2="75000" y2="15000"/>
                        <a14:foregroundMark x1="75000" y1="15000" x2="51094" y2="9063"/>
                        <a14:foregroundMark x1="80000" y1="25313" x2="41094" y2="24531"/>
                        <a14:foregroundMark x1="41094" y1="24531" x2="24063" y2="49375"/>
                        <a14:foregroundMark x1="24063" y1="49375" x2="45469" y2="64844"/>
                        <a14:foregroundMark x1="45469" y1="64844" x2="70156" y2="47656"/>
                        <a14:foregroundMark x1="70156" y1="47656" x2="46094" y2="31563"/>
                        <a14:foregroundMark x1="46094" y1="31563" x2="23594" y2="41719"/>
                        <a14:foregroundMark x1="23594" y1="41719" x2="22813" y2="43750"/>
                        <a14:foregroundMark x1="69688" y1="33594" x2="56406" y2="24844"/>
                        <a14:foregroundMark x1="56406" y1="24844" x2="26563" y2="21406"/>
                        <a14:foregroundMark x1="26563" y1="21406" x2="14844" y2="48125"/>
                        <a14:foregroundMark x1="14844" y1="48125" x2="45938" y2="75938"/>
                        <a14:foregroundMark x1="45938" y1="75938" x2="68906" y2="46875"/>
                        <a14:foregroundMark x1="68906" y1="46875" x2="27187" y2="27031"/>
                        <a14:foregroundMark x1="27187" y1="27031" x2="5781" y2="47813"/>
                        <a14:foregroundMark x1="5781" y1="47813" x2="11563" y2="53438"/>
                        <a14:foregroundMark x1="59531" y1="26094" x2="47969" y2="30156"/>
                        <a14:foregroundMark x1="47969" y1="30156" x2="38594" y2="63750"/>
                        <a14:foregroundMark x1="38594" y1="63750" x2="84688" y2="66406"/>
                        <a14:foregroundMark x1="84688" y1="66406" x2="68281" y2="32344"/>
                        <a14:foregroundMark x1="68281" y1="32344" x2="37031" y2="37969"/>
                        <a14:foregroundMark x1="37031" y1="37969" x2="34219" y2="42656"/>
                        <a14:foregroundMark x1="72188" y1="52344" x2="64375" y2="52344"/>
                        <a14:foregroundMark x1="64375" y1="52344" x2="59531" y2="64688"/>
                        <a14:foregroundMark x1="59531" y1="64688" x2="74063" y2="50469"/>
                        <a14:foregroundMark x1="74063" y1="50469" x2="54219" y2="49531"/>
                        <a14:foregroundMark x1="54219" y1="49531" x2="47813" y2="55625"/>
                        <a14:foregroundMark x1="57656" y1="46719" x2="49219" y2="49844"/>
                        <a14:foregroundMark x1="49219" y1="49844" x2="36406" y2="66250"/>
                        <a14:foregroundMark x1="36406" y1="66250" x2="53750" y2="78750"/>
                        <a14:foregroundMark x1="53750" y1="78750" x2="71719" y2="62813"/>
                        <a14:foregroundMark x1="71719" y1="62813" x2="39063" y2="47344"/>
                        <a14:foregroundMark x1="39063" y1="47344" x2="24375" y2="58438"/>
                        <a14:foregroundMark x1="24375" y1="58438" x2="35938" y2="66719"/>
                        <a14:foregroundMark x1="35938" y1="66719" x2="40781" y2="67188"/>
                        <a14:foregroundMark x1="50781" y1="37969" x2="42656" y2="38906"/>
                        <a14:foregroundMark x1="42656" y1="38906" x2="32656" y2="54219"/>
                        <a14:foregroundMark x1="32656" y1="54219" x2="55156" y2="44688"/>
                        <a14:foregroundMark x1="55156" y1="44688" x2="32500" y2="34063"/>
                        <a14:foregroundMark x1="32500" y1="34063" x2="25625" y2="39063"/>
                        <a14:foregroundMark x1="40156" y1="56406" x2="22813" y2="68906"/>
                        <a14:foregroundMark x1="22813" y1="68906" x2="47656" y2="82031"/>
                        <a14:foregroundMark x1="47656" y1="82031" x2="38438" y2="54063"/>
                        <a14:foregroundMark x1="38438" y1="54063" x2="21250" y2="55000"/>
                        <a14:foregroundMark x1="11719" y1="28906" x2="16719" y2="37188"/>
                        <a14:foregroundMark x1="16719" y1="37188" x2="17656" y2="27344"/>
                        <a14:foregroundMark x1="17656" y1="27344" x2="12812" y2="31250"/>
                        <a14:foregroundMark x1="5781" y1="34063" x2="781" y2="43594"/>
                        <a14:foregroundMark x1="781" y1="43594" x2="7969" y2="39844"/>
                        <a14:foregroundMark x1="7969" y1="39844" x2="6250" y2="38906"/>
                        <a14:foregroundMark x1="37031" y1="81719" x2="29063" y2="85781"/>
                        <a14:foregroundMark x1="29063" y1="85781" x2="33750" y2="93750"/>
                        <a14:foregroundMark x1="33750" y1="93750" x2="45313" y2="96875"/>
                        <a14:foregroundMark x1="45313" y1="96875" x2="58750" y2="95469"/>
                        <a14:foregroundMark x1="58750" y1="95469" x2="62031" y2="91406"/>
                        <a14:foregroundMark x1="48750" y1="87031" x2="46094" y2="86875"/>
                        <a14:foregroundMark x1="43438" y1="96250" x2="55156" y2="99063"/>
                        <a14:foregroundMark x1="55156" y1="99063" x2="61875" y2="96875"/>
                        <a14:foregroundMark x1="88906" y1="25781" x2="95000" y2="41406"/>
                        <a14:foregroundMark x1="95000" y1="41406" x2="90781" y2="63438"/>
                        <a14:foregroundMark x1="90781" y1="63438" x2="90313" y2="58125"/>
                        <a14:foregroundMark x1="36406" y1="8281" x2="48594" y2="3281"/>
                        <a14:foregroundMark x1="48594" y1="3281" x2="62656" y2="5000"/>
                        <a14:foregroundMark x1="62656" y1="5000" x2="71094" y2="10156"/>
                        <a14:foregroundMark x1="71094" y1="10156" x2="61719" y2="11406"/>
                        <a14:foregroundMark x1="61719" y1="11406" x2="52812" y2="9219"/>
                        <a14:foregroundMark x1="40156" y1="2969" x2="51094" y2="1719"/>
                        <a14:foregroundMark x1="51094" y1="1719" x2="59375" y2="2500"/>
                        <a14:foregroundMark x1="94063" y1="32969" x2="99375" y2="41719"/>
                        <a14:foregroundMark x1="99166" y1="43200" x2="96250" y2="63906"/>
                        <a14:foregroundMark x1="96250" y1="63906" x2="90781" y2="50000"/>
                        <a14:foregroundMark x1="90781" y1="50000" x2="91094" y2="36250"/>
                        <a14:foregroundMark x1="91094" y1="36250" x2="90625" y2="34531"/>
                        <a14:foregroundMark x1="67344" y1="20156" x2="86094" y2="28906"/>
                        <a14:foregroundMark x1="86094" y1="28906" x2="72188" y2="23906"/>
                        <a14:foregroundMark x1="72188" y1="23906" x2="71250" y2="20469"/>
                        <a14:foregroundMark x1="94375" y1="29063" x2="98594" y2="39375"/>
                        <a14:foregroundMark x1="98524" y1="43271" x2="98281" y2="56875"/>
                        <a14:foregroundMark x1="98594" y1="39375" x2="98550" y2="41844"/>
                        <a14:foregroundMark x1="98281" y1="56875" x2="96563" y2="64844"/>
                        <a14:foregroundMark x1="96563" y1="64844" x2="89688" y2="54219"/>
                        <a14:foregroundMark x1="89688" y1="54219" x2="88438" y2="36719"/>
                        <a14:foregroundMark x1="88438" y1="36719" x2="91719" y2="29375"/>
                        <a14:foregroundMark x1="91719" y1="29375" x2="94844" y2="29063"/>
                        <a14:foregroundMark x1="98438" y1="43594" x2="99688" y2="54531"/>
                        <a14:foregroundMark x1="99688" y1="54531" x2="98594" y2="60781"/>
                        <a14:backgroundMark x1="99688" y1="41719" x2="99844" y2="43125"/>
                      </a14:backgroundRemoval>
                    </a14:imgEffect>
                  </a14:imgLayer>
                </a14:imgProps>
              </a:ext>
              <a:ext uri="{28A0092B-C50C-407E-A947-70E740481C1C}">
                <a14:useLocalDpi xmlns:a14="http://schemas.microsoft.com/office/drawing/2010/main" val="0"/>
              </a:ext>
            </a:extLst>
          </a:blip>
          <a:stretch>
            <a:fillRect/>
          </a:stretch>
        </p:blipFill>
        <p:spPr>
          <a:xfrm>
            <a:off x="8026400" y="147574"/>
            <a:ext cx="915418" cy="915418"/>
          </a:xfrm>
          <a:prstGeom prst="rect">
            <a:avLst/>
          </a:prstGeom>
        </p:spPr>
      </p:pic>
      <p:pic>
        <p:nvPicPr>
          <p:cNvPr id="10" name="图片 9"/>
          <p:cNvPicPr>
            <a:picLocks noChangeAspect="1"/>
          </p:cNvPicPr>
          <p:nvPr userDrawn="1"/>
        </p:nvPicPr>
        <p:blipFill>
          <a:blip r:embed="rId5">
            <a:grayscl/>
            <a:extLst>
              <a:ext uri="{BEBA8EAE-BF5A-486C-A8C5-ECC9F3942E4B}">
                <a14:imgProps xmlns:a14="http://schemas.microsoft.com/office/drawing/2010/main">
                  <a14:imgLayer r:embed="rId6">
                    <a14:imgEffect>
                      <a14:backgroundRemoval t="9396" b="89933" l="4112" r="97025">
                        <a14:foregroundMark x1="3854" y1="44295" x2="3587" y2="71812"/>
                        <a14:foregroundMark x1="4024" y1="26846" x2="3861" y2="43624"/>
                        <a14:foregroundMark x1="3926" y1="43624" x2="4112" y2="28188"/>
                        <a14:foregroundMark x1="3587" y1="71812" x2="3918" y2="44295"/>
                        <a14:foregroundMark x1="4112" y1="28188" x2="4112" y2="27517"/>
                        <a14:foregroundMark x1="22922" y1="36242" x2="23360" y2="41611"/>
                        <a14:foregroundMark x1="18719" y1="45628" x2="18548" y2="48993"/>
                        <a14:foregroundMark x1="19948" y1="21477" x2="19236" y2="35469"/>
                        <a14:foregroundMark x1="20035" y1="20134" x2="20472" y2="20805"/>
                        <a14:foregroundMark x1="31496" y1="22819" x2="27209" y2="53020"/>
                        <a14:foregroundMark x1="27209" y1="53020" x2="31234" y2="28188"/>
                        <a14:foregroundMark x1="27472" y1="18792" x2="28084" y2="19463"/>
                        <a14:foregroundMark x1="37942" y1="74998" x2="37883" y2="79195"/>
                        <a14:foregroundMark x1="38325" y1="47949" x2="38111" y2="63087"/>
                        <a14:foregroundMark x1="38670" y1="23490" x2="38362" y2="45313"/>
                        <a14:foregroundMark x1="37883" y1="79195" x2="37970" y2="80537"/>
                        <a14:foregroundMark x1="49138" y1="64625" x2="49169" y2="88591"/>
                        <a14:foregroundMark x1="49081" y1="20134" x2="49134" y2="61145"/>
                        <a14:foregroundMark x1="50919" y1="18121" x2="52231" y2="26846"/>
                        <a14:foregroundMark x1="55731" y1="54362" x2="60892" y2="38255"/>
                        <a14:foregroundMark x1="59405" y1="67785" x2="60455" y2="83221"/>
                        <a14:foregroundMark x1="67143" y1="66443" x2="67279" y2="71141"/>
                        <a14:foregroundMark x1="66841" y1="56015" x2="66896" y2="57917"/>
                        <a14:foregroundMark x1="66326" y1="38255" x2="66420" y2="41482"/>
                        <a14:foregroundMark x1="67031" y1="80182" x2="66929" y2="83893"/>
                        <a14:foregroundMark x1="67279" y1="71141" x2="67154" y2="75703"/>
                        <a14:foregroundMark x1="73053" y1="44295" x2="73388" y2="44387"/>
                        <a14:foregroundMark x1="74803" y1="22819" x2="74803" y2="26843"/>
                        <a14:foregroundMark x1="80082" y1="76701" x2="80052" y2="79195"/>
                        <a14:foregroundMark x1="80665" y1="28188" x2="80639" y2="30358"/>
                        <a14:foregroundMark x1="95276" y1="27517" x2="95013" y2="71141"/>
                        <a14:foregroundMark x1="95013" y1="71141" x2="97025" y2="66443"/>
                        <a14:foregroundMark x1="92388" y1="13423" x2="92250" y2="21884"/>
                        <a14:foregroundMark x1="64742" y1="18121" x2="64742" y2="21887"/>
                        <a14:foregroundMark x1="64742" y1="11409" x2="64742" y2="17450"/>
                        <a14:foregroundMark x1="9974" y1="40268" x2="9886" y2="36913"/>
                        <a14:foregroundMark x1="11582" y1="39191" x2="12073" y2="40268"/>
                        <a14:foregroundMark x1="90989" y1="44295" x2="91864" y2="38926"/>
                        <a14:foregroundMark x1="40157" y1="49664" x2="40157" y2="49664"/>
                        <a14:foregroundMark x1="40332" y1="48322" x2="40157" y2="48322"/>
                        <a14:backgroundMark x1="2712" y1="54362" x2="2887" y2="53020"/>
                        <a14:backgroundMark x1="5249" y1="43624" x2="5249" y2="44295"/>
                        <a14:backgroundMark x1="13473" y1="26846" x2="13473" y2="26174"/>
                        <a14:backgroundMark x1="13998" y1="67785" x2="13736" y2="71812"/>
                        <a14:backgroundMark x1="10586" y1="75839" x2="11374" y2="77181"/>
                        <a14:backgroundMark x1="10586" y1="49664" x2="11111" y2="46980"/>
                        <a14:backgroundMark x1="38845" y1="59732" x2="38933" y2="59060"/>
                        <a14:backgroundMark x1="38145" y1="65772" x2="38233" y2="72483"/>
                        <a14:backgroundMark x1="38233" y1="63087" x2="38233" y2="66443"/>
                        <a14:backgroundMark x1="38058" y1="72483" x2="38145" y2="74497"/>
                        <a14:backgroundMark x1="41032" y1="32886" x2="41207" y2="32886"/>
                        <a14:backgroundMark x1="40945" y1="30201" x2="41120" y2="30872"/>
                        <a14:backgroundMark x1="66929" y1="46309" x2="67017" y2="46980"/>
                        <a14:backgroundMark x1="66579" y1="47651" x2="66142" y2="53020"/>
                        <a14:backgroundMark x1="66929" y1="61074" x2="67017" y2="59060"/>
                        <a14:backgroundMark x1="65967" y1="79195" x2="65267" y2="79195"/>
                        <a14:backgroundMark x1="67017" y1="78523" x2="67104" y2="77181"/>
                        <a14:backgroundMark x1="65529" y1="18792" x2="66317" y2="29530"/>
                        <a14:backgroundMark x1="66317" y1="31544" x2="65792" y2="34228"/>
                        <a14:backgroundMark x1="66404" y1="45638" x2="66667" y2="45638"/>
                        <a14:backgroundMark x1="66929" y1="46980" x2="66404" y2="47651"/>
                        <a14:backgroundMark x1="66929" y1="59060" x2="66929" y2="66443"/>
                        <a14:backgroundMark x1="66929" y1="57718" x2="67017" y2="58389"/>
                        <a14:backgroundMark x1="66754" y1="77852" x2="66842" y2="80537"/>
                        <a14:backgroundMark x1="66929" y1="79866" x2="67104" y2="77181"/>
                        <a14:backgroundMark x1="74103" y1="38255" x2="74453" y2="35570"/>
                        <a14:backgroundMark x1="74016" y1="37584" x2="74453" y2="30872"/>
                        <a14:backgroundMark x1="74366" y1="58389" x2="74366" y2="59060"/>
                        <a14:backgroundMark x1="75503" y1="57047" x2="75503" y2="62416"/>
                        <a14:backgroundMark x1="74453" y1="38255" x2="73928" y2="46309"/>
                        <a14:backgroundMark x1="74541" y1="28859" x2="74628" y2="39597"/>
                        <a14:backgroundMark x1="65704" y1="17450" x2="65704" y2="18121"/>
                        <a14:backgroundMark x1="65442" y1="16779" x2="65792" y2="16779"/>
                        <a14:backgroundMark x1="67017" y1="76510" x2="67017" y2="78523"/>
                        <a14:backgroundMark x1="67279" y1="76510" x2="66929" y2="79866"/>
                        <a14:backgroundMark x1="48294" y1="62416" x2="48381" y2="65772"/>
                        <a14:backgroundMark x1="48206" y1="54362" x2="48469" y2="55034"/>
                        <a14:backgroundMark x1="52318" y1="27517" x2="52318" y2="28859"/>
                        <a14:backgroundMark x1="52318" y1="26174" x2="52581" y2="26846"/>
                        <a14:backgroundMark x1="76203" y1="46309" x2="75853" y2="49664"/>
                        <a14:backgroundMark x1="73403" y1="61074" x2="73491" y2="60403"/>
                        <a14:backgroundMark x1="19510" y1="39597" x2="19248" y2="42282"/>
                        <a14:backgroundMark x1="19248" y1="40940" x2="18548" y2="44295"/>
                        <a14:backgroundMark x1="19423" y1="36242" x2="19160" y2="39597"/>
                        <a14:backgroundMark x1="21172" y1="46980" x2="20997" y2="50336"/>
                        <a14:backgroundMark x1="22222" y1="55034" x2="22222" y2="55705"/>
                        <a14:backgroundMark x1="23710" y1="48993" x2="23710" y2="48993"/>
                        <a14:backgroundMark x1="22310" y1="41611" x2="22310" y2="41611"/>
                        <a14:backgroundMark x1="28171" y1="18792" x2="28171" y2="18792"/>
                        <a14:backgroundMark x1="18723" y1="45638" x2="18723" y2="45638"/>
                        <a14:backgroundMark x1="18723" y1="44966" x2="18723" y2="44966"/>
                        <a14:backgroundMark x1="18548" y1="45638" x2="18548" y2="45638"/>
                        <a14:backgroundMark x1="20122" y1="50336" x2="20122" y2="50336"/>
                        <a14:backgroundMark x1="19073" y1="61745" x2="19073" y2="61745"/>
                        <a14:backgroundMark x1="13211" y1="57047" x2="13211" y2="57047"/>
                        <a14:backgroundMark x1="11286" y1="55705" x2="11286" y2="55705"/>
                        <a14:backgroundMark x1="83990" y1="66443" x2="83990" y2="66443"/>
                        <a14:backgroundMark x1="85127" y1="51678" x2="85127" y2="51678"/>
                        <a14:backgroundMark x1="81540" y1="59060" x2="81540" y2="59060"/>
                        <a14:backgroundMark x1="81365" y1="36913" x2="81365" y2="36913"/>
                        <a14:backgroundMark x1="81540" y1="73826" x2="81540" y2="73826"/>
                        <a14:backgroundMark x1="80140" y1="63758" x2="80140" y2="63758"/>
                        <a14:backgroundMark x1="80490" y1="30201" x2="79703" y2="73826"/>
                        <a14:backgroundMark x1="80577" y1="27517" x2="80577" y2="28188"/>
                        <a14:backgroundMark x1="92038" y1="24832" x2="92388" y2="24161"/>
                        <a14:backgroundMark x1="67017" y1="79866" x2="67017" y2="79866"/>
                        <a14:backgroundMark x1="80052" y1="73154" x2="79790" y2="74497"/>
                        <a14:backgroundMark x1="91951" y1="44295" x2="92126" y2="42953"/>
                        <a14:backgroundMark x1="33333" y1="53020" x2="33333" y2="53020"/>
                        <a14:backgroundMark x1="33421" y1="53020" x2="33421" y2="53020"/>
                        <a14:backgroundMark x1="33421" y1="53020" x2="33421" y2="53020"/>
                        <a14:backgroundMark x1="33421" y1="53020" x2="33333" y2="53020"/>
                        <a14:backgroundMark x1="33246" y1="53691" x2="33246" y2="54362"/>
                        <a14:backgroundMark x1="54331" y1="65101" x2="54856" y2="61745"/>
                        <a14:backgroundMark x1="38583" y1="46309" x2="38408" y2="48322"/>
                      </a14:backgroundRemoval>
                    </a14:imgEffect>
                    <a14:imgEffect>
                      <a14:colorTemperature colorTemp="5300"/>
                    </a14:imgEffect>
                  </a14:imgLayer>
                </a14:imgProps>
              </a:ext>
            </a:extLst>
          </a:blip>
          <a:stretch>
            <a:fillRect/>
          </a:stretch>
        </p:blipFill>
        <p:spPr>
          <a:xfrm>
            <a:off x="6670909" y="6508069"/>
            <a:ext cx="2446020" cy="3188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27071" y="6488614"/>
            <a:ext cx="2057400" cy="365125"/>
          </a:xfrm>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a:xfrm>
            <a:off x="3028950" y="6477000"/>
            <a:ext cx="3086100" cy="365125"/>
          </a:xfrm>
        </p:spPr>
        <p:txBody>
          <a:bodyPr/>
          <a:lstStyle/>
          <a:p>
            <a:endParaRPr lang="zh-CN" altLang="en-US"/>
          </a:p>
        </p:txBody>
      </p:sp>
      <p:sp>
        <p:nvSpPr>
          <p:cNvPr id="6" name="Slide Number Placeholder 5"/>
          <p:cNvSpPr>
            <a:spLocks noGrp="1"/>
          </p:cNvSpPr>
          <p:nvPr>
            <p:ph type="sldNum" sz="quarter" idx="12"/>
          </p:nvPr>
        </p:nvSpPr>
        <p:spPr>
          <a:xfrm>
            <a:off x="6457950" y="6484937"/>
            <a:ext cx="2057400" cy="365125"/>
          </a:xfrm>
        </p:spPr>
        <p:txBody>
          <a:bodyPr/>
          <a:lstStyle/>
          <a:p>
            <a:fld id="{DFD1778A-1765-4A8A-93A2-D47CF2BF4111}" type="slidenum">
              <a:rPr lang="zh-CN" altLang="en-US" smtClean="0"/>
              <a:t>‹#›</a:t>
            </a:fld>
            <a:endParaRPr lang="zh-CN" altLang="en-US"/>
          </a:p>
        </p:txBody>
      </p:sp>
      <p:sp>
        <p:nvSpPr>
          <p:cNvPr id="7" name="Rectangle 16"/>
          <p:cNvSpPr>
            <a:spLocks noChangeArrowheads="1"/>
          </p:cNvSpPr>
          <p:nvPr userDrawn="1"/>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pic>
        <p:nvPicPr>
          <p:cNvPr id="8" name="图片 7"/>
          <p:cNvPicPr>
            <a:picLocks noChangeAspect="1"/>
          </p:cNvPicPr>
          <p:nvPr userDrawn="1"/>
        </p:nvPicPr>
        <p:blipFill>
          <a:blip r:embed="rId2"/>
          <a:stretch>
            <a:fillRect/>
          </a:stretch>
        </p:blipFill>
        <p:spPr>
          <a:xfrm>
            <a:off x="0" y="0"/>
            <a:ext cx="9144000" cy="1210567"/>
          </a:xfrm>
          <a:prstGeom prst="rect">
            <a:avLst/>
          </a:prstGeom>
        </p:spPr>
      </p:pic>
      <p:pic>
        <p:nvPicPr>
          <p:cNvPr id="9" name="图片 8"/>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1719" b="99063" l="625" r="99688">
                        <a14:foregroundMark x1="32344" y1="11563" x2="16250" y2="21094"/>
                        <a14:foregroundMark x1="16250" y1="21094" x2="8594" y2="35781"/>
                        <a14:foregroundMark x1="8594" y1="35781" x2="9219" y2="55625"/>
                        <a14:foregroundMark x1="9219" y1="55625" x2="14375" y2="68750"/>
                        <a14:foregroundMark x1="14375" y1="68750" x2="23906" y2="77500"/>
                        <a14:foregroundMark x1="23906" y1="77500" x2="52656" y2="86250"/>
                        <a14:foregroundMark x1="52656" y1="86250" x2="67188" y2="85313"/>
                        <a14:foregroundMark x1="67188" y1="85313" x2="72813" y2="82969"/>
                        <a14:foregroundMark x1="56094" y1="7656" x2="31563" y2="10781"/>
                        <a14:foregroundMark x1="31563" y1="10781" x2="12500" y2="18281"/>
                        <a14:foregroundMark x1="12500" y1="18281" x2="7344" y2="25625"/>
                        <a14:foregroundMark x1="7344" y1="25625" x2="6250" y2="52969"/>
                        <a14:foregroundMark x1="6250" y1="52969" x2="9844" y2="65781"/>
                        <a14:foregroundMark x1="9844" y1="65781" x2="26563" y2="84844"/>
                        <a14:foregroundMark x1="26563" y1="84844" x2="55781" y2="89688"/>
                        <a14:foregroundMark x1="55781" y1="89688" x2="67969" y2="88750"/>
                        <a14:foregroundMark x1="67969" y1="88750" x2="77500" y2="85313"/>
                        <a14:foregroundMark x1="77500" y1="85313" x2="85781" y2="75781"/>
                        <a14:foregroundMark x1="85781" y1="75781" x2="91094" y2="63750"/>
                        <a14:foregroundMark x1="91094" y1="63750" x2="92188" y2="43125"/>
                        <a14:foregroundMark x1="92188" y1="43125" x2="89531" y2="31875"/>
                        <a14:foregroundMark x1="89531" y1="31875" x2="75000" y2="15000"/>
                        <a14:foregroundMark x1="75000" y1="15000" x2="51094" y2="9063"/>
                        <a14:foregroundMark x1="80000" y1="25313" x2="41094" y2="24531"/>
                        <a14:foregroundMark x1="41094" y1="24531" x2="24063" y2="49375"/>
                        <a14:foregroundMark x1="24063" y1="49375" x2="45469" y2="64844"/>
                        <a14:foregroundMark x1="45469" y1="64844" x2="70156" y2="47656"/>
                        <a14:foregroundMark x1="70156" y1="47656" x2="46094" y2="31563"/>
                        <a14:foregroundMark x1="46094" y1="31563" x2="23594" y2="41719"/>
                        <a14:foregroundMark x1="23594" y1="41719" x2="22813" y2="43750"/>
                        <a14:foregroundMark x1="69688" y1="33594" x2="56406" y2="24844"/>
                        <a14:foregroundMark x1="56406" y1="24844" x2="26563" y2="21406"/>
                        <a14:foregroundMark x1="26563" y1="21406" x2="14844" y2="48125"/>
                        <a14:foregroundMark x1="14844" y1="48125" x2="45938" y2="75938"/>
                        <a14:foregroundMark x1="45938" y1="75938" x2="68906" y2="46875"/>
                        <a14:foregroundMark x1="68906" y1="46875" x2="27187" y2="27031"/>
                        <a14:foregroundMark x1="27187" y1="27031" x2="5781" y2="47813"/>
                        <a14:foregroundMark x1="5781" y1="47813" x2="11563" y2="53438"/>
                        <a14:foregroundMark x1="59531" y1="26094" x2="47969" y2="30156"/>
                        <a14:foregroundMark x1="47969" y1="30156" x2="38594" y2="63750"/>
                        <a14:foregroundMark x1="38594" y1="63750" x2="84688" y2="66406"/>
                        <a14:foregroundMark x1="84688" y1="66406" x2="68281" y2="32344"/>
                        <a14:foregroundMark x1="68281" y1="32344" x2="37031" y2="37969"/>
                        <a14:foregroundMark x1="37031" y1="37969" x2="34219" y2="42656"/>
                        <a14:foregroundMark x1="72188" y1="52344" x2="64375" y2="52344"/>
                        <a14:foregroundMark x1="64375" y1="52344" x2="59531" y2="64688"/>
                        <a14:foregroundMark x1="59531" y1="64688" x2="74063" y2="50469"/>
                        <a14:foregroundMark x1="74063" y1="50469" x2="54219" y2="49531"/>
                        <a14:foregroundMark x1="54219" y1="49531" x2="47813" y2="55625"/>
                        <a14:foregroundMark x1="57656" y1="46719" x2="49219" y2="49844"/>
                        <a14:foregroundMark x1="49219" y1="49844" x2="36406" y2="66250"/>
                        <a14:foregroundMark x1="36406" y1="66250" x2="53750" y2="78750"/>
                        <a14:foregroundMark x1="53750" y1="78750" x2="71719" y2="62813"/>
                        <a14:foregroundMark x1="71719" y1="62813" x2="39063" y2="47344"/>
                        <a14:foregroundMark x1="39063" y1="47344" x2="24375" y2="58438"/>
                        <a14:foregroundMark x1="24375" y1="58438" x2="35938" y2="66719"/>
                        <a14:foregroundMark x1="35938" y1="66719" x2="40781" y2="67188"/>
                        <a14:foregroundMark x1="50781" y1="37969" x2="42656" y2="38906"/>
                        <a14:foregroundMark x1="42656" y1="38906" x2="32656" y2="54219"/>
                        <a14:foregroundMark x1="32656" y1="54219" x2="55156" y2="44688"/>
                        <a14:foregroundMark x1="55156" y1="44688" x2="32500" y2="34063"/>
                        <a14:foregroundMark x1="32500" y1="34063" x2="25625" y2="39063"/>
                        <a14:foregroundMark x1="40156" y1="56406" x2="22813" y2="68906"/>
                        <a14:foregroundMark x1="22813" y1="68906" x2="47656" y2="82031"/>
                        <a14:foregroundMark x1="47656" y1="82031" x2="38438" y2="54063"/>
                        <a14:foregroundMark x1="38438" y1="54063" x2="21250" y2="55000"/>
                        <a14:foregroundMark x1="11719" y1="28906" x2="16719" y2="37188"/>
                        <a14:foregroundMark x1="16719" y1="37188" x2="17656" y2="27344"/>
                        <a14:foregroundMark x1="17656" y1="27344" x2="12812" y2="31250"/>
                        <a14:foregroundMark x1="5781" y1="34063" x2="781" y2="43594"/>
                        <a14:foregroundMark x1="781" y1="43594" x2="7969" y2="39844"/>
                        <a14:foregroundMark x1="7969" y1="39844" x2="6250" y2="38906"/>
                        <a14:foregroundMark x1="37031" y1="81719" x2="29063" y2="85781"/>
                        <a14:foregroundMark x1="29063" y1="85781" x2="33750" y2="93750"/>
                        <a14:foregroundMark x1="33750" y1="93750" x2="45313" y2="96875"/>
                        <a14:foregroundMark x1="45313" y1="96875" x2="58750" y2="95469"/>
                        <a14:foregroundMark x1="58750" y1="95469" x2="62031" y2="91406"/>
                        <a14:foregroundMark x1="48750" y1="87031" x2="46094" y2="86875"/>
                        <a14:foregroundMark x1="43438" y1="96250" x2="55156" y2="99063"/>
                        <a14:foregroundMark x1="55156" y1="99063" x2="61875" y2="96875"/>
                        <a14:foregroundMark x1="88906" y1="25781" x2="95000" y2="41406"/>
                        <a14:foregroundMark x1="95000" y1="41406" x2="90781" y2="63438"/>
                        <a14:foregroundMark x1="90781" y1="63438" x2="90313" y2="58125"/>
                        <a14:foregroundMark x1="36406" y1="8281" x2="48594" y2="3281"/>
                        <a14:foregroundMark x1="48594" y1="3281" x2="62656" y2="5000"/>
                        <a14:foregroundMark x1="62656" y1="5000" x2="71094" y2="10156"/>
                        <a14:foregroundMark x1="71094" y1="10156" x2="61719" y2="11406"/>
                        <a14:foregroundMark x1="61719" y1="11406" x2="52812" y2="9219"/>
                        <a14:foregroundMark x1="40156" y1="2969" x2="51094" y2="1719"/>
                        <a14:foregroundMark x1="51094" y1="1719" x2="59375" y2="2500"/>
                        <a14:foregroundMark x1="94063" y1="32969" x2="99375" y2="41719"/>
                        <a14:foregroundMark x1="99166" y1="43200" x2="96250" y2="63906"/>
                        <a14:foregroundMark x1="96250" y1="63906" x2="90781" y2="50000"/>
                        <a14:foregroundMark x1="90781" y1="50000" x2="91094" y2="36250"/>
                        <a14:foregroundMark x1="91094" y1="36250" x2="90625" y2="34531"/>
                        <a14:foregroundMark x1="67344" y1="20156" x2="86094" y2="28906"/>
                        <a14:foregroundMark x1="86094" y1="28906" x2="72188" y2="23906"/>
                        <a14:foregroundMark x1="72188" y1="23906" x2="71250" y2="20469"/>
                        <a14:foregroundMark x1="94375" y1="29063" x2="98594" y2="39375"/>
                        <a14:foregroundMark x1="98524" y1="43271" x2="98281" y2="56875"/>
                        <a14:foregroundMark x1="98594" y1="39375" x2="98550" y2="41844"/>
                        <a14:foregroundMark x1="98281" y1="56875" x2="96563" y2="64844"/>
                        <a14:foregroundMark x1="96563" y1="64844" x2="89688" y2="54219"/>
                        <a14:foregroundMark x1="89688" y1="54219" x2="88438" y2="36719"/>
                        <a14:foregroundMark x1="88438" y1="36719" x2="91719" y2="29375"/>
                        <a14:foregroundMark x1="91719" y1="29375" x2="94844" y2="29063"/>
                        <a14:foregroundMark x1="98438" y1="43594" x2="99688" y2="54531"/>
                        <a14:foregroundMark x1="99688" y1="54531" x2="98594" y2="60781"/>
                        <a14:backgroundMark x1="99688" y1="41719" x2="99844" y2="43125"/>
                      </a14:backgroundRemoval>
                    </a14:imgEffect>
                  </a14:imgLayer>
                </a14:imgProps>
              </a:ext>
              <a:ext uri="{28A0092B-C50C-407E-A947-70E740481C1C}">
                <a14:useLocalDpi xmlns:a14="http://schemas.microsoft.com/office/drawing/2010/main" val="0"/>
              </a:ext>
            </a:extLst>
          </a:blip>
          <a:stretch>
            <a:fillRect/>
          </a:stretch>
        </p:blipFill>
        <p:spPr>
          <a:xfrm>
            <a:off x="8026400" y="147574"/>
            <a:ext cx="915418" cy="915418"/>
          </a:xfrm>
          <a:prstGeom prst="rect">
            <a:avLst/>
          </a:prstGeom>
        </p:spPr>
      </p:pic>
      <p:pic>
        <p:nvPicPr>
          <p:cNvPr id="10" name="图片 9"/>
          <p:cNvPicPr>
            <a:picLocks noChangeAspect="1"/>
          </p:cNvPicPr>
          <p:nvPr userDrawn="1"/>
        </p:nvPicPr>
        <p:blipFill>
          <a:blip r:embed="rId5">
            <a:grayscl/>
            <a:extLst>
              <a:ext uri="{BEBA8EAE-BF5A-486C-A8C5-ECC9F3942E4B}">
                <a14:imgProps xmlns:a14="http://schemas.microsoft.com/office/drawing/2010/main">
                  <a14:imgLayer r:embed="rId6">
                    <a14:imgEffect>
                      <a14:backgroundRemoval t="9396" b="89933" l="4112" r="97025">
                        <a14:foregroundMark x1="3854" y1="44295" x2="3587" y2="71812"/>
                        <a14:foregroundMark x1="4024" y1="26846" x2="3861" y2="43624"/>
                        <a14:foregroundMark x1="3926" y1="43624" x2="4112" y2="28188"/>
                        <a14:foregroundMark x1="3587" y1="71812" x2="3918" y2="44295"/>
                        <a14:foregroundMark x1="4112" y1="28188" x2="4112" y2="27517"/>
                        <a14:foregroundMark x1="22922" y1="36242" x2="23360" y2="41611"/>
                        <a14:foregroundMark x1="18719" y1="45628" x2="18548" y2="48993"/>
                        <a14:foregroundMark x1="19948" y1="21477" x2="19236" y2="35469"/>
                        <a14:foregroundMark x1="20035" y1="20134" x2="20472" y2="20805"/>
                        <a14:foregroundMark x1="31496" y1="22819" x2="27209" y2="53020"/>
                        <a14:foregroundMark x1="27209" y1="53020" x2="31234" y2="28188"/>
                        <a14:foregroundMark x1="27472" y1="18792" x2="28084" y2="19463"/>
                        <a14:foregroundMark x1="37942" y1="74998" x2="37883" y2="79195"/>
                        <a14:foregroundMark x1="38325" y1="47949" x2="38111" y2="63087"/>
                        <a14:foregroundMark x1="38670" y1="23490" x2="38362" y2="45313"/>
                        <a14:foregroundMark x1="37883" y1="79195" x2="37970" y2="80537"/>
                        <a14:foregroundMark x1="49138" y1="64625" x2="49169" y2="88591"/>
                        <a14:foregroundMark x1="49081" y1="20134" x2="49134" y2="61145"/>
                        <a14:foregroundMark x1="50919" y1="18121" x2="52231" y2="26846"/>
                        <a14:foregroundMark x1="55731" y1="54362" x2="60892" y2="38255"/>
                        <a14:foregroundMark x1="59405" y1="67785" x2="60455" y2="83221"/>
                        <a14:foregroundMark x1="67143" y1="66443" x2="67279" y2="71141"/>
                        <a14:foregroundMark x1="66841" y1="56015" x2="66896" y2="57917"/>
                        <a14:foregroundMark x1="66326" y1="38255" x2="66420" y2="41482"/>
                        <a14:foregroundMark x1="67031" y1="80182" x2="66929" y2="83893"/>
                        <a14:foregroundMark x1="67279" y1="71141" x2="67154" y2="75703"/>
                        <a14:foregroundMark x1="73053" y1="44295" x2="73388" y2="44387"/>
                        <a14:foregroundMark x1="74803" y1="22819" x2="74803" y2="26843"/>
                        <a14:foregroundMark x1="80082" y1="76701" x2="80052" y2="79195"/>
                        <a14:foregroundMark x1="80665" y1="28188" x2="80639" y2="30358"/>
                        <a14:foregroundMark x1="95276" y1="27517" x2="95013" y2="71141"/>
                        <a14:foregroundMark x1="95013" y1="71141" x2="97025" y2="66443"/>
                        <a14:foregroundMark x1="92388" y1="13423" x2="92250" y2="21884"/>
                        <a14:foregroundMark x1="64742" y1="18121" x2="64742" y2="21887"/>
                        <a14:foregroundMark x1="64742" y1="11409" x2="64742" y2="17450"/>
                        <a14:foregroundMark x1="9974" y1="40268" x2="9886" y2="36913"/>
                        <a14:foregroundMark x1="11582" y1="39191" x2="12073" y2="40268"/>
                        <a14:foregroundMark x1="90989" y1="44295" x2="91864" y2="38926"/>
                        <a14:foregroundMark x1="40157" y1="49664" x2="40157" y2="49664"/>
                        <a14:foregroundMark x1="40332" y1="48322" x2="40157" y2="48322"/>
                        <a14:backgroundMark x1="2712" y1="54362" x2="2887" y2="53020"/>
                        <a14:backgroundMark x1="5249" y1="43624" x2="5249" y2="44295"/>
                        <a14:backgroundMark x1="13473" y1="26846" x2="13473" y2="26174"/>
                        <a14:backgroundMark x1="13998" y1="67785" x2="13736" y2="71812"/>
                        <a14:backgroundMark x1="10586" y1="75839" x2="11374" y2="77181"/>
                        <a14:backgroundMark x1="10586" y1="49664" x2="11111" y2="46980"/>
                        <a14:backgroundMark x1="38845" y1="59732" x2="38933" y2="59060"/>
                        <a14:backgroundMark x1="38145" y1="65772" x2="38233" y2="72483"/>
                        <a14:backgroundMark x1="38233" y1="63087" x2="38233" y2="66443"/>
                        <a14:backgroundMark x1="38058" y1="72483" x2="38145" y2="74497"/>
                        <a14:backgroundMark x1="41032" y1="32886" x2="41207" y2="32886"/>
                        <a14:backgroundMark x1="40945" y1="30201" x2="41120" y2="30872"/>
                        <a14:backgroundMark x1="66929" y1="46309" x2="67017" y2="46980"/>
                        <a14:backgroundMark x1="66579" y1="47651" x2="66142" y2="53020"/>
                        <a14:backgroundMark x1="66929" y1="61074" x2="67017" y2="59060"/>
                        <a14:backgroundMark x1="65967" y1="79195" x2="65267" y2="79195"/>
                        <a14:backgroundMark x1="67017" y1="78523" x2="67104" y2="77181"/>
                        <a14:backgroundMark x1="65529" y1="18792" x2="66317" y2="29530"/>
                        <a14:backgroundMark x1="66317" y1="31544" x2="65792" y2="34228"/>
                        <a14:backgroundMark x1="66404" y1="45638" x2="66667" y2="45638"/>
                        <a14:backgroundMark x1="66929" y1="46980" x2="66404" y2="47651"/>
                        <a14:backgroundMark x1="66929" y1="59060" x2="66929" y2="66443"/>
                        <a14:backgroundMark x1="66929" y1="57718" x2="67017" y2="58389"/>
                        <a14:backgroundMark x1="66754" y1="77852" x2="66842" y2="80537"/>
                        <a14:backgroundMark x1="66929" y1="79866" x2="67104" y2="77181"/>
                        <a14:backgroundMark x1="74103" y1="38255" x2="74453" y2="35570"/>
                        <a14:backgroundMark x1="74016" y1="37584" x2="74453" y2="30872"/>
                        <a14:backgroundMark x1="74366" y1="58389" x2="74366" y2="59060"/>
                        <a14:backgroundMark x1="75503" y1="57047" x2="75503" y2="62416"/>
                        <a14:backgroundMark x1="74453" y1="38255" x2="73928" y2="46309"/>
                        <a14:backgroundMark x1="74541" y1="28859" x2="74628" y2="39597"/>
                        <a14:backgroundMark x1="65704" y1="17450" x2="65704" y2="18121"/>
                        <a14:backgroundMark x1="65442" y1="16779" x2="65792" y2="16779"/>
                        <a14:backgroundMark x1="67017" y1="76510" x2="67017" y2="78523"/>
                        <a14:backgroundMark x1="67279" y1="76510" x2="66929" y2="79866"/>
                        <a14:backgroundMark x1="48294" y1="62416" x2="48381" y2="65772"/>
                        <a14:backgroundMark x1="48206" y1="54362" x2="48469" y2="55034"/>
                        <a14:backgroundMark x1="52318" y1="27517" x2="52318" y2="28859"/>
                        <a14:backgroundMark x1="52318" y1="26174" x2="52581" y2="26846"/>
                        <a14:backgroundMark x1="76203" y1="46309" x2="75853" y2="49664"/>
                        <a14:backgroundMark x1="73403" y1="61074" x2="73491" y2="60403"/>
                        <a14:backgroundMark x1="19510" y1="39597" x2="19248" y2="42282"/>
                        <a14:backgroundMark x1="19248" y1="40940" x2="18548" y2="44295"/>
                        <a14:backgroundMark x1="19423" y1="36242" x2="19160" y2="39597"/>
                        <a14:backgroundMark x1="21172" y1="46980" x2="20997" y2="50336"/>
                        <a14:backgroundMark x1="22222" y1="55034" x2="22222" y2="55705"/>
                        <a14:backgroundMark x1="23710" y1="48993" x2="23710" y2="48993"/>
                        <a14:backgroundMark x1="22310" y1="41611" x2="22310" y2="41611"/>
                        <a14:backgroundMark x1="28171" y1="18792" x2="28171" y2="18792"/>
                        <a14:backgroundMark x1="18723" y1="45638" x2="18723" y2="45638"/>
                        <a14:backgroundMark x1="18723" y1="44966" x2="18723" y2="44966"/>
                        <a14:backgroundMark x1="18548" y1="45638" x2="18548" y2="45638"/>
                        <a14:backgroundMark x1="20122" y1="50336" x2="20122" y2="50336"/>
                        <a14:backgroundMark x1="19073" y1="61745" x2="19073" y2="61745"/>
                        <a14:backgroundMark x1="13211" y1="57047" x2="13211" y2="57047"/>
                        <a14:backgroundMark x1="11286" y1="55705" x2="11286" y2="55705"/>
                        <a14:backgroundMark x1="83990" y1="66443" x2="83990" y2="66443"/>
                        <a14:backgroundMark x1="85127" y1="51678" x2="85127" y2="51678"/>
                        <a14:backgroundMark x1="81540" y1="59060" x2="81540" y2="59060"/>
                        <a14:backgroundMark x1="81365" y1="36913" x2="81365" y2="36913"/>
                        <a14:backgroundMark x1="81540" y1="73826" x2="81540" y2="73826"/>
                        <a14:backgroundMark x1="80140" y1="63758" x2="80140" y2="63758"/>
                        <a14:backgroundMark x1="80490" y1="30201" x2="79703" y2="73826"/>
                        <a14:backgroundMark x1="80577" y1="27517" x2="80577" y2="28188"/>
                        <a14:backgroundMark x1="92038" y1="24832" x2="92388" y2="24161"/>
                        <a14:backgroundMark x1="67017" y1="79866" x2="67017" y2="79866"/>
                        <a14:backgroundMark x1="80052" y1="73154" x2="79790" y2="74497"/>
                        <a14:backgroundMark x1="91951" y1="44295" x2="92126" y2="42953"/>
                        <a14:backgroundMark x1="33333" y1="53020" x2="33333" y2="53020"/>
                        <a14:backgroundMark x1="33421" y1="53020" x2="33421" y2="53020"/>
                        <a14:backgroundMark x1="33421" y1="53020" x2="33421" y2="53020"/>
                        <a14:backgroundMark x1="33421" y1="53020" x2="33333" y2="53020"/>
                        <a14:backgroundMark x1="33246" y1="53691" x2="33246" y2="54362"/>
                        <a14:backgroundMark x1="54331" y1="65101" x2="54856" y2="61745"/>
                        <a14:backgroundMark x1="38583" y1="46309" x2="38408" y2="48322"/>
                      </a14:backgroundRemoval>
                    </a14:imgEffect>
                    <a14:imgEffect>
                      <a14:colorTemperature colorTemp="5300"/>
                    </a14:imgEffect>
                  </a14:imgLayer>
                </a14:imgProps>
              </a:ext>
            </a:extLst>
          </a:blip>
          <a:stretch>
            <a:fillRect/>
          </a:stretch>
        </p:blipFill>
        <p:spPr>
          <a:xfrm>
            <a:off x="6670909" y="6508069"/>
            <a:ext cx="2446020" cy="31886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AutoShape 2"/>
          <p:cNvSpPr>
            <a:spLocks noGrp="1"/>
          </p:cNvSpPr>
          <p:nvPr>
            <p:ph type="body" sz="quarter" idx="6" hasCustomPrompt="1"/>
          </p:nvPr>
        </p:nvSpPr>
        <p:spPr>
          <a:xfrm>
            <a:off x="685800" y="1122363"/>
            <a:ext cx="7772400" cy="2387600"/>
          </a:xfrm>
          <a:prstGeom prst="rect">
            <a:avLst/>
          </a:prstGeom>
          <a:noFill/>
          <a:ln w="12700">
            <a:noFill/>
            <a:prstDash val="solid"/>
          </a:ln>
        </p:spPr>
        <p:txBody>
          <a:bodyPr wrap="square" lIns="91440" tIns="45720" rIns="91440" bIns="45720" anchor="b">
            <a:noAutofit/>
          </a:bodyPr>
          <a:lstStyle>
            <a:lvl1pPr algn="ctr">
              <a:lnSpc>
                <a:spcPct val="92000"/>
              </a:lnSpc>
              <a:defRPr sz="6000" b="0" i="0" u="none" strike="noStrike" spc="0">
                <a:solidFill>
                  <a:srgbClr val="000000">
                    <a:alpha val="100000"/>
                  </a:srgbClr>
                </a:solidFill>
                <a:latin typeface="Noto Sans SC"/>
              </a:defRPr>
            </a:lvl1pPr>
          </a:lstStyle>
          <a:p>
            <a:pPr marL="0" indent="0" algn="ctr">
              <a:lnSpc>
                <a:spcPct val="92000"/>
              </a:lnSpc>
            </a:pPr>
            <a:r>
              <a:rPr lang="en-US" sz="60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7" hasCustomPrompt="1"/>
          </p:nvPr>
        </p:nvSpPr>
        <p:spPr>
          <a:xfrm>
            <a:off x="1143000" y="3602038"/>
            <a:ext cx="6858000" cy="1655762"/>
          </a:xfrm>
          <a:prstGeom prst="rect">
            <a:avLst/>
          </a:prstGeom>
          <a:noFill/>
          <a:ln w="12700">
            <a:noFill/>
            <a:prstDash val="solid"/>
          </a:ln>
        </p:spPr>
        <p:txBody>
          <a:bodyPr wrap="square" lIns="91440" tIns="45720" rIns="91440" bIns="45720" anchor="t">
            <a:normAutofit/>
          </a:bodyPr>
          <a:lstStyle>
            <a:lvl1pPr algn="ctr">
              <a:lnSpc>
                <a:spcPct val="92000"/>
              </a:lnSpc>
              <a:defRPr sz="2400" b="0" i="0" u="none" strike="noStrike" spc="0">
                <a:solidFill>
                  <a:srgbClr val="000000">
                    <a:alpha val="100000"/>
                  </a:srgbClr>
                </a:solidFill>
                <a:latin typeface="Noto Sans SC"/>
              </a:defRPr>
            </a:lvl1pPr>
          </a:lstStyle>
          <a:p>
            <a:pPr marL="0" indent="0" algn="ctr">
              <a:lnSpc>
                <a:spcPct val="92000"/>
              </a:lnSpc>
              <a:spcBef>
                <a:spcPts val="1000"/>
              </a:spcBef>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单击此处编辑母版副标题样式</a:t>
            </a:r>
          </a:p>
        </p:txBody>
      </p:sp>
      <p:sp>
        <p:nvSpPr>
          <p:cNvPr id="4" name="AutoShape 4"/>
          <p:cNvSpPr>
            <a:spLocks noGrp="1"/>
          </p:cNvSpPr>
          <p:nvPr>
            <p:ph type="body" sz="quarter" idx="8"/>
          </p:nvPr>
        </p:nvSpPr>
        <p:spPr>
          <a:xfrm>
            <a:off x="27071" y="6488614"/>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5" name="AutoShape 5"/>
          <p:cNvSpPr>
            <a:spLocks noGrp="1"/>
          </p:cNvSpPr>
          <p:nvPr>
            <p:ph type="body" sz="quarter" idx="9" hasCustomPrompt="1"/>
          </p:nvPr>
        </p:nvSpPr>
        <p:spPr>
          <a:xfrm>
            <a:off x="3028950" y="6477000"/>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6" name="AutoShape 6"/>
          <p:cNvSpPr>
            <a:spLocks noGrp="1"/>
          </p:cNvSpPr>
          <p:nvPr>
            <p:ph type="body" sz="quarter" idx="10"/>
          </p:nvPr>
        </p:nvSpPr>
        <p:spPr>
          <a:xfrm>
            <a:off x="6457950" y="6484937"/>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
        <p:nvSpPr>
          <p:cNvPr id="7" name="AutoShape 7"/>
          <p:cNvSpPr/>
          <p:nvPr/>
        </p:nvSpPr>
        <p:spPr>
          <a:xfrm>
            <a:off x="0" y="6477000"/>
            <a:ext cx="9144000" cy="381000"/>
          </a:xfrm>
          <a:prstGeom prst="rect">
            <a:avLst/>
          </a:prstGeom>
          <a:solidFill>
            <a:srgbClr val="969696">
              <a:alpha val="39999"/>
            </a:srgbClr>
          </a:solidFill>
          <a:ln w="12700">
            <a:noFill/>
            <a:prstDash val="solid"/>
            <a:miter lim="8000000"/>
          </a:ln>
        </p:spPr>
        <p:txBody>
          <a:bodyPr wrap="none" lIns="91440" tIns="45720" rIns="91440" bIns="45720" rtlCol="0" anchor="ctr">
            <a:noAutofit/>
          </a:bodyPr>
          <a:lstStyle/>
          <a:p>
            <a:pPr marL="0" indent="0" algn="l">
              <a:lnSpc>
                <a:spcPct val="100000"/>
              </a:lnSpc>
              <a:defRPr/>
            </a:pPr>
            <a:r>
              <a:rPr lang="en-US" sz="1800" b="0" i="0" u="none" strike="noStrike">
                <a:solidFill>
                  <a:srgbClr val="000000"/>
                </a:solidFill>
                <a:latin typeface="Aptos" panose="020B0004020202020204"/>
                <a:ea typeface="Aptos" panose="020B0004020202020204"/>
                <a:cs typeface="Aptos" panose="020B0004020202020204"/>
                <a:sym typeface="Aptos" panose="020B0004020202020204"/>
              </a:rPr>
              <a:t> </a:t>
            </a:r>
            <a:endParaRPr lang="en-US" sz="1100"/>
          </a:p>
        </p:txBody>
      </p:sp>
      <p:pic>
        <p:nvPicPr>
          <p:cNvPr id="8" name="Picture 8"/>
          <p:cNvPicPr>
            <a:picLocks noChangeAspect="1"/>
          </p:cNvPicPr>
          <p:nvPr/>
        </p:nvPicPr>
        <p:blipFill>
          <a:blip r:embed="rId2"/>
          <a:srcRect/>
          <a:stretch>
            <a:fillRect/>
          </a:stretch>
        </p:blipFill>
        <p:spPr>
          <a:xfrm>
            <a:off x="0" y="0"/>
            <a:ext cx="9144000" cy="1210567"/>
          </a:xfrm>
          <a:prstGeom prst="rect">
            <a:avLst/>
          </a:prstGeom>
          <a:ln w="12700">
            <a:noFill/>
            <a:prstDash val="solid"/>
          </a:ln>
        </p:spPr>
      </p:pic>
      <p:pic>
        <p:nvPicPr>
          <p:cNvPr id="9" name="Picture 9"/>
          <p:cNvPicPr>
            <a:picLocks noChangeAspect="1"/>
          </p:cNvPicPr>
          <p:nvPr/>
        </p:nvPicPr>
        <p:blipFill>
          <a:blip r:embed="rId3"/>
          <a:srcRect/>
          <a:stretch>
            <a:fillRect/>
          </a:stretch>
        </p:blipFill>
        <p:spPr>
          <a:xfrm>
            <a:off x="8026400" y="147574"/>
            <a:ext cx="915418" cy="915418"/>
          </a:xfrm>
          <a:prstGeom prst="rect">
            <a:avLst/>
          </a:prstGeom>
          <a:ln w="12700">
            <a:noFill/>
            <a:prstDash val="solid"/>
          </a:ln>
        </p:spPr>
      </p:pic>
      <p:pic>
        <p:nvPicPr>
          <p:cNvPr id="10" name="Picture 10"/>
          <p:cNvPicPr>
            <a:picLocks noChangeAspect="1"/>
          </p:cNvPicPr>
          <p:nvPr/>
        </p:nvPicPr>
        <p:blipFill>
          <a:blip r:embed="rId4">
            <a:grayscl/>
          </a:blip>
          <a:srcRect/>
          <a:stretch>
            <a:fillRect/>
          </a:stretch>
        </p:blipFill>
        <p:spPr>
          <a:xfrm>
            <a:off x="6670909" y="6508069"/>
            <a:ext cx="2446020" cy="318860"/>
          </a:xfrm>
          <a:prstGeom prst="rect">
            <a:avLst/>
          </a:prstGeom>
          <a:ln w="12700">
            <a:noFill/>
            <a:prstDash val="solid"/>
          </a:ln>
        </p:spPr>
      </p:pic>
    </p:spTree>
    <p:extLst>
      <p:ext uri="{BB962C8B-B14F-4D97-AF65-F5344CB8AC3E}">
        <p14:creationId xmlns:p14="http://schemas.microsoft.com/office/powerpoint/2010/main" val="3141069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和内容">
    <p:spTree>
      <p:nvGrpSpPr>
        <p:cNvPr id="1" name=""/>
        <p:cNvGrpSpPr/>
        <p:nvPr/>
      </p:nvGrpSpPr>
      <p:grpSpPr>
        <a:xfrm>
          <a:off x="0" y="0"/>
          <a:ext cx="0" cy="0"/>
          <a:chOff x="0" y="0"/>
          <a:chExt cx="0" cy="0"/>
        </a:xfrm>
      </p:grpSpPr>
      <p:sp>
        <p:nvSpPr>
          <p:cNvPr id="2" name="AutoShape 2"/>
          <p:cNvSpPr>
            <a:spLocks noGrp="1"/>
          </p:cNvSpPr>
          <p:nvPr>
            <p:ph type="body" sz="quarter" idx="11" hasCustomPrompt="1"/>
          </p:nvPr>
        </p:nvSpPr>
        <p:spPr>
          <a:xfrm>
            <a:off x="628650" y="365126"/>
            <a:ext cx="7886700" cy="1325563"/>
          </a:xfrm>
          <a:prstGeom prst="rect">
            <a:avLst/>
          </a:prstGeom>
          <a:noFill/>
          <a:ln w="12700">
            <a:noFill/>
            <a:prstDash val="solid"/>
          </a:ln>
        </p:spPr>
        <p:txBody>
          <a:bodyPr wrap="square" lIns="91440" tIns="45720" rIns="91440" bIns="45720" anchor="ctr">
            <a:normAutofit/>
          </a:bodyPr>
          <a:lstStyle>
            <a:lvl1pPr algn="l">
              <a:lnSpc>
                <a:spcPct val="92000"/>
              </a:lnSpc>
              <a:defRPr sz="4400" b="0" i="0" u="none" strike="noStrike" spc="0">
                <a:solidFill>
                  <a:srgbClr val="000000">
                    <a:alpha val="100000"/>
                  </a:srgbClr>
                </a:solidFill>
                <a:latin typeface="Noto Sans SC"/>
              </a:defRPr>
            </a:lvl1pPr>
          </a:lstStyle>
          <a:p>
            <a:pPr marL="0" indent="0" algn="l">
              <a:lnSpc>
                <a:spcPct val="92000"/>
              </a:lnSpc>
            </a:pPr>
            <a:r>
              <a:rPr lang="en-US" sz="44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12"/>
          </p:nvPr>
        </p:nvSpPr>
        <p:spPr>
          <a:xfrm>
            <a:off x="628650" y="1825625"/>
            <a:ext cx="7886700" cy="4351338"/>
          </a:xfrm>
          <a:prstGeom prst="rect">
            <a:avLst/>
          </a:prstGeom>
          <a:noFill/>
          <a:ln w="12700">
            <a:noFill/>
            <a:prstDash val="solid"/>
          </a:ln>
        </p:spPr>
        <p:txBody>
          <a:bodyPr wrap="square" lIns="91440" tIns="45720" rIns="91440" bIns="45720" anchor="t">
            <a:normAutofit/>
          </a:bodyPr>
          <a:lstStyle>
            <a:lvl1pPr marL="584200" indent="-355600" algn="l">
              <a:lnSpc>
                <a:spcPct val="92000"/>
              </a:lnSpc>
              <a:defRPr sz="2800" b="0" i="0" u="none" strike="noStrike" spc="0">
                <a:solidFill>
                  <a:srgbClr val="000000">
                    <a:alpha val="100000"/>
                  </a:srgbClr>
                </a:solidFill>
                <a:latin typeface="Noto Sans SC"/>
              </a:defRPr>
            </a:lvl1pPr>
            <a:lvl2pPr marL="990600" indent="-304800"/>
            <a:lvl3pPr marL="1397000" indent="-254000"/>
            <a:lvl4pPr marL="1828800" indent="-228600"/>
            <a:lvl5pPr marL="2286000" indent="-228600"/>
            <a:lvl6pPr marL="2743200" indent="-228600"/>
            <a:lvl7pPr marL="3200400" indent="-228600"/>
            <a:lvl8pPr marL="3657600" indent="-228600"/>
            <a:lvl9pPr marL="4114800" indent="-228600"/>
          </a:lstStyle>
          <a:p>
            <a:pPr marL="228600" indent="-228600" algn="l">
              <a:lnSpc>
                <a:spcPct val="92000"/>
              </a:lnSpc>
              <a:spcBef>
                <a:spcPts val="10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4" name="AutoShape 4"/>
          <p:cNvSpPr>
            <a:spLocks noGrp="1"/>
          </p:cNvSpPr>
          <p:nvPr>
            <p:ph type="body" sz="quarter" idx="13"/>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5" name="AutoShape 5"/>
          <p:cNvSpPr>
            <a:spLocks noGrp="1"/>
          </p:cNvSpPr>
          <p:nvPr>
            <p:ph type="body" sz="quarter" idx="14"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6" name="AutoShape 6"/>
          <p:cNvSpPr>
            <a:spLocks noGrp="1"/>
          </p:cNvSpPr>
          <p:nvPr>
            <p:ph type="body" sz="quarter" idx="15"/>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12918499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节标题">
    <p:spTree>
      <p:nvGrpSpPr>
        <p:cNvPr id="1" name=""/>
        <p:cNvGrpSpPr/>
        <p:nvPr/>
      </p:nvGrpSpPr>
      <p:grpSpPr>
        <a:xfrm>
          <a:off x="0" y="0"/>
          <a:ext cx="0" cy="0"/>
          <a:chOff x="0" y="0"/>
          <a:chExt cx="0" cy="0"/>
        </a:xfrm>
      </p:grpSpPr>
      <p:sp>
        <p:nvSpPr>
          <p:cNvPr id="2" name="AutoShape 2"/>
          <p:cNvSpPr>
            <a:spLocks noGrp="1"/>
          </p:cNvSpPr>
          <p:nvPr>
            <p:ph type="body" sz="quarter" idx="16" hasCustomPrompt="1"/>
          </p:nvPr>
        </p:nvSpPr>
        <p:spPr>
          <a:xfrm>
            <a:off x="623888" y="1709739"/>
            <a:ext cx="7886700" cy="2852737"/>
          </a:xfrm>
          <a:prstGeom prst="rect">
            <a:avLst/>
          </a:prstGeom>
          <a:noFill/>
          <a:ln w="12700">
            <a:noFill/>
            <a:prstDash val="solid"/>
          </a:ln>
        </p:spPr>
        <p:txBody>
          <a:bodyPr wrap="square" lIns="91440" tIns="45720" rIns="91440" bIns="45720" anchor="b">
            <a:normAutofit/>
          </a:bodyPr>
          <a:lstStyle>
            <a:lvl1pPr algn="l">
              <a:lnSpc>
                <a:spcPct val="92000"/>
              </a:lnSpc>
              <a:defRPr sz="6000" b="0" i="0" u="none" strike="noStrike" spc="0">
                <a:solidFill>
                  <a:srgbClr val="000000">
                    <a:alpha val="100000"/>
                  </a:srgbClr>
                </a:solidFill>
                <a:latin typeface="Noto Sans SC"/>
              </a:defRPr>
            </a:lvl1pPr>
          </a:lstStyle>
          <a:p>
            <a:pPr marL="0" indent="0" algn="l">
              <a:lnSpc>
                <a:spcPct val="92000"/>
              </a:lnSpc>
            </a:pPr>
            <a:r>
              <a:rPr lang="en-US" sz="60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17"/>
          </p:nvPr>
        </p:nvSpPr>
        <p:spPr>
          <a:xfrm>
            <a:off x="623888" y="4589464"/>
            <a:ext cx="7886700" cy="1500187"/>
          </a:xfrm>
          <a:prstGeom prst="rect">
            <a:avLst/>
          </a:prstGeom>
          <a:noFill/>
          <a:ln w="12700">
            <a:noFill/>
            <a:prstDash val="solid"/>
          </a:ln>
        </p:spPr>
        <p:txBody>
          <a:bodyPr wrap="square" lIns="91440" tIns="45720" rIns="91440" bIns="45720" anchor="t">
            <a:normAutofit/>
          </a:bodyPr>
          <a:lstStyle>
            <a:lvl1pPr algn="l">
              <a:lnSpc>
                <a:spcPct val="92000"/>
              </a:lnSpc>
              <a:defRPr sz="2400" b="0" i="0" u="none" strike="noStrike" spc="0">
                <a:solidFill>
                  <a:srgbClr val="767676">
                    <a:alpha val="100000"/>
                  </a:srgbClr>
                </a:solidFill>
                <a:latin typeface="Noto Sans SC"/>
              </a:defRPr>
            </a:lvl1pPr>
          </a:lstStyle>
          <a:p>
            <a:pPr marL="0" indent="0" algn="l">
              <a:lnSpc>
                <a:spcPct val="92000"/>
              </a:lnSpc>
              <a:spcBef>
                <a:spcPts val="1000"/>
              </a:spcBef>
            </a:pPr>
            <a:r>
              <a:rPr lang="en-US" sz="2400" b="0" i="0" u="none" strike="noStrike">
                <a:solidFill>
                  <a:srgbClr val="767676"/>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p:txBody>
      </p:sp>
      <p:sp>
        <p:nvSpPr>
          <p:cNvPr id="4" name="AutoShape 4"/>
          <p:cNvSpPr>
            <a:spLocks noGrp="1"/>
          </p:cNvSpPr>
          <p:nvPr>
            <p:ph type="body" sz="quarter" idx="18"/>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5" name="AutoShape 5"/>
          <p:cNvSpPr>
            <a:spLocks noGrp="1"/>
          </p:cNvSpPr>
          <p:nvPr>
            <p:ph type="body" sz="quarter" idx="19"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6" name="AutoShape 6"/>
          <p:cNvSpPr>
            <a:spLocks noGrp="1"/>
          </p:cNvSpPr>
          <p:nvPr>
            <p:ph type="body" sz="quarter" idx="20"/>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20834846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两栏内容">
    <p:spTree>
      <p:nvGrpSpPr>
        <p:cNvPr id="1" name=""/>
        <p:cNvGrpSpPr/>
        <p:nvPr/>
      </p:nvGrpSpPr>
      <p:grpSpPr>
        <a:xfrm>
          <a:off x="0" y="0"/>
          <a:ext cx="0" cy="0"/>
          <a:chOff x="0" y="0"/>
          <a:chExt cx="0" cy="0"/>
        </a:xfrm>
      </p:grpSpPr>
      <p:sp>
        <p:nvSpPr>
          <p:cNvPr id="2" name="AutoShape 2"/>
          <p:cNvSpPr>
            <a:spLocks noGrp="1"/>
          </p:cNvSpPr>
          <p:nvPr>
            <p:ph type="body" sz="quarter" idx="21" hasCustomPrompt="1"/>
          </p:nvPr>
        </p:nvSpPr>
        <p:spPr>
          <a:xfrm>
            <a:off x="628650" y="365126"/>
            <a:ext cx="7886700" cy="1325563"/>
          </a:xfrm>
          <a:prstGeom prst="rect">
            <a:avLst/>
          </a:prstGeom>
          <a:noFill/>
          <a:ln w="12700">
            <a:noFill/>
            <a:prstDash val="solid"/>
          </a:ln>
        </p:spPr>
        <p:txBody>
          <a:bodyPr wrap="square" lIns="91440" tIns="45720" rIns="91440" bIns="45720" anchor="ctr">
            <a:normAutofit/>
          </a:bodyPr>
          <a:lstStyle>
            <a:lvl1pPr algn="l">
              <a:lnSpc>
                <a:spcPct val="92000"/>
              </a:lnSpc>
              <a:defRPr sz="4400" b="0" i="0" u="none" strike="noStrike" spc="0">
                <a:solidFill>
                  <a:srgbClr val="000000">
                    <a:alpha val="100000"/>
                  </a:srgbClr>
                </a:solidFill>
                <a:latin typeface="Noto Sans SC"/>
              </a:defRPr>
            </a:lvl1pPr>
          </a:lstStyle>
          <a:p>
            <a:pPr marL="0" indent="0" algn="l">
              <a:lnSpc>
                <a:spcPct val="92000"/>
              </a:lnSpc>
            </a:pPr>
            <a:r>
              <a:rPr lang="en-US" sz="44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22"/>
          </p:nvPr>
        </p:nvSpPr>
        <p:spPr>
          <a:xfrm>
            <a:off x="628650" y="1825625"/>
            <a:ext cx="3886200" cy="4351338"/>
          </a:xfrm>
          <a:prstGeom prst="rect">
            <a:avLst/>
          </a:prstGeom>
          <a:noFill/>
          <a:ln w="12700">
            <a:noFill/>
            <a:prstDash val="solid"/>
          </a:ln>
        </p:spPr>
        <p:txBody>
          <a:bodyPr wrap="square" lIns="91440" tIns="45720" rIns="91440" bIns="45720" anchor="t">
            <a:normAutofit/>
          </a:bodyPr>
          <a:lstStyle>
            <a:lvl1pPr marL="584200" indent="-355600" algn="l">
              <a:lnSpc>
                <a:spcPct val="92000"/>
              </a:lnSpc>
              <a:defRPr sz="2800" b="0" i="0" u="none" strike="noStrike" spc="0">
                <a:solidFill>
                  <a:srgbClr val="000000">
                    <a:alpha val="100000"/>
                  </a:srgbClr>
                </a:solidFill>
                <a:latin typeface="Noto Sans SC"/>
              </a:defRPr>
            </a:lvl1pPr>
            <a:lvl2pPr marL="990600" indent="-304800"/>
            <a:lvl3pPr marL="1397000" indent="-254000"/>
            <a:lvl4pPr marL="1828800" indent="-228600"/>
            <a:lvl5pPr marL="2286000" indent="-228600"/>
            <a:lvl6pPr marL="2743200" indent="-228600"/>
            <a:lvl7pPr marL="3200400" indent="-228600"/>
            <a:lvl8pPr marL="3657600" indent="-228600"/>
            <a:lvl9pPr marL="4114800" indent="-228600"/>
          </a:lstStyle>
          <a:p>
            <a:pPr marL="228600" indent="-228600" algn="l">
              <a:lnSpc>
                <a:spcPct val="92000"/>
              </a:lnSpc>
              <a:spcBef>
                <a:spcPts val="10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4" name="AutoShape 4"/>
          <p:cNvSpPr>
            <a:spLocks noGrp="1"/>
          </p:cNvSpPr>
          <p:nvPr>
            <p:ph type="body" sz="quarter" idx="23"/>
          </p:nvPr>
        </p:nvSpPr>
        <p:spPr>
          <a:xfrm>
            <a:off x="4629150" y="1825625"/>
            <a:ext cx="3886200" cy="4351338"/>
          </a:xfrm>
          <a:prstGeom prst="rect">
            <a:avLst/>
          </a:prstGeom>
          <a:noFill/>
          <a:ln w="12700">
            <a:noFill/>
            <a:prstDash val="solid"/>
          </a:ln>
        </p:spPr>
        <p:txBody>
          <a:bodyPr wrap="square" lIns="91440" tIns="45720" rIns="91440" bIns="45720" anchor="t">
            <a:noAutofit/>
          </a:bodyPr>
          <a:lstStyle>
            <a:lvl1pPr marL="584200" indent="-355600" algn="l">
              <a:lnSpc>
                <a:spcPct val="92000"/>
              </a:lnSpc>
              <a:defRPr sz="2800" b="0" i="0" u="none" strike="noStrike" spc="0">
                <a:solidFill>
                  <a:srgbClr val="000000">
                    <a:alpha val="100000"/>
                  </a:srgbClr>
                </a:solidFill>
                <a:latin typeface="Noto Sans SC"/>
              </a:defRPr>
            </a:lvl1pPr>
            <a:lvl2pPr marL="990600" indent="-304800"/>
            <a:lvl3pPr marL="1397000" indent="-254000"/>
            <a:lvl4pPr marL="1828800" indent="-228600"/>
            <a:lvl5pPr marL="2286000" indent="-228600"/>
            <a:lvl6pPr marL="2743200" indent="-228600"/>
            <a:lvl7pPr marL="3200400" indent="-228600"/>
            <a:lvl8pPr marL="3657600" indent="-228600"/>
            <a:lvl9pPr marL="4114800" indent="-228600"/>
          </a:lstStyle>
          <a:p>
            <a:pPr marL="228600" indent="-228600" algn="l">
              <a:lnSpc>
                <a:spcPct val="92000"/>
              </a:lnSpc>
              <a:spcBef>
                <a:spcPts val="10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5" name="AutoShape 5"/>
          <p:cNvSpPr>
            <a:spLocks noGrp="1"/>
          </p:cNvSpPr>
          <p:nvPr>
            <p:ph type="body" sz="quarter" idx="24"/>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6" name="AutoShape 6"/>
          <p:cNvSpPr>
            <a:spLocks noGrp="1"/>
          </p:cNvSpPr>
          <p:nvPr>
            <p:ph type="body" sz="quarter" idx="25"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7" name="AutoShape 7"/>
          <p:cNvSpPr>
            <a:spLocks noGrp="1"/>
          </p:cNvSpPr>
          <p:nvPr>
            <p:ph type="body" sz="quarter" idx="26"/>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2173016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比较">
    <p:spTree>
      <p:nvGrpSpPr>
        <p:cNvPr id="1" name=""/>
        <p:cNvGrpSpPr/>
        <p:nvPr/>
      </p:nvGrpSpPr>
      <p:grpSpPr>
        <a:xfrm>
          <a:off x="0" y="0"/>
          <a:ext cx="0" cy="0"/>
          <a:chOff x="0" y="0"/>
          <a:chExt cx="0" cy="0"/>
        </a:xfrm>
      </p:grpSpPr>
      <p:sp>
        <p:nvSpPr>
          <p:cNvPr id="2" name="AutoShape 2"/>
          <p:cNvSpPr>
            <a:spLocks noGrp="1"/>
          </p:cNvSpPr>
          <p:nvPr>
            <p:ph type="body" sz="quarter" idx="27" hasCustomPrompt="1"/>
          </p:nvPr>
        </p:nvSpPr>
        <p:spPr>
          <a:xfrm>
            <a:off x="629841" y="365126"/>
            <a:ext cx="7886700" cy="1325563"/>
          </a:xfrm>
          <a:prstGeom prst="rect">
            <a:avLst/>
          </a:prstGeom>
          <a:noFill/>
          <a:ln w="12700">
            <a:noFill/>
            <a:prstDash val="solid"/>
          </a:ln>
        </p:spPr>
        <p:txBody>
          <a:bodyPr wrap="square" lIns="91440" tIns="45720" rIns="91440" bIns="45720" anchor="ctr">
            <a:normAutofit/>
          </a:bodyPr>
          <a:lstStyle>
            <a:lvl1pPr algn="l">
              <a:lnSpc>
                <a:spcPct val="92000"/>
              </a:lnSpc>
              <a:defRPr sz="4400" b="0" i="0" u="none" strike="noStrike" spc="0">
                <a:solidFill>
                  <a:srgbClr val="000000">
                    <a:alpha val="100000"/>
                  </a:srgbClr>
                </a:solidFill>
                <a:latin typeface="Noto Sans SC"/>
              </a:defRPr>
            </a:lvl1pPr>
          </a:lstStyle>
          <a:p>
            <a:pPr marL="0" indent="0" algn="l">
              <a:lnSpc>
                <a:spcPct val="92000"/>
              </a:lnSpc>
            </a:pPr>
            <a:r>
              <a:rPr lang="en-US" sz="44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28"/>
          </p:nvPr>
        </p:nvSpPr>
        <p:spPr>
          <a:xfrm>
            <a:off x="629842" y="1681163"/>
            <a:ext cx="3868340" cy="823912"/>
          </a:xfrm>
          <a:prstGeom prst="rect">
            <a:avLst/>
          </a:prstGeom>
          <a:noFill/>
          <a:ln w="12700">
            <a:noFill/>
            <a:prstDash val="solid"/>
          </a:ln>
        </p:spPr>
        <p:txBody>
          <a:bodyPr wrap="square" lIns="91440" tIns="45720" rIns="91440" bIns="45720" anchor="b">
            <a:normAutofit/>
          </a:bodyPr>
          <a:lstStyle>
            <a:lvl1pPr algn="l">
              <a:lnSpc>
                <a:spcPct val="92000"/>
              </a:lnSpc>
              <a:defRPr sz="2400" b="1" i="0" u="none" strike="noStrike" spc="0">
                <a:solidFill>
                  <a:srgbClr val="000000">
                    <a:alpha val="100000"/>
                  </a:srgbClr>
                </a:solidFill>
                <a:latin typeface="Noto Sans SC"/>
              </a:defRPr>
            </a:lvl1pPr>
          </a:lstStyle>
          <a:p>
            <a:pPr marL="0" indent="0" algn="l">
              <a:lnSpc>
                <a:spcPct val="92000"/>
              </a:lnSpc>
              <a:spcBef>
                <a:spcPts val="1000"/>
              </a:spcBef>
            </a:pPr>
            <a:r>
              <a:rPr lang="en-US" sz="2400" b="1"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p:txBody>
      </p:sp>
      <p:sp>
        <p:nvSpPr>
          <p:cNvPr id="4" name="AutoShape 4"/>
          <p:cNvSpPr>
            <a:spLocks noGrp="1"/>
          </p:cNvSpPr>
          <p:nvPr>
            <p:ph type="body" sz="quarter" idx="29"/>
          </p:nvPr>
        </p:nvSpPr>
        <p:spPr>
          <a:xfrm>
            <a:off x="629842" y="2505075"/>
            <a:ext cx="3868340" cy="3684588"/>
          </a:xfrm>
          <a:prstGeom prst="rect">
            <a:avLst/>
          </a:prstGeom>
          <a:noFill/>
          <a:ln w="12700">
            <a:noFill/>
            <a:prstDash val="solid"/>
          </a:ln>
        </p:spPr>
        <p:txBody>
          <a:bodyPr wrap="square" lIns="91440" tIns="45720" rIns="91440" bIns="45720" anchor="t">
            <a:noAutofit/>
          </a:bodyPr>
          <a:lstStyle>
            <a:lvl1pPr marL="584200" indent="-355600" algn="l">
              <a:lnSpc>
                <a:spcPct val="92000"/>
              </a:lnSpc>
              <a:defRPr sz="2800" b="0" i="0" u="none" strike="noStrike" spc="0">
                <a:solidFill>
                  <a:srgbClr val="000000">
                    <a:alpha val="100000"/>
                  </a:srgbClr>
                </a:solidFill>
                <a:latin typeface="Noto Sans SC"/>
              </a:defRPr>
            </a:lvl1pPr>
            <a:lvl2pPr marL="990600" indent="-304800"/>
            <a:lvl3pPr marL="1397000" indent="-254000"/>
            <a:lvl4pPr marL="1828800" indent="-228600"/>
            <a:lvl5pPr marL="2286000" indent="-228600"/>
            <a:lvl6pPr marL="2743200" indent="-228600"/>
            <a:lvl7pPr marL="3200400" indent="-228600"/>
            <a:lvl8pPr marL="3657600" indent="-228600"/>
            <a:lvl9pPr marL="4114800" indent="-228600"/>
          </a:lstStyle>
          <a:p>
            <a:pPr marL="228600" indent="-228600" algn="l">
              <a:lnSpc>
                <a:spcPct val="92000"/>
              </a:lnSpc>
              <a:spcBef>
                <a:spcPts val="10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5" name="AutoShape 5"/>
          <p:cNvSpPr>
            <a:spLocks noGrp="1"/>
          </p:cNvSpPr>
          <p:nvPr>
            <p:ph type="body" sz="quarter" idx="30"/>
          </p:nvPr>
        </p:nvSpPr>
        <p:spPr>
          <a:xfrm>
            <a:off x="4629150" y="1681163"/>
            <a:ext cx="3887391" cy="823912"/>
          </a:xfrm>
          <a:prstGeom prst="rect">
            <a:avLst/>
          </a:prstGeom>
          <a:noFill/>
          <a:ln w="12700">
            <a:noFill/>
            <a:prstDash val="solid"/>
          </a:ln>
        </p:spPr>
        <p:txBody>
          <a:bodyPr wrap="square" lIns="91440" tIns="45720" rIns="91440" bIns="45720" anchor="b">
            <a:noAutofit/>
          </a:bodyPr>
          <a:lstStyle>
            <a:lvl1pPr algn="l">
              <a:lnSpc>
                <a:spcPct val="92000"/>
              </a:lnSpc>
              <a:defRPr sz="2400" b="1" i="0" u="none" strike="noStrike" spc="0">
                <a:solidFill>
                  <a:srgbClr val="000000">
                    <a:alpha val="100000"/>
                  </a:srgbClr>
                </a:solidFill>
                <a:latin typeface="Noto Sans SC"/>
              </a:defRPr>
            </a:lvl1pPr>
          </a:lstStyle>
          <a:p>
            <a:pPr marL="0" indent="0" algn="l">
              <a:lnSpc>
                <a:spcPct val="92000"/>
              </a:lnSpc>
              <a:spcBef>
                <a:spcPts val="1000"/>
              </a:spcBef>
            </a:pPr>
            <a:r>
              <a:rPr lang="en-US" sz="2400" b="1"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p:txBody>
      </p:sp>
      <p:sp>
        <p:nvSpPr>
          <p:cNvPr id="6" name="AutoShape 6"/>
          <p:cNvSpPr>
            <a:spLocks noGrp="1"/>
          </p:cNvSpPr>
          <p:nvPr>
            <p:ph type="body" sz="quarter" idx="31"/>
          </p:nvPr>
        </p:nvSpPr>
        <p:spPr>
          <a:xfrm>
            <a:off x="4629150" y="2505075"/>
            <a:ext cx="3887391" cy="3684588"/>
          </a:xfrm>
          <a:prstGeom prst="rect">
            <a:avLst/>
          </a:prstGeom>
          <a:noFill/>
          <a:ln w="12700">
            <a:noFill/>
            <a:prstDash val="solid"/>
          </a:ln>
        </p:spPr>
        <p:txBody>
          <a:bodyPr wrap="square" lIns="91440" tIns="45720" rIns="91440" bIns="45720" anchor="t">
            <a:noAutofit/>
          </a:bodyPr>
          <a:lstStyle>
            <a:lvl1pPr marL="584200" indent="-355600" algn="l">
              <a:lnSpc>
                <a:spcPct val="92000"/>
              </a:lnSpc>
              <a:defRPr sz="2800" b="0" i="0" u="none" strike="noStrike" spc="0">
                <a:solidFill>
                  <a:srgbClr val="000000">
                    <a:alpha val="100000"/>
                  </a:srgbClr>
                </a:solidFill>
                <a:latin typeface="Noto Sans SC"/>
              </a:defRPr>
            </a:lvl1pPr>
            <a:lvl2pPr marL="990600" indent="-304800"/>
            <a:lvl3pPr marL="1397000" indent="-254000"/>
            <a:lvl4pPr marL="1828800" indent="-228600"/>
            <a:lvl5pPr marL="2286000" indent="-228600"/>
            <a:lvl6pPr marL="2743200" indent="-228600"/>
            <a:lvl7pPr marL="3200400" indent="-228600"/>
            <a:lvl8pPr marL="3657600" indent="-228600"/>
            <a:lvl9pPr marL="4114800" indent="-228600"/>
          </a:lstStyle>
          <a:p>
            <a:pPr marL="228600" indent="-228600" algn="l">
              <a:lnSpc>
                <a:spcPct val="92000"/>
              </a:lnSpc>
              <a:spcBef>
                <a:spcPts val="10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7" name="AutoShape 7"/>
          <p:cNvSpPr>
            <a:spLocks noGrp="1"/>
          </p:cNvSpPr>
          <p:nvPr>
            <p:ph type="body" sz="quarter" idx="32"/>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8" name="AutoShape 8"/>
          <p:cNvSpPr>
            <a:spLocks noGrp="1"/>
          </p:cNvSpPr>
          <p:nvPr>
            <p:ph type="body" sz="quarter" idx="33"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9" name="AutoShape 9"/>
          <p:cNvSpPr>
            <a:spLocks noGrp="1"/>
          </p:cNvSpPr>
          <p:nvPr>
            <p:ph type="body" sz="quarter" idx="34"/>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1466776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仅标题">
    <p:spTree>
      <p:nvGrpSpPr>
        <p:cNvPr id="1" name=""/>
        <p:cNvGrpSpPr/>
        <p:nvPr/>
      </p:nvGrpSpPr>
      <p:grpSpPr>
        <a:xfrm>
          <a:off x="0" y="0"/>
          <a:ext cx="0" cy="0"/>
          <a:chOff x="0" y="0"/>
          <a:chExt cx="0" cy="0"/>
        </a:xfrm>
      </p:grpSpPr>
      <p:sp>
        <p:nvSpPr>
          <p:cNvPr id="2" name="AutoShape 2"/>
          <p:cNvSpPr>
            <a:spLocks noGrp="1"/>
          </p:cNvSpPr>
          <p:nvPr>
            <p:ph type="body" sz="quarter" idx="35" hasCustomPrompt="1"/>
          </p:nvPr>
        </p:nvSpPr>
        <p:spPr>
          <a:xfrm>
            <a:off x="628650" y="365126"/>
            <a:ext cx="7886700" cy="1325563"/>
          </a:xfrm>
          <a:prstGeom prst="rect">
            <a:avLst/>
          </a:prstGeom>
          <a:noFill/>
          <a:ln w="12700">
            <a:noFill/>
            <a:prstDash val="solid"/>
          </a:ln>
        </p:spPr>
        <p:txBody>
          <a:bodyPr wrap="square" lIns="91440" tIns="45720" rIns="91440" bIns="45720" anchor="ctr">
            <a:normAutofit/>
          </a:bodyPr>
          <a:lstStyle>
            <a:lvl1pPr algn="l">
              <a:lnSpc>
                <a:spcPct val="92000"/>
              </a:lnSpc>
              <a:defRPr sz="4400" b="0" i="0" u="none" strike="noStrike" spc="0">
                <a:solidFill>
                  <a:srgbClr val="000000">
                    <a:alpha val="100000"/>
                  </a:srgbClr>
                </a:solidFill>
                <a:latin typeface="Noto Sans SC"/>
              </a:defRPr>
            </a:lvl1pPr>
          </a:lstStyle>
          <a:p>
            <a:pPr marL="0" indent="0" algn="l">
              <a:lnSpc>
                <a:spcPct val="92000"/>
              </a:lnSpc>
            </a:pPr>
            <a:r>
              <a:rPr lang="en-US" sz="44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36"/>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4" name="AutoShape 4"/>
          <p:cNvSpPr>
            <a:spLocks noGrp="1"/>
          </p:cNvSpPr>
          <p:nvPr>
            <p:ph type="body" sz="quarter" idx="37"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5" name="AutoShape 5"/>
          <p:cNvSpPr>
            <a:spLocks noGrp="1"/>
          </p:cNvSpPr>
          <p:nvPr>
            <p:ph type="body" sz="quarter" idx="38"/>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24129734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空白">
    <p:spTree>
      <p:nvGrpSpPr>
        <p:cNvPr id="1" name=""/>
        <p:cNvGrpSpPr/>
        <p:nvPr/>
      </p:nvGrpSpPr>
      <p:grpSpPr>
        <a:xfrm>
          <a:off x="0" y="0"/>
          <a:ext cx="0" cy="0"/>
          <a:chOff x="0" y="0"/>
          <a:chExt cx="0" cy="0"/>
        </a:xfrm>
      </p:grpSpPr>
      <p:sp>
        <p:nvSpPr>
          <p:cNvPr id="2" name="AutoShape 2"/>
          <p:cNvSpPr>
            <a:spLocks noGrp="1"/>
          </p:cNvSpPr>
          <p:nvPr>
            <p:ph type="body" sz="quarter" idx="39"/>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3" name="AutoShape 3"/>
          <p:cNvSpPr>
            <a:spLocks noGrp="1"/>
          </p:cNvSpPr>
          <p:nvPr>
            <p:ph type="body" sz="quarter" idx="40"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4" name="AutoShape 4"/>
          <p:cNvSpPr>
            <a:spLocks noGrp="1"/>
          </p:cNvSpPr>
          <p:nvPr>
            <p:ph type="body" sz="quarter" idx="41"/>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638224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内容与标题">
    <p:spTree>
      <p:nvGrpSpPr>
        <p:cNvPr id="1" name=""/>
        <p:cNvGrpSpPr/>
        <p:nvPr/>
      </p:nvGrpSpPr>
      <p:grpSpPr>
        <a:xfrm>
          <a:off x="0" y="0"/>
          <a:ext cx="0" cy="0"/>
          <a:chOff x="0" y="0"/>
          <a:chExt cx="0" cy="0"/>
        </a:xfrm>
      </p:grpSpPr>
      <p:sp>
        <p:nvSpPr>
          <p:cNvPr id="2" name="AutoShape 2"/>
          <p:cNvSpPr>
            <a:spLocks noGrp="1"/>
          </p:cNvSpPr>
          <p:nvPr>
            <p:ph type="body" sz="quarter" idx="42" hasCustomPrompt="1"/>
          </p:nvPr>
        </p:nvSpPr>
        <p:spPr>
          <a:xfrm>
            <a:off x="629841" y="457200"/>
            <a:ext cx="2949178" cy="1600200"/>
          </a:xfrm>
          <a:prstGeom prst="rect">
            <a:avLst/>
          </a:prstGeom>
          <a:noFill/>
          <a:ln w="12700">
            <a:noFill/>
            <a:prstDash val="solid"/>
          </a:ln>
        </p:spPr>
        <p:txBody>
          <a:bodyPr wrap="square" lIns="91440" tIns="45720" rIns="91440" bIns="45720" anchor="b">
            <a:normAutofit/>
          </a:bodyPr>
          <a:lstStyle>
            <a:lvl1pPr algn="l">
              <a:lnSpc>
                <a:spcPct val="92000"/>
              </a:lnSpc>
              <a:defRPr sz="3200" b="0" i="0" u="none" strike="noStrike" spc="0">
                <a:solidFill>
                  <a:srgbClr val="000000">
                    <a:alpha val="100000"/>
                  </a:srgbClr>
                </a:solidFill>
                <a:latin typeface="Noto Sans SC"/>
              </a:defRPr>
            </a:lvl1pPr>
          </a:lstStyle>
          <a:p>
            <a:pPr marL="0" indent="0" algn="l">
              <a:lnSpc>
                <a:spcPct val="92000"/>
              </a:lnSpc>
            </a:pPr>
            <a:r>
              <a:rPr lang="en-US" sz="32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43"/>
          </p:nvPr>
        </p:nvSpPr>
        <p:spPr>
          <a:xfrm>
            <a:off x="3887391" y="987426"/>
            <a:ext cx="4629150" cy="4873625"/>
          </a:xfrm>
          <a:prstGeom prst="rect">
            <a:avLst/>
          </a:prstGeom>
          <a:noFill/>
          <a:ln w="12700">
            <a:noFill/>
            <a:prstDash val="solid"/>
          </a:ln>
        </p:spPr>
        <p:txBody>
          <a:bodyPr wrap="square" lIns="91440" tIns="45720" rIns="91440" bIns="45720" anchor="t">
            <a:normAutofit/>
          </a:bodyPr>
          <a:lstStyle>
            <a:lvl1pPr marL="635000" indent="-406400" algn="l">
              <a:lnSpc>
                <a:spcPct val="92000"/>
              </a:lnSpc>
              <a:defRPr sz="3200" b="0" i="0" u="none" strike="noStrike" spc="0">
                <a:solidFill>
                  <a:srgbClr val="000000">
                    <a:alpha val="100000"/>
                  </a:srgbClr>
                </a:solidFill>
                <a:latin typeface="Noto Sans SC"/>
              </a:defRPr>
            </a:lvl1pPr>
            <a:lvl2pPr marL="1041400" indent="-355600"/>
            <a:lvl3pPr marL="1447800" indent="-304800"/>
            <a:lvl4pPr marL="1854200" indent="-254000"/>
            <a:lvl5pPr marL="2311400" indent="-254000"/>
            <a:lvl6pPr marL="2768600" indent="-254000"/>
            <a:lvl7pPr marL="3225800" indent="-254000"/>
            <a:lvl8pPr marL="3683000" indent="-254000"/>
            <a:lvl9pPr marL="4140200" indent="-254000"/>
          </a:lstStyle>
          <a:p>
            <a:pPr marL="228600" indent="-228600" algn="l">
              <a:lnSpc>
                <a:spcPct val="92000"/>
              </a:lnSpc>
              <a:spcBef>
                <a:spcPts val="1000"/>
              </a:spcBef>
              <a:buClr>
                <a:srgbClr val="000000"/>
              </a:buClr>
              <a:buFont typeface="Arial" panose="020B0604020202020204"/>
              <a:buChar char="•"/>
            </a:pPr>
            <a:r>
              <a:rPr lang="en-US" sz="32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4" name="AutoShape 4"/>
          <p:cNvSpPr>
            <a:spLocks noGrp="1"/>
          </p:cNvSpPr>
          <p:nvPr>
            <p:ph type="body" sz="quarter" idx="44"/>
          </p:nvPr>
        </p:nvSpPr>
        <p:spPr>
          <a:xfrm>
            <a:off x="629841" y="2057400"/>
            <a:ext cx="2949178" cy="3811588"/>
          </a:xfrm>
          <a:prstGeom prst="rect">
            <a:avLst/>
          </a:prstGeom>
          <a:noFill/>
          <a:ln w="12700">
            <a:noFill/>
            <a:prstDash val="solid"/>
          </a:ln>
        </p:spPr>
        <p:txBody>
          <a:bodyPr wrap="square" lIns="91440" tIns="45720" rIns="91440" bIns="45720" anchor="t">
            <a:noAutofit/>
          </a:bodyPr>
          <a:lstStyle>
            <a:lvl1pPr algn="l">
              <a:lnSpc>
                <a:spcPct val="92000"/>
              </a:lnSpc>
              <a:defRPr sz="1600" b="0" i="0" u="none" strike="noStrike" spc="0">
                <a:solidFill>
                  <a:srgbClr val="000000">
                    <a:alpha val="100000"/>
                  </a:srgbClr>
                </a:solidFill>
                <a:latin typeface="Noto Sans SC"/>
              </a:defRPr>
            </a:lvl1pPr>
          </a:lstStyle>
          <a:p>
            <a:pPr marL="0" indent="0" algn="l">
              <a:lnSpc>
                <a:spcPct val="92000"/>
              </a:lnSpc>
              <a:spcBef>
                <a:spcPts val="1000"/>
              </a:spcBef>
            </a:pPr>
            <a:r>
              <a:rPr lang="en-US" sz="16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p:txBody>
      </p:sp>
      <p:sp>
        <p:nvSpPr>
          <p:cNvPr id="5" name="AutoShape 5"/>
          <p:cNvSpPr>
            <a:spLocks noGrp="1"/>
          </p:cNvSpPr>
          <p:nvPr>
            <p:ph type="body" sz="quarter" idx="45"/>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6" name="AutoShape 6"/>
          <p:cNvSpPr>
            <a:spLocks noGrp="1"/>
          </p:cNvSpPr>
          <p:nvPr>
            <p:ph type="body" sz="quarter" idx="46"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7" name="AutoShape 7"/>
          <p:cNvSpPr>
            <a:spLocks noGrp="1"/>
          </p:cNvSpPr>
          <p:nvPr>
            <p:ph type="body" sz="quarter" idx="47"/>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11534546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图片与标题">
    <p:spTree>
      <p:nvGrpSpPr>
        <p:cNvPr id="1" name=""/>
        <p:cNvGrpSpPr/>
        <p:nvPr/>
      </p:nvGrpSpPr>
      <p:grpSpPr>
        <a:xfrm>
          <a:off x="0" y="0"/>
          <a:ext cx="0" cy="0"/>
          <a:chOff x="0" y="0"/>
          <a:chExt cx="0" cy="0"/>
        </a:xfrm>
      </p:grpSpPr>
      <p:sp>
        <p:nvSpPr>
          <p:cNvPr id="2" name="AutoShape 2"/>
          <p:cNvSpPr>
            <a:spLocks noGrp="1"/>
          </p:cNvSpPr>
          <p:nvPr>
            <p:ph type="body" sz="quarter" idx="48" hasCustomPrompt="1"/>
          </p:nvPr>
        </p:nvSpPr>
        <p:spPr>
          <a:xfrm>
            <a:off x="629841" y="457200"/>
            <a:ext cx="2949178" cy="1600200"/>
          </a:xfrm>
          <a:prstGeom prst="rect">
            <a:avLst/>
          </a:prstGeom>
          <a:noFill/>
          <a:ln w="12700">
            <a:noFill/>
            <a:prstDash val="solid"/>
          </a:ln>
        </p:spPr>
        <p:txBody>
          <a:bodyPr wrap="square" lIns="91440" tIns="45720" rIns="91440" bIns="45720" anchor="b">
            <a:normAutofit/>
          </a:bodyPr>
          <a:lstStyle>
            <a:lvl1pPr algn="l">
              <a:lnSpc>
                <a:spcPct val="92000"/>
              </a:lnSpc>
              <a:defRPr sz="3200" b="0" i="0" u="none" strike="noStrike" spc="0">
                <a:solidFill>
                  <a:srgbClr val="000000">
                    <a:alpha val="100000"/>
                  </a:srgbClr>
                </a:solidFill>
                <a:latin typeface="Noto Sans SC"/>
              </a:defRPr>
            </a:lvl1pPr>
          </a:lstStyle>
          <a:p>
            <a:pPr marL="0" indent="0" algn="l">
              <a:lnSpc>
                <a:spcPct val="92000"/>
              </a:lnSpc>
            </a:pPr>
            <a:r>
              <a:rPr lang="en-US" sz="32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pic" sz="quarter" idx="49"/>
          </p:nvPr>
        </p:nvSpPr>
        <p:spPr>
          <a:xfrm>
            <a:off x="3887391" y="987426"/>
            <a:ext cx="4629150" cy="4873625"/>
          </a:xfrm>
          <a:prstGeom prst="rect">
            <a:avLst/>
          </a:prstGeom>
          <a:noFill/>
          <a:ln w="12700">
            <a:noFill/>
            <a:prstDash val="solid"/>
          </a:ln>
        </p:spPr>
        <p:txBody>
          <a:bodyPr lIns="63500" tIns="63500" rIns="63500" bIns="63500" anchor="ctr"/>
          <a:lstStyle>
            <a:lvl1pPr algn="ctr">
              <a:defRPr sz="1600" b="0" i="0" u="none" strike="noStrike" spc="0">
                <a:solidFill>
                  <a:srgbClr val="1F2329">
                    <a:alpha val="100000"/>
                  </a:srgbClr>
                </a:solidFill>
                <a:latin typeface="Noto Sans SC"/>
              </a:defRPr>
            </a:lvl1pPr>
          </a:lstStyle>
          <a:p>
            <a:pPr algn="ctr"/>
            <a:endParaRPr/>
          </a:p>
        </p:txBody>
      </p:sp>
      <p:sp>
        <p:nvSpPr>
          <p:cNvPr id="4" name="AutoShape 4"/>
          <p:cNvSpPr>
            <a:spLocks noGrp="1"/>
          </p:cNvSpPr>
          <p:nvPr>
            <p:ph type="body" sz="quarter" idx="50"/>
          </p:nvPr>
        </p:nvSpPr>
        <p:spPr>
          <a:xfrm>
            <a:off x="629841" y="2057400"/>
            <a:ext cx="2949178" cy="3811588"/>
          </a:xfrm>
          <a:prstGeom prst="rect">
            <a:avLst/>
          </a:prstGeom>
          <a:noFill/>
          <a:ln w="12700">
            <a:noFill/>
            <a:prstDash val="solid"/>
          </a:ln>
        </p:spPr>
        <p:txBody>
          <a:bodyPr wrap="square" lIns="91440" tIns="45720" rIns="91440" bIns="45720" anchor="t">
            <a:noAutofit/>
          </a:bodyPr>
          <a:lstStyle>
            <a:lvl1pPr algn="l">
              <a:lnSpc>
                <a:spcPct val="92000"/>
              </a:lnSpc>
              <a:defRPr sz="1600" b="0" i="0" u="none" strike="noStrike" spc="0">
                <a:solidFill>
                  <a:srgbClr val="000000">
                    <a:alpha val="100000"/>
                  </a:srgbClr>
                </a:solidFill>
                <a:latin typeface="Noto Sans SC"/>
              </a:defRPr>
            </a:lvl1pPr>
          </a:lstStyle>
          <a:p>
            <a:pPr marL="0" indent="0" algn="l">
              <a:lnSpc>
                <a:spcPct val="92000"/>
              </a:lnSpc>
              <a:spcBef>
                <a:spcPts val="1000"/>
              </a:spcBef>
            </a:pPr>
            <a:r>
              <a:rPr lang="en-US" sz="16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p:txBody>
      </p:sp>
      <p:sp>
        <p:nvSpPr>
          <p:cNvPr id="5" name="AutoShape 5"/>
          <p:cNvSpPr>
            <a:spLocks noGrp="1"/>
          </p:cNvSpPr>
          <p:nvPr>
            <p:ph type="body" sz="quarter" idx="51"/>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6" name="AutoShape 6"/>
          <p:cNvSpPr>
            <a:spLocks noGrp="1"/>
          </p:cNvSpPr>
          <p:nvPr>
            <p:ph type="body" sz="quarter" idx="52"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7" name="AutoShape 7"/>
          <p:cNvSpPr>
            <a:spLocks noGrp="1"/>
          </p:cNvSpPr>
          <p:nvPr>
            <p:ph type="body" sz="quarter" idx="53"/>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2004318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和竖排文字">
    <p:spTree>
      <p:nvGrpSpPr>
        <p:cNvPr id="1" name=""/>
        <p:cNvGrpSpPr/>
        <p:nvPr/>
      </p:nvGrpSpPr>
      <p:grpSpPr>
        <a:xfrm>
          <a:off x="0" y="0"/>
          <a:ext cx="0" cy="0"/>
          <a:chOff x="0" y="0"/>
          <a:chExt cx="0" cy="0"/>
        </a:xfrm>
      </p:grpSpPr>
      <p:sp>
        <p:nvSpPr>
          <p:cNvPr id="2" name="AutoShape 2"/>
          <p:cNvSpPr>
            <a:spLocks noGrp="1"/>
          </p:cNvSpPr>
          <p:nvPr>
            <p:ph type="body" sz="quarter" idx="54" hasCustomPrompt="1"/>
          </p:nvPr>
        </p:nvSpPr>
        <p:spPr>
          <a:xfrm>
            <a:off x="628650" y="365126"/>
            <a:ext cx="7886700" cy="1325563"/>
          </a:xfrm>
          <a:prstGeom prst="rect">
            <a:avLst/>
          </a:prstGeom>
          <a:noFill/>
          <a:ln w="12700">
            <a:noFill/>
            <a:prstDash val="solid"/>
          </a:ln>
        </p:spPr>
        <p:txBody>
          <a:bodyPr wrap="square" lIns="91440" tIns="45720" rIns="91440" bIns="45720" anchor="ctr">
            <a:normAutofit/>
          </a:bodyPr>
          <a:lstStyle>
            <a:lvl1pPr algn="l">
              <a:lnSpc>
                <a:spcPct val="92000"/>
              </a:lnSpc>
              <a:defRPr sz="4400" b="0" i="0" u="none" strike="noStrike" spc="0">
                <a:solidFill>
                  <a:srgbClr val="000000">
                    <a:alpha val="100000"/>
                  </a:srgbClr>
                </a:solidFill>
                <a:latin typeface="Noto Sans SC"/>
              </a:defRPr>
            </a:lvl1pPr>
          </a:lstStyle>
          <a:p>
            <a:pPr marL="0" indent="0" algn="l">
              <a:lnSpc>
                <a:spcPct val="92000"/>
              </a:lnSpc>
            </a:pPr>
            <a:r>
              <a:rPr lang="en-US" sz="44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55"/>
          </p:nvPr>
        </p:nvSpPr>
        <p:spPr>
          <a:xfrm>
            <a:off x="628650" y="1825625"/>
            <a:ext cx="7886700" cy="4351338"/>
          </a:xfrm>
          <a:prstGeom prst="rect">
            <a:avLst/>
          </a:prstGeom>
          <a:noFill/>
          <a:ln w="12700">
            <a:noFill/>
            <a:prstDash val="solid"/>
          </a:ln>
        </p:spPr>
        <p:txBody>
          <a:bodyPr vert="eaVert" wrap="square" lIns="91440" tIns="45720" rIns="91440" bIns="45720" anchor="t">
            <a:normAutofit/>
          </a:bodyPr>
          <a:lstStyle>
            <a:lvl1pPr marL="584200" indent="-355600" algn="l">
              <a:lnSpc>
                <a:spcPct val="92000"/>
              </a:lnSpc>
              <a:defRPr sz="2800" b="0" i="0" u="none" strike="noStrike" spc="0">
                <a:solidFill>
                  <a:srgbClr val="000000">
                    <a:alpha val="100000"/>
                  </a:srgbClr>
                </a:solidFill>
                <a:latin typeface="Noto Sans SC"/>
              </a:defRPr>
            </a:lvl1pPr>
            <a:lvl2pPr marL="990600" indent="-304800"/>
            <a:lvl3pPr marL="1397000" indent="-254000"/>
            <a:lvl4pPr marL="1828800" indent="-228600"/>
            <a:lvl5pPr marL="2286000" indent="-228600"/>
            <a:lvl6pPr marL="2743200" indent="-228600"/>
            <a:lvl7pPr marL="3200400" indent="-228600"/>
            <a:lvl8pPr marL="3657600" indent="-228600"/>
            <a:lvl9pPr marL="4114800" indent="-228600"/>
          </a:lstStyle>
          <a:p>
            <a:pPr marL="228600" indent="-228600" algn="l">
              <a:lnSpc>
                <a:spcPct val="92000"/>
              </a:lnSpc>
              <a:spcBef>
                <a:spcPts val="10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4" name="AutoShape 4"/>
          <p:cNvSpPr>
            <a:spLocks noGrp="1"/>
          </p:cNvSpPr>
          <p:nvPr>
            <p:ph type="body" sz="quarter" idx="56"/>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5" name="AutoShape 5"/>
          <p:cNvSpPr>
            <a:spLocks noGrp="1"/>
          </p:cNvSpPr>
          <p:nvPr>
            <p:ph type="body" sz="quarter" idx="57"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6" name="AutoShape 6"/>
          <p:cNvSpPr>
            <a:spLocks noGrp="1"/>
          </p:cNvSpPr>
          <p:nvPr>
            <p:ph type="body" sz="quarter" idx="58"/>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2889886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竖排标题与文本">
    <p:spTree>
      <p:nvGrpSpPr>
        <p:cNvPr id="1" name=""/>
        <p:cNvGrpSpPr/>
        <p:nvPr/>
      </p:nvGrpSpPr>
      <p:grpSpPr>
        <a:xfrm>
          <a:off x="0" y="0"/>
          <a:ext cx="0" cy="0"/>
          <a:chOff x="0" y="0"/>
          <a:chExt cx="0" cy="0"/>
        </a:xfrm>
      </p:grpSpPr>
      <p:sp>
        <p:nvSpPr>
          <p:cNvPr id="2" name="AutoShape 2"/>
          <p:cNvSpPr>
            <a:spLocks noGrp="1"/>
          </p:cNvSpPr>
          <p:nvPr>
            <p:ph type="body" sz="quarter" idx="59" hasCustomPrompt="1"/>
          </p:nvPr>
        </p:nvSpPr>
        <p:spPr>
          <a:xfrm>
            <a:off x="6543675" y="365125"/>
            <a:ext cx="1971675" cy="5811838"/>
          </a:xfrm>
          <a:prstGeom prst="rect">
            <a:avLst/>
          </a:prstGeom>
          <a:noFill/>
          <a:ln w="12700">
            <a:noFill/>
            <a:prstDash val="solid"/>
          </a:ln>
        </p:spPr>
        <p:txBody>
          <a:bodyPr vert="eaVert" wrap="square" lIns="91440" tIns="45720" rIns="91440" bIns="45720" anchor="ctr">
            <a:normAutofit/>
          </a:bodyPr>
          <a:lstStyle>
            <a:lvl1pPr algn="l">
              <a:lnSpc>
                <a:spcPct val="92000"/>
              </a:lnSpc>
              <a:defRPr sz="4400" b="0" i="0" u="none" strike="noStrike" spc="0">
                <a:solidFill>
                  <a:srgbClr val="000000">
                    <a:alpha val="100000"/>
                  </a:srgbClr>
                </a:solidFill>
                <a:latin typeface="Noto Sans SC"/>
              </a:defRPr>
            </a:lvl1pPr>
          </a:lstStyle>
          <a:p>
            <a:pPr marL="0" indent="0" algn="l">
              <a:lnSpc>
                <a:spcPct val="92000"/>
              </a:lnSpc>
            </a:pPr>
            <a:r>
              <a:rPr lang="en-US" sz="4400" b="0" i="0" u="none" strike="noStrike">
                <a:solidFill>
                  <a:srgbClr val="000000"/>
                </a:solidFill>
                <a:latin typeface="等线 Light" panose="02010600030101010101" charset="-122"/>
                <a:ea typeface="等线 Light" panose="02010600030101010101" charset="-122"/>
                <a:cs typeface="等线 Light" panose="02010600030101010101" charset="-122"/>
                <a:sym typeface="等线 Light" panose="02010600030101010101" charset="-122"/>
              </a:rPr>
              <a:t>单击此处编辑母版标题样式</a:t>
            </a:r>
          </a:p>
        </p:txBody>
      </p:sp>
      <p:sp>
        <p:nvSpPr>
          <p:cNvPr id="3" name="AutoShape 3"/>
          <p:cNvSpPr>
            <a:spLocks noGrp="1"/>
          </p:cNvSpPr>
          <p:nvPr>
            <p:ph type="body" sz="quarter" idx="60"/>
          </p:nvPr>
        </p:nvSpPr>
        <p:spPr>
          <a:xfrm>
            <a:off x="628650" y="365125"/>
            <a:ext cx="5800725" cy="5811838"/>
          </a:xfrm>
          <a:prstGeom prst="rect">
            <a:avLst/>
          </a:prstGeom>
          <a:noFill/>
          <a:ln w="12700">
            <a:noFill/>
            <a:prstDash val="solid"/>
          </a:ln>
        </p:spPr>
        <p:txBody>
          <a:bodyPr vert="eaVert" wrap="square" lIns="91440" tIns="45720" rIns="91440" bIns="45720" anchor="t">
            <a:normAutofit/>
          </a:bodyPr>
          <a:lstStyle>
            <a:lvl1pPr marL="584200" indent="-355600" algn="l">
              <a:lnSpc>
                <a:spcPct val="92000"/>
              </a:lnSpc>
              <a:defRPr sz="2800" b="0" i="0" u="none" strike="noStrike" spc="0">
                <a:solidFill>
                  <a:srgbClr val="000000">
                    <a:alpha val="100000"/>
                  </a:srgbClr>
                </a:solidFill>
                <a:latin typeface="Noto Sans SC"/>
              </a:defRPr>
            </a:lvl1pPr>
            <a:lvl2pPr marL="990600" indent="-304800"/>
            <a:lvl3pPr marL="1397000" indent="-254000"/>
            <a:lvl4pPr marL="1828800" indent="-228600"/>
            <a:lvl5pPr marL="2286000" indent="-228600"/>
            <a:lvl6pPr marL="2743200" indent="-228600"/>
            <a:lvl7pPr marL="3200400" indent="-228600"/>
            <a:lvl8pPr marL="3657600" indent="-228600"/>
            <a:lvl9pPr marL="4114800" indent="-228600"/>
          </a:lstStyle>
          <a:p>
            <a:pPr marL="228600" indent="-228600" algn="l">
              <a:lnSpc>
                <a:spcPct val="92000"/>
              </a:lnSpc>
              <a:spcBef>
                <a:spcPts val="1000"/>
              </a:spcBef>
              <a:buClr>
                <a:srgbClr val="000000"/>
              </a:buClr>
              <a:buFont typeface="Arial" panose="020B0604020202020204"/>
              <a:buChar char="•"/>
            </a:pPr>
            <a:r>
              <a:rPr lang="en-US" sz="2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单击此处编辑母版文本样式</a:t>
            </a:r>
          </a:p>
          <a:p>
            <a:pPr marL="685800" lvl="1" indent="-228600" algn="l">
              <a:lnSpc>
                <a:spcPct val="92000"/>
              </a:lnSpc>
              <a:spcBef>
                <a:spcPts val="500"/>
              </a:spcBef>
              <a:buClr>
                <a:srgbClr val="000000"/>
              </a:buClr>
              <a:buFont typeface="Arial" panose="020B0604020202020204"/>
              <a:buChar char="•"/>
            </a:pPr>
            <a:r>
              <a:rPr lang="en-US" sz="24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二级</a:t>
            </a:r>
          </a:p>
          <a:p>
            <a:pPr marL="1143000" lvl="2" indent="-228600" algn="l">
              <a:lnSpc>
                <a:spcPct val="92000"/>
              </a:lnSpc>
              <a:spcBef>
                <a:spcPts val="500"/>
              </a:spcBef>
              <a:buClr>
                <a:srgbClr val="000000"/>
              </a:buClr>
              <a:buFont typeface="Arial" panose="020B0604020202020204"/>
              <a:buChar char="•"/>
            </a:pPr>
            <a:r>
              <a:rPr lang="en-US" sz="20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三级</a:t>
            </a:r>
          </a:p>
          <a:p>
            <a:pPr marL="1600200" lvl="3"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四级</a:t>
            </a:r>
          </a:p>
          <a:p>
            <a:pPr marL="2057400" lvl="4" indent="-228600" algn="l">
              <a:lnSpc>
                <a:spcPct val="92000"/>
              </a:lnSpc>
              <a:spcBef>
                <a:spcPts val="500"/>
              </a:spcBef>
              <a:buClr>
                <a:srgbClr val="000000"/>
              </a:buClr>
              <a:buFont typeface="Arial" panose="020B0604020202020204"/>
              <a:buChar char="•"/>
            </a:pPr>
            <a:r>
              <a:rPr lang="en-US" sz="1800" b="0" i="0" u="none" strike="noStrike">
                <a:solidFill>
                  <a:srgbClr val="000000"/>
                </a:solidFill>
                <a:latin typeface="等线" panose="02010600030101010101" charset="-122"/>
                <a:ea typeface="等线" panose="02010600030101010101" charset="-122"/>
                <a:cs typeface="等线" panose="02010600030101010101" charset="-122"/>
                <a:sym typeface="等线" panose="02010600030101010101" charset="-122"/>
              </a:rPr>
              <a:t>五级</a:t>
            </a:r>
          </a:p>
        </p:txBody>
      </p:sp>
      <p:sp>
        <p:nvSpPr>
          <p:cNvPr id="4" name="AutoShape 4"/>
          <p:cNvSpPr>
            <a:spLocks noGrp="1"/>
          </p:cNvSpPr>
          <p:nvPr>
            <p:ph type="body" sz="quarter" idx="61"/>
          </p:nvPr>
        </p:nvSpPr>
        <p:spPr>
          <a:xfrm>
            <a:off x="628650" y="6356351"/>
            <a:ext cx="2057400" cy="365125"/>
          </a:xfrm>
          <a:prstGeom prst="rect">
            <a:avLst/>
          </a:prstGeom>
          <a:noFill/>
          <a:ln w="12700">
            <a:noFill/>
            <a:prstDash val="solid"/>
          </a:ln>
        </p:spPr>
        <p:txBody>
          <a:bodyPr wrap="square" lIns="91440" tIns="45720" rIns="91440" bIns="45720" anchor="ctr">
            <a:noAutofit/>
          </a:bodyPr>
          <a:lstStyle>
            <a:lvl1pPr algn="l">
              <a:lnSpc>
                <a:spcPct val="100000"/>
              </a:lnSpc>
              <a:defRPr sz="1200" b="0" i="0" u="none" strike="noStrike" spc="0">
                <a:solidFill>
                  <a:srgbClr val="767676">
                    <a:alpha val="100000"/>
                  </a:srgbClr>
                </a:solidFill>
                <a:latin typeface="Aptos" panose="020B0004020202020204"/>
              </a:defRPr>
            </a:lvl1pPr>
          </a:lstStyle>
          <a:p>
            <a:pPr algn="l"/>
            <a:endParaRPr/>
          </a:p>
        </p:txBody>
      </p:sp>
      <p:sp>
        <p:nvSpPr>
          <p:cNvPr id="5" name="AutoShape 5"/>
          <p:cNvSpPr>
            <a:spLocks noGrp="1"/>
          </p:cNvSpPr>
          <p:nvPr>
            <p:ph type="body" sz="quarter" idx="62" hasCustomPrompt="1"/>
          </p:nvPr>
        </p:nvSpPr>
        <p:spPr>
          <a:xfrm>
            <a:off x="3028950" y="6356351"/>
            <a:ext cx="3086100" cy="365125"/>
          </a:xfrm>
          <a:prstGeom prst="rect">
            <a:avLst/>
          </a:prstGeom>
          <a:noFill/>
          <a:ln w="12700">
            <a:noFill/>
            <a:prstDash val="solid"/>
          </a:ln>
        </p:spPr>
        <p:txBody>
          <a:bodyPr vert="horz" wrap="square" lIns="91440" tIns="45720" rIns="91440" bIns="45720" anchor="ctr">
            <a:noAutofit/>
          </a:bodyPr>
          <a:lstStyle>
            <a:lvl1pPr algn="ctr">
              <a:lnSpc>
                <a:spcPct val="100000"/>
              </a:lnSpc>
              <a:defRPr sz="1200" b="0" i="0" u="none" strike="noStrike" spc="0">
                <a:solidFill>
                  <a:srgbClr val="1F2329">
                    <a:alpha val="100000"/>
                  </a:srgbClr>
                </a:solidFill>
                <a:latin typeface="Noto Sans SC"/>
              </a:defRPr>
            </a:lvl1pPr>
          </a:lstStyle>
          <a:p>
            <a:pPr marL="0" indent="0" algn="ctr">
              <a:lnSpc>
                <a:spcPct val="100000"/>
              </a:lnSpc>
            </a:pPr>
            <a:r>
              <a:rPr lang="en-US" sz="1200" b="0" i="0" u="none" strike="noStrike">
                <a:solidFill>
                  <a:srgbClr val="767676"/>
                </a:solidFill>
                <a:latin typeface="Aptos" panose="020B0004020202020204"/>
                <a:ea typeface="Aptos" panose="020B0004020202020204"/>
                <a:cs typeface="Aptos" panose="020B0004020202020204"/>
                <a:sym typeface="Aptos" panose="020B0004020202020204"/>
              </a:rPr>
              <a:t>Footer</a:t>
            </a:r>
          </a:p>
        </p:txBody>
      </p:sp>
      <p:sp>
        <p:nvSpPr>
          <p:cNvPr id="6" name="AutoShape 6"/>
          <p:cNvSpPr>
            <a:spLocks noGrp="1"/>
          </p:cNvSpPr>
          <p:nvPr>
            <p:ph type="body" sz="quarter" idx="63"/>
          </p:nvPr>
        </p:nvSpPr>
        <p:spPr>
          <a:xfrm>
            <a:off x="6457950" y="6356351"/>
            <a:ext cx="2057400" cy="365125"/>
          </a:xfrm>
          <a:prstGeom prst="rect">
            <a:avLst/>
          </a:prstGeom>
          <a:noFill/>
          <a:ln w="12700">
            <a:noFill/>
            <a:prstDash val="solid"/>
          </a:ln>
        </p:spPr>
        <p:txBody>
          <a:bodyPr wrap="square" lIns="91440" tIns="45720" rIns="91440" bIns="45720" anchor="ctr">
            <a:noAutofit/>
          </a:bodyPr>
          <a:lstStyle>
            <a:lvl1pPr algn="r">
              <a:lnSpc>
                <a:spcPct val="100000"/>
              </a:lnSpc>
              <a:defRPr sz="1200" b="0" i="0" u="none" strike="noStrike" spc="0">
                <a:solidFill>
                  <a:srgbClr val="767676">
                    <a:alpha val="100000"/>
                  </a:srgbClr>
                </a:solidFill>
                <a:latin typeface="Aptos" panose="020B0004020202020204"/>
              </a:defRPr>
            </a:lvl1pPr>
          </a:lstStyle>
          <a:p>
            <a:pPr algn="r"/>
            <a:endParaRPr/>
          </a:p>
        </p:txBody>
      </p:sp>
    </p:spTree>
    <p:extLst>
      <p:ext uri="{BB962C8B-B14F-4D97-AF65-F5344CB8AC3E}">
        <p14:creationId xmlns:p14="http://schemas.microsoft.com/office/powerpoint/2010/main" val="3733846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B696CEA-B28A-4A0C-B2C0-4DF457F93817}" type="datetimeFigureOut">
              <a:rPr lang="zh-CN" altLang="en-US" smtClean="0"/>
              <a:t>2026/7/30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D1778A-1765-4A8A-93A2-D47CF2BF411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microsoft.com/office/2007/relationships/hdphoto" Target="../media/hdphoto2.wdp"/><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microsoft.com/office/2007/relationships/hdphoto" Target="../media/hdphoto2.wdp"/><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microsoft.com/office/2007/relationships/hdphoto" Target="../media/hdphoto1.wdp"/><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D1778A-1765-4A8A-93A2-D47CF2BF4111}" type="slidenum">
              <a:rPr lang="zh-CN" altLang="en-US" smtClean="0"/>
              <a:t>‹#›</a:t>
            </a:fld>
            <a:endParaRPr lang="zh-CN" altLang="en-US"/>
          </a:p>
        </p:txBody>
      </p:sp>
      <p:pic>
        <p:nvPicPr>
          <p:cNvPr id="7" name="图片 6"/>
          <p:cNvPicPr>
            <a:picLocks noChangeAspect="1"/>
          </p:cNvPicPr>
          <p:nvPr userDrawn="1"/>
        </p:nvPicPr>
        <p:blipFill>
          <a:blip r:embed="rId13"/>
          <a:stretch>
            <a:fillRect/>
          </a:stretch>
        </p:blipFill>
        <p:spPr>
          <a:xfrm>
            <a:off x="0" y="1590"/>
            <a:ext cx="9144000" cy="457200"/>
          </a:xfrm>
          <a:prstGeom prst="rect">
            <a:avLst/>
          </a:prstGeom>
        </p:spPr>
      </p:pic>
      <p:pic>
        <p:nvPicPr>
          <p:cNvPr id="8" name="图片 7"/>
          <p:cNvPicPr>
            <a:picLocks noChangeAspect="1"/>
          </p:cNvPicPr>
          <p:nvPr userDrawn="1"/>
        </p:nvPicPr>
        <p:blipFill>
          <a:blip r:embed="rId14" cstate="print">
            <a:extLst>
              <a:ext uri="{BEBA8EAE-BF5A-486C-A8C5-ECC9F3942E4B}">
                <a14:imgProps xmlns:a14="http://schemas.microsoft.com/office/drawing/2010/main">
                  <a14:imgLayer r:embed="rId15">
                    <a14:imgEffect>
                      <a14:backgroundRemoval t="1719" b="99063" l="625" r="99688">
                        <a14:foregroundMark x1="32344" y1="11563" x2="16250" y2="21094"/>
                        <a14:foregroundMark x1="16250" y1="21094" x2="8594" y2="35781"/>
                        <a14:foregroundMark x1="8594" y1="35781" x2="9219" y2="55625"/>
                        <a14:foregroundMark x1="9219" y1="55625" x2="14375" y2="68750"/>
                        <a14:foregroundMark x1="14375" y1="68750" x2="23906" y2="77500"/>
                        <a14:foregroundMark x1="23906" y1="77500" x2="52656" y2="86250"/>
                        <a14:foregroundMark x1="52656" y1="86250" x2="67188" y2="85313"/>
                        <a14:foregroundMark x1="67188" y1="85313" x2="72813" y2="82969"/>
                        <a14:foregroundMark x1="56094" y1="7656" x2="31563" y2="10781"/>
                        <a14:foregroundMark x1="31563" y1="10781" x2="12500" y2="18281"/>
                        <a14:foregroundMark x1="12500" y1="18281" x2="7344" y2="25625"/>
                        <a14:foregroundMark x1="7344" y1="25625" x2="6250" y2="52969"/>
                        <a14:foregroundMark x1="6250" y1="52969" x2="9844" y2="65781"/>
                        <a14:foregroundMark x1="9844" y1="65781" x2="26563" y2="84844"/>
                        <a14:foregroundMark x1="26563" y1="84844" x2="55781" y2="89688"/>
                        <a14:foregroundMark x1="55781" y1="89688" x2="67969" y2="88750"/>
                        <a14:foregroundMark x1="67969" y1="88750" x2="77500" y2="85313"/>
                        <a14:foregroundMark x1="77500" y1="85313" x2="85781" y2="75781"/>
                        <a14:foregroundMark x1="85781" y1="75781" x2="91094" y2="63750"/>
                        <a14:foregroundMark x1="91094" y1="63750" x2="92188" y2="43125"/>
                        <a14:foregroundMark x1="92188" y1="43125" x2="89531" y2="31875"/>
                        <a14:foregroundMark x1="89531" y1="31875" x2="75000" y2="15000"/>
                        <a14:foregroundMark x1="75000" y1="15000" x2="51094" y2="9063"/>
                        <a14:foregroundMark x1="80000" y1="25313" x2="41094" y2="24531"/>
                        <a14:foregroundMark x1="41094" y1="24531" x2="24063" y2="49375"/>
                        <a14:foregroundMark x1="24063" y1="49375" x2="45469" y2="64844"/>
                        <a14:foregroundMark x1="45469" y1="64844" x2="70156" y2="47656"/>
                        <a14:foregroundMark x1="70156" y1="47656" x2="46094" y2="31563"/>
                        <a14:foregroundMark x1="46094" y1="31563" x2="23594" y2="41719"/>
                        <a14:foregroundMark x1="23594" y1="41719" x2="22813" y2="43750"/>
                        <a14:foregroundMark x1="69688" y1="33594" x2="56406" y2="24844"/>
                        <a14:foregroundMark x1="56406" y1="24844" x2="26563" y2="21406"/>
                        <a14:foregroundMark x1="26563" y1="21406" x2="14844" y2="48125"/>
                        <a14:foregroundMark x1="14844" y1="48125" x2="45938" y2="75938"/>
                        <a14:foregroundMark x1="45938" y1="75938" x2="68906" y2="46875"/>
                        <a14:foregroundMark x1="68906" y1="46875" x2="27187" y2="27031"/>
                        <a14:foregroundMark x1="27187" y1="27031" x2="5781" y2="47813"/>
                        <a14:foregroundMark x1="5781" y1="47813" x2="11563" y2="53438"/>
                        <a14:foregroundMark x1="59531" y1="26094" x2="47969" y2="30156"/>
                        <a14:foregroundMark x1="47969" y1="30156" x2="38594" y2="63750"/>
                        <a14:foregroundMark x1="38594" y1="63750" x2="84688" y2="66406"/>
                        <a14:foregroundMark x1="84688" y1="66406" x2="68281" y2="32344"/>
                        <a14:foregroundMark x1="68281" y1="32344" x2="37031" y2="37969"/>
                        <a14:foregroundMark x1="37031" y1="37969" x2="34219" y2="42656"/>
                        <a14:foregroundMark x1="72188" y1="52344" x2="64375" y2="52344"/>
                        <a14:foregroundMark x1="64375" y1="52344" x2="59531" y2="64688"/>
                        <a14:foregroundMark x1="59531" y1="64688" x2="74063" y2="50469"/>
                        <a14:foregroundMark x1="74063" y1="50469" x2="54219" y2="49531"/>
                        <a14:foregroundMark x1="54219" y1="49531" x2="47813" y2="55625"/>
                        <a14:foregroundMark x1="57656" y1="46719" x2="49219" y2="49844"/>
                        <a14:foregroundMark x1="49219" y1="49844" x2="36406" y2="66250"/>
                        <a14:foregroundMark x1="36406" y1="66250" x2="53750" y2="78750"/>
                        <a14:foregroundMark x1="53750" y1="78750" x2="71719" y2="62813"/>
                        <a14:foregroundMark x1="71719" y1="62813" x2="39063" y2="47344"/>
                        <a14:foregroundMark x1="39063" y1="47344" x2="24375" y2="58438"/>
                        <a14:foregroundMark x1="24375" y1="58438" x2="35938" y2="66719"/>
                        <a14:foregroundMark x1="35938" y1="66719" x2="40781" y2="67188"/>
                        <a14:foregroundMark x1="50781" y1="37969" x2="42656" y2="38906"/>
                        <a14:foregroundMark x1="42656" y1="38906" x2="32656" y2="54219"/>
                        <a14:foregroundMark x1="32656" y1="54219" x2="55156" y2="44688"/>
                        <a14:foregroundMark x1="55156" y1="44688" x2="32500" y2="34063"/>
                        <a14:foregroundMark x1="32500" y1="34063" x2="25625" y2="39063"/>
                        <a14:foregroundMark x1="40156" y1="56406" x2="22813" y2="68906"/>
                        <a14:foregroundMark x1="22813" y1="68906" x2="47656" y2="82031"/>
                        <a14:foregroundMark x1="47656" y1="82031" x2="38438" y2="54063"/>
                        <a14:foregroundMark x1="38438" y1="54063" x2="21250" y2="55000"/>
                        <a14:foregroundMark x1="11719" y1="28906" x2="16719" y2="37188"/>
                        <a14:foregroundMark x1="16719" y1="37188" x2="17656" y2="27344"/>
                        <a14:foregroundMark x1="17656" y1="27344" x2="12812" y2="31250"/>
                        <a14:foregroundMark x1="5781" y1="34063" x2="781" y2="43594"/>
                        <a14:foregroundMark x1="781" y1="43594" x2="7969" y2="39844"/>
                        <a14:foregroundMark x1="7969" y1="39844" x2="6250" y2="38906"/>
                        <a14:foregroundMark x1="37031" y1="81719" x2="29063" y2="85781"/>
                        <a14:foregroundMark x1="29063" y1="85781" x2="33750" y2="93750"/>
                        <a14:foregroundMark x1="33750" y1="93750" x2="45313" y2="96875"/>
                        <a14:foregroundMark x1="45313" y1="96875" x2="58750" y2="95469"/>
                        <a14:foregroundMark x1="58750" y1="95469" x2="62031" y2="91406"/>
                        <a14:foregroundMark x1="48750" y1="87031" x2="46094" y2="86875"/>
                        <a14:foregroundMark x1="43438" y1="96250" x2="55156" y2="99063"/>
                        <a14:foregroundMark x1="55156" y1="99063" x2="61875" y2="96875"/>
                        <a14:foregroundMark x1="88906" y1="25781" x2="95000" y2="41406"/>
                        <a14:foregroundMark x1="95000" y1="41406" x2="90781" y2="63438"/>
                        <a14:foregroundMark x1="90781" y1="63438" x2="90313" y2="58125"/>
                        <a14:foregroundMark x1="36406" y1="8281" x2="48594" y2="3281"/>
                        <a14:foregroundMark x1="48594" y1="3281" x2="62656" y2="5000"/>
                        <a14:foregroundMark x1="62656" y1="5000" x2="71094" y2="10156"/>
                        <a14:foregroundMark x1="71094" y1="10156" x2="61719" y2="11406"/>
                        <a14:foregroundMark x1="61719" y1="11406" x2="52812" y2="9219"/>
                        <a14:foregroundMark x1="40156" y1="2969" x2="51094" y2="1719"/>
                        <a14:foregroundMark x1="51094" y1="1719" x2="59375" y2="2500"/>
                        <a14:foregroundMark x1="94063" y1="32969" x2="99375" y2="41719"/>
                        <a14:foregroundMark x1="99166" y1="43200" x2="96250" y2="63906"/>
                        <a14:foregroundMark x1="96250" y1="63906" x2="90781" y2="50000"/>
                        <a14:foregroundMark x1="90781" y1="50000" x2="91094" y2="36250"/>
                        <a14:foregroundMark x1="91094" y1="36250" x2="90625" y2="34531"/>
                        <a14:foregroundMark x1="67344" y1="20156" x2="86094" y2="28906"/>
                        <a14:foregroundMark x1="86094" y1="28906" x2="72188" y2="23906"/>
                        <a14:foregroundMark x1="72188" y1="23906" x2="71250" y2="20469"/>
                        <a14:foregroundMark x1="94375" y1="29063" x2="98594" y2="39375"/>
                        <a14:foregroundMark x1="98524" y1="43271" x2="98281" y2="56875"/>
                        <a14:foregroundMark x1="98594" y1="39375" x2="98550" y2="41844"/>
                        <a14:foregroundMark x1="98281" y1="56875" x2="96563" y2="64844"/>
                        <a14:foregroundMark x1="96563" y1="64844" x2="89688" y2="54219"/>
                        <a14:foregroundMark x1="89688" y1="54219" x2="88438" y2="36719"/>
                        <a14:foregroundMark x1="88438" y1="36719" x2="91719" y2="29375"/>
                        <a14:foregroundMark x1="91719" y1="29375" x2="94844" y2="29063"/>
                        <a14:foregroundMark x1="98438" y1="43594" x2="99688" y2="54531"/>
                        <a14:foregroundMark x1="99688" y1="54531" x2="98594" y2="60781"/>
                        <a14:backgroundMark x1="99688" y1="41719" x2="99844" y2="43125"/>
                      </a14:backgroundRemoval>
                    </a14:imgEffect>
                  </a14:imgLayer>
                </a14:imgProps>
              </a:ext>
              <a:ext uri="{28A0092B-C50C-407E-A947-70E740481C1C}">
                <a14:useLocalDpi xmlns:a14="http://schemas.microsoft.com/office/drawing/2010/main" val="0"/>
              </a:ext>
            </a:extLst>
          </a:blip>
          <a:stretch>
            <a:fillRect/>
          </a:stretch>
        </p:blipFill>
        <p:spPr>
          <a:xfrm>
            <a:off x="8648445" y="48960"/>
            <a:ext cx="362459" cy="362459"/>
          </a:xfrm>
          <a:prstGeom prst="rect">
            <a:avLst/>
          </a:prstGeom>
        </p:spPr>
      </p:pic>
      <p:sp>
        <p:nvSpPr>
          <p:cNvPr id="9" name="Rectangle 16"/>
          <p:cNvSpPr>
            <a:spLocks noChangeArrowheads="1"/>
          </p:cNvSpPr>
          <p:nvPr userDrawn="1"/>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pic>
        <p:nvPicPr>
          <p:cNvPr id="11" name="图片 10"/>
          <p:cNvPicPr>
            <a:picLocks noChangeAspect="1"/>
          </p:cNvPicPr>
          <p:nvPr userDrawn="1"/>
        </p:nvPicPr>
        <p:blipFill>
          <a:blip r:embed="rId16">
            <a:grayscl/>
            <a:extLst>
              <a:ext uri="{BEBA8EAE-BF5A-486C-A8C5-ECC9F3942E4B}">
                <a14:imgProps xmlns:a14="http://schemas.microsoft.com/office/drawing/2010/main">
                  <a14:imgLayer r:embed="rId17">
                    <a14:imgEffect>
                      <a14:backgroundRemoval t="9396" b="89933" l="4112" r="97025">
                        <a14:foregroundMark x1="3854" y1="44295" x2="3587" y2="71812"/>
                        <a14:foregroundMark x1="4024" y1="26846" x2="3861" y2="43624"/>
                        <a14:foregroundMark x1="3926" y1="43624" x2="4112" y2="28188"/>
                        <a14:foregroundMark x1="3587" y1="71812" x2="3918" y2="44295"/>
                        <a14:foregroundMark x1="4112" y1="28188" x2="4112" y2="27517"/>
                        <a14:foregroundMark x1="22922" y1="36242" x2="23360" y2="41611"/>
                        <a14:foregroundMark x1="18719" y1="45628" x2="18548" y2="48993"/>
                        <a14:foregroundMark x1="19948" y1="21477" x2="19236" y2="35469"/>
                        <a14:foregroundMark x1="20035" y1="20134" x2="20472" y2="20805"/>
                        <a14:foregroundMark x1="31496" y1="22819" x2="27209" y2="53020"/>
                        <a14:foregroundMark x1="27209" y1="53020" x2="31234" y2="28188"/>
                        <a14:foregroundMark x1="27472" y1="18792" x2="28084" y2="19463"/>
                        <a14:foregroundMark x1="37942" y1="74998" x2="37883" y2="79195"/>
                        <a14:foregroundMark x1="38325" y1="47949" x2="38111" y2="63087"/>
                        <a14:foregroundMark x1="38670" y1="23490" x2="38362" y2="45313"/>
                        <a14:foregroundMark x1="37883" y1="79195" x2="37970" y2="80537"/>
                        <a14:foregroundMark x1="49138" y1="64625" x2="49169" y2="88591"/>
                        <a14:foregroundMark x1="49081" y1="20134" x2="49134" y2="61145"/>
                        <a14:foregroundMark x1="50919" y1="18121" x2="52231" y2="26846"/>
                        <a14:foregroundMark x1="55731" y1="54362" x2="60892" y2="38255"/>
                        <a14:foregroundMark x1="59405" y1="67785" x2="60455" y2="83221"/>
                        <a14:foregroundMark x1="67143" y1="66443" x2="67279" y2="71141"/>
                        <a14:foregroundMark x1="66841" y1="56015" x2="66896" y2="57917"/>
                        <a14:foregroundMark x1="66326" y1="38255" x2="66420" y2="41482"/>
                        <a14:foregroundMark x1="67031" y1="80182" x2="66929" y2="83893"/>
                        <a14:foregroundMark x1="67279" y1="71141" x2="67154" y2="75703"/>
                        <a14:foregroundMark x1="73053" y1="44295" x2="73388" y2="44387"/>
                        <a14:foregroundMark x1="74803" y1="22819" x2="74803" y2="26843"/>
                        <a14:foregroundMark x1="80082" y1="76701" x2="80052" y2="79195"/>
                        <a14:foregroundMark x1="80665" y1="28188" x2="80639" y2="30358"/>
                        <a14:foregroundMark x1="95276" y1="27517" x2="95013" y2="71141"/>
                        <a14:foregroundMark x1="95013" y1="71141" x2="97025" y2="66443"/>
                        <a14:foregroundMark x1="92388" y1="13423" x2="92250" y2="21884"/>
                        <a14:foregroundMark x1="64742" y1="18121" x2="64742" y2="21887"/>
                        <a14:foregroundMark x1="64742" y1="11409" x2="64742" y2="17450"/>
                        <a14:foregroundMark x1="9974" y1="40268" x2="9886" y2="36913"/>
                        <a14:foregroundMark x1="11582" y1="39191" x2="12073" y2="40268"/>
                        <a14:foregroundMark x1="90989" y1="44295" x2="91864" y2="38926"/>
                        <a14:foregroundMark x1="40157" y1="49664" x2="40157" y2="49664"/>
                        <a14:foregroundMark x1="40332" y1="48322" x2="40157" y2="48322"/>
                        <a14:backgroundMark x1="2712" y1="54362" x2="2887" y2="53020"/>
                        <a14:backgroundMark x1="5249" y1="43624" x2="5249" y2="44295"/>
                        <a14:backgroundMark x1="13473" y1="26846" x2="13473" y2="26174"/>
                        <a14:backgroundMark x1="13998" y1="67785" x2="13736" y2="71812"/>
                        <a14:backgroundMark x1="10586" y1="75839" x2="11374" y2="77181"/>
                        <a14:backgroundMark x1="10586" y1="49664" x2="11111" y2="46980"/>
                        <a14:backgroundMark x1="38845" y1="59732" x2="38933" y2="59060"/>
                        <a14:backgroundMark x1="38145" y1="65772" x2="38233" y2="72483"/>
                        <a14:backgroundMark x1="38233" y1="63087" x2="38233" y2="66443"/>
                        <a14:backgroundMark x1="38058" y1="72483" x2="38145" y2="74497"/>
                        <a14:backgroundMark x1="41032" y1="32886" x2="41207" y2="32886"/>
                        <a14:backgroundMark x1="40945" y1="30201" x2="41120" y2="30872"/>
                        <a14:backgroundMark x1="66929" y1="46309" x2="67017" y2="46980"/>
                        <a14:backgroundMark x1="66579" y1="47651" x2="66142" y2="53020"/>
                        <a14:backgroundMark x1="66929" y1="61074" x2="67017" y2="59060"/>
                        <a14:backgroundMark x1="65967" y1="79195" x2="65267" y2="79195"/>
                        <a14:backgroundMark x1="67017" y1="78523" x2="67104" y2="77181"/>
                        <a14:backgroundMark x1="65529" y1="18792" x2="66317" y2="29530"/>
                        <a14:backgroundMark x1="66317" y1="31544" x2="65792" y2="34228"/>
                        <a14:backgroundMark x1="66404" y1="45638" x2="66667" y2="45638"/>
                        <a14:backgroundMark x1="66929" y1="46980" x2="66404" y2="47651"/>
                        <a14:backgroundMark x1="66929" y1="59060" x2="66929" y2="66443"/>
                        <a14:backgroundMark x1="66929" y1="57718" x2="67017" y2="58389"/>
                        <a14:backgroundMark x1="66754" y1="77852" x2="66842" y2="80537"/>
                        <a14:backgroundMark x1="66929" y1="79866" x2="67104" y2="77181"/>
                        <a14:backgroundMark x1="74103" y1="38255" x2="74453" y2="35570"/>
                        <a14:backgroundMark x1="74016" y1="37584" x2="74453" y2="30872"/>
                        <a14:backgroundMark x1="74366" y1="58389" x2="74366" y2="59060"/>
                        <a14:backgroundMark x1="75503" y1="57047" x2="75503" y2="62416"/>
                        <a14:backgroundMark x1="74453" y1="38255" x2="73928" y2="46309"/>
                        <a14:backgroundMark x1="74541" y1="28859" x2="74628" y2="39597"/>
                        <a14:backgroundMark x1="65704" y1="17450" x2="65704" y2="18121"/>
                        <a14:backgroundMark x1="65442" y1="16779" x2="65792" y2="16779"/>
                        <a14:backgroundMark x1="67017" y1="76510" x2="67017" y2="78523"/>
                        <a14:backgroundMark x1="67279" y1="76510" x2="66929" y2="79866"/>
                        <a14:backgroundMark x1="48294" y1="62416" x2="48381" y2="65772"/>
                        <a14:backgroundMark x1="48206" y1="54362" x2="48469" y2="55034"/>
                        <a14:backgroundMark x1="52318" y1="27517" x2="52318" y2="28859"/>
                        <a14:backgroundMark x1="52318" y1="26174" x2="52581" y2="26846"/>
                        <a14:backgroundMark x1="76203" y1="46309" x2="75853" y2="49664"/>
                        <a14:backgroundMark x1="73403" y1="61074" x2="73491" y2="60403"/>
                        <a14:backgroundMark x1="19510" y1="39597" x2="19248" y2="42282"/>
                        <a14:backgroundMark x1="19248" y1="40940" x2="18548" y2="44295"/>
                        <a14:backgroundMark x1="19423" y1="36242" x2="19160" y2="39597"/>
                        <a14:backgroundMark x1="21172" y1="46980" x2="20997" y2="50336"/>
                        <a14:backgroundMark x1="22222" y1="55034" x2="22222" y2="55705"/>
                        <a14:backgroundMark x1="23710" y1="48993" x2="23710" y2="48993"/>
                        <a14:backgroundMark x1="22310" y1="41611" x2="22310" y2="41611"/>
                        <a14:backgroundMark x1="28171" y1="18792" x2="28171" y2="18792"/>
                        <a14:backgroundMark x1="18723" y1="45638" x2="18723" y2="45638"/>
                        <a14:backgroundMark x1="18723" y1="44966" x2="18723" y2="44966"/>
                        <a14:backgroundMark x1="18548" y1="45638" x2="18548" y2="45638"/>
                        <a14:backgroundMark x1="20122" y1="50336" x2="20122" y2="50336"/>
                        <a14:backgroundMark x1="19073" y1="61745" x2="19073" y2="61745"/>
                        <a14:backgroundMark x1="13211" y1="57047" x2="13211" y2="57047"/>
                        <a14:backgroundMark x1="11286" y1="55705" x2="11286" y2="55705"/>
                        <a14:backgroundMark x1="83990" y1="66443" x2="83990" y2="66443"/>
                        <a14:backgroundMark x1="85127" y1="51678" x2="85127" y2="51678"/>
                        <a14:backgroundMark x1="81540" y1="59060" x2="81540" y2="59060"/>
                        <a14:backgroundMark x1="81365" y1="36913" x2="81365" y2="36913"/>
                        <a14:backgroundMark x1="81540" y1="73826" x2="81540" y2="73826"/>
                        <a14:backgroundMark x1="80140" y1="63758" x2="80140" y2="63758"/>
                        <a14:backgroundMark x1="80490" y1="30201" x2="79703" y2="73826"/>
                        <a14:backgroundMark x1="80577" y1="27517" x2="80577" y2="28188"/>
                        <a14:backgroundMark x1="92038" y1="24832" x2="92388" y2="24161"/>
                        <a14:backgroundMark x1="67017" y1="79866" x2="67017" y2="79866"/>
                        <a14:backgroundMark x1="80052" y1="73154" x2="79790" y2="74497"/>
                        <a14:backgroundMark x1="91951" y1="44295" x2="92126" y2="42953"/>
                        <a14:backgroundMark x1="33333" y1="53020" x2="33333" y2="53020"/>
                        <a14:backgroundMark x1="33421" y1="53020" x2="33421" y2="53020"/>
                        <a14:backgroundMark x1="33421" y1="53020" x2="33421" y2="53020"/>
                        <a14:backgroundMark x1="33421" y1="53020" x2="33333" y2="53020"/>
                        <a14:backgroundMark x1="33246" y1="53691" x2="33246" y2="54362"/>
                        <a14:backgroundMark x1="54331" y1="65101" x2="54856" y2="61745"/>
                        <a14:backgroundMark x1="38583" y1="46309" x2="38408" y2="48322"/>
                      </a14:backgroundRemoval>
                    </a14:imgEffect>
                  </a14:imgLayer>
                </a14:imgProps>
              </a:ext>
            </a:extLst>
          </a:blip>
          <a:stretch>
            <a:fillRect/>
          </a:stretch>
        </p:blipFill>
        <p:spPr>
          <a:xfrm>
            <a:off x="6670909" y="6500132"/>
            <a:ext cx="2446020" cy="3188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B696CEA-B28A-4A0C-B2C0-4DF457F93817}" type="datetimeFigureOut">
              <a:rPr lang="zh-CN" altLang="en-US" smtClean="0"/>
              <a:t>2026/7/30</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D1778A-1765-4A8A-93A2-D47CF2BF4111}" type="slidenum">
              <a:rPr lang="zh-CN" altLang="en-US" smtClean="0"/>
              <a:t>‹#›</a:t>
            </a:fld>
            <a:endParaRPr lang="zh-CN" altLang="en-US"/>
          </a:p>
        </p:txBody>
      </p:sp>
      <p:pic>
        <p:nvPicPr>
          <p:cNvPr id="7" name="图片 6"/>
          <p:cNvPicPr>
            <a:picLocks noChangeAspect="1"/>
          </p:cNvPicPr>
          <p:nvPr userDrawn="1"/>
        </p:nvPicPr>
        <p:blipFill>
          <a:blip r:embed="rId13"/>
          <a:stretch>
            <a:fillRect/>
          </a:stretch>
        </p:blipFill>
        <p:spPr>
          <a:xfrm>
            <a:off x="0" y="1590"/>
            <a:ext cx="9144000" cy="457200"/>
          </a:xfrm>
          <a:prstGeom prst="rect">
            <a:avLst/>
          </a:prstGeom>
        </p:spPr>
      </p:pic>
      <p:pic>
        <p:nvPicPr>
          <p:cNvPr id="8" name="图片 7"/>
          <p:cNvPicPr>
            <a:picLocks noChangeAspect="1"/>
          </p:cNvPicPr>
          <p:nvPr userDrawn="1"/>
        </p:nvPicPr>
        <p:blipFill>
          <a:blip r:embed="rId14" cstate="print">
            <a:extLst>
              <a:ext uri="{BEBA8EAE-BF5A-486C-A8C5-ECC9F3942E4B}">
                <a14:imgProps xmlns:a14="http://schemas.microsoft.com/office/drawing/2010/main">
                  <a14:imgLayer r:embed="rId15">
                    <a14:imgEffect>
                      <a14:backgroundRemoval t="1719" b="99063" l="625" r="99688">
                        <a14:foregroundMark x1="32344" y1="11563" x2="16250" y2="21094"/>
                        <a14:foregroundMark x1="16250" y1="21094" x2="8594" y2="35781"/>
                        <a14:foregroundMark x1="8594" y1="35781" x2="9219" y2="55625"/>
                        <a14:foregroundMark x1="9219" y1="55625" x2="14375" y2="68750"/>
                        <a14:foregroundMark x1="14375" y1="68750" x2="23906" y2="77500"/>
                        <a14:foregroundMark x1="23906" y1="77500" x2="52656" y2="86250"/>
                        <a14:foregroundMark x1="52656" y1="86250" x2="67188" y2="85313"/>
                        <a14:foregroundMark x1="67188" y1="85313" x2="72813" y2="82969"/>
                        <a14:foregroundMark x1="56094" y1="7656" x2="31563" y2="10781"/>
                        <a14:foregroundMark x1="31563" y1="10781" x2="12500" y2="18281"/>
                        <a14:foregroundMark x1="12500" y1="18281" x2="7344" y2="25625"/>
                        <a14:foregroundMark x1="7344" y1="25625" x2="6250" y2="52969"/>
                        <a14:foregroundMark x1="6250" y1="52969" x2="9844" y2="65781"/>
                        <a14:foregroundMark x1="9844" y1="65781" x2="26563" y2="84844"/>
                        <a14:foregroundMark x1="26563" y1="84844" x2="55781" y2="89688"/>
                        <a14:foregroundMark x1="55781" y1="89688" x2="67969" y2="88750"/>
                        <a14:foregroundMark x1="67969" y1="88750" x2="77500" y2="85313"/>
                        <a14:foregroundMark x1="77500" y1="85313" x2="85781" y2="75781"/>
                        <a14:foregroundMark x1="85781" y1="75781" x2="91094" y2="63750"/>
                        <a14:foregroundMark x1="91094" y1="63750" x2="92188" y2="43125"/>
                        <a14:foregroundMark x1="92188" y1="43125" x2="89531" y2="31875"/>
                        <a14:foregroundMark x1="89531" y1="31875" x2="75000" y2="15000"/>
                        <a14:foregroundMark x1="75000" y1="15000" x2="51094" y2="9063"/>
                        <a14:foregroundMark x1="80000" y1="25313" x2="41094" y2="24531"/>
                        <a14:foregroundMark x1="41094" y1="24531" x2="24063" y2="49375"/>
                        <a14:foregroundMark x1="24063" y1="49375" x2="45469" y2="64844"/>
                        <a14:foregroundMark x1="45469" y1="64844" x2="70156" y2="47656"/>
                        <a14:foregroundMark x1="70156" y1="47656" x2="46094" y2="31563"/>
                        <a14:foregroundMark x1="46094" y1="31563" x2="23594" y2="41719"/>
                        <a14:foregroundMark x1="23594" y1="41719" x2="22813" y2="43750"/>
                        <a14:foregroundMark x1="69688" y1="33594" x2="56406" y2="24844"/>
                        <a14:foregroundMark x1="56406" y1="24844" x2="26563" y2="21406"/>
                        <a14:foregroundMark x1="26563" y1="21406" x2="14844" y2="48125"/>
                        <a14:foregroundMark x1="14844" y1="48125" x2="45938" y2="75938"/>
                        <a14:foregroundMark x1="45938" y1="75938" x2="68906" y2="46875"/>
                        <a14:foregroundMark x1="68906" y1="46875" x2="27187" y2="27031"/>
                        <a14:foregroundMark x1="27187" y1="27031" x2="5781" y2="47813"/>
                        <a14:foregroundMark x1="5781" y1="47813" x2="11563" y2="53438"/>
                        <a14:foregroundMark x1="59531" y1="26094" x2="47969" y2="30156"/>
                        <a14:foregroundMark x1="47969" y1="30156" x2="38594" y2="63750"/>
                        <a14:foregroundMark x1="38594" y1="63750" x2="84688" y2="66406"/>
                        <a14:foregroundMark x1="84688" y1="66406" x2="68281" y2="32344"/>
                        <a14:foregroundMark x1="68281" y1="32344" x2="37031" y2="37969"/>
                        <a14:foregroundMark x1="37031" y1="37969" x2="34219" y2="42656"/>
                        <a14:foregroundMark x1="72188" y1="52344" x2="64375" y2="52344"/>
                        <a14:foregroundMark x1="64375" y1="52344" x2="59531" y2="64688"/>
                        <a14:foregroundMark x1="59531" y1="64688" x2="74063" y2="50469"/>
                        <a14:foregroundMark x1="74063" y1="50469" x2="54219" y2="49531"/>
                        <a14:foregroundMark x1="54219" y1="49531" x2="47813" y2="55625"/>
                        <a14:foregroundMark x1="57656" y1="46719" x2="49219" y2="49844"/>
                        <a14:foregroundMark x1="49219" y1="49844" x2="36406" y2="66250"/>
                        <a14:foregroundMark x1="36406" y1="66250" x2="53750" y2="78750"/>
                        <a14:foregroundMark x1="53750" y1="78750" x2="71719" y2="62813"/>
                        <a14:foregroundMark x1="71719" y1="62813" x2="39063" y2="47344"/>
                        <a14:foregroundMark x1="39063" y1="47344" x2="24375" y2="58438"/>
                        <a14:foregroundMark x1="24375" y1="58438" x2="35938" y2="66719"/>
                        <a14:foregroundMark x1="35938" y1="66719" x2="40781" y2="67188"/>
                        <a14:foregroundMark x1="50781" y1="37969" x2="42656" y2="38906"/>
                        <a14:foregroundMark x1="42656" y1="38906" x2="32656" y2="54219"/>
                        <a14:foregroundMark x1="32656" y1="54219" x2="55156" y2="44688"/>
                        <a14:foregroundMark x1="55156" y1="44688" x2="32500" y2="34063"/>
                        <a14:foregroundMark x1="32500" y1="34063" x2="25625" y2="39063"/>
                        <a14:foregroundMark x1="40156" y1="56406" x2="22813" y2="68906"/>
                        <a14:foregroundMark x1="22813" y1="68906" x2="47656" y2="82031"/>
                        <a14:foregroundMark x1="47656" y1="82031" x2="38438" y2="54063"/>
                        <a14:foregroundMark x1="38438" y1="54063" x2="21250" y2="55000"/>
                        <a14:foregroundMark x1="11719" y1="28906" x2="16719" y2="37188"/>
                        <a14:foregroundMark x1="16719" y1="37188" x2="17656" y2="27344"/>
                        <a14:foregroundMark x1="17656" y1="27344" x2="12812" y2="31250"/>
                        <a14:foregroundMark x1="5781" y1="34063" x2="781" y2="43594"/>
                        <a14:foregroundMark x1="781" y1="43594" x2="7969" y2="39844"/>
                        <a14:foregroundMark x1="7969" y1="39844" x2="6250" y2="38906"/>
                        <a14:foregroundMark x1="37031" y1="81719" x2="29063" y2="85781"/>
                        <a14:foregroundMark x1="29063" y1="85781" x2="33750" y2="93750"/>
                        <a14:foregroundMark x1="33750" y1="93750" x2="45313" y2="96875"/>
                        <a14:foregroundMark x1="45313" y1="96875" x2="58750" y2="95469"/>
                        <a14:foregroundMark x1="58750" y1="95469" x2="62031" y2="91406"/>
                        <a14:foregroundMark x1="48750" y1="87031" x2="46094" y2="86875"/>
                        <a14:foregroundMark x1="43438" y1="96250" x2="55156" y2="99063"/>
                        <a14:foregroundMark x1="55156" y1="99063" x2="61875" y2="96875"/>
                        <a14:foregroundMark x1="88906" y1="25781" x2="95000" y2="41406"/>
                        <a14:foregroundMark x1="95000" y1="41406" x2="90781" y2="63438"/>
                        <a14:foregroundMark x1="90781" y1="63438" x2="90313" y2="58125"/>
                        <a14:foregroundMark x1="36406" y1="8281" x2="48594" y2="3281"/>
                        <a14:foregroundMark x1="48594" y1="3281" x2="62656" y2="5000"/>
                        <a14:foregroundMark x1="62656" y1="5000" x2="71094" y2="10156"/>
                        <a14:foregroundMark x1="71094" y1="10156" x2="61719" y2="11406"/>
                        <a14:foregroundMark x1="61719" y1="11406" x2="52812" y2="9219"/>
                        <a14:foregroundMark x1="40156" y1="2969" x2="51094" y2="1719"/>
                        <a14:foregroundMark x1="51094" y1="1719" x2="59375" y2="2500"/>
                        <a14:foregroundMark x1="94063" y1="32969" x2="99375" y2="41719"/>
                        <a14:foregroundMark x1="99166" y1="43200" x2="96250" y2="63906"/>
                        <a14:foregroundMark x1="96250" y1="63906" x2="90781" y2="50000"/>
                        <a14:foregroundMark x1="90781" y1="50000" x2="91094" y2="36250"/>
                        <a14:foregroundMark x1="91094" y1="36250" x2="90625" y2="34531"/>
                        <a14:foregroundMark x1="67344" y1="20156" x2="86094" y2="28906"/>
                        <a14:foregroundMark x1="86094" y1="28906" x2="72188" y2="23906"/>
                        <a14:foregroundMark x1="72188" y1="23906" x2="71250" y2="20469"/>
                        <a14:foregroundMark x1="94375" y1="29063" x2="98594" y2="39375"/>
                        <a14:foregroundMark x1="98524" y1="43271" x2="98281" y2="56875"/>
                        <a14:foregroundMark x1="98594" y1="39375" x2="98550" y2="41844"/>
                        <a14:foregroundMark x1="98281" y1="56875" x2="96563" y2="64844"/>
                        <a14:foregroundMark x1="96563" y1="64844" x2="89688" y2="54219"/>
                        <a14:foregroundMark x1="89688" y1="54219" x2="88438" y2="36719"/>
                        <a14:foregroundMark x1="88438" y1="36719" x2="91719" y2="29375"/>
                        <a14:foregroundMark x1="91719" y1="29375" x2="94844" y2="29063"/>
                        <a14:foregroundMark x1="98438" y1="43594" x2="99688" y2="54531"/>
                        <a14:foregroundMark x1="99688" y1="54531" x2="98594" y2="60781"/>
                        <a14:backgroundMark x1="99688" y1="41719" x2="99844" y2="43125"/>
                      </a14:backgroundRemoval>
                    </a14:imgEffect>
                  </a14:imgLayer>
                </a14:imgProps>
              </a:ext>
              <a:ext uri="{28A0092B-C50C-407E-A947-70E740481C1C}">
                <a14:useLocalDpi xmlns:a14="http://schemas.microsoft.com/office/drawing/2010/main" val="0"/>
              </a:ext>
            </a:extLst>
          </a:blip>
          <a:stretch>
            <a:fillRect/>
          </a:stretch>
        </p:blipFill>
        <p:spPr>
          <a:xfrm>
            <a:off x="8648445" y="48960"/>
            <a:ext cx="362459" cy="362459"/>
          </a:xfrm>
          <a:prstGeom prst="rect">
            <a:avLst/>
          </a:prstGeom>
        </p:spPr>
      </p:pic>
      <p:sp>
        <p:nvSpPr>
          <p:cNvPr id="9" name="Rectangle 16"/>
          <p:cNvSpPr>
            <a:spLocks noChangeArrowheads="1"/>
          </p:cNvSpPr>
          <p:nvPr userDrawn="1"/>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pic>
        <p:nvPicPr>
          <p:cNvPr id="11" name="图片 10"/>
          <p:cNvPicPr>
            <a:picLocks noChangeAspect="1"/>
          </p:cNvPicPr>
          <p:nvPr userDrawn="1"/>
        </p:nvPicPr>
        <p:blipFill>
          <a:blip r:embed="rId16">
            <a:grayscl/>
            <a:extLst>
              <a:ext uri="{BEBA8EAE-BF5A-486C-A8C5-ECC9F3942E4B}">
                <a14:imgProps xmlns:a14="http://schemas.microsoft.com/office/drawing/2010/main">
                  <a14:imgLayer r:embed="rId17">
                    <a14:imgEffect>
                      <a14:backgroundRemoval t="9396" b="89933" l="4112" r="97025">
                        <a14:foregroundMark x1="3854" y1="44295" x2="3587" y2="71812"/>
                        <a14:foregroundMark x1="4024" y1="26846" x2="3861" y2="43624"/>
                        <a14:foregroundMark x1="3926" y1="43624" x2="4112" y2="28188"/>
                        <a14:foregroundMark x1="3587" y1="71812" x2="3918" y2="44295"/>
                        <a14:foregroundMark x1="4112" y1="28188" x2="4112" y2="27517"/>
                        <a14:foregroundMark x1="22922" y1="36242" x2="23360" y2="41611"/>
                        <a14:foregroundMark x1="18719" y1="45628" x2="18548" y2="48993"/>
                        <a14:foregroundMark x1="19948" y1="21477" x2="19236" y2="35469"/>
                        <a14:foregroundMark x1="20035" y1="20134" x2="20472" y2="20805"/>
                        <a14:foregroundMark x1="31496" y1="22819" x2="27209" y2="53020"/>
                        <a14:foregroundMark x1="27209" y1="53020" x2="31234" y2="28188"/>
                        <a14:foregroundMark x1="27472" y1="18792" x2="28084" y2="19463"/>
                        <a14:foregroundMark x1="37942" y1="74998" x2="37883" y2="79195"/>
                        <a14:foregroundMark x1="38325" y1="47949" x2="38111" y2="63087"/>
                        <a14:foregroundMark x1="38670" y1="23490" x2="38362" y2="45313"/>
                        <a14:foregroundMark x1="37883" y1="79195" x2="37970" y2="80537"/>
                        <a14:foregroundMark x1="49138" y1="64625" x2="49169" y2="88591"/>
                        <a14:foregroundMark x1="49081" y1="20134" x2="49134" y2="61145"/>
                        <a14:foregroundMark x1="50919" y1="18121" x2="52231" y2="26846"/>
                        <a14:foregroundMark x1="55731" y1="54362" x2="60892" y2="38255"/>
                        <a14:foregroundMark x1="59405" y1="67785" x2="60455" y2="83221"/>
                        <a14:foregroundMark x1="67143" y1="66443" x2="67279" y2="71141"/>
                        <a14:foregroundMark x1="66841" y1="56015" x2="66896" y2="57917"/>
                        <a14:foregroundMark x1="66326" y1="38255" x2="66420" y2="41482"/>
                        <a14:foregroundMark x1="67031" y1="80182" x2="66929" y2="83893"/>
                        <a14:foregroundMark x1="67279" y1="71141" x2="67154" y2="75703"/>
                        <a14:foregroundMark x1="73053" y1="44295" x2="73388" y2="44387"/>
                        <a14:foregroundMark x1="74803" y1="22819" x2="74803" y2="26843"/>
                        <a14:foregroundMark x1="80082" y1="76701" x2="80052" y2="79195"/>
                        <a14:foregroundMark x1="80665" y1="28188" x2="80639" y2="30358"/>
                        <a14:foregroundMark x1="95276" y1="27517" x2="95013" y2="71141"/>
                        <a14:foregroundMark x1="95013" y1="71141" x2="97025" y2="66443"/>
                        <a14:foregroundMark x1="92388" y1="13423" x2="92250" y2="21884"/>
                        <a14:foregroundMark x1="64742" y1="18121" x2="64742" y2="21887"/>
                        <a14:foregroundMark x1="64742" y1="11409" x2="64742" y2="17450"/>
                        <a14:foregroundMark x1="9974" y1="40268" x2="9886" y2="36913"/>
                        <a14:foregroundMark x1="11582" y1="39191" x2="12073" y2="40268"/>
                        <a14:foregroundMark x1="90989" y1="44295" x2="91864" y2="38926"/>
                        <a14:foregroundMark x1="40157" y1="49664" x2="40157" y2="49664"/>
                        <a14:foregroundMark x1="40332" y1="48322" x2="40157" y2="48322"/>
                        <a14:backgroundMark x1="2712" y1="54362" x2="2887" y2="53020"/>
                        <a14:backgroundMark x1="5249" y1="43624" x2="5249" y2="44295"/>
                        <a14:backgroundMark x1="13473" y1="26846" x2="13473" y2="26174"/>
                        <a14:backgroundMark x1="13998" y1="67785" x2="13736" y2="71812"/>
                        <a14:backgroundMark x1="10586" y1="75839" x2="11374" y2="77181"/>
                        <a14:backgroundMark x1="10586" y1="49664" x2="11111" y2="46980"/>
                        <a14:backgroundMark x1="38845" y1="59732" x2="38933" y2="59060"/>
                        <a14:backgroundMark x1="38145" y1="65772" x2="38233" y2="72483"/>
                        <a14:backgroundMark x1="38233" y1="63087" x2="38233" y2="66443"/>
                        <a14:backgroundMark x1="38058" y1="72483" x2="38145" y2="74497"/>
                        <a14:backgroundMark x1="41032" y1="32886" x2="41207" y2="32886"/>
                        <a14:backgroundMark x1="40945" y1="30201" x2="41120" y2="30872"/>
                        <a14:backgroundMark x1="66929" y1="46309" x2="67017" y2="46980"/>
                        <a14:backgroundMark x1="66579" y1="47651" x2="66142" y2="53020"/>
                        <a14:backgroundMark x1="66929" y1="61074" x2="67017" y2="59060"/>
                        <a14:backgroundMark x1="65967" y1="79195" x2="65267" y2="79195"/>
                        <a14:backgroundMark x1="67017" y1="78523" x2="67104" y2="77181"/>
                        <a14:backgroundMark x1="65529" y1="18792" x2="66317" y2="29530"/>
                        <a14:backgroundMark x1="66317" y1="31544" x2="65792" y2="34228"/>
                        <a14:backgroundMark x1="66404" y1="45638" x2="66667" y2="45638"/>
                        <a14:backgroundMark x1="66929" y1="46980" x2="66404" y2="47651"/>
                        <a14:backgroundMark x1="66929" y1="59060" x2="66929" y2="66443"/>
                        <a14:backgroundMark x1="66929" y1="57718" x2="67017" y2="58389"/>
                        <a14:backgroundMark x1="66754" y1="77852" x2="66842" y2="80537"/>
                        <a14:backgroundMark x1="66929" y1="79866" x2="67104" y2="77181"/>
                        <a14:backgroundMark x1="74103" y1="38255" x2="74453" y2="35570"/>
                        <a14:backgroundMark x1="74016" y1="37584" x2="74453" y2="30872"/>
                        <a14:backgroundMark x1="74366" y1="58389" x2="74366" y2="59060"/>
                        <a14:backgroundMark x1="75503" y1="57047" x2="75503" y2="62416"/>
                        <a14:backgroundMark x1="74453" y1="38255" x2="73928" y2="46309"/>
                        <a14:backgroundMark x1="74541" y1="28859" x2="74628" y2="39597"/>
                        <a14:backgroundMark x1="65704" y1="17450" x2="65704" y2="18121"/>
                        <a14:backgroundMark x1="65442" y1="16779" x2="65792" y2="16779"/>
                        <a14:backgroundMark x1="67017" y1="76510" x2="67017" y2="78523"/>
                        <a14:backgroundMark x1="67279" y1="76510" x2="66929" y2="79866"/>
                        <a14:backgroundMark x1="48294" y1="62416" x2="48381" y2="65772"/>
                        <a14:backgroundMark x1="48206" y1="54362" x2="48469" y2="55034"/>
                        <a14:backgroundMark x1="52318" y1="27517" x2="52318" y2="28859"/>
                        <a14:backgroundMark x1="52318" y1="26174" x2="52581" y2="26846"/>
                        <a14:backgroundMark x1="76203" y1="46309" x2="75853" y2="49664"/>
                        <a14:backgroundMark x1="73403" y1="61074" x2="73491" y2="60403"/>
                        <a14:backgroundMark x1="19510" y1="39597" x2="19248" y2="42282"/>
                        <a14:backgroundMark x1="19248" y1="40940" x2="18548" y2="44295"/>
                        <a14:backgroundMark x1="19423" y1="36242" x2="19160" y2="39597"/>
                        <a14:backgroundMark x1="21172" y1="46980" x2="20997" y2="50336"/>
                        <a14:backgroundMark x1="22222" y1="55034" x2="22222" y2="55705"/>
                        <a14:backgroundMark x1="23710" y1="48993" x2="23710" y2="48993"/>
                        <a14:backgroundMark x1="22310" y1="41611" x2="22310" y2="41611"/>
                        <a14:backgroundMark x1="28171" y1="18792" x2="28171" y2="18792"/>
                        <a14:backgroundMark x1="18723" y1="45638" x2="18723" y2="45638"/>
                        <a14:backgroundMark x1="18723" y1="44966" x2="18723" y2="44966"/>
                        <a14:backgroundMark x1="18548" y1="45638" x2="18548" y2="45638"/>
                        <a14:backgroundMark x1="20122" y1="50336" x2="20122" y2="50336"/>
                        <a14:backgroundMark x1="19073" y1="61745" x2="19073" y2="61745"/>
                        <a14:backgroundMark x1="13211" y1="57047" x2="13211" y2="57047"/>
                        <a14:backgroundMark x1="11286" y1="55705" x2="11286" y2="55705"/>
                        <a14:backgroundMark x1="83990" y1="66443" x2="83990" y2="66443"/>
                        <a14:backgroundMark x1="85127" y1="51678" x2="85127" y2="51678"/>
                        <a14:backgroundMark x1="81540" y1="59060" x2="81540" y2="59060"/>
                        <a14:backgroundMark x1="81365" y1="36913" x2="81365" y2="36913"/>
                        <a14:backgroundMark x1="81540" y1="73826" x2="81540" y2="73826"/>
                        <a14:backgroundMark x1="80140" y1="63758" x2="80140" y2="63758"/>
                        <a14:backgroundMark x1="80490" y1="30201" x2="79703" y2="73826"/>
                        <a14:backgroundMark x1="80577" y1="27517" x2="80577" y2="28188"/>
                        <a14:backgroundMark x1="92038" y1="24832" x2="92388" y2="24161"/>
                        <a14:backgroundMark x1="67017" y1="79866" x2="67017" y2="79866"/>
                        <a14:backgroundMark x1="80052" y1="73154" x2="79790" y2="74497"/>
                        <a14:backgroundMark x1="91951" y1="44295" x2="92126" y2="42953"/>
                        <a14:backgroundMark x1="33333" y1="53020" x2="33333" y2="53020"/>
                        <a14:backgroundMark x1="33421" y1="53020" x2="33421" y2="53020"/>
                        <a14:backgroundMark x1="33421" y1="53020" x2="33421" y2="53020"/>
                        <a14:backgroundMark x1="33421" y1="53020" x2="33333" y2="53020"/>
                        <a14:backgroundMark x1="33246" y1="53691" x2="33246" y2="54362"/>
                        <a14:backgroundMark x1="54331" y1="65101" x2="54856" y2="61745"/>
                        <a14:backgroundMark x1="38583" y1="46309" x2="38408" y2="48322"/>
                      </a14:backgroundRemoval>
                    </a14:imgEffect>
                  </a14:imgLayer>
                </a14:imgProps>
              </a:ext>
            </a:extLst>
          </a:blip>
          <a:stretch>
            <a:fillRect/>
          </a:stretch>
        </p:blipFill>
        <p:spPr>
          <a:xfrm>
            <a:off x="6670909" y="6500132"/>
            <a:ext cx="2446020" cy="31886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Shape 5"/>
        <p:cNvGrpSpPr/>
        <p:nvPr/>
      </p:nvGrpSpPr>
      <p:grpSpPr>
        <a:xfrm>
          <a:off x="0" y="0"/>
          <a:ext cx="0" cy="0"/>
          <a:chOff x="0" y="0"/>
          <a:chExt cx="0" cy="0"/>
        </a:xfrm>
      </p:grpSpPr>
      <p:pic>
        <p:nvPicPr>
          <p:cNvPr id="5" name="Picture 1"/>
          <p:cNvPicPr>
            <a:picLocks noChangeAspect="1"/>
          </p:cNvPicPr>
          <p:nvPr/>
        </p:nvPicPr>
        <p:blipFill>
          <a:blip r:embed="rId13"/>
          <a:srcRect/>
          <a:stretch>
            <a:fillRect/>
          </a:stretch>
        </p:blipFill>
        <p:spPr>
          <a:xfrm>
            <a:off x="0" y="1590"/>
            <a:ext cx="9144000" cy="457200"/>
          </a:xfrm>
          <a:prstGeom prst="rect">
            <a:avLst/>
          </a:prstGeom>
          <a:ln w="12700">
            <a:noFill/>
            <a:prstDash val="solid"/>
          </a:ln>
        </p:spPr>
      </p:pic>
      <p:pic>
        <p:nvPicPr>
          <p:cNvPr id="2" name="Picture 2"/>
          <p:cNvPicPr>
            <a:picLocks noChangeAspect="1"/>
          </p:cNvPicPr>
          <p:nvPr/>
        </p:nvPicPr>
        <p:blipFill>
          <a:blip r:embed="rId14"/>
          <a:srcRect/>
          <a:stretch>
            <a:fillRect/>
          </a:stretch>
        </p:blipFill>
        <p:spPr>
          <a:xfrm>
            <a:off x="8648445" y="48960"/>
            <a:ext cx="362459" cy="362459"/>
          </a:xfrm>
          <a:prstGeom prst="rect">
            <a:avLst/>
          </a:prstGeom>
          <a:ln w="12700">
            <a:noFill/>
            <a:prstDash val="solid"/>
          </a:ln>
        </p:spPr>
      </p:pic>
      <p:sp>
        <p:nvSpPr>
          <p:cNvPr id="3" name="AutoShape 3"/>
          <p:cNvSpPr/>
          <p:nvPr/>
        </p:nvSpPr>
        <p:spPr>
          <a:xfrm>
            <a:off x="0" y="6477000"/>
            <a:ext cx="9144000" cy="381000"/>
          </a:xfrm>
          <a:prstGeom prst="rect">
            <a:avLst/>
          </a:prstGeom>
          <a:solidFill>
            <a:srgbClr val="969696">
              <a:alpha val="39999"/>
            </a:srgbClr>
          </a:solidFill>
          <a:ln w="12700">
            <a:noFill/>
            <a:prstDash val="solid"/>
            <a:miter lim="8000000"/>
          </a:ln>
        </p:spPr>
        <p:txBody>
          <a:bodyPr wrap="none" lIns="91440" tIns="45720" rIns="91440" bIns="45720" rtlCol="0" anchor="ctr">
            <a:noAutofit/>
          </a:bodyPr>
          <a:lstStyle/>
          <a:p>
            <a:pPr marL="0" indent="0" algn="l">
              <a:lnSpc>
                <a:spcPct val="100000"/>
              </a:lnSpc>
              <a:defRPr/>
            </a:pPr>
            <a:r>
              <a:rPr lang="en-US" sz="1800" b="0" i="0" u="none" strike="noStrike">
                <a:solidFill>
                  <a:srgbClr val="000000"/>
                </a:solidFill>
                <a:latin typeface="Aptos" panose="020B0004020202020204"/>
                <a:ea typeface="Aptos" panose="020B0004020202020204"/>
                <a:cs typeface="Aptos" panose="020B0004020202020204"/>
                <a:sym typeface="Aptos" panose="020B0004020202020204"/>
              </a:rPr>
              <a:t> </a:t>
            </a:r>
            <a:endParaRPr lang="en-US" sz="1100"/>
          </a:p>
        </p:txBody>
      </p:sp>
      <p:pic>
        <p:nvPicPr>
          <p:cNvPr id="4" name="Picture 4"/>
          <p:cNvPicPr>
            <a:picLocks noChangeAspect="1"/>
          </p:cNvPicPr>
          <p:nvPr/>
        </p:nvPicPr>
        <p:blipFill>
          <a:blip r:embed="rId15">
            <a:grayscl/>
          </a:blip>
          <a:srcRect/>
          <a:stretch>
            <a:fillRect/>
          </a:stretch>
        </p:blipFill>
        <p:spPr>
          <a:xfrm>
            <a:off x="6670909" y="6500132"/>
            <a:ext cx="2446020" cy="318860"/>
          </a:xfrm>
          <a:prstGeom prst="rect">
            <a:avLst/>
          </a:prstGeom>
          <a:ln w="12700">
            <a:noFill/>
            <a:prstDash val="solid"/>
          </a:ln>
        </p:spPr>
      </p:pic>
    </p:spTree>
    <p:extLst>
      <p:ext uri="{BB962C8B-B14F-4D97-AF65-F5344CB8AC3E}">
        <p14:creationId xmlns:p14="http://schemas.microsoft.com/office/powerpoint/2010/main" val="96088761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11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12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12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4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2.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slide" Target="slide48.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Layout" Target="../slideLayouts/slideLayout2.xml"/><Relationship Id="rId5" Type="http://schemas.openxmlformats.org/officeDocument/2006/relationships/tags" Target="../tags/tag15.xml"/><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9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4"/>
          <p:cNvSpPr>
            <a:spLocks noGrp="1" noChangeArrowheads="1"/>
          </p:cNvSpPr>
          <p:nvPr>
            <p:ph type="subTitle" idx="1"/>
          </p:nvPr>
        </p:nvSpPr>
        <p:spPr>
          <a:xfrm>
            <a:off x="0" y="735905"/>
            <a:ext cx="3846512" cy="557212"/>
          </a:xfrm>
        </p:spPr>
        <p:txBody>
          <a:body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人体系统解剖学（第</a:t>
            </a:r>
            <a:r>
              <a:rPr lang="en-US" altLang="zh-CN" b="1" dirty="0">
                <a:solidFill>
                  <a:schemeClr val="bg1"/>
                </a:solidFill>
                <a:latin typeface="微软雅黑" panose="020B0503020204020204" pitchFamily="34" charset="-122"/>
                <a:ea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rPr>
              <a:t>版）</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8" name="标题 3"/>
          <p:cNvSpPr>
            <a:spLocks noGrp="1" noChangeArrowheads="1"/>
          </p:cNvSpPr>
          <p:nvPr>
            <p:ph type="ctrTitle"/>
          </p:nvPr>
        </p:nvSpPr>
        <p:spPr>
          <a:xfrm>
            <a:off x="1727200" y="2736850"/>
            <a:ext cx="5689600" cy="906016"/>
          </a:xfrm>
        </p:spPr>
        <p:txBody>
          <a:bodyPr/>
          <a:lstStyle/>
          <a:p>
            <a:pPr eaLnBrk="1" hangingPunct="1"/>
            <a:r>
              <a:rPr lang="zh-CN" altLang="en-US" sz="4800" b="1" dirty="0">
                <a:solidFill>
                  <a:srgbClr val="0058A8"/>
                </a:solidFill>
                <a:latin typeface="微软雅黑" panose="020B0503020204020204" pitchFamily="34" charset="-122"/>
                <a:ea typeface="微软雅黑" panose="020B0503020204020204" pitchFamily="34" charset="-122"/>
              </a:rPr>
              <a:t>第十三章  神经系统</a:t>
            </a:r>
            <a:endParaRPr lang="zh-CN" altLang="en-US" sz="40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8925" y="1060753"/>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臂</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257175" y="1662430"/>
            <a:ext cx="5042535" cy="57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3.</a:t>
            </a:r>
            <a:r>
              <a:rPr lang="zh-CN" altLang="en-US" sz="2400" b="1" kern="0" dirty="0">
                <a:solidFill>
                  <a:srgbClr val="000000"/>
                </a:solidFill>
                <a:cs typeface="Times New Roman" panose="02020603050405020304" pitchFamily="18" charset="0"/>
                <a:sym typeface="+mn-ea"/>
              </a:rPr>
              <a:t>正中神经</a:t>
            </a:r>
            <a:r>
              <a:rPr lang="zh-CN" altLang="en-US" sz="2400" kern="0" dirty="0">
                <a:solidFill>
                  <a:srgbClr val="000000"/>
                </a:solidFill>
                <a:cs typeface="Times New Roman" panose="02020603050405020304" pitchFamily="18" charset="0"/>
                <a:sym typeface="+mn-ea"/>
              </a:rPr>
              <a:t>(median nerve)</a:t>
            </a:r>
            <a:endParaRPr lang="zh-CN" altLang="en-US" sz="2400" dirty="0">
              <a:cs typeface="Times New Roman" panose="02020603050405020304" pitchFamily="18" charset="0"/>
            </a:endParaRPr>
          </a:p>
        </p:txBody>
      </p:sp>
      <p:sp>
        <p:nvSpPr>
          <p:cNvPr id="5" name="文本框 4"/>
          <p:cNvSpPr txBox="1"/>
          <p:nvPr/>
        </p:nvSpPr>
        <p:spPr>
          <a:xfrm>
            <a:off x="517525" y="2307590"/>
            <a:ext cx="4114800" cy="3969385"/>
          </a:xfrm>
          <a:prstGeom prst="rect">
            <a:avLst/>
          </a:prstGeom>
          <a:noFill/>
        </p:spPr>
        <p:txBody>
          <a:bodyPr wrap="square" rtlCol="0" anchor="t">
            <a:spAutoFit/>
          </a:bodyPr>
          <a:lstStyle/>
          <a:p>
            <a:pPr>
              <a:lnSpc>
                <a:spcPct val="150000"/>
              </a:lnSpc>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以内、外侧根分别起自内侧束和外侧束,在臂部,伴肱动脉沿肱二头肌内侧下行至肘窝,再穿旋前圆肌行于前臂指浅屈肌、指深屈肌之间达腕部,于桡侧腕屈肌腱与掌长肌腱之间穿经腕管到达手掌。</a:t>
            </a:r>
          </a:p>
        </p:txBody>
      </p:sp>
      <p:pic>
        <p:nvPicPr>
          <p:cNvPr id="2" name="图片 5" descr="textimage295.jpeg"/>
          <p:cNvPicPr>
            <a:picLocks noChangeAspect="1"/>
          </p:cNvPicPr>
          <p:nvPr/>
        </p:nvPicPr>
        <p:blipFill>
          <a:blip r:embed="rId2"/>
          <a:stretch>
            <a:fillRect/>
          </a:stretch>
        </p:blipFill>
        <p:spPr>
          <a:xfrm>
            <a:off x="4829175" y="1866900"/>
            <a:ext cx="3864610" cy="3775075"/>
          </a:xfrm>
          <a:prstGeom prst="rect">
            <a:avLst/>
          </a:prstGeom>
        </p:spPr>
      </p:pic>
      <p:sp>
        <p:nvSpPr>
          <p:cNvPr id="6" name="文本框 5">
            <a:extLst>
              <a:ext uri="{FF2B5EF4-FFF2-40B4-BE49-F238E27FC236}">
                <a16:creationId xmlns:a16="http://schemas.microsoft.com/office/drawing/2014/main" id="{CF21E3D8-EB65-429C-8059-BA216E133763}"/>
              </a:ext>
            </a:extLst>
          </p:cNvPr>
          <p:cNvSpPr txBox="1"/>
          <p:nvPr/>
        </p:nvSpPr>
        <p:spPr>
          <a:xfrm>
            <a:off x="281305" y="316767"/>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二、臂丛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39115" y="1533309"/>
            <a:ext cx="8604885" cy="1021080"/>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.丘脑</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内侧</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核群：</a:t>
            </a:r>
            <a:r>
              <a:rPr lang="zh-CN" altLang="en-US" sz="2400" kern="0" dirty="0">
                <a:solidFill>
                  <a:srgbClr val="000000"/>
                </a:solidFill>
                <a:latin typeface="宋体" panose="02010600030101010101" pitchFamily="2" charset="-122"/>
                <a:ea typeface="宋体" panose="02010600030101010101" pitchFamily="2" charset="-122"/>
                <a:sym typeface="+mn-ea"/>
              </a:rPr>
              <a:t>可能是联合躯体和内脏感觉冲动的整合中枢。</a:t>
            </a:r>
            <a:endPar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5" descr="textimage344.jpeg"/>
          <p:cNvPicPr>
            <a:picLocks noChangeAspect="1"/>
          </p:cNvPicPr>
          <p:nvPr/>
        </p:nvPicPr>
        <p:blipFill>
          <a:blip r:embed="rId3"/>
          <a:stretch>
            <a:fillRect/>
          </a:stretch>
        </p:blipFill>
        <p:spPr>
          <a:xfrm>
            <a:off x="1842125" y="2632045"/>
            <a:ext cx="5582132" cy="2961222"/>
          </a:xfrm>
          <a:prstGeom prst="rect">
            <a:avLst/>
          </a:prstGeom>
        </p:spPr>
      </p:pic>
      <p:sp>
        <p:nvSpPr>
          <p:cNvPr id="7" name="TextBox 3">
            <a:extLst>
              <a:ext uri="{FF2B5EF4-FFF2-40B4-BE49-F238E27FC236}">
                <a16:creationId xmlns:a16="http://schemas.microsoft.com/office/drawing/2014/main" id="{5ACB8A51-E4D2-40B1-9CCE-1631B680ACBB}"/>
              </a:ext>
            </a:extLst>
          </p:cNvPr>
          <p:cNvSpPr txBox="1"/>
          <p:nvPr/>
        </p:nvSpPr>
        <p:spPr>
          <a:xfrm>
            <a:off x="212626" y="515934"/>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一、背侧丘脑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14583" y="1499753"/>
            <a:ext cx="7857490" cy="1374775"/>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.丘脑</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外侧</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核群：</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可分为背侧部和腹侧部。腹侧部从前向</a:t>
            </a:r>
            <a:b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b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后又可分为腹前核、腹外侧核和腹后核。</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5" descr="textimage344.jpeg"/>
          <p:cNvPicPr>
            <a:picLocks noChangeAspect="1"/>
          </p:cNvPicPr>
          <p:nvPr/>
        </p:nvPicPr>
        <p:blipFill>
          <a:blip r:embed="rId3"/>
          <a:stretch>
            <a:fillRect/>
          </a:stretch>
        </p:blipFill>
        <p:spPr>
          <a:xfrm>
            <a:off x="2085183" y="2874528"/>
            <a:ext cx="5473298" cy="2903487"/>
          </a:xfrm>
          <a:prstGeom prst="rect">
            <a:avLst/>
          </a:prstGeom>
        </p:spPr>
      </p:pic>
      <p:sp>
        <p:nvSpPr>
          <p:cNvPr id="7" name="TextBox 3">
            <a:extLst>
              <a:ext uri="{FF2B5EF4-FFF2-40B4-BE49-F238E27FC236}">
                <a16:creationId xmlns:a16="http://schemas.microsoft.com/office/drawing/2014/main" id="{981B859B-D9D1-4804-A78C-FA8DBF648745}"/>
              </a:ext>
            </a:extLst>
          </p:cNvPr>
          <p:cNvSpPr txBox="1"/>
          <p:nvPr/>
        </p:nvSpPr>
        <p:spPr>
          <a:xfrm>
            <a:off x="212626" y="515934"/>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一、背侧丘脑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606860" y="2003093"/>
            <a:ext cx="3422650" cy="2526962"/>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后丘脑</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(metathalamus)位于丘脑枕的下外方，为两个小隆起，称</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内侧膝状体</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和</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外侧膝状体</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TextBox 3"/>
          <p:cNvSpPr txBox="1"/>
          <p:nvPr/>
        </p:nvSpPr>
        <p:spPr>
          <a:xfrm>
            <a:off x="287337" y="641769"/>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二、后丘脑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pic>
        <p:nvPicPr>
          <p:cNvPr id="2" name="图片 4" descr="textimage333.jpeg"/>
          <p:cNvPicPr>
            <a:picLocks noChangeAspect="1"/>
          </p:cNvPicPr>
          <p:nvPr/>
        </p:nvPicPr>
        <p:blipFill>
          <a:blip r:embed="rId3"/>
          <a:stretch>
            <a:fillRect/>
          </a:stretch>
        </p:blipFill>
        <p:spPr>
          <a:xfrm>
            <a:off x="4572000" y="1477962"/>
            <a:ext cx="3875714" cy="4067679"/>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458471" y="1743034"/>
            <a:ext cx="3969385" cy="4101465"/>
          </a:xfrm>
          <a:prstGeom prst="rect">
            <a:avLst/>
          </a:prstGeom>
          <a:noFill/>
        </p:spPr>
        <p:txBody>
          <a:bodyPr wrap="square" lIns="0" tIns="0" rIns="0" bIns="0" rtlCol="0">
            <a:noAutofit/>
          </a:bodyPr>
          <a:lstStyle/>
          <a:p>
            <a:pPr marL="342900" indent="-342900" eaLnBrk="0" fontAlgn="auto" latinLnBrk="1" hangingPunct="0">
              <a:lnSpc>
                <a:spcPct val="150000"/>
              </a:lnSpc>
              <a:spcBef>
                <a:spcPts val="0"/>
              </a:spcBef>
              <a:buFont typeface="Wingdings" panose="05000000000000000000" charset="0"/>
              <a:buChar char="l"/>
            </a:pPr>
            <a:r>
              <a:rPr lang="zh-CN" altLang="en-US" sz="2400" b="1" kern="0" dirty="0">
                <a:solidFill>
                  <a:srgbClr val="000000"/>
                </a:solidFill>
                <a:latin typeface="宋体" panose="02010600030101010101" pitchFamily="2" charset="-122"/>
                <a:ea typeface="宋体" panose="02010600030101010101" pitchFamily="2" charset="-122"/>
                <a:sym typeface="+mn-ea"/>
              </a:rPr>
              <a:t>内侧膝状体</a:t>
            </a:r>
            <a:r>
              <a:rPr lang="zh-CN" altLang="en-US" sz="2400" kern="0" dirty="0">
                <a:solidFill>
                  <a:srgbClr val="000000"/>
                </a:solidFill>
                <a:latin typeface="宋体" panose="02010600030101010101" pitchFamily="2" charset="-122"/>
                <a:ea typeface="宋体" panose="02010600030101010101" pitchFamily="2" charset="-122"/>
                <a:sym typeface="+mn-ea"/>
              </a:rPr>
              <a:t>借下丘臂连于下丘,是外侧丘系的终止核,发出听辐射止于大脑皮质听觉中枢。</a:t>
            </a:r>
          </a:p>
          <a:p>
            <a:pPr marL="342900" indent="-342900" eaLnBrk="0" fontAlgn="auto" latinLnBrk="1" hangingPunct="0">
              <a:lnSpc>
                <a:spcPct val="150000"/>
              </a:lnSpc>
              <a:spcBef>
                <a:spcPts val="0"/>
              </a:spcBef>
              <a:buFont typeface="Wingdings" panose="05000000000000000000" charset="0"/>
              <a:buChar char="l"/>
            </a:pPr>
            <a:r>
              <a:rPr lang="zh-CN" altLang="en-US" sz="2400" b="1" kern="0" dirty="0">
                <a:solidFill>
                  <a:srgbClr val="000000"/>
                </a:solidFill>
                <a:latin typeface="宋体" panose="02010600030101010101" pitchFamily="2" charset="-122"/>
                <a:ea typeface="宋体" panose="02010600030101010101" pitchFamily="2" charset="-122"/>
                <a:sym typeface="+mn-ea"/>
              </a:rPr>
              <a:t>外侧膝状体</a:t>
            </a:r>
            <a:r>
              <a:rPr lang="zh-CN" altLang="en-US" sz="2400" kern="0" dirty="0">
                <a:solidFill>
                  <a:srgbClr val="000000"/>
                </a:solidFill>
                <a:latin typeface="宋体" panose="02010600030101010101" pitchFamily="2" charset="-122"/>
                <a:ea typeface="宋体" panose="02010600030101010101" pitchFamily="2" charset="-122"/>
                <a:sym typeface="+mn-ea"/>
              </a:rPr>
              <a:t>接受视觉纤维,发出视辐射止于大脑皮质视觉中枢。</a:t>
            </a:r>
            <a:endParaRPr lang="zh-CN" altLang="en-US" sz="2400" dirty="0">
              <a:latin typeface="宋体" panose="02010600030101010101" pitchFamily="2" charset="-122"/>
              <a:ea typeface="宋体" panose="02010600030101010101" pitchFamily="2" charset="-122"/>
            </a:endParaRPr>
          </a:p>
          <a:p>
            <a:pPr indent="0" eaLnBrk="0" fontAlgn="auto" latinLnBrk="1" hangingPunct="0">
              <a:lnSpc>
                <a:spcPct val="150000"/>
              </a:lnSpc>
              <a:spcBef>
                <a:spcPts val="0"/>
              </a:spcBef>
              <a:buFont typeface="Wingdings" panose="05000000000000000000" charset="0"/>
              <a:buNone/>
            </a:pPr>
            <a:endPar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4" descr="textimage333.jpeg"/>
          <p:cNvPicPr>
            <a:picLocks noChangeAspect="1"/>
          </p:cNvPicPr>
          <p:nvPr/>
        </p:nvPicPr>
        <p:blipFill>
          <a:blip r:embed="rId3"/>
          <a:stretch>
            <a:fillRect/>
          </a:stretch>
        </p:blipFill>
        <p:spPr>
          <a:xfrm>
            <a:off x="4486579" y="1610103"/>
            <a:ext cx="4128915" cy="4333422"/>
          </a:xfrm>
          <a:prstGeom prst="rect">
            <a:avLst/>
          </a:prstGeom>
        </p:spPr>
      </p:pic>
      <p:sp>
        <p:nvSpPr>
          <p:cNvPr id="5" name="TextBox 3">
            <a:extLst>
              <a:ext uri="{FF2B5EF4-FFF2-40B4-BE49-F238E27FC236}">
                <a16:creationId xmlns:a16="http://schemas.microsoft.com/office/drawing/2014/main" id="{D6127B1F-5FA0-42BE-8AE3-845CD4F49FE9}"/>
              </a:ext>
            </a:extLst>
          </p:cNvPr>
          <p:cNvSpPr txBox="1"/>
          <p:nvPr/>
        </p:nvSpPr>
        <p:spPr>
          <a:xfrm>
            <a:off x="304115" y="583047"/>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二、后丘脑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271350" y="599824"/>
            <a:ext cx="3159748"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三、上丘脑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pic>
        <p:nvPicPr>
          <p:cNvPr id="2" name="图片 4" descr="textimage333.jpeg"/>
          <p:cNvPicPr>
            <a:picLocks noChangeAspect="1"/>
          </p:cNvPicPr>
          <p:nvPr/>
        </p:nvPicPr>
        <p:blipFill>
          <a:blip r:embed="rId3"/>
          <a:stretch>
            <a:fillRect/>
          </a:stretch>
        </p:blipFill>
        <p:spPr>
          <a:xfrm>
            <a:off x="4572000" y="1235252"/>
            <a:ext cx="4180437" cy="4387495"/>
          </a:xfrm>
          <a:prstGeom prst="rect">
            <a:avLst/>
          </a:prstGeom>
        </p:spPr>
      </p:pic>
      <p:sp>
        <p:nvSpPr>
          <p:cNvPr id="3" name="TextBox 3"/>
          <p:cNvSpPr txBox="1"/>
          <p:nvPr/>
        </p:nvSpPr>
        <p:spPr>
          <a:xfrm>
            <a:off x="467360" y="1931629"/>
            <a:ext cx="4104640" cy="1591911"/>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上丘脑</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(epithalamus)位于第三脑室顶部周围,包括丘脑髓纹、缰三角、缰连合和松果体。</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extimage331.jpeg"/>
          <p:cNvPicPr>
            <a:picLocks noChangeAspect="1"/>
          </p:cNvPicPr>
          <p:nvPr/>
        </p:nvPicPr>
        <p:blipFill>
          <a:blip r:embed="rId3"/>
          <a:stretch>
            <a:fillRect/>
          </a:stretch>
        </p:blipFill>
        <p:spPr>
          <a:xfrm>
            <a:off x="1866476" y="2750859"/>
            <a:ext cx="5411048" cy="3517145"/>
          </a:xfrm>
          <a:prstGeom prst="rect">
            <a:avLst/>
          </a:prstGeom>
        </p:spPr>
      </p:pic>
      <p:sp>
        <p:nvSpPr>
          <p:cNvPr id="6" name="TextBox 3"/>
          <p:cNvSpPr txBox="1"/>
          <p:nvPr/>
        </p:nvSpPr>
        <p:spPr>
          <a:xfrm>
            <a:off x="251460" y="490767"/>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四、底丘脑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
        <p:nvSpPr>
          <p:cNvPr id="4" name="TextBox 3"/>
          <p:cNvSpPr txBox="1"/>
          <p:nvPr/>
        </p:nvSpPr>
        <p:spPr>
          <a:xfrm>
            <a:off x="788309" y="1480576"/>
            <a:ext cx="7432902" cy="1037913"/>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底丘脑</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(subthalamus)位于背侧丘脑的腹侧，是中脑被盖和背侧丘脑的过渡区，属锥体外系的结构。</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414654" y="541101"/>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五、下丘脑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
        <p:nvSpPr>
          <p:cNvPr id="4" name="TextBox 3"/>
          <p:cNvSpPr txBox="1"/>
          <p:nvPr/>
        </p:nvSpPr>
        <p:spPr>
          <a:xfrm>
            <a:off x="612138" y="1888152"/>
            <a:ext cx="3532505" cy="2769870"/>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下丘脑</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(hypothalamus)外形从脑底面看从前向后是视交叉、视束、灰结节、乳头体</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灰结节向下移行为漏斗，下端为垂体。</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5" descr="textimage330.jpeg"/>
          <p:cNvPicPr>
            <a:picLocks noChangeAspect="1"/>
          </p:cNvPicPr>
          <p:nvPr/>
        </p:nvPicPr>
        <p:blipFill>
          <a:blip r:embed="rId3"/>
          <a:stretch>
            <a:fillRect/>
          </a:stretch>
        </p:blipFill>
        <p:spPr>
          <a:xfrm>
            <a:off x="4207905" y="1674643"/>
            <a:ext cx="4634843" cy="3719478"/>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1650" y="1485480"/>
            <a:ext cx="8140700" cy="829945"/>
          </a:xfrm>
          <a:prstGeom prst="rect">
            <a:avLst/>
          </a:prstGeom>
          <a:noFill/>
        </p:spPr>
        <p:txBody>
          <a:bodyPr wrap="square" rtlCol="0" anchor="t">
            <a:spAutoFit/>
          </a:bodyPr>
          <a:lstStyle/>
          <a:p>
            <a:pPr marL="342900" indent="-342900">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下丘脑的主要核团由前向后依次分为4区:视前区、视上区、结节区、乳头体区。</a:t>
            </a:r>
          </a:p>
        </p:txBody>
      </p:sp>
      <p:pic>
        <p:nvPicPr>
          <p:cNvPr id="5" name="图片 5" descr="textimage345.jpeg"/>
          <p:cNvPicPr>
            <a:picLocks noChangeAspect="1"/>
          </p:cNvPicPr>
          <p:nvPr/>
        </p:nvPicPr>
        <p:blipFill>
          <a:blip r:embed="rId3"/>
          <a:stretch>
            <a:fillRect/>
          </a:stretch>
        </p:blipFill>
        <p:spPr>
          <a:xfrm>
            <a:off x="1921941" y="2610671"/>
            <a:ext cx="5250646" cy="3569084"/>
          </a:xfrm>
          <a:prstGeom prst="rect">
            <a:avLst/>
          </a:prstGeom>
        </p:spPr>
      </p:pic>
      <p:sp>
        <p:nvSpPr>
          <p:cNvPr id="7" name="TextBox 3">
            <a:extLst>
              <a:ext uri="{FF2B5EF4-FFF2-40B4-BE49-F238E27FC236}">
                <a16:creationId xmlns:a16="http://schemas.microsoft.com/office/drawing/2014/main" id="{F7E0DE57-7FFC-4ED0-8E0B-8801183E0D68}"/>
              </a:ext>
            </a:extLst>
          </p:cNvPr>
          <p:cNvSpPr txBox="1"/>
          <p:nvPr/>
        </p:nvSpPr>
        <p:spPr>
          <a:xfrm>
            <a:off x="414654" y="499156"/>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五、下丘脑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285016" y="591435"/>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六、第三脑室</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pic>
        <p:nvPicPr>
          <p:cNvPr id="4" name="图片 4" descr="textimage347.jpeg"/>
          <p:cNvPicPr>
            <a:picLocks noChangeAspect="1"/>
          </p:cNvPicPr>
          <p:nvPr/>
        </p:nvPicPr>
        <p:blipFill>
          <a:blip r:embed="rId3"/>
          <a:stretch>
            <a:fillRect/>
          </a:stretch>
        </p:blipFill>
        <p:spPr>
          <a:xfrm>
            <a:off x="2519320" y="2731639"/>
            <a:ext cx="5297816" cy="3600000"/>
          </a:xfrm>
          <a:prstGeom prst="rect">
            <a:avLst/>
          </a:prstGeom>
        </p:spPr>
      </p:pic>
      <p:sp>
        <p:nvSpPr>
          <p:cNvPr id="2" name="文本框 1"/>
          <p:cNvSpPr txBox="1"/>
          <p:nvPr/>
        </p:nvSpPr>
        <p:spPr>
          <a:xfrm>
            <a:off x="626273" y="1390900"/>
            <a:ext cx="7673340" cy="1130246"/>
          </a:xfrm>
          <a:prstGeom prst="rect">
            <a:avLst/>
          </a:prstGeom>
          <a:noFill/>
        </p:spPr>
        <p:txBody>
          <a:bodyPr wrap="square" rtlCol="0" anchor="t">
            <a:spAutoFit/>
          </a:bodyPr>
          <a:lstStyle/>
          <a:p>
            <a:pPr indent="0" fontAlgn="auto">
              <a:lnSpc>
                <a:spcPct val="150000"/>
              </a:lnSpc>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第三脑室</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(third ventricle)是位于背侧丘脑和下丘脑之间呈矢状位的狭窄腔隙。</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textimage347.jpeg"/>
          <p:cNvPicPr>
            <a:picLocks noChangeAspect="1"/>
          </p:cNvPicPr>
          <p:nvPr/>
        </p:nvPicPr>
        <p:blipFill>
          <a:blip r:embed="rId3"/>
          <a:stretch>
            <a:fillRect/>
          </a:stretch>
        </p:blipFill>
        <p:spPr>
          <a:xfrm>
            <a:off x="4787901" y="1019091"/>
            <a:ext cx="3766820" cy="2559585"/>
          </a:xfrm>
          <a:prstGeom prst="rect">
            <a:avLst/>
          </a:prstGeom>
        </p:spPr>
      </p:pic>
      <p:sp>
        <p:nvSpPr>
          <p:cNvPr id="3" name="文本框 2"/>
          <p:cNvSpPr txBox="1"/>
          <p:nvPr/>
        </p:nvSpPr>
        <p:spPr>
          <a:xfrm>
            <a:off x="431801" y="1557020"/>
            <a:ext cx="3924300" cy="3969385"/>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前方借左、右室间孔与侧脑室相通。</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fontAlgn="auto">
              <a:lnSpc>
                <a:spcPct val="150000"/>
              </a:lnSpc>
              <a:buFont typeface="Wingdings" panose="05000000000000000000" charset="0"/>
              <a:buChar char="l"/>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后方借中脑水管与第四脑室相通。</a:t>
            </a:r>
          </a:p>
          <a:p>
            <a:pPr marL="342900" indent="-342900" fontAlgn="auto">
              <a:lnSpc>
                <a:spcPct val="150000"/>
              </a:lnSpc>
              <a:buFont typeface="Wingdings" panose="05000000000000000000" charset="0"/>
              <a:buChar char="l"/>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顶部为第三脑室脉络组织。</a:t>
            </a:r>
          </a:p>
          <a:p>
            <a:pPr marL="342900" indent="-342900" fontAlgn="auto">
              <a:lnSpc>
                <a:spcPct val="150000"/>
              </a:lnSpc>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脑室的底部为乳头体、灰结节和视交叉。</a:t>
            </a:r>
            <a:endParaRPr lang="zh-CN" altLang="en-US" sz="2400" dirty="0">
              <a:latin typeface="宋体" panose="02010600030101010101" pitchFamily="2" charset="-122"/>
              <a:ea typeface="宋体" panose="02010600030101010101" pitchFamily="2" charset="-122"/>
              <a:cs typeface="Times New Roman" panose="02020603050405020304" pitchFamily="18" charset="0"/>
            </a:endParaRPr>
          </a:p>
        </p:txBody>
      </p:sp>
      <p:pic>
        <p:nvPicPr>
          <p:cNvPr id="5" name="图片 4" descr="textimage331.jpeg"/>
          <p:cNvPicPr>
            <a:picLocks noChangeAspect="1"/>
          </p:cNvPicPr>
          <p:nvPr/>
        </p:nvPicPr>
        <p:blipFill>
          <a:blip r:embed="rId4"/>
          <a:stretch>
            <a:fillRect/>
          </a:stretch>
        </p:blipFill>
        <p:spPr>
          <a:xfrm>
            <a:off x="4787900" y="3670917"/>
            <a:ext cx="3937617" cy="2559584"/>
          </a:xfrm>
          <a:prstGeom prst="rect">
            <a:avLst/>
          </a:prstGeom>
        </p:spPr>
      </p:pic>
      <p:sp>
        <p:nvSpPr>
          <p:cNvPr id="7" name="TextBox 3">
            <a:extLst>
              <a:ext uri="{FF2B5EF4-FFF2-40B4-BE49-F238E27FC236}">
                <a16:creationId xmlns:a16="http://schemas.microsoft.com/office/drawing/2014/main" id="{AFE10971-3D0F-4492-85CB-B506B5D73CE9}"/>
              </a:ext>
            </a:extLst>
          </p:cNvPr>
          <p:cNvSpPr txBox="1"/>
          <p:nvPr/>
        </p:nvSpPr>
        <p:spPr>
          <a:xfrm>
            <a:off x="285016" y="591435"/>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六、第三脑室</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7492" y="985603"/>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臂</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257492" y="1578776"/>
            <a:ext cx="5042535" cy="57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4.</a:t>
            </a:r>
            <a:r>
              <a:rPr lang="zh-CN" altLang="en-US" sz="2400" b="1" kern="0" dirty="0">
                <a:solidFill>
                  <a:srgbClr val="000000"/>
                </a:solidFill>
                <a:cs typeface="Times New Roman" panose="02020603050405020304" pitchFamily="18" charset="0"/>
                <a:sym typeface="+mn-ea"/>
              </a:rPr>
              <a:t>尺神经</a:t>
            </a:r>
            <a:r>
              <a:rPr lang="zh-CN" altLang="en-US" sz="2400" kern="0" dirty="0">
                <a:solidFill>
                  <a:srgbClr val="000000"/>
                </a:solidFill>
                <a:cs typeface="Times New Roman" panose="02020603050405020304" pitchFamily="18" charset="0"/>
                <a:sym typeface="+mn-ea"/>
              </a:rPr>
              <a:t>(ulnar nerve)</a:t>
            </a:r>
            <a:endParaRPr lang="zh-CN" altLang="en-US" sz="2400" dirty="0">
              <a:cs typeface="Times New Roman" panose="02020603050405020304" pitchFamily="18" charset="0"/>
            </a:endParaRPr>
          </a:p>
        </p:txBody>
      </p:sp>
      <p:sp>
        <p:nvSpPr>
          <p:cNvPr id="5" name="文本框 4"/>
          <p:cNvSpPr txBox="1"/>
          <p:nvPr/>
        </p:nvSpPr>
        <p:spPr>
          <a:xfrm>
            <a:off x="486092" y="2039020"/>
            <a:ext cx="4114800" cy="4523105"/>
          </a:xfrm>
          <a:prstGeom prst="rect">
            <a:avLst/>
          </a:prstGeom>
          <a:noFill/>
        </p:spPr>
        <p:txBody>
          <a:bodyPr wrap="square" rtlCol="0" anchor="t">
            <a:spAutoFit/>
          </a:bodyPr>
          <a:lstStyle/>
          <a:p>
            <a:pPr>
              <a:lnSpc>
                <a:spcPct val="150000"/>
              </a:lnSpc>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发自内侧束,在肱动脉内侧下行,经内上髁后面的尺神经沟,再向下穿尺侧腕屈肌起端至前臂前内侧,行于尺侧腕屈肌与指深屈肌之间,下降至腕部,在桡腕关节上方发出手背支,主干分为浅支和深支,在掌腱膜的深面进入手掌。</a:t>
            </a:r>
          </a:p>
        </p:txBody>
      </p:sp>
      <p:pic>
        <p:nvPicPr>
          <p:cNvPr id="2" name="图片 5" descr="textimage295.jpeg"/>
          <p:cNvPicPr>
            <a:picLocks noChangeAspect="1"/>
          </p:cNvPicPr>
          <p:nvPr/>
        </p:nvPicPr>
        <p:blipFill>
          <a:blip r:embed="rId2"/>
          <a:stretch>
            <a:fillRect/>
          </a:stretch>
        </p:blipFill>
        <p:spPr>
          <a:xfrm>
            <a:off x="4829175" y="1866900"/>
            <a:ext cx="3864610" cy="3775075"/>
          </a:xfrm>
          <a:prstGeom prst="rect">
            <a:avLst/>
          </a:prstGeom>
        </p:spPr>
      </p:pic>
      <p:sp>
        <p:nvSpPr>
          <p:cNvPr id="6" name="文本框 5">
            <a:extLst>
              <a:ext uri="{FF2B5EF4-FFF2-40B4-BE49-F238E27FC236}">
                <a16:creationId xmlns:a16="http://schemas.microsoft.com/office/drawing/2014/main" id="{1B1BB78A-486E-4C67-B816-E86979DC960F}"/>
              </a:ext>
            </a:extLst>
          </p:cNvPr>
          <p:cNvSpPr txBox="1"/>
          <p:nvPr/>
        </p:nvSpPr>
        <p:spPr>
          <a:xfrm>
            <a:off x="257492" y="340775"/>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二、臂丛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4" name="TextBox 3"/>
          <p:cNvSpPr txBox="1"/>
          <p:nvPr/>
        </p:nvSpPr>
        <p:spPr>
          <a:xfrm>
            <a:off x="254629" y="1564500"/>
            <a:ext cx="8315960" cy="986790"/>
          </a:xfrm>
          <a:prstGeom prst="rect">
            <a:avLst/>
          </a:prstGeom>
          <a:noFill/>
        </p:spPr>
        <p:txBody>
          <a:bodyPr wrap="square" lIns="0" tIns="0" rIns="0" bIns="0" rtlCol="0">
            <a:noAutofit/>
          </a:bodyPr>
          <a:lstStyle/>
          <a:p>
            <a:pPr marL="0" indent="0" algn="ctr" eaLnBrk="0" latinLnBrk="1" hangingPunct="0">
              <a:lnSpc>
                <a:spcPct val="150000"/>
              </a:lnSpc>
              <a:spcBef>
                <a:spcPts val="3125"/>
              </a:spcBef>
              <a:buNone/>
            </a:pPr>
            <a:r>
              <a:rPr lang="zh-CN" altLang="en-US" sz="3600" b="1" dirty="0">
                <a:solidFill>
                  <a:srgbClr val="0058A8"/>
                </a:solidFill>
                <a:latin typeface="微软雅黑" panose="020B0503020204020204" pitchFamily="34" charset="-122"/>
                <a:ea typeface="微软雅黑" panose="020B0503020204020204" pitchFamily="34" charset="-122"/>
                <a:cs typeface="+mj-cs"/>
              </a:rPr>
              <a:t>第八节　端　　脑</a:t>
            </a:r>
            <a:endParaRPr lang="zh-CN" altLang="en-US"/>
          </a:p>
        </p:txBody>
      </p:sp>
      <p:sp>
        <p:nvSpPr>
          <p:cNvPr id="6" name="TextBox 3"/>
          <p:cNvSpPr txBox="1"/>
          <p:nvPr/>
        </p:nvSpPr>
        <p:spPr>
          <a:xfrm>
            <a:off x="3056424" y="2661215"/>
            <a:ext cx="3832225" cy="185293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一、端脑的外形</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二、端脑的内部结构</a:t>
            </a:r>
            <a:endParaRPr lang="zh-CN" altLang="en-US" sz="2800" b="1" dirty="0">
              <a:solidFill>
                <a:schemeClr val="accent4">
                  <a:lumMod val="60000"/>
                  <a:lumOff val="4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90084" y="1429868"/>
            <a:ext cx="7796530" cy="1107440"/>
          </a:xfrm>
          <a:prstGeom prst="rect">
            <a:avLst/>
          </a:prstGeom>
          <a:noFill/>
        </p:spPr>
        <p:txBody>
          <a:bodyPr wrap="square" lIns="0" tIns="0" rIns="0" bIns="0" rtlCol="0">
            <a:spAutoFit/>
          </a:bodyPr>
          <a:lstStyle/>
          <a:p>
            <a:pPr marL="342900" indent="-342900" eaLnBrk="0" latinLnBrk="1" hangingPunct="0">
              <a:lnSpc>
                <a:spcPct val="150000"/>
              </a:lnSpc>
              <a:spcBef>
                <a:spcPts val="3125"/>
              </a:spcBef>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整个半球以3条比较深而恒定的沟分为5个叶：额叶、颞叶、顶叶、枕叶、岛叶。</a:t>
            </a:r>
          </a:p>
        </p:txBody>
      </p:sp>
      <p:sp>
        <p:nvSpPr>
          <p:cNvPr id="6" name="TextBox 3"/>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pic>
        <p:nvPicPr>
          <p:cNvPr id="5" name="图片 5" descr="textimage348.jpeg"/>
          <p:cNvPicPr>
            <a:picLocks noChangeAspect="1"/>
          </p:cNvPicPr>
          <p:nvPr/>
        </p:nvPicPr>
        <p:blipFill>
          <a:blip r:embed="rId3"/>
          <a:stretch>
            <a:fillRect/>
          </a:stretch>
        </p:blipFill>
        <p:spPr>
          <a:xfrm>
            <a:off x="387216" y="2870048"/>
            <a:ext cx="4933315" cy="2259330"/>
          </a:xfrm>
          <a:prstGeom prst="rect">
            <a:avLst/>
          </a:prstGeom>
        </p:spPr>
      </p:pic>
      <p:pic>
        <p:nvPicPr>
          <p:cNvPr id="4" name="图片 4" descr="textimage349.jpeg"/>
          <p:cNvPicPr>
            <a:picLocks noChangeAspect="1"/>
          </p:cNvPicPr>
          <p:nvPr/>
        </p:nvPicPr>
        <p:blipFill>
          <a:blip r:embed="rId4"/>
          <a:stretch>
            <a:fillRect/>
          </a:stretch>
        </p:blipFill>
        <p:spPr>
          <a:xfrm>
            <a:off x="5439544" y="3083408"/>
            <a:ext cx="3317240" cy="204597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06862" y="1491303"/>
            <a:ext cx="1713230" cy="553720"/>
          </a:xfrm>
          <a:prstGeom prst="rect">
            <a:avLst/>
          </a:prstGeom>
          <a:noFill/>
        </p:spPr>
        <p:txBody>
          <a:bodyPr wrap="square" lIns="0" tIns="0" rIns="0" bIns="0" rtlCol="0">
            <a:spAutoFit/>
          </a:bodyPr>
          <a:lstStyle/>
          <a:p>
            <a:pPr marL="342900" indent="-342900" eaLnBrk="0" latinLnBrk="1" hangingPunct="0">
              <a:lnSpc>
                <a:spcPct val="150000"/>
              </a:lnSpc>
              <a:spcBef>
                <a:spcPts val="3125"/>
              </a:spcBef>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额叶：</a:t>
            </a:r>
          </a:p>
        </p:txBody>
      </p:sp>
      <p:pic>
        <p:nvPicPr>
          <p:cNvPr id="5" name="图片 5" descr="textimage348.jpeg"/>
          <p:cNvPicPr>
            <a:picLocks noChangeAspect="1"/>
          </p:cNvPicPr>
          <p:nvPr/>
        </p:nvPicPr>
        <p:blipFill>
          <a:blip r:embed="rId3"/>
          <a:stretch>
            <a:fillRect/>
          </a:stretch>
        </p:blipFill>
        <p:spPr>
          <a:xfrm>
            <a:off x="1730948" y="3429000"/>
            <a:ext cx="5829580" cy="2669796"/>
          </a:xfrm>
          <a:prstGeom prst="rect">
            <a:avLst/>
          </a:prstGeom>
        </p:spPr>
      </p:pic>
      <p:sp>
        <p:nvSpPr>
          <p:cNvPr id="2" name="TextBox 3"/>
          <p:cNvSpPr txBox="1"/>
          <p:nvPr/>
        </p:nvSpPr>
        <p:spPr>
          <a:xfrm>
            <a:off x="852572" y="2122802"/>
            <a:ext cx="5311775" cy="1037913"/>
          </a:xfrm>
          <a:prstGeom prst="rect">
            <a:avLst/>
          </a:prstGeom>
          <a:noFill/>
        </p:spPr>
        <p:txBody>
          <a:bodyPr wrap="square" lIns="0" tIns="0" rIns="0" bIns="0" rtlCol="0">
            <a:spAutoFit/>
          </a:bodyPr>
          <a:lstStyle/>
          <a:p>
            <a:pPr indent="0" eaLnBrk="0" fontAlgn="auto" latinLnBrk="1" hangingPunct="0">
              <a:lnSpc>
                <a:spcPct val="150000"/>
              </a:lnSpc>
              <a:spcBef>
                <a:spcPts val="0"/>
              </a:spcBef>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中央前沟、额上沟、额下沟</a:t>
            </a:r>
          </a:p>
          <a:p>
            <a:pPr indent="0" eaLnBrk="0" fontAlgn="auto" latinLnBrk="1" hangingPunct="0">
              <a:lnSpc>
                <a:spcPct val="150000"/>
              </a:lnSpc>
              <a:spcBef>
                <a:spcPts val="0"/>
              </a:spcBef>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中央前回、额上回、额中回、额下回</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TextBox 3">
            <a:extLst>
              <a:ext uri="{FF2B5EF4-FFF2-40B4-BE49-F238E27FC236}">
                <a16:creationId xmlns:a16="http://schemas.microsoft.com/office/drawing/2014/main" id="{67EFA1BC-756D-46A6-8F4A-C558F3623C7E}"/>
              </a:ext>
            </a:extLst>
          </p:cNvPr>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15251" y="1420815"/>
            <a:ext cx="1713230" cy="553720"/>
          </a:xfrm>
          <a:prstGeom prst="rect">
            <a:avLst/>
          </a:prstGeom>
          <a:noFill/>
        </p:spPr>
        <p:txBody>
          <a:bodyPr wrap="square" lIns="0" tIns="0" rIns="0" bIns="0" rtlCol="0">
            <a:spAutoFit/>
          </a:bodyPr>
          <a:lstStyle/>
          <a:p>
            <a:pPr marL="342900" indent="-342900" eaLnBrk="0" latinLnBrk="1" hangingPunct="0">
              <a:lnSpc>
                <a:spcPct val="150000"/>
              </a:lnSpc>
              <a:spcBef>
                <a:spcPts val="3125"/>
              </a:spcBef>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顶叶：</a:t>
            </a:r>
          </a:p>
        </p:txBody>
      </p:sp>
      <p:pic>
        <p:nvPicPr>
          <p:cNvPr id="5" name="图片 5" descr="textimage348.jpeg"/>
          <p:cNvPicPr>
            <a:picLocks noChangeAspect="1"/>
          </p:cNvPicPr>
          <p:nvPr/>
        </p:nvPicPr>
        <p:blipFill>
          <a:blip r:embed="rId3"/>
          <a:stretch>
            <a:fillRect/>
          </a:stretch>
        </p:blipFill>
        <p:spPr>
          <a:xfrm>
            <a:off x="1722250" y="3429000"/>
            <a:ext cx="5699500" cy="2610223"/>
          </a:xfrm>
          <a:prstGeom prst="rect">
            <a:avLst/>
          </a:prstGeom>
        </p:spPr>
      </p:pic>
      <p:sp>
        <p:nvSpPr>
          <p:cNvPr id="2" name="TextBox 3"/>
          <p:cNvSpPr txBox="1"/>
          <p:nvPr/>
        </p:nvSpPr>
        <p:spPr>
          <a:xfrm>
            <a:off x="827405" y="2045023"/>
            <a:ext cx="7247890" cy="1037913"/>
          </a:xfrm>
          <a:prstGeom prst="rect">
            <a:avLst/>
          </a:prstGeom>
          <a:noFill/>
        </p:spPr>
        <p:txBody>
          <a:bodyPr wrap="square" lIns="0" tIns="0" rIns="0" bIns="0" rtlCol="0">
            <a:spAutoFit/>
          </a:bodyPr>
          <a:lstStyle/>
          <a:p>
            <a:pPr indent="0" eaLnBrk="0" fontAlgn="auto" latinLnBrk="1" hangingPunct="0">
              <a:lnSpc>
                <a:spcPct val="150000"/>
              </a:lnSpc>
              <a:spcBef>
                <a:spcPts val="0"/>
              </a:spcBef>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中央后沟、顶内沟</a:t>
            </a:r>
          </a:p>
          <a:p>
            <a:pPr indent="0" eaLnBrk="0" fontAlgn="auto" latinLnBrk="1" hangingPunct="0">
              <a:lnSpc>
                <a:spcPct val="150000"/>
              </a:lnSpc>
              <a:spcBef>
                <a:spcPts val="0"/>
              </a:spcBef>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中央后回、顶上小叶、顶下小叶（缘上回、角回）</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TextBox 3">
            <a:extLst>
              <a:ext uri="{FF2B5EF4-FFF2-40B4-BE49-F238E27FC236}">
                <a16:creationId xmlns:a16="http://schemas.microsoft.com/office/drawing/2014/main" id="{C7967622-B8C3-4957-8992-92DAB95FCD41}"/>
              </a:ext>
            </a:extLst>
          </p:cNvPr>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15251" y="1442803"/>
            <a:ext cx="1713230" cy="467436"/>
          </a:xfrm>
          <a:prstGeom prst="rect">
            <a:avLst/>
          </a:prstGeom>
          <a:noFill/>
        </p:spPr>
        <p:txBody>
          <a:bodyPr wrap="square" lIns="0" tIns="0" rIns="0" bIns="0" rtlCol="0">
            <a:spAutoFit/>
          </a:bodyPr>
          <a:lstStyle/>
          <a:p>
            <a:pPr marL="342900" indent="-342900" eaLnBrk="0" latinLnBrk="1" hangingPunct="0">
              <a:lnSpc>
                <a:spcPct val="150000"/>
              </a:lnSpc>
              <a:spcBef>
                <a:spcPts val="3125"/>
              </a:spcBef>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颞</a:t>
            </a:r>
            <a:r>
              <a:rPr lang="zh-CN" altLang="en-US" sz="2400" kern="0" dirty="0">
                <a:solidFill>
                  <a:srgbClr val="000000"/>
                </a:solidFill>
                <a:latin typeface="宋体" panose="02010600030101010101" pitchFamily="2" charset="-122"/>
                <a:ea typeface="宋体" panose="02010600030101010101" pitchFamily="2" charset="-122"/>
                <a:cs typeface="Times New Roman" panose="02020603050405020304" pitchFamily="18" charset="0"/>
              </a:rPr>
              <a:t>叶：</a:t>
            </a:r>
          </a:p>
        </p:txBody>
      </p:sp>
      <p:pic>
        <p:nvPicPr>
          <p:cNvPr id="5" name="图片 5" descr="textimage348.jpeg"/>
          <p:cNvPicPr>
            <a:picLocks noChangeAspect="1"/>
          </p:cNvPicPr>
          <p:nvPr/>
        </p:nvPicPr>
        <p:blipFill>
          <a:blip r:embed="rId3"/>
          <a:stretch>
            <a:fillRect/>
          </a:stretch>
        </p:blipFill>
        <p:spPr>
          <a:xfrm>
            <a:off x="1745833" y="3245292"/>
            <a:ext cx="5974263" cy="2736057"/>
          </a:xfrm>
          <a:prstGeom prst="rect">
            <a:avLst/>
          </a:prstGeom>
        </p:spPr>
      </p:pic>
      <p:sp>
        <p:nvSpPr>
          <p:cNvPr id="2" name="TextBox 3"/>
          <p:cNvSpPr txBox="1"/>
          <p:nvPr/>
        </p:nvSpPr>
        <p:spPr>
          <a:xfrm>
            <a:off x="827405" y="2002714"/>
            <a:ext cx="5481116" cy="1037913"/>
          </a:xfrm>
          <a:prstGeom prst="rect">
            <a:avLst/>
          </a:prstGeom>
          <a:noFill/>
        </p:spPr>
        <p:txBody>
          <a:bodyPr wrap="square" lIns="0" tIns="0" rIns="0" bIns="0" rtlCol="0">
            <a:spAutoFit/>
          </a:bodyPr>
          <a:lstStyle/>
          <a:p>
            <a:pPr indent="0" eaLnBrk="0" fontAlgn="auto" latinLnBrk="1" hangingPunct="0">
              <a:lnSpc>
                <a:spcPct val="150000"/>
              </a:lnSpc>
              <a:spcBef>
                <a:spcPts val="0"/>
              </a:spcBef>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颞上沟、颞下沟</a:t>
            </a:r>
          </a:p>
          <a:p>
            <a:pPr indent="0" eaLnBrk="0" fontAlgn="auto" latinLnBrk="1" hangingPunct="0">
              <a:lnSpc>
                <a:spcPct val="150000"/>
              </a:lnSpc>
              <a:spcBef>
                <a:spcPts val="0"/>
              </a:spcBef>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颞上回、颞中、颞下回、颞横回</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TextBox 3">
            <a:extLst>
              <a:ext uri="{FF2B5EF4-FFF2-40B4-BE49-F238E27FC236}">
                <a16:creationId xmlns:a16="http://schemas.microsoft.com/office/drawing/2014/main" id="{E06404FE-C9FE-4C21-9EA8-60992C4A8207}"/>
              </a:ext>
            </a:extLst>
          </p:cNvPr>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57196" y="1436166"/>
            <a:ext cx="1713230" cy="483915"/>
          </a:xfrm>
          <a:prstGeom prst="rect">
            <a:avLst/>
          </a:prstGeom>
          <a:noFill/>
        </p:spPr>
        <p:txBody>
          <a:bodyPr wrap="square" lIns="0" tIns="0" rIns="0" bIns="0" rtlCol="0">
            <a:spAutoFit/>
          </a:bodyPr>
          <a:lstStyle/>
          <a:p>
            <a:pPr marL="342900" indent="-342900" eaLnBrk="0" latinLnBrk="1" hangingPunct="0">
              <a:lnSpc>
                <a:spcPct val="150000"/>
              </a:lnSpc>
              <a:spcBef>
                <a:spcPts val="3125"/>
              </a:spcBef>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枕</a:t>
            </a:r>
            <a:r>
              <a:rPr lang="zh-CN" altLang="en-US" sz="2400" kern="0" dirty="0">
                <a:solidFill>
                  <a:srgbClr val="000000"/>
                </a:solidFill>
                <a:latin typeface="宋体" panose="02010600030101010101" pitchFamily="2" charset="-122"/>
                <a:ea typeface="宋体" panose="02010600030101010101" pitchFamily="2" charset="-122"/>
                <a:cs typeface="Times New Roman" panose="02020603050405020304" pitchFamily="18" charset="0"/>
              </a:rPr>
              <a:t>叶</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5" name="图片 5" descr="textimage348.jpeg"/>
          <p:cNvPicPr>
            <a:picLocks noChangeAspect="1"/>
          </p:cNvPicPr>
          <p:nvPr/>
        </p:nvPicPr>
        <p:blipFill>
          <a:blip r:embed="rId3"/>
          <a:stretch>
            <a:fillRect/>
          </a:stretch>
        </p:blipFill>
        <p:spPr>
          <a:xfrm>
            <a:off x="1570229" y="3013771"/>
            <a:ext cx="6003542" cy="2749466"/>
          </a:xfrm>
          <a:prstGeom prst="rect">
            <a:avLst/>
          </a:prstGeom>
        </p:spPr>
      </p:pic>
      <p:sp>
        <p:nvSpPr>
          <p:cNvPr id="4" name="文本框 3"/>
          <p:cNvSpPr txBox="1"/>
          <p:nvPr/>
        </p:nvSpPr>
        <p:spPr>
          <a:xfrm>
            <a:off x="899795" y="2102961"/>
            <a:ext cx="4572000" cy="645160"/>
          </a:xfrm>
          <a:prstGeom prst="rect">
            <a:avLst/>
          </a:prstGeom>
          <a:noFill/>
        </p:spPr>
        <p:txBody>
          <a:bodyPr wrap="square" rtlCol="0" anchor="t">
            <a:spAutoFit/>
          </a:bodyPr>
          <a:lstStyle/>
          <a:p>
            <a:pPr marL="0" indent="0" eaLnBrk="0" latinLnBrk="1" hangingPunct="0">
              <a:lnSpc>
                <a:spcPct val="150000"/>
              </a:lnSpc>
              <a:spcBef>
                <a:spcPts val="3125"/>
              </a:spcBef>
              <a:buNone/>
            </a:pPr>
            <a:r>
              <a:rPr lang="zh-CN" altLang="en-US" sz="2400" kern="0" dirty="0">
                <a:solidFill>
                  <a:srgbClr val="000000"/>
                </a:solidFill>
                <a:latin typeface="宋体" panose="02010600030101010101" pitchFamily="2" charset="-122"/>
                <a:ea typeface="宋体" panose="02010600030101010101" pitchFamily="2" charset="-122"/>
                <a:sym typeface="+mn-ea"/>
              </a:rPr>
              <a:t>枕叶上外侧面的沟回多不恒定。</a:t>
            </a:r>
          </a:p>
        </p:txBody>
      </p:sp>
      <p:sp>
        <p:nvSpPr>
          <p:cNvPr id="7" name="TextBox 3">
            <a:extLst>
              <a:ext uri="{FF2B5EF4-FFF2-40B4-BE49-F238E27FC236}">
                <a16:creationId xmlns:a16="http://schemas.microsoft.com/office/drawing/2014/main" id="{69055081-056B-47E8-A502-D51C4FFC7CA5}"/>
              </a:ext>
            </a:extLst>
          </p:cNvPr>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48139" y="1350328"/>
            <a:ext cx="4539615"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大脑半球内侧面的沟和回</a:t>
            </a:r>
          </a:p>
        </p:txBody>
      </p:sp>
      <p:pic>
        <p:nvPicPr>
          <p:cNvPr id="2" name="图片 4" descr="textimage350.jpeg"/>
          <p:cNvPicPr>
            <a:picLocks noChangeAspect="1"/>
          </p:cNvPicPr>
          <p:nvPr/>
        </p:nvPicPr>
        <p:blipFill>
          <a:blip r:embed="rId3"/>
          <a:stretch>
            <a:fillRect/>
          </a:stretch>
        </p:blipFill>
        <p:spPr>
          <a:xfrm>
            <a:off x="1723832" y="2551051"/>
            <a:ext cx="5565282" cy="2956621"/>
          </a:xfrm>
          <a:prstGeom prst="rect">
            <a:avLst/>
          </a:prstGeom>
        </p:spPr>
      </p:pic>
      <p:sp>
        <p:nvSpPr>
          <p:cNvPr id="5" name="TextBox 3">
            <a:extLst>
              <a:ext uri="{FF2B5EF4-FFF2-40B4-BE49-F238E27FC236}">
                <a16:creationId xmlns:a16="http://schemas.microsoft.com/office/drawing/2014/main" id="{2DB9F63F-565D-4150-8C37-062BA9EB0192}"/>
              </a:ext>
            </a:extLst>
          </p:cNvPr>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90084" y="1416844"/>
            <a:ext cx="4539615"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大脑半球内侧面的沟和回</a:t>
            </a:r>
          </a:p>
        </p:txBody>
      </p:sp>
      <p:pic>
        <p:nvPicPr>
          <p:cNvPr id="2" name="图片 4" descr="textimage350.jpeg"/>
          <p:cNvPicPr>
            <a:picLocks noChangeAspect="1"/>
          </p:cNvPicPr>
          <p:nvPr/>
        </p:nvPicPr>
        <p:blipFill>
          <a:blip r:embed="rId3"/>
          <a:stretch>
            <a:fillRect/>
          </a:stretch>
        </p:blipFill>
        <p:spPr>
          <a:xfrm>
            <a:off x="3970000" y="2429859"/>
            <a:ext cx="4981792" cy="2746147"/>
          </a:xfrm>
          <a:prstGeom prst="rect">
            <a:avLst/>
          </a:prstGeom>
        </p:spPr>
      </p:pic>
      <p:sp>
        <p:nvSpPr>
          <p:cNvPr id="3" name="文本框 2"/>
          <p:cNvSpPr txBox="1"/>
          <p:nvPr/>
        </p:nvSpPr>
        <p:spPr>
          <a:xfrm>
            <a:off x="793968" y="2257584"/>
            <a:ext cx="2909570" cy="1198880"/>
          </a:xfrm>
          <a:prstGeom prst="rect">
            <a:avLst/>
          </a:prstGeom>
          <a:noFill/>
        </p:spPr>
        <p:txBody>
          <a:bodyPr wrap="square" rtlCol="0" anchor="t">
            <a:spAutoFit/>
          </a:bodyPr>
          <a:lstStyle/>
          <a:p>
            <a:pPr marL="342900" indent="-342900">
              <a:buFont typeface="Wingdings" panose="05000000000000000000" charset="0"/>
              <a:buChar char="l"/>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内侧面中部是胼胝体</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环行于其背面的为胼胝体沟。</a:t>
            </a:r>
          </a:p>
        </p:txBody>
      </p:sp>
      <p:sp>
        <p:nvSpPr>
          <p:cNvPr id="4" name="文本框 3"/>
          <p:cNvSpPr txBox="1"/>
          <p:nvPr/>
        </p:nvSpPr>
        <p:spPr>
          <a:xfrm>
            <a:off x="793968" y="3456464"/>
            <a:ext cx="2993390" cy="1938020"/>
          </a:xfrm>
          <a:prstGeom prst="rect">
            <a:avLst/>
          </a:prstGeom>
          <a:noFill/>
        </p:spPr>
        <p:txBody>
          <a:bodyPr wrap="square" rtlCol="0" anchor="t">
            <a:spAutoFit/>
          </a:bodyPr>
          <a:lstStyle/>
          <a:p>
            <a:pPr marL="342900" indent="-342900">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sym typeface="+mn-ea"/>
              </a:rPr>
              <a:t>中央旁沟和边缘支之间的部分称</a:t>
            </a:r>
            <a:r>
              <a:rPr lang="zh-CN" altLang="en-US" sz="2400" kern="0" dirty="0">
                <a:solidFill>
                  <a:srgbClr val="FF0000"/>
                </a:solidFill>
                <a:latin typeface="Times New Roman" panose="02020603050405020304" pitchFamily="18" charset="0"/>
                <a:ea typeface="宋体" panose="02010600030101010101" pitchFamily="2" charset="-122"/>
                <a:sym typeface="+mn-ea"/>
              </a:rPr>
              <a:t>中央旁小叶</a:t>
            </a:r>
            <a:r>
              <a:rPr lang="zh-CN" altLang="en-US" sz="2400" kern="0" dirty="0">
                <a:solidFill>
                  <a:srgbClr val="000000"/>
                </a:solidFill>
                <a:latin typeface="Times New Roman" panose="02020603050405020304" pitchFamily="18" charset="0"/>
                <a:ea typeface="宋体" panose="02010600030101010101" pitchFamily="2" charset="-122"/>
                <a:sym typeface="+mn-ea"/>
              </a:rPr>
              <a:t>。</a:t>
            </a:r>
          </a:p>
          <a:p>
            <a:pPr marL="342900" indent="-342900">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sym typeface="+mn-ea"/>
              </a:rPr>
              <a:t>顶枕沟和距状沟之间的部分称楔叶。</a:t>
            </a:r>
          </a:p>
        </p:txBody>
      </p:sp>
      <p:sp>
        <p:nvSpPr>
          <p:cNvPr id="7" name="TextBox 3">
            <a:extLst>
              <a:ext uri="{FF2B5EF4-FFF2-40B4-BE49-F238E27FC236}">
                <a16:creationId xmlns:a16="http://schemas.microsoft.com/office/drawing/2014/main" id="{BD928D71-663C-4913-BE93-C1E12ECA18D2}"/>
              </a:ext>
            </a:extLst>
          </p:cNvPr>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39750" y="1350328"/>
            <a:ext cx="4539615"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大脑半球下侧面的沟和回</a:t>
            </a:r>
          </a:p>
        </p:txBody>
      </p:sp>
      <p:sp>
        <p:nvSpPr>
          <p:cNvPr id="4" name="文本框 3"/>
          <p:cNvSpPr txBox="1"/>
          <p:nvPr/>
        </p:nvSpPr>
        <p:spPr>
          <a:xfrm>
            <a:off x="828937" y="2004917"/>
            <a:ext cx="2686685" cy="2306955"/>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眶回</a:t>
            </a:r>
          </a:p>
          <a:p>
            <a:pPr marL="342900" indent="-342900" fontAlgn="auto">
              <a:lnSpc>
                <a:spcPct val="150000"/>
              </a:lnSpc>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嗅束</a:t>
            </a:r>
          </a:p>
          <a:p>
            <a:pPr marL="342900" indent="-342900" fontAlgn="auto">
              <a:lnSpc>
                <a:spcPct val="150000"/>
              </a:lnSpc>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嗅三角</a:t>
            </a:r>
          </a:p>
          <a:p>
            <a:pPr marL="342900" indent="-342900" fontAlgn="auto">
              <a:lnSpc>
                <a:spcPct val="150000"/>
              </a:lnSpc>
              <a:buFont typeface="Wingdings" panose="05000000000000000000" charset="0"/>
              <a:buChar char="l"/>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前穿质</a:t>
            </a:r>
          </a:p>
        </p:txBody>
      </p:sp>
      <p:pic>
        <p:nvPicPr>
          <p:cNvPr id="5" name="图片 4" descr="textimage351.jpeg"/>
          <p:cNvPicPr>
            <a:picLocks noChangeAspect="1"/>
          </p:cNvPicPr>
          <p:nvPr/>
        </p:nvPicPr>
        <p:blipFill>
          <a:blip r:embed="rId3"/>
          <a:stretch>
            <a:fillRect/>
          </a:stretch>
        </p:blipFill>
        <p:spPr>
          <a:xfrm>
            <a:off x="3660878" y="2149793"/>
            <a:ext cx="4572302" cy="3823168"/>
          </a:xfrm>
          <a:prstGeom prst="rect">
            <a:avLst/>
          </a:prstGeom>
        </p:spPr>
      </p:pic>
      <p:sp>
        <p:nvSpPr>
          <p:cNvPr id="7" name="TextBox 3">
            <a:extLst>
              <a:ext uri="{FF2B5EF4-FFF2-40B4-BE49-F238E27FC236}">
                <a16:creationId xmlns:a16="http://schemas.microsoft.com/office/drawing/2014/main" id="{223F8E92-C926-4310-B611-16856AF1F53B}"/>
              </a:ext>
            </a:extLst>
          </p:cNvPr>
          <p:cNvSpPr txBox="1"/>
          <p:nvPr/>
        </p:nvSpPr>
        <p:spPr>
          <a:xfrm>
            <a:off x="285016" y="550863"/>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一、端脑的外形</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313815"/>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侧脑室</a:t>
            </a:r>
            <a:endPar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8" name="TextBox 3"/>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pic>
        <p:nvPicPr>
          <p:cNvPr id="2" name="图片 5" descr="textimage353.jpeg"/>
          <p:cNvPicPr>
            <a:picLocks noChangeAspect="1"/>
          </p:cNvPicPr>
          <p:nvPr/>
        </p:nvPicPr>
        <p:blipFill>
          <a:blip r:embed="rId3"/>
          <a:stretch>
            <a:fillRect/>
          </a:stretch>
        </p:blipFill>
        <p:spPr>
          <a:xfrm>
            <a:off x="1918487" y="3025476"/>
            <a:ext cx="4616996" cy="3140431"/>
          </a:xfrm>
          <a:prstGeom prst="rect">
            <a:avLst/>
          </a:prstGeom>
        </p:spPr>
      </p:pic>
      <p:sp>
        <p:nvSpPr>
          <p:cNvPr id="3" name="文本框 2"/>
          <p:cNvSpPr txBox="1"/>
          <p:nvPr/>
        </p:nvSpPr>
        <p:spPr>
          <a:xfrm>
            <a:off x="827405" y="2113280"/>
            <a:ext cx="6614160" cy="460375"/>
          </a:xfrm>
          <a:prstGeom prst="rect">
            <a:avLst/>
          </a:prstGeom>
          <a:noFill/>
        </p:spPr>
        <p:txBody>
          <a:bodyPr wrap="square" rtlCol="0" anchor="t">
            <a:spAutoFit/>
          </a:bodyPr>
          <a:lstStyle/>
          <a:p>
            <a:pPr marL="342900" indent="-342900">
              <a:buFont typeface="Wingdings" panose="05000000000000000000" charset="0"/>
              <a:buChar char="l"/>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分为</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4</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部分：中央部</a:t>
            </a:r>
            <a:r>
              <a:rPr 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前角</a:t>
            </a:r>
            <a:r>
              <a:rPr 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后角</a:t>
            </a:r>
            <a:r>
              <a:rPr 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下角。</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9120" y="1143186"/>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臂</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341065" y="1880421"/>
            <a:ext cx="5042535" cy="57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5.</a:t>
            </a:r>
            <a:r>
              <a:rPr lang="zh-CN" altLang="en-US" sz="2400" b="1" kern="0" dirty="0">
                <a:solidFill>
                  <a:srgbClr val="000000"/>
                </a:solidFill>
                <a:cs typeface="Times New Roman" panose="02020603050405020304" pitchFamily="18" charset="0"/>
                <a:sym typeface="+mn-ea"/>
              </a:rPr>
              <a:t>桡神经</a:t>
            </a:r>
            <a:r>
              <a:rPr lang="zh-CN" altLang="en-US" sz="2400" kern="0" dirty="0">
                <a:solidFill>
                  <a:srgbClr val="000000"/>
                </a:solidFill>
                <a:cs typeface="Times New Roman" panose="02020603050405020304" pitchFamily="18" charset="0"/>
                <a:sym typeface="+mn-ea"/>
              </a:rPr>
              <a:t>(radial nerve)</a:t>
            </a:r>
            <a:endParaRPr lang="zh-CN" altLang="en-US" sz="2400" dirty="0">
              <a:cs typeface="Times New Roman" panose="02020603050405020304" pitchFamily="18" charset="0"/>
            </a:endParaRPr>
          </a:p>
        </p:txBody>
      </p:sp>
      <p:sp>
        <p:nvSpPr>
          <p:cNvPr id="5" name="文本框 4"/>
          <p:cNvSpPr txBox="1"/>
          <p:nvPr/>
        </p:nvSpPr>
        <p:spPr>
          <a:xfrm>
            <a:off x="569665" y="2525581"/>
            <a:ext cx="4114800" cy="2861310"/>
          </a:xfrm>
          <a:prstGeom prst="rect">
            <a:avLst/>
          </a:prstGeom>
          <a:noFill/>
        </p:spPr>
        <p:txBody>
          <a:bodyPr wrap="square" rtlCol="0" anchor="t">
            <a:spAutoFit/>
          </a:bodyPr>
          <a:lstStyle/>
          <a:p>
            <a:pPr>
              <a:lnSpc>
                <a:spcPct val="150000"/>
              </a:lnSpc>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发自后束,先位于腋动脉的后方,而后伴肱深动脉向后,沿桡神经沟向外下,在肱骨外上髁上方穿外侧肌间隔,至肱桡肌与肱肌间分为浅、深两支。</a:t>
            </a:r>
          </a:p>
        </p:txBody>
      </p:sp>
      <p:pic>
        <p:nvPicPr>
          <p:cNvPr id="2" name="图片 5" descr="textimage295.jpeg"/>
          <p:cNvPicPr>
            <a:picLocks noChangeAspect="1"/>
          </p:cNvPicPr>
          <p:nvPr/>
        </p:nvPicPr>
        <p:blipFill>
          <a:blip r:embed="rId2"/>
          <a:stretch>
            <a:fillRect/>
          </a:stretch>
        </p:blipFill>
        <p:spPr>
          <a:xfrm>
            <a:off x="4829175" y="1744345"/>
            <a:ext cx="3864610" cy="3775075"/>
          </a:xfrm>
          <a:prstGeom prst="rect">
            <a:avLst/>
          </a:prstGeom>
        </p:spPr>
      </p:pic>
      <p:sp>
        <p:nvSpPr>
          <p:cNvPr id="6" name="文本框 5">
            <a:extLst>
              <a:ext uri="{FF2B5EF4-FFF2-40B4-BE49-F238E27FC236}">
                <a16:creationId xmlns:a16="http://schemas.microsoft.com/office/drawing/2014/main" id="{2CB6794E-6D77-4301-9134-5CD61B7EF1BD}"/>
              </a:ext>
            </a:extLst>
          </p:cNvPr>
          <p:cNvSpPr txBox="1"/>
          <p:nvPr/>
        </p:nvSpPr>
        <p:spPr>
          <a:xfrm>
            <a:off x="299120" y="424111"/>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二、臂丛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332080"/>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基底核</a:t>
            </a:r>
            <a:endPar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718348" y="1911500"/>
            <a:ext cx="6535420" cy="559769"/>
          </a:xfrm>
          <a:prstGeom prst="rect">
            <a:avLst/>
          </a:prstGeom>
          <a:noFill/>
        </p:spPr>
        <p:txBody>
          <a:bodyPr wrap="square" rtlCol="0" anchor="t">
            <a:spAutoFit/>
          </a:bodyPr>
          <a:lstStyle/>
          <a:p>
            <a:pPr marL="342900" indent="-342900" eaLnBrk="0" latinLnBrk="1" hangingPunct="0">
              <a:lnSpc>
                <a:spcPct val="150000"/>
              </a:lnSpc>
              <a:spcBef>
                <a:spcPts val="3125"/>
              </a:spcBef>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包括尾状核、豆状核、屏状核和杏仁体。</a:t>
            </a:r>
          </a:p>
        </p:txBody>
      </p:sp>
      <p:pic>
        <p:nvPicPr>
          <p:cNvPr id="5" name="图片 4" descr="textimage354.jpeg"/>
          <p:cNvPicPr>
            <a:picLocks noChangeAspect="1"/>
          </p:cNvPicPr>
          <p:nvPr/>
        </p:nvPicPr>
        <p:blipFill>
          <a:blip r:embed="rId3"/>
          <a:stretch>
            <a:fillRect/>
          </a:stretch>
        </p:blipFill>
        <p:spPr>
          <a:xfrm>
            <a:off x="4945369" y="2937160"/>
            <a:ext cx="4049390" cy="2129790"/>
          </a:xfrm>
          <a:prstGeom prst="rect">
            <a:avLst/>
          </a:prstGeom>
        </p:spPr>
      </p:pic>
      <p:sp>
        <p:nvSpPr>
          <p:cNvPr id="7" name="文本框 6"/>
          <p:cNvSpPr txBox="1"/>
          <p:nvPr/>
        </p:nvSpPr>
        <p:spPr>
          <a:xfrm>
            <a:off x="718348" y="2471269"/>
            <a:ext cx="4020820" cy="1198880"/>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尾状核</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(caudate nucleus)</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可分头、体、尾</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部分。</a:t>
            </a:r>
          </a:p>
        </p:txBody>
      </p:sp>
      <p:sp>
        <p:nvSpPr>
          <p:cNvPr id="9" name="文本框 8"/>
          <p:cNvSpPr txBox="1"/>
          <p:nvPr/>
        </p:nvSpPr>
        <p:spPr>
          <a:xfrm>
            <a:off x="718348" y="3439256"/>
            <a:ext cx="4317365" cy="2306955"/>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a:latin typeface="Times New Roman" panose="02020603050405020304" pitchFamily="18" charset="0"/>
                <a:ea typeface="宋体" panose="02010600030101010101" pitchFamily="2" charset="-122"/>
                <a:cs typeface="Times New Roman" panose="02020603050405020304" pitchFamily="18" charset="0"/>
              </a:rPr>
              <a:t>豆状核</a:t>
            </a:r>
            <a:r>
              <a:rPr lang="en-US" altLang="zh-CN" sz="2400">
                <a:latin typeface="Times New Roman" panose="02020603050405020304" pitchFamily="18" charset="0"/>
                <a:ea typeface="宋体" panose="02010600030101010101" pitchFamily="2" charset="-122"/>
                <a:cs typeface="Times New Roman" panose="02020603050405020304" pitchFamily="18" charset="0"/>
              </a:rPr>
              <a:t>(lentiform nucleus)</a:t>
            </a:r>
            <a:r>
              <a:rPr lang="zh-CN" altLang="en-US" sz="2400">
                <a:latin typeface="Times New Roman" panose="02020603050405020304" pitchFamily="18" charset="0"/>
                <a:ea typeface="宋体" panose="02010600030101010101" pitchFamily="2" charset="-122"/>
                <a:cs typeface="Times New Roman" panose="02020603050405020304" pitchFamily="18" charset="0"/>
              </a:rPr>
              <a:t>在切面上呈三角形</a:t>
            </a:r>
            <a:r>
              <a:rPr lang="en-US" altLang="zh-CN" sz="240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a:latin typeface="Times New Roman" panose="02020603050405020304" pitchFamily="18" charset="0"/>
                <a:ea typeface="宋体" panose="02010600030101010101" pitchFamily="2" charset="-122"/>
                <a:cs typeface="Times New Roman" panose="02020603050405020304" pitchFamily="18" charset="0"/>
              </a:rPr>
              <a:t>被两个白质板分成</a:t>
            </a:r>
            <a:r>
              <a:rPr lang="en-US" altLang="zh-CN" sz="240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a:latin typeface="Times New Roman" panose="02020603050405020304" pitchFamily="18" charset="0"/>
                <a:ea typeface="宋体" panose="02010600030101010101" pitchFamily="2" charset="-122"/>
                <a:cs typeface="Times New Roman" panose="02020603050405020304" pitchFamily="18" charset="0"/>
              </a:rPr>
              <a:t>部分</a:t>
            </a:r>
            <a:r>
              <a:rPr lang="en-US" altLang="zh-CN" sz="240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a:latin typeface="Times New Roman" panose="02020603050405020304" pitchFamily="18" charset="0"/>
                <a:ea typeface="宋体" panose="02010600030101010101" pitchFamily="2" charset="-122"/>
                <a:cs typeface="Times New Roman" panose="02020603050405020304" pitchFamily="18" charset="0"/>
              </a:rPr>
              <a:t>外侧部最大称壳</a:t>
            </a:r>
            <a:r>
              <a:rPr lang="en-US" altLang="zh-CN" sz="240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a:latin typeface="Times New Roman" panose="02020603050405020304" pitchFamily="18" charset="0"/>
                <a:ea typeface="宋体" panose="02010600030101010101" pitchFamily="2" charset="-122"/>
                <a:cs typeface="Times New Roman" panose="02020603050405020304" pitchFamily="18" charset="0"/>
              </a:rPr>
              <a:t>内侧部称苍白球。</a:t>
            </a:r>
          </a:p>
        </p:txBody>
      </p:sp>
      <p:sp>
        <p:nvSpPr>
          <p:cNvPr id="10" name="TextBox 3">
            <a:extLst>
              <a:ext uri="{FF2B5EF4-FFF2-40B4-BE49-F238E27FC236}">
                <a16:creationId xmlns:a16="http://schemas.microsoft.com/office/drawing/2014/main" id="{49E7A297-71D8-461C-B52D-BFDA235437D6}"/>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351304"/>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3.</a:t>
            </a:r>
            <a:r>
              <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大脑髓质</a:t>
            </a:r>
          </a:p>
        </p:txBody>
      </p:sp>
      <p:sp>
        <p:nvSpPr>
          <p:cNvPr id="4" name="文本框 3"/>
          <p:cNvSpPr txBox="1"/>
          <p:nvPr/>
        </p:nvSpPr>
        <p:spPr>
          <a:xfrm>
            <a:off x="802238" y="1883434"/>
            <a:ext cx="6535420" cy="1113766"/>
          </a:xfrm>
          <a:prstGeom prst="rect">
            <a:avLst/>
          </a:prstGeom>
          <a:noFill/>
        </p:spPr>
        <p:txBody>
          <a:bodyPr wrap="square" rtlCol="0" anchor="t">
            <a:spAutoFit/>
          </a:bodyPr>
          <a:lstStyle/>
          <a:p>
            <a:pPr marL="342900" indent="-342900" eaLnBrk="0" fontAlgn="auto" latinLnBrk="1" hangingPunct="0">
              <a:lnSpc>
                <a:spcPct val="150000"/>
              </a:lnSpc>
              <a:spcBef>
                <a:spcPts val="0"/>
              </a:spcBef>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联络纤维：联系本侧大脑半球。</a:t>
            </a:r>
          </a:p>
          <a:p>
            <a:pPr marL="342900" indent="-342900" eaLnBrk="0" fontAlgn="auto" latinLnBrk="1" hangingPunct="0">
              <a:lnSpc>
                <a:spcPct val="150000"/>
              </a:lnSpc>
              <a:spcBef>
                <a:spcPts val="0"/>
              </a:spcBef>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连合纤维：连接左、右两半球皮质。</a:t>
            </a:r>
          </a:p>
        </p:txBody>
      </p:sp>
      <p:pic>
        <p:nvPicPr>
          <p:cNvPr id="2" name="图片 5" descr="textimage355.jpeg"/>
          <p:cNvPicPr>
            <a:picLocks noChangeAspect="1"/>
          </p:cNvPicPr>
          <p:nvPr/>
        </p:nvPicPr>
        <p:blipFill>
          <a:blip r:embed="rId3"/>
          <a:stretch>
            <a:fillRect/>
          </a:stretch>
        </p:blipFill>
        <p:spPr>
          <a:xfrm>
            <a:off x="559117" y="3529330"/>
            <a:ext cx="3773317" cy="2271919"/>
          </a:xfrm>
          <a:prstGeom prst="rect">
            <a:avLst/>
          </a:prstGeom>
        </p:spPr>
      </p:pic>
      <p:pic>
        <p:nvPicPr>
          <p:cNvPr id="3" name="图片 5" descr="textimage356.jpeg"/>
          <p:cNvPicPr>
            <a:picLocks noChangeAspect="1"/>
          </p:cNvPicPr>
          <p:nvPr/>
        </p:nvPicPr>
        <p:blipFill>
          <a:blip r:embed="rId4"/>
          <a:stretch>
            <a:fillRect/>
          </a:stretch>
        </p:blipFill>
        <p:spPr>
          <a:xfrm>
            <a:off x="4499610" y="3429000"/>
            <a:ext cx="4519598" cy="2271919"/>
          </a:xfrm>
          <a:prstGeom prst="rect">
            <a:avLst/>
          </a:prstGeom>
        </p:spPr>
      </p:pic>
      <p:sp>
        <p:nvSpPr>
          <p:cNvPr id="7" name="TextBox 3">
            <a:extLst>
              <a:ext uri="{FF2B5EF4-FFF2-40B4-BE49-F238E27FC236}">
                <a16:creationId xmlns:a16="http://schemas.microsoft.com/office/drawing/2014/main" id="{F97530E2-5B85-45C3-A243-7DF75EC38C89}"/>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236025"/>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3.</a:t>
            </a:r>
            <a:r>
              <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大脑髓质</a:t>
            </a:r>
          </a:p>
        </p:txBody>
      </p:sp>
      <p:sp>
        <p:nvSpPr>
          <p:cNvPr id="4" name="文本框 3"/>
          <p:cNvSpPr txBox="1"/>
          <p:nvPr/>
        </p:nvSpPr>
        <p:spPr>
          <a:xfrm>
            <a:off x="709959" y="1803273"/>
            <a:ext cx="7383145" cy="1667764"/>
          </a:xfrm>
          <a:prstGeom prst="rect">
            <a:avLst/>
          </a:prstGeom>
          <a:noFill/>
        </p:spPr>
        <p:txBody>
          <a:bodyPr wrap="square" rtlCol="0" anchor="t">
            <a:spAutoFit/>
          </a:bodyPr>
          <a:lstStyle/>
          <a:p>
            <a:pPr marL="342900" indent="-342900" eaLnBrk="0" fontAlgn="auto" latinLnBrk="1" hangingPunct="0">
              <a:lnSpc>
                <a:spcPct val="150000"/>
              </a:lnSpc>
              <a:spcBef>
                <a:spcPts val="0"/>
              </a:spcBef>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投射纤维：联系大脑皮质和皮质下结构。</a:t>
            </a:r>
          </a:p>
          <a:p>
            <a:pPr marL="342900" indent="-342900" eaLnBrk="0" fontAlgn="auto" latinLnBrk="1" hangingPunct="0">
              <a:lnSpc>
                <a:spcPct val="150000"/>
              </a:lnSpc>
              <a:spcBef>
                <a:spcPts val="0"/>
              </a:spcBef>
              <a:buFont typeface="Wingdings" panose="05000000000000000000" charset="0"/>
              <a:buChar char="l"/>
            </a:pPr>
            <a:r>
              <a:rPr lang="zh-CN" altLang="en-US" sz="2400" kern="0" dirty="0">
                <a:solidFill>
                  <a:srgbClr val="000000"/>
                </a:solidFill>
                <a:latin typeface="宋体" panose="02010600030101010101" pitchFamily="2" charset="-122"/>
                <a:ea typeface="宋体" panose="02010600030101010101" pitchFamily="2" charset="-122"/>
                <a:sym typeface="+mn-ea"/>
              </a:rPr>
              <a:t>内囊(internal capsule)：绝大部分投射纤维经过尾状核、丘脑与豆状核之间,形成宽厚髓质层。</a:t>
            </a:r>
          </a:p>
        </p:txBody>
      </p:sp>
      <p:pic>
        <p:nvPicPr>
          <p:cNvPr id="5" name="图片 4" descr="textimage357.jpeg"/>
          <p:cNvPicPr>
            <a:picLocks noChangeAspect="1"/>
          </p:cNvPicPr>
          <p:nvPr/>
        </p:nvPicPr>
        <p:blipFill>
          <a:blip r:embed="rId3"/>
          <a:stretch>
            <a:fillRect/>
          </a:stretch>
        </p:blipFill>
        <p:spPr>
          <a:xfrm>
            <a:off x="642847" y="3577117"/>
            <a:ext cx="3639012" cy="2674254"/>
          </a:xfrm>
          <a:prstGeom prst="rect">
            <a:avLst/>
          </a:prstGeom>
        </p:spPr>
      </p:pic>
      <p:pic>
        <p:nvPicPr>
          <p:cNvPr id="7" name="图片 4" descr="textimage358.jpeg"/>
          <p:cNvPicPr>
            <a:picLocks noChangeAspect="1"/>
          </p:cNvPicPr>
          <p:nvPr/>
        </p:nvPicPr>
        <p:blipFill>
          <a:blip r:embed="rId4"/>
          <a:stretch>
            <a:fillRect/>
          </a:stretch>
        </p:blipFill>
        <p:spPr>
          <a:xfrm>
            <a:off x="4572000" y="3669396"/>
            <a:ext cx="3485177" cy="2682321"/>
          </a:xfrm>
          <a:prstGeom prst="rect">
            <a:avLst/>
          </a:prstGeom>
        </p:spPr>
      </p:pic>
      <p:sp>
        <p:nvSpPr>
          <p:cNvPr id="9" name="TextBox 3">
            <a:extLst>
              <a:ext uri="{FF2B5EF4-FFF2-40B4-BE49-F238E27FC236}">
                <a16:creationId xmlns:a16="http://schemas.microsoft.com/office/drawing/2014/main" id="{4A9E899C-9098-4B5D-B811-E738BD3DEE00}"/>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313815"/>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en-US" sz="2400" b="1" kern="0" dirty="0">
                <a:solidFill>
                  <a:srgbClr val="000000"/>
                </a:solidFill>
                <a:latin typeface="宋体" panose="02010600030101010101" pitchFamily="2" charset="-122"/>
                <a:ea typeface="宋体" panose="02010600030101010101" pitchFamily="2" charset="-122"/>
                <a:sym typeface="+mn-ea"/>
              </a:rPr>
              <a:t>大脑皮质</a:t>
            </a:r>
            <a:endPar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677935" y="1912638"/>
            <a:ext cx="4803140" cy="1198880"/>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a:latin typeface="宋体" panose="02010600030101010101" pitchFamily="2" charset="-122"/>
                <a:ea typeface="宋体" panose="02010600030101010101" pitchFamily="2" charset="-122"/>
              </a:rPr>
              <a:t>大脑皮质的构筑和分区概念</a:t>
            </a:r>
          </a:p>
          <a:p>
            <a:pPr marL="342900" indent="-342900" fontAlgn="auto">
              <a:lnSpc>
                <a:spcPct val="150000"/>
              </a:lnSpc>
              <a:buFont typeface="Wingdings" panose="05000000000000000000" charset="0"/>
              <a:buChar char="l"/>
            </a:pPr>
            <a:r>
              <a:rPr lang="zh-CN" altLang="en-US" sz="2400">
                <a:latin typeface="宋体" panose="02010600030101010101" pitchFamily="2" charset="-122"/>
                <a:ea typeface="宋体" panose="02010600030101010101" pitchFamily="2" charset="-122"/>
                <a:sym typeface="+mn-ea"/>
              </a:rPr>
              <a:t>大脑皮质的功能定位</a:t>
            </a:r>
            <a:endParaRPr lang="zh-CN" altLang="en-US" sz="2400">
              <a:latin typeface="宋体" panose="02010600030101010101" pitchFamily="2" charset="-122"/>
              <a:ea typeface="宋体" panose="02010600030101010101" pitchFamily="2" charset="-122"/>
            </a:endParaRPr>
          </a:p>
        </p:txBody>
      </p:sp>
      <p:pic>
        <p:nvPicPr>
          <p:cNvPr id="3" name="图片 5" descr="textimage359.jpeg"/>
          <p:cNvPicPr>
            <a:picLocks noChangeAspect="1"/>
          </p:cNvPicPr>
          <p:nvPr/>
        </p:nvPicPr>
        <p:blipFill>
          <a:blip r:embed="rId3"/>
          <a:stretch>
            <a:fillRect/>
          </a:stretch>
        </p:blipFill>
        <p:spPr>
          <a:xfrm>
            <a:off x="2344320" y="3111518"/>
            <a:ext cx="4231517" cy="3062779"/>
          </a:xfrm>
          <a:prstGeom prst="rect">
            <a:avLst/>
          </a:prstGeom>
        </p:spPr>
      </p:pic>
      <p:sp>
        <p:nvSpPr>
          <p:cNvPr id="7" name="TextBox 3">
            <a:extLst>
              <a:ext uri="{FF2B5EF4-FFF2-40B4-BE49-F238E27FC236}">
                <a16:creationId xmlns:a16="http://schemas.microsoft.com/office/drawing/2014/main" id="{B89A2951-217C-4F32-AB87-843E7B4CC613}"/>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313815"/>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en-US" sz="2400" b="1" kern="0" dirty="0">
                <a:solidFill>
                  <a:srgbClr val="000000"/>
                </a:solidFill>
                <a:latin typeface="宋体" panose="02010600030101010101" pitchFamily="2" charset="-122"/>
                <a:ea typeface="宋体" panose="02010600030101010101" pitchFamily="2" charset="-122"/>
                <a:sym typeface="+mn-ea"/>
              </a:rPr>
              <a:t>大脑皮质</a:t>
            </a:r>
            <a:endPar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694714" y="1854783"/>
            <a:ext cx="4803140" cy="1198880"/>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dirty="0">
                <a:latin typeface="宋体" panose="02010600030101010101" pitchFamily="2" charset="-122"/>
                <a:ea typeface="宋体" panose="02010600030101010101" pitchFamily="2" charset="-122"/>
              </a:rPr>
              <a:t>大脑皮质的构筑和分区概念</a:t>
            </a:r>
          </a:p>
          <a:p>
            <a:pPr marL="342900" indent="-342900" fontAlgn="auto">
              <a:lnSpc>
                <a:spcPct val="150000"/>
              </a:lnSpc>
              <a:buFont typeface="Wingdings" panose="05000000000000000000" charset="0"/>
              <a:buChar char="l"/>
            </a:pPr>
            <a:r>
              <a:rPr lang="zh-CN" altLang="en-US" sz="2400" dirty="0">
                <a:latin typeface="宋体" panose="02010600030101010101" pitchFamily="2" charset="-122"/>
                <a:ea typeface="宋体" panose="02010600030101010101" pitchFamily="2" charset="-122"/>
                <a:sym typeface="+mn-ea"/>
              </a:rPr>
              <a:t>大脑皮质的功能定位</a:t>
            </a:r>
            <a:endParaRPr lang="zh-CN" altLang="en-US" sz="2400" dirty="0">
              <a:latin typeface="宋体" panose="02010600030101010101" pitchFamily="2" charset="-122"/>
              <a:ea typeface="宋体" panose="02010600030101010101" pitchFamily="2" charset="-122"/>
            </a:endParaRPr>
          </a:p>
        </p:txBody>
      </p:sp>
      <p:pic>
        <p:nvPicPr>
          <p:cNvPr id="5" name="图片 5" descr="textimage360.jpeg"/>
          <p:cNvPicPr>
            <a:picLocks noChangeAspect="1"/>
          </p:cNvPicPr>
          <p:nvPr/>
        </p:nvPicPr>
        <p:blipFill>
          <a:blip r:embed="rId3"/>
          <a:stretch>
            <a:fillRect/>
          </a:stretch>
        </p:blipFill>
        <p:spPr>
          <a:xfrm>
            <a:off x="5014076" y="1764378"/>
            <a:ext cx="3702085" cy="3868235"/>
          </a:xfrm>
          <a:prstGeom prst="rect">
            <a:avLst/>
          </a:prstGeom>
        </p:spPr>
      </p:pic>
      <p:sp>
        <p:nvSpPr>
          <p:cNvPr id="4" name="文本框 3"/>
          <p:cNvSpPr txBox="1"/>
          <p:nvPr/>
        </p:nvSpPr>
        <p:spPr>
          <a:xfrm>
            <a:off x="1061451" y="3053663"/>
            <a:ext cx="2914650" cy="576248"/>
          </a:xfrm>
          <a:prstGeom prst="rect">
            <a:avLst/>
          </a:prstGeom>
          <a:noFill/>
        </p:spPr>
        <p:txBody>
          <a:bodyPr wrap="square" rtlCol="0" anchor="t">
            <a:spAutoFit/>
          </a:bodyPr>
          <a:lstStyle/>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 第Ⅰ躯体运动区</a:t>
            </a:r>
          </a:p>
        </p:txBody>
      </p:sp>
      <p:sp>
        <p:nvSpPr>
          <p:cNvPr id="7" name="TextBox 3">
            <a:extLst>
              <a:ext uri="{FF2B5EF4-FFF2-40B4-BE49-F238E27FC236}">
                <a16:creationId xmlns:a16="http://schemas.microsoft.com/office/drawing/2014/main" id="{22E6A131-85EC-4C20-985A-CBCB2D998213}"/>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383493"/>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大脑皮质</a:t>
            </a:r>
            <a:endPar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766226" y="1941718"/>
            <a:ext cx="4803140" cy="1198880"/>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dirty="0">
                <a:latin typeface="宋体" panose="02010600030101010101" pitchFamily="2" charset="-122"/>
                <a:ea typeface="宋体" panose="02010600030101010101" pitchFamily="2" charset="-122"/>
              </a:rPr>
              <a:t>大脑皮质的构筑和分区概念</a:t>
            </a:r>
          </a:p>
          <a:p>
            <a:pPr marL="342900" indent="-342900" fontAlgn="auto">
              <a:lnSpc>
                <a:spcPct val="150000"/>
              </a:lnSpc>
              <a:buFont typeface="Wingdings" panose="05000000000000000000" charset="0"/>
              <a:buChar char="l"/>
            </a:pPr>
            <a:r>
              <a:rPr lang="zh-CN" altLang="en-US" sz="2400" dirty="0">
                <a:latin typeface="宋体" panose="02010600030101010101" pitchFamily="2" charset="-122"/>
                <a:ea typeface="宋体" panose="02010600030101010101" pitchFamily="2" charset="-122"/>
                <a:sym typeface="+mn-ea"/>
              </a:rPr>
              <a:t>大脑皮质的功能定位</a:t>
            </a:r>
            <a:endParaRPr lang="zh-CN" altLang="en-US" sz="2400" dirty="0">
              <a:latin typeface="宋体" panose="02010600030101010101" pitchFamily="2" charset="-122"/>
              <a:ea typeface="宋体" panose="02010600030101010101" pitchFamily="2" charset="-122"/>
            </a:endParaRPr>
          </a:p>
        </p:txBody>
      </p:sp>
      <p:sp>
        <p:nvSpPr>
          <p:cNvPr id="4" name="文本框 3"/>
          <p:cNvSpPr txBox="1"/>
          <p:nvPr/>
        </p:nvSpPr>
        <p:spPr>
          <a:xfrm>
            <a:off x="997366" y="3022583"/>
            <a:ext cx="3223260" cy="576248"/>
          </a:xfrm>
          <a:prstGeom prst="rect">
            <a:avLst/>
          </a:prstGeom>
          <a:noFill/>
        </p:spPr>
        <p:txBody>
          <a:bodyPr wrap="square" rtlCol="0" anchor="t">
            <a:spAutoFit/>
          </a:bodyPr>
          <a:lstStyle/>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第Ⅰ躯体</a:t>
            </a:r>
            <a:r>
              <a:rPr lang="zh-CN" altLang="en-US" sz="2400" kern="0" dirty="0">
                <a:solidFill>
                  <a:srgbClr val="000000"/>
                </a:solidFill>
                <a:latin typeface="宋体" panose="02010600030101010101" pitchFamily="2" charset="-122"/>
                <a:ea typeface="宋体" panose="02010600030101010101" pitchFamily="2" charset="-122"/>
                <a:sym typeface="+mn-ea"/>
              </a:rPr>
              <a:t>感觉</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区</a:t>
            </a:r>
          </a:p>
        </p:txBody>
      </p:sp>
      <p:pic>
        <p:nvPicPr>
          <p:cNvPr id="3" name="图片 5" descr="textimage361.jpeg"/>
          <p:cNvPicPr>
            <a:picLocks noChangeAspect="1"/>
          </p:cNvPicPr>
          <p:nvPr/>
        </p:nvPicPr>
        <p:blipFill>
          <a:blip r:embed="rId3"/>
          <a:stretch>
            <a:fillRect/>
          </a:stretch>
        </p:blipFill>
        <p:spPr>
          <a:xfrm>
            <a:off x="5016131" y="1798831"/>
            <a:ext cx="3668351" cy="3846960"/>
          </a:xfrm>
          <a:prstGeom prst="rect">
            <a:avLst/>
          </a:prstGeom>
        </p:spPr>
      </p:pic>
      <p:sp>
        <p:nvSpPr>
          <p:cNvPr id="7" name="TextBox 3">
            <a:extLst>
              <a:ext uri="{FF2B5EF4-FFF2-40B4-BE49-F238E27FC236}">
                <a16:creationId xmlns:a16="http://schemas.microsoft.com/office/drawing/2014/main" id="{F6609B96-F71F-483C-BF79-83EC2DB5FA81}"/>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489416" y="1313815"/>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4.</a:t>
            </a:r>
            <a:r>
              <a:rPr lang="zh-CN" altLang="en-US" sz="2400" b="1" kern="0" dirty="0">
                <a:solidFill>
                  <a:srgbClr val="000000"/>
                </a:solidFill>
                <a:latin typeface="宋体" panose="02010600030101010101" pitchFamily="2" charset="-122"/>
                <a:ea typeface="宋体" panose="02010600030101010101" pitchFamily="2" charset="-122"/>
                <a:sym typeface="+mn-ea"/>
              </a:rPr>
              <a:t>大脑皮质</a:t>
            </a:r>
            <a:endPar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628186" y="1879082"/>
            <a:ext cx="4803140" cy="1198880"/>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dirty="0">
                <a:latin typeface="宋体" panose="02010600030101010101" pitchFamily="2" charset="-122"/>
                <a:ea typeface="宋体" panose="02010600030101010101" pitchFamily="2" charset="-122"/>
              </a:rPr>
              <a:t>大脑皮质的构筑和分区概念</a:t>
            </a:r>
          </a:p>
          <a:p>
            <a:pPr marL="342900" indent="-342900" fontAlgn="auto">
              <a:lnSpc>
                <a:spcPct val="150000"/>
              </a:lnSpc>
              <a:buFont typeface="Wingdings" panose="05000000000000000000" charset="0"/>
              <a:buChar char="l"/>
            </a:pPr>
            <a:r>
              <a:rPr lang="zh-CN" altLang="en-US" sz="2400" dirty="0">
                <a:latin typeface="宋体" panose="02010600030101010101" pitchFamily="2" charset="-122"/>
                <a:ea typeface="宋体" panose="02010600030101010101" pitchFamily="2" charset="-122"/>
                <a:sym typeface="+mn-ea"/>
              </a:rPr>
              <a:t>大脑皮质的功能定位</a:t>
            </a:r>
            <a:endParaRPr lang="zh-CN" altLang="en-US" sz="2400" dirty="0">
              <a:latin typeface="宋体" panose="02010600030101010101" pitchFamily="2" charset="-122"/>
              <a:ea typeface="宋体" panose="02010600030101010101" pitchFamily="2" charset="-122"/>
            </a:endParaRPr>
          </a:p>
        </p:txBody>
      </p:sp>
      <p:sp>
        <p:nvSpPr>
          <p:cNvPr id="4" name="文本框 3"/>
          <p:cNvSpPr txBox="1"/>
          <p:nvPr/>
        </p:nvSpPr>
        <p:spPr>
          <a:xfrm>
            <a:off x="826135" y="2937917"/>
            <a:ext cx="3457575" cy="1684244"/>
          </a:xfrm>
          <a:prstGeom prst="rect">
            <a:avLst/>
          </a:prstGeom>
          <a:noFill/>
        </p:spPr>
        <p:txBody>
          <a:bodyPr wrap="square" rtlCol="0" anchor="t">
            <a:spAutoFit/>
          </a:bodyPr>
          <a:lstStyle/>
          <a:p>
            <a:pPr indent="0" eaLnBrk="0" fontAlgn="auto" latinLnBrk="1" hangingPunct="0">
              <a:lnSpc>
                <a:spcPct val="150000"/>
              </a:lnSpc>
              <a:spcBef>
                <a:spcPts val="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 视区(17区)</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eaLnBrk="0" fontAlgn="auto" latinLnBrk="1" hangingPunct="0">
              <a:lnSpc>
                <a:spcPct val="150000"/>
              </a:lnSpc>
              <a:spcBef>
                <a:spcPts val="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(4) 听区(41、42区)</a:t>
            </a:r>
          </a:p>
          <a:p>
            <a:pPr indent="0" eaLnBrk="0" fontAlgn="auto" latinLnBrk="1" hangingPunct="0">
              <a:lnSpc>
                <a:spcPct val="150000"/>
              </a:lnSpc>
              <a:spcBef>
                <a:spcPts val="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5</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语言代表区</a:t>
            </a:r>
          </a:p>
        </p:txBody>
      </p:sp>
      <p:pic>
        <p:nvPicPr>
          <p:cNvPr id="5" name="图片 4" descr="textimage362.jpeg"/>
          <p:cNvPicPr>
            <a:picLocks noChangeAspect="1"/>
          </p:cNvPicPr>
          <p:nvPr/>
        </p:nvPicPr>
        <p:blipFill>
          <a:blip r:embed="rId3"/>
          <a:stretch>
            <a:fillRect/>
          </a:stretch>
        </p:blipFill>
        <p:spPr>
          <a:xfrm>
            <a:off x="3821686" y="2668227"/>
            <a:ext cx="4993920" cy="2625225"/>
          </a:xfrm>
          <a:prstGeom prst="rect">
            <a:avLst/>
          </a:prstGeom>
        </p:spPr>
      </p:pic>
      <p:sp>
        <p:nvSpPr>
          <p:cNvPr id="7" name="TextBox 3">
            <a:extLst>
              <a:ext uri="{FF2B5EF4-FFF2-40B4-BE49-F238E27FC236}">
                <a16:creationId xmlns:a16="http://schemas.microsoft.com/office/drawing/2014/main" id="{197133C7-FFC4-440D-84A4-E9EE3B04C089}"/>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559117" y="1313815"/>
            <a:ext cx="3223260" cy="72136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5.</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边缘系统</a:t>
            </a:r>
            <a:endPar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638204" y="2035175"/>
            <a:ext cx="7385685" cy="2306955"/>
          </a:xfrm>
          <a:prstGeom prst="rect">
            <a:avLst/>
          </a:prstGeom>
          <a:noFill/>
        </p:spPr>
        <p:txBody>
          <a:bodyPr wrap="square" rtlCol="0" anchor="t">
            <a:spAutoFit/>
          </a:bodyPr>
          <a:lstStyle/>
          <a:p>
            <a:pPr marL="342900" indent="-342900" fontAlgn="auto">
              <a:lnSpc>
                <a:spcPct val="150000"/>
              </a:lnSpc>
              <a:buFont typeface="Wingdings" panose="05000000000000000000" charset="0"/>
              <a:buChar char="l"/>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边缘叶再加上与它邻接的皮质</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岛叶、颞极和眶回后部等处</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和皮质下结构</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如杏仁体、下丘脑、丘脑前核群和中脑被盖等</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在结构和功能上相互间有密切的联系</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从而形成一个统一的功能系统</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称为边缘系统。</a:t>
            </a:r>
          </a:p>
        </p:txBody>
      </p:sp>
      <p:sp>
        <p:nvSpPr>
          <p:cNvPr id="5" name="TextBox 3">
            <a:extLst>
              <a:ext uri="{FF2B5EF4-FFF2-40B4-BE49-F238E27FC236}">
                <a16:creationId xmlns:a16="http://schemas.microsoft.com/office/drawing/2014/main" id="{5308A5A5-D16F-4567-8DE8-679681E728AE}"/>
              </a:ext>
            </a:extLst>
          </p:cNvPr>
          <p:cNvSpPr txBox="1"/>
          <p:nvPr/>
        </p:nvSpPr>
        <p:spPr>
          <a:xfrm>
            <a:off x="207010" y="514350"/>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二、端脑的内部结构</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4" name="TextBox 3"/>
          <p:cNvSpPr txBox="1"/>
          <p:nvPr/>
        </p:nvSpPr>
        <p:spPr>
          <a:xfrm>
            <a:off x="539750" y="1795780"/>
            <a:ext cx="8315960" cy="986790"/>
          </a:xfrm>
          <a:prstGeom prst="rect">
            <a:avLst/>
          </a:prstGeom>
          <a:noFill/>
        </p:spPr>
        <p:txBody>
          <a:bodyPr wrap="square" lIns="0" tIns="0" rIns="0" bIns="0" rtlCol="0">
            <a:noAutofit/>
          </a:bodyPr>
          <a:lstStyle/>
          <a:p>
            <a:pPr marL="0" indent="0" algn="ctr" eaLnBrk="0" latinLnBrk="1" hangingPunct="0">
              <a:lnSpc>
                <a:spcPct val="150000"/>
              </a:lnSpc>
              <a:spcBef>
                <a:spcPts val="3125"/>
              </a:spcBef>
              <a:buNone/>
            </a:pPr>
            <a:r>
              <a:rPr lang="zh-CN" altLang="en-US" sz="3600" b="1" dirty="0">
                <a:solidFill>
                  <a:srgbClr val="0058A8"/>
                </a:solidFill>
                <a:latin typeface="微软雅黑" panose="020B0503020204020204" pitchFamily="34" charset="-122"/>
                <a:ea typeface="微软雅黑" panose="020B0503020204020204" pitchFamily="34" charset="-122"/>
                <a:cs typeface="+mj-cs"/>
              </a:rPr>
              <a:t>第九节　主要传导通路</a:t>
            </a:r>
            <a:endParaRPr lang="zh-CN" altLang="en-US"/>
          </a:p>
        </p:txBody>
      </p:sp>
      <p:sp>
        <p:nvSpPr>
          <p:cNvPr id="6" name="TextBox 3"/>
          <p:cNvSpPr txBox="1"/>
          <p:nvPr/>
        </p:nvSpPr>
        <p:spPr>
          <a:xfrm>
            <a:off x="2742641" y="2967512"/>
            <a:ext cx="4464685" cy="185293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一、感觉（上行）传导通路</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二、运动（下行）传导通路</a:t>
            </a:r>
            <a:endParaRPr lang="zh-CN" altLang="en-US" sz="2800" b="1" dirty="0">
              <a:solidFill>
                <a:schemeClr val="accent4">
                  <a:lumMod val="60000"/>
                  <a:lumOff val="4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ChangeArrowheads="1"/>
          </p:cNvSpPr>
          <p:nvPr/>
        </p:nvSpPr>
        <p:spPr bwMode="auto">
          <a:xfrm>
            <a:off x="247174" y="1396998"/>
            <a:ext cx="424815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914400">
              <a:lnSpc>
                <a:spcPct val="150000"/>
              </a:lnSpc>
              <a:spcBef>
                <a:spcPts val="0"/>
              </a:spcBef>
              <a:buClrTx/>
              <a:buSzTx/>
              <a:buFont typeface="Arial" panose="020B0604020202020204" pitchFamily="34" charset="0"/>
            </a:pPr>
            <a:r>
              <a:rPr lang="zh-CN" altLang="en-US" sz="2800" b="1" dirty="0">
                <a:solidFill>
                  <a:schemeClr val="accent5"/>
                </a:solidFill>
                <a:latin typeface="微软雅黑" panose="020B0503020204020204" pitchFamily="34" charset="-122"/>
                <a:ea typeface="微软雅黑" panose="020B0503020204020204" pitchFamily="34" charset="-122"/>
              </a:rPr>
              <a:t>（一）本体感觉传导通路</a:t>
            </a:r>
          </a:p>
        </p:txBody>
      </p:sp>
      <p:sp>
        <p:nvSpPr>
          <p:cNvPr id="5124" name="Rectangle 6"/>
          <p:cNvSpPr>
            <a:spLocks noChangeArrowheads="1"/>
          </p:cNvSpPr>
          <p:nvPr/>
        </p:nvSpPr>
        <p:spPr bwMode="auto">
          <a:xfrm>
            <a:off x="875610" y="2298754"/>
            <a:ext cx="299127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28600" indent="-228600" algn="l" defTabSz="914400">
              <a:lnSpc>
                <a:spcPct val="150000"/>
              </a:lnSpc>
              <a:spcBef>
                <a:spcPts val="0"/>
              </a:spcBef>
              <a:buClrTx/>
              <a:buSzTx/>
              <a:buFont typeface="Wingdings" panose="05000000000000000000" pitchFamily="2" charset="2"/>
              <a:buNone/>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1.躯干和四肢意识性</a:t>
            </a:r>
          </a:p>
          <a:p>
            <a:pPr marL="228600" indent="-228600" algn="l" defTabSz="914400">
              <a:lnSpc>
                <a:spcPct val="150000"/>
              </a:lnSpc>
              <a:spcBef>
                <a:spcPts val="0"/>
              </a:spcBef>
              <a:buClrTx/>
              <a:buSzTx/>
              <a:buFont typeface="Wingdings" panose="05000000000000000000" pitchFamily="2" charset="2"/>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本体感觉传导通路     </a:t>
            </a:r>
            <a:r>
              <a:rPr lang="zh-CN" altLang="en-US" sz="24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solidFill>
                <a:srgbClr val="333399"/>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5" descr="textimage363.jpeg"/>
          <p:cNvPicPr>
            <a:picLocks noChangeAspect="1"/>
          </p:cNvPicPr>
          <p:nvPr/>
        </p:nvPicPr>
        <p:blipFill>
          <a:blip r:embed="rId2"/>
          <a:stretch>
            <a:fillRect/>
          </a:stretch>
        </p:blipFill>
        <p:spPr>
          <a:xfrm>
            <a:off x="5084606" y="1187951"/>
            <a:ext cx="3376295" cy="5024120"/>
          </a:xfrm>
          <a:prstGeom prst="rect">
            <a:avLst/>
          </a:prstGeom>
        </p:spPr>
      </p:pic>
      <p:sp>
        <p:nvSpPr>
          <p:cNvPr id="7" name="文本框 6">
            <a:extLst>
              <a:ext uri="{FF2B5EF4-FFF2-40B4-BE49-F238E27FC236}">
                <a16:creationId xmlns:a16="http://schemas.microsoft.com/office/drawing/2014/main" id="{D7F4CD42-1C7B-47C7-AA8F-6C7CBF654EF6}"/>
              </a:ext>
            </a:extLst>
          </p:cNvPr>
          <p:cNvSpPr txBox="1"/>
          <p:nvPr/>
        </p:nvSpPr>
        <p:spPr>
          <a:xfrm>
            <a:off x="323850" y="728333"/>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6305" y="1217761"/>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臂</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450215" y="1994151"/>
            <a:ext cx="5042535" cy="57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6.</a:t>
            </a:r>
            <a:r>
              <a:rPr lang="zh-CN" altLang="en-US" sz="2400" b="1" kern="0" dirty="0">
                <a:solidFill>
                  <a:srgbClr val="000000"/>
                </a:solidFill>
                <a:cs typeface="Times New Roman" panose="02020603050405020304" pitchFamily="18" charset="0"/>
                <a:sym typeface="+mn-ea"/>
              </a:rPr>
              <a:t>腋神经</a:t>
            </a:r>
            <a:r>
              <a:rPr lang="zh-CN" altLang="en-US" sz="2400" kern="0" dirty="0">
                <a:solidFill>
                  <a:srgbClr val="000000"/>
                </a:solidFill>
                <a:cs typeface="Times New Roman" panose="02020603050405020304" pitchFamily="18" charset="0"/>
                <a:sym typeface="+mn-ea"/>
              </a:rPr>
              <a:t>(axillary nerve)</a:t>
            </a:r>
            <a:endParaRPr lang="zh-CN" altLang="en-US" sz="2400" dirty="0">
              <a:cs typeface="Times New Roman" panose="02020603050405020304" pitchFamily="18" charset="0"/>
            </a:endParaRPr>
          </a:p>
        </p:txBody>
      </p:sp>
      <p:sp>
        <p:nvSpPr>
          <p:cNvPr id="5" name="文本框 4"/>
          <p:cNvSpPr txBox="1"/>
          <p:nvPr/>
        </p:nvSpPr>
        <p:spPr>
          <a:xfrm>
            <a:off x="678815" y="2639311"/>
            <a:ext cx="4114800" cy="3599815"/>
          </a:xfrm>
          <a:prstGeom prst="rect">
            <a:avLst/>
          </a:prstGeom>
          <a:noFill/>
        </p:spPr>
        <p:txBody>
          <a:bodyPr wrap="square" rtlCol="0" anchor="t">
            <a:spAutoFit/>
          </a:bodyPr>
          <a:lstStyle/>
          <a:p>
            <a:pPr>
              <a:lnSpc>
                <a:spcPct val="150000"/>
              </a:lnSpc>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发自后束,伴旋肱后动脉穿四边孔,绕肱骨外科颈至三角肌深面。肌支支配三角肌和小圆肌,皮支分布于肩和臂外</a:t>
            </a:r>
            <a:b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b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侧上部皮肤。</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spcBef>
                <a:spcPct val="50000"/>
              </a:spcBef>
              <a:buNone/>
            </a:pP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pic>
        <p:nvPicPr>
          <p:cNvPr id="2" name="图片 5" descr="textimage295.jpeg"/>
          <p:cNvPicPr>
            <a:picLocks noChangeAspect="1"/>
          </p:cNvPicPr>
          <p:nvPr/>
        </p:nvPicPr>
        <p:blipFill>
          <a:blip r:embed="rId2"/>
          <a:stretch>
            <a:fillRect/>
          </a:stretch>
        </p:blipFill>
        <p:spPr>
          <a:xfrm>
            <a:off x="4829175" y="1744345"/>
            <a:ext cx="3864610" cy="3775075"/>
          </a:xfrm>
          <a:prstGeom prst="rect">
            <a:avLst/>
          </a:prstGeom>
        </p:spPr>
      </p:pic>
      <p:sp>
        <p:nvSpPr>
          <p:cNvPr id="6" name="文本框 5">
            <a:extLst>
              <a:ext uri="{FF2B5EF4-FFF2-40B4-BE49-F238E27FC236}">
                <a16:creationId xmlns:a16="http://schemas.microsoft.com/office/drawing/2014/main" id="{AEEF67F4-BF26-4679-B4EF-320B80D69B68}"/>
              </a:ext>
            </a:extLst>
          </p:cNvPr>
          <p:cNvSpPr txBox="1"/>
          <p:nvPr/>
        </p:nvSpPr>
        <p:spPr>
          <a:xfrm>
            <a:off x="341065" y="434620"/>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二、臂丛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5940425" y="4191635"/>
            <a:ext cx="24384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r>
              <a:rPr lang="zh-CN" altLang="en-US" sz="2400" b="1">
                <a:solidFill>
                  <a:schemeClr val="tx1"/>
                </a:solidFill>
                <a:latin typeface="Times New Roman" panose="02020603050405020304" pitchFamily="18" charset="0"/>
              </a:rPr>
              <a:t>中央后回中上部 </a:t>
            </a:r>
          </a:p>
          <a:p>
            <a:pPr algn="just"/>
            <a:r>
              <a:rPr lang="zh-CN" altLang="en-US" sz="2400" b="1">
                <a:solidFill>
                  <a:schemeClr val="tx1"/>
                </a:solidFill>
                <a:latin typeface="Times New Roman" panose="02020603050405020304" pitchFamily="18" charset="0"/>
              </a:rPr>
              <a:t>中央旁小叶后部</a:t>
            </a:r>
          </a:p>
        </p:txBody>
      </p:sp>
      <p:sp>
        <p:nvSpPr>
          <p:cNvPr id="4" name="Rectangle 4"/>
          <p:cNvSpPr>
            <a:spLocks noChangeArrowheads="1"/>
          </p:cNvSpPr>
          <p:nvPr/>
        </p:nvSpPr>
        <p:spPr bwMode="auto">
          <a:xfrm>
            <a:off x="896923" y="5427653"/>
            <a:ext cx="79102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buFont typeface="Arial" panose="020B0604020202020204" pitchFamily="34" charset="0"/>
              <a:buNone/>
            </a:pP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躯干、四肢意识性本体感觉和精细触觉通路（深感觉）</a:t>
            </a:r>
            <a:endParaRPr lang="zh-CN" altLang="en-US" sz="2400" b="1" dirty="0">
              <a:solidFill>
                <a:srgbClr val="333399"/>
              </a:solidFill>
              <a:latin typeface="Times New Roman" panose="02020603050405020304" pitchFamily="18" charset="0"/>
            </a:endParaRPr>
          </a:p>
        </p:txBody>
      </p:sp>
      <p:sp>
        <p:nvSpPr>
          <p:cNvPr id="5" name="Rectangle 5"/>
          <p:cNvSpPr>
            <a:spLocks noChangeArrowheads="1"/>
          </p:cNvSpPr>
          <p:nvPr/>
        </p:nvSpPr>
        <p:spPr bwMode="auto">
          <a:xfrm>
            <a:off x="468313" y="2421573"/>
            <a:ext cx="136842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333399"/>
                </a:solidFill>
                <a:latin typeface="Times New Roman" panose="02020603050405020304" pitchFamily="18" charset="0"/>
              </a:rPr>
              <a:t>肌、腱、关节、皮肤</a:t>
            </a:r>
          </a:p>
        </p:txBody>
      </p:sp>
      <p:sp>
        <p:nvSpPr>
          <p:cNvPr id="6" name="Rectangle 6"/>
          <p:cNvSpPr>
            <a:spLocks noChangeArrowheads="1"/>
          </p:cNvSpPr>
          <p:nvPr/>
        </p:nvSpPr>
        <p:spPr bwMode="auto">
          <a:xfrm>
            <a:off x="1908175" y="2637473"/>
            <a:ext cx="1089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周围突</a:t>
            </a:r>
          </a:p>
        </p:txBody>
      </p:sp>
      <p:sp>
        <p:nvSpPr>
          <p:cNvPr id="7" name="Rectangle 7"/>
          <p:cNvSpPr>
            <a:spLocks noChangeArrowheads="1"/>
          </p:cNvSpPr>
          <p:nvPr/>
        </p:nvSpPr>
        <p:spPr bwMode="auto">
          <a:xfrm>
            <a:off x="1908175" y="3069273"/>
            <a:ext cx="1089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脊神经</a:t>
            </a:r>
          </a:p>
        </p:txBody>
      </p:sp>
      <p:sp>
        <p:nvSpPr>
          <p:cNvPr id="8" name="Rectangle 8"/>
          <p:cNvSpPr>
            <a:spLocks noChangeArrowheads="1"/>
          </p:cNvSpPr>
          <p:nvPr/>
        </p:nvSpPr>
        <p:spPr bwMode="auto">
          <a:xfrm>
            <a:off x="2971800" y="2832735"/>
            <a:ext cx="1312863" cy="406400"/>
          </a:xfrm>
          <a:prstGeom prst="rect">
            <a:avLst/>
          </a:prstGeom>
          <a:solidFill>
            <a:srgbClr val="BBE0E3"/>
          </a:solidFill>
          <a:ln w="9525">
            <a:solidFill>
              <a:srgbClr val="333399"/>
            </a:solidFill>
            <a:miter lim="800000"/>
          </a:ln>
        </p:spPr>
        <p:txBody>
          <a:bodyPr>
            <a:spAutoFit/>
          </a:bodyPr>
          <a:lstStyle/>
          <a:p>
            <a:pPr algn="ctr"/>
            <a:r>
              <a:rPr lang="zh-CN" altLang="en-US" sz="2000" b="1">
                <a:solidFill>
                  <a:srgbClr val="333399"/>
                </a:solidFill>
                <a:latin typeface="Times New Roman" panose="02020603050405020304" pitchFamily="18" charset="0"/>
              </a:rPr>
              <a:t>脊神经节</a:t>
            </a:r>
          </a:p>
        </p:txBody>
      </p:sp>
      <p:sp>
        <p:nvSpPr>
          <p:cNvPr id="9" name="Rectangle 9"/>
          <p:cNvSpPr>
            <a:spLocks noChangeArrowheads="1"/>
          </p:cNvSpPr>
          <p:nvPr/>
        </p:nvSpPr>
        <p:spPr bwMode="auto">
          <a:xfrm>
            <a:off x="4643438" y="2637473"/>
            <a:ext cx="1089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中枢突</a:t>
            </a:r>
          </a:p>
        </p:txBody>
      </p:sp>
      <p:sp>
        <p:nvSpPr>
          <p:cNvPr id="10" name="Rectangle 10"/>
          <p:cNvSpPr>
            <a:spLocks noChangeArrowheads="1"/>
          </p:cNvSpPr>
          <p:nvPr/>
        </p:nvSpPr>
        <p:spPr bwMode="auto">
          <a:xfrm>
            <a:off x="4356100" y="3069273"/>
            <a:ext cx="1817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薄束、楔束</a:t>
            </a:r>
          </a:p>
        </p:txBody>
      </p:sp>
      <p:sp>
        <p:nvSpPr>
          <p:cNvPr id="11" name="Rectangle 11"/>
          <p:cNvSpPr>
            <a:spLocks noChangeArrowheads="1"/>
          </p:cNvSpPr>
          <p:nvPr/>
        </p:nvSpPr>
        <p:spPr bwMode="auto">
          <a:xfrm>
            <a:off x="6011863" y="2708910"/>
            <a:ext cx="1089025" cy="711200"/>
          </a:xfrm>
          <a:prstGeom prst="rect">
            <a:avLst/>
          </a:prstGeom>
          <a:solidFill>
            <a:srgbClr val="BBE0E3"/>
          </a:solidFill>
          <a:ln w="9525">
            <a:solidFill>
              <a:srgbClr val="333399"/>
            </a:solidFill>
            <a:miter lim="800000"/>
          </a:ln>
        </p:spPr>
        <p:txBody>
          <a:bodyPr>
            <a:spAutoFit/>
          </a:bodyPr>
          <a:lstStyle/>
          <a:p>
            <a:pPr algn="ctr"/>
            <a:r>
              <a:rPr lang="zh-CN" altLang="en-US" sz="2000" b="1">
                <a:solidFill>
                  <a:srgbClr val="333399"/>
                </a:solidFill>
                <a:latin typeface="Times New Roman" panose="02020603050405020304" pitchFamily="18" charset="0"/>
              </a:rPr>
              <a:t>薄束核</a:t>
            </a:r>
          </a:p>
          <a:p>
            <a:pPr algn="ctr"/>
            <a:r>
              <a:rPr lang="zh-CN" altLang="en-US" sz="2000" b="1">
                <a:solidFill>
                  <a:srgbClr val="333399"/>
                </a:solidFill>
                <a:latin typeface="Times New Roman" panose="02020603050405020304" pitchFamily="18" charset="0"/>
              </a:rPr>
              <a:t>楔束核</a:t>
            </a:r>
          </a:p>
        </p:txBody>
      </p:sp>
      <p:sp>
        <p:nvSpPr>
          <p:cNvPr id="12" name="Rectangle 12"/>
          <p:cNvSpPr>
            <a:spLocks noChangeArrowheads="1"/>
          </p:cNvSpPr>
          <p:nvPr/>
        </p:nvSpPr>
        <p:spPr bwMode="auto">
          <a:xfrm>
            <a:off x="6659563" y="2637473"/>
            <a:ext cx="1778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333399"/>
                </a:solidFill>
                <a:latin typeface="Times New Roman" panose="02020603050405020304" pitchFamily="18" charset="0"/>
              </a:rPr>
              <a:t>         </a:t>
            </a:r>
            <a:r>
              <a:rPr lang="zh-CN" altLang="en-US" sz="2000" b="1">
                <a:solidFill>
                  <a:srgbClr val="333399"/>
                </a:solidFill>
                <a:latin typeface="Times New Roman" panose="02020603050405020304" pitchFamily="18" charset="0"/>
              </a:rPr>
              <a:t>内侧丘系</a:t>
            </a:r>
          </a:p>
        </p:txBody>
      </p:sp>
      <p:sp>
        <p:nvSpPr>
          <p:cNvPr id="13" name="Rectangle 13"/>
          <p:cNvSpPr>
            <a:spLocks noChangeArrowheads="1"/>
          </p:cNvSpPr>
          <p:nvPr/>
        </p:nvSpPr>
        <p:spPr bwMode="auto">
          <a:xfrm>
            <a:off x="2555875" y="4232910"/>
            <a:ext cx="1574800" cy="711200"/>
          </a:xfrm>
          <a:prstGeom prst="rect">
            <a:avLst/>
          </a:prstGeom>
          <a:solidFill>
            <a:srgbClr val="BBE0E3"/>
          </a:solidFill>
          <a:ln w="9525">
            <a:solidFill>
              <a:srgbClr val="333399"/>
            </a:solidFill>
            <a:miter lim="800000"/>
          </a:ln>
        </p:spPr>
        <p:txBody>
          <a:bodyPr>
            <a:spAutoFit/>
          </a:bodyPr>
          <a:lstStyle/>
          <a:p>
            <a:pPr algn="ctr"/>
            <a:r>
              <a:rPr lang="zh-CN" altLang="en-US" sz="2000" b="1">
                <a:solidFill>
                  <a:srgbClr val="333399"/>
                </a:solidFill>
                <a:latin typeface="Times New Roman" panose="02020603050405020304" pitchFamily="18" charset="0"/>
              </a:rPr>
              <a:t>背侧丘脑腹</a:t>
            </a:r>
          </a:p>
          <a:p>
            <a:pPr algn="ctr"/>
            <a:r>
              <a:rPr lang="zh-CN" altLang="en-US" sz="2000" b="1">
                <a:solidFill>
                  <a:srgbClr val="333399"/>
                </a:solidFill>
                <a:latin typeface="Times New Roman" panose="02020603050405020304" pitchFamily="18" charset="0"/>
              </a:rPr>
              <a:t>后外侧核</a:t>
            </a:r>
          </a:p>
        </p:txBody>
      </p:sp>
      <p:sp>
        <p:nvSpPr>
          <p:cNvPr id="14" name="Rectangle 14"/>
          <p:cNvSpPr>
            <a:spLocks noChangeArrowheads="1"/>
          </p:cNvSpPr>
          <p:nvPr/>
        </p:nvSpPr>
        <p:spPr bwMode="auto">
          <a:xfrm>
            <a:off x="4284663" y="4150360"/>
            <a:ext cx="1317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内囊后肢</a:t>
            </a:r>
          </a:p>
        </p:txBody>
      </p:sp>
      <p:sp>
        <p:nvSpPr>
          <p:cNvPr id="15" name="Line 15"/>
          <p:cNvSpPr>
            <a:spLocks noChangeShapeType="1"/>
          </p:cNvSpPr>
          <p:nvPr/>
        </p:nvSpPr>
        <p:spPr bwMode="auto">
          <a:xfrm flipV="1">
            <a:off x="4284663" y="3069273"/>
            <a:ext cx="1727200" cy="0"/>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16"/>
          <p:cNvSpPr>
            <a:spLocks noChangeShapeType="1"/>
          </p:cNvSpPr>
          <p:nvPr/>
        </p:nvSpPr>
        <p:spPr bwMode="auto">
          <a:xfrm flipV="1">
            <a:off x="7164388" y="3061335"/>
            <a:ext cx="1370012" cy="7938"/>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 name="Line 17"/>
          <p:cNvSpPr>
            <a:spLocks noChangeShapeType="1"/>
          </p:cNvSpPr>
          <p:nvPr/>
        </p:nvSpPr>
        <p:spPr bwMode="auto">
          <a:xfrm>
            <a:off x="1116013" y="4623435"/>
            <a:ext cx="1447800" cy="0"/>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18"/>
          <p:cNvSpPr>
            <a:spLocks noChangeShapeType="1"/>
          </p:cNvSpPr>
          <p:nvPr/>
        </p:nvSpPr>
        <p:spPr bwMode="auto">
          <a:xfrm>
            <a:off x="4140200" y="4582160"/>
            <a:ext cx="1695450" cy="0"/>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19" name="Group 19"/>
          <p:cNvGrpSpPr/>
          <p:nvPr/>
        </p:nvGrpSpPr>
        <p:grpSpPr bwMode="auto">
          <a:xfrm>
            <a:off x="7558088" y="3142298"/>
            <a:ext cx="685800" cy="228600"/>
            <a:chOff x="3888" y="3360"/>
            <a:chExt cx="432" cy="144"/>
          </a:xfrm>
        </p:grpSpPr>
        <p:cxnSp>
          <p:nvCxnSpPr>
            <p:cNvPr id="20" name="AutoShape 20"/>
            <p:cNvCxnSpPr>
              <a:cxnSpLocks noChangeShapeType="1"/>
            </p:cNvCxnSpPr>
            <p:nvPr/>
          </p:nvCxnSpPr>
          <p:spPr bwMode="auto">
            <a:xfrm>
              <a:off x="3888" y="3408"/>
              <a:ext cx="432" cy="96"/>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cxnSp>
          <p:nvCxnSpPr>
            <p:cNvPr id="21" name="AutoShape 21"/>
            <p:cNvCxnSpPr>
              <a:cxnSpLocks noChangeShapeType="1"/>
            </p:cNvCxnSpPr>
            <p:nvPr/>
          </p:nvCxnSpPr>
          <p:spPr bwMode="auto">
            <a:xfrm flipV="1">
              <a:off x="3888" y="3360"/>
              <a:ext cx="432" cy="144"/>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grpSp>
      <p:sp>
        <p:nvSpPr>
          <p:cNvPr id="22" name="Text Box 22"/>
          <p:cNvSpPr txBox="1">
            <a:spLocks noChangeArrowheads="1"/>
          </p:cNvSpPr>
          <p:nvPr/>
        </p:nvSpPr>
        <p:spPr bwMode="auto">
          <a:xfrm>
            <a:off x="3276600" y="2277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en-US" altLang="zh-CN" sz="2400" b="1">
                <a:solidFill>
                  <a:schemeClr val="tx1"/>
                </a:solidFill>
                <a:latin typeface="Times New Roman" panose="02020603050405020304" pitchFamily="18" charset="0"/>
              </a:rPr>
              <a:t>①</a:t>
            </a:r>
          </a:p>
        </p:txBody>
      </p:sp>
      <p:sp>
        <p:nvSpPr>
          <p:cNvPr id="23" name="Rectangle 23"/>
          <p:cNvSpPr>
            <a:spLocks noChangeArrowheads="1"/>
          </p:cNvSpPr>
          <p:nvPr/>
        </p:nvSpPr>
        <p:spPr bwMode="auto">
          <a:xfrm>
            <a:off x="3124200" y="377571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③</a:t>
            </a:r>
          </a:p>
        </p:txBody>
      </p:sp>
      <p:sp>
        <p:nvSpPr>
          <p:cNvPr id="24" name="Rectangle 24"/>
          <p:cNvSpPr>
            <a:spLocks noChangeArrowheads="1"/>
          </p:cNvSpPr>
          <p:nvPr/>
        </p:nvSpPr>
        <p:spPr bwMode="auto">
          <a:xfrm>
            <a:off x="6315075" y="2223135"/>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②</a:t>
            </a:r>
          </a:p>
        </p:txBody>
      </p:sp>
      <p:sp>
        <p:nvSpPr>
          <p:cNvPr id="25" name="AutoShape 25"/>
          <p:cNvSpPr/>
          <p:nvPr/>
        </p:nvSpPr>
        <p:spPr bwMode="auto">
          <a:xfrm>
            <a:off x="1690688" y="2521585"/>
            <a:ext cx="152400" cy="1066800"/>
          </a:xfrm>
          <a:prstGeom prst="rightBrace">
            <a:avLst>
              <a:gd name="adj1" fmla="val 58301"/>
              <a:gd name="adj2" fmla="val 50000"/>
            </a:avLst>
          </a:prstGeom>
          <a:noFill/>
          <a:ln w="31750">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 name="Text Box 26"/>
          <p:cNvSpPr txBox="1">
            <a:spLocks noChangeArrowheads="1"/>
          </p:cNvSpPr>
          <p:nvPr/>
        </p:nvSpPr>
        <p:spPr bwMode="auto">
          <a:xfrm>
            <a:off x="4140200" y="4590098"/>
            <a:ext cx="2667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000" b="1">
                <a:latin typeface="Times New Roman" panose="02020603050405020304" pitchFamily="18" charset="0"/>
              </a:rPr>
              <a:t>丘脑中央辐射</a:t>
            </a:r>
          </a:p>
        </p:txBody>
      </p:sp>
      <p:sp>
        <p:nvSpPr>
          <p:cNvPr id="27" name="Line 27"/>
          <p:cNvSpPr>
            <a:spLocks noChangeShapeType="1"/>
          </p:cNvSpPr>
          <p:nvPr/>
        </p:nvSpPr>
        <p:spPr bwMode="auto">
          <a:xfrm flipH="1">
            <a:off x="1806575" y="3054985"/>
            <a:ext cx="1152525" cy="0"/>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28" name="Rectangle 5">
            <a:extLst>
              <a:ext uri="{FF2B5EF4-FFF2-40B4-BE49-F238E27FC236}">
                <a16:creationId xmlns:a16="http://schemas.microsoft.com/office/drawing/2014/main" id="{CCFF75A0-1159-4FBA-8317-905E3319D8F8}"/>
              </a:ext>
            </a:extLst>
          </p:cNvPr>
          <p:cNvSpPr>
            <a:spLocks noChangeArrowheads="1"/>
          </p:cNvSpPr>
          <p:nvPr/>
        </p:nvSpPr>
        <p:spPr bwMode="auto">
          <a:xfrm>
            <a:off x="258762" y="1262698"/>
            <a:ext cx="424815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defTabSz="914400">
              <a:lnSpc>
                <a:spcPct val="150000"/>
              </a:lnSpc>
              <a:spcBef>
                <a:spcPts val="0"/>
              </a:spcBef>
              <a:buClrTx/>
              <a:buSzTx/>
              <a:buFont typeface="Arial" panose="020B0604020202020204" pitchFamily="34" charset="0"/>
            </a:pPr>
            <a:r>
              <a:rPr lang="zh-CN" altLang="en-US" sz="2800" b="1" dirty="0">
                <a:solidFill>
                  <a:schemeClr val="accent5"/>
                </a:solidFill>
                <a:latin typeface="微软雅黑" panose="020B0503020204020204" pitchFamily="34" charset="-122"/>
                <a:ea typeface="微软雅黑" panose="020B0503020204020204" pitchFamily="34" charset="-122"/>
              </a:rPr>
              <a:t>（一）本体感觉传导通路</a:t>
            </a:r>
          </a:p>
        </p:txBody>
      </p:sp>
      <p:sp>
        <p:nvSpPr>
          <p:cNvPr id="29" name="文本框 28">
            <a:extLst>
              <a:ext uri="{FF2B5EF4-FFF2-40B4-BE49-F238E27FC236}">
                <a16:creationId xmlns:a16="http://schemas.microsoft.com/office/drawing/2014/main" id="{41A600BA-CA39-4B95-B2EF-20BE08B3316E}"/>
              </a:ext>
            </a:extLst>
          </p:cNvPr>
          <p:cNvSpPr txBox="1"/>
          <p:nvPr/>
        </p:nvSpPr>
        <p:spPr>
          <a:xfrm>
            <a:off x="320180" y="611249"/>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right)">
                                      <p:cBhvr>
                                        <p:cTn id="11" dur="500"/>
                                        <p:tgtEl>
                                          <p:spTgt spid="27"/>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childTnLst>
                          </p:cTn>
                        </p:par>
                        <p:par>
                          <p:cTn id="31" fill="hold">
                            <p:stCondLst>
                              <p:cond delay="1500"/>
                            </p:stCondLst>
                            <p:childTnLst>
                              <p:par>
                                <p:cTn id="32" presetID="22" presetClass="entr" presetSubtype="2"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8"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500"/>
                                        <p:tgtEl>
                                          <p:spTgt spid="3"/>
                                        </p:tgtEl>
                                      </p:cBhvr>
                                    </p:animEffect>
                                  </p:childTnLst>
                                </p:cTn>
                              </p:par>
                            </p:childTnLst>
                          </p:cTn>
                        </p:par>
                        <p:par>
                          <p:cTn id="73" fill="hold">
                            <p:stCondLst>
                              <p:cond delay="1000"/>
                            </p:stCondLst>
                            <p:childTnLst>
                              <p:par>
                                <p:cTn id="74" presetID="3" presetClass="entr" presetSubtype="1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blinds(horizontal)">
                                      <p:cBhvr>
                                        <p:cTn id="76" dur="500"/>
                                        <p:tgtEl>
                                          <p:spTgt spid="22"/>
                                        </p:tgtEl>
                                      </p:cBhvr>
                                    </p:animEffect>
                                  </p:childTnLst>
                                </p:cTn>
                              </p:par>
                            </p:childTnLst>
                          </p:cTn>
                        </p:par>
                        <p:par>
                          <p:cTn id="77" fill="hold">
                            <p:stCondLst>
                              <p:cond delay="1500"/>
                            </p:stCondLst>
                            <p:childTnLst>
                              <p:par>
                                <p:cTn id="78" presetID="3" presetClass="entr" presetSubtype="1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linds(horizontal)">
                                      <p:cBhvr>
                                        <p:cTn id="80" dur="500"/>
                                        <p:tgtEl>
                                          <p:spTgt spid="24"/>
                                        </p:tgtEl>
                                      </p:cBhvr>
                                    </p:animEffect>
                                  </p:childTnLst>
                                </p:cTn>
                              </p:par>
                            </p:childTnLst>
                          </p:cTn>
                        </p:par>
                        <p:par>
                          <p:cTn id="81" fill="hold">
                            <p:stCondLst>
                              <p:cond delay="2000"/>
                            </p:stCondLst>
                            <p:childTnLst>
                              <p:par>
                                <p:cTn id="82" presetID="3" presetClass="entr" presetSubtype="1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blinds(horizontal)">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bldLvl="0" animBg="1"/>
      <p:bldP spid="9" grpId="0"/>
      <p:bldP spid="10" grpId="0"/>
      <p:bldP spid="11" grpId="0" bldLvl="0" animBg="1"/>
      <p:bldP spid="12" grpId="0"/>
      <p:bldP spid="13" grpId="0" bldLvl="0" animBg="1"/>
      <p:bldP spid="14" grpId="0"/>
      <p:bldP spid="15" grpId="0" bldLvl="0" animBg="1"/>
      <p:bldP spid="16" grpId="0" bldLvl="0" animBg="1"/>
      <p:bldP spid="17" grpId="0" bldLvl="0" animBg="1"/>
      <p:bldP spid="18" grpId="0" bldLvl="0" animBg="1"/>
      <p:bldP spid="22" grpId="0"/>
      <p:bldP spid="23" grpId="0"/>
      <p:bldP spid="24" grpId="0"/>
      <p:bldP spid="25" grpId="0" bldLvl="0" animBg="1"/>
      <p:bldP spid="26" grpId="0"/>
      <p:bldP spid="27"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ChangeArrowheads="1"/>
          </p:cNvSpPr>
          <p:nvPr/>
        </p:nvSpPr>
        <p:spPr bwMode="auto">
          <a:xfrm>
            <a:off x="273143" y="1181040"/>
            <a:ext cx="7640320" cy="66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defTabSz="914400">
              <a:lnSpc>
                <a:spcPct val="150000"/>
              </a:lnSpc>
              <a:spcBef>
                <a:spcPts val="0"/>
              </a:spcBef>
              <a:buClrTx/>
              <a:buSzTx/>
              <a:buFont typeface="Arial" panose="020B0604020202020204" pitchFamily="34" charset="0"/>
            </a:pPr>
            <a:r>
              <a:rPr lang="zh-CN" altLang="en-US" sz="2800" b="1" dirty="0">
                <a:solidFill>
                  <a:schemeClr val="accent5"/>
                </a:solidFill>
                <a:latin typeface="微软雅黑" panose="020B0503020204020204" pitchFamily="34" charset="-122"/>
                <a:ea typeface="微软雅黑" panose="020B0503020204020204" pitchFamily="34" charset="-122"/>
              </a:rPr>
              <a:t>（二）痛温觉和粗触觉传导通路</a:t>
            </a:r>
            <a:r>
              <a:rPr lang="zh-CN" altLang="en-US" sz="2800" b="1" dirty="0">
                <a:solidFill>
                  <a:schemeClr val="accent5"/>
                </a:solidFill>
                <a:latin typeface="微软雅黑" panose="020B0503020204020204" pitchFamily="34" charset="-122"/>
                <a:ea typeface="微软雅黑" panose="020B0503020204020204" pitchFamily="34" charset="-122"/>
                <a:sym typeface="+mn-ea"/>
              </a:rPr>
              <a:t>（浅感觉）</a:t>
            </a:r>
            <a:endParaRPr lang="en-US" altLang="zh-CN" sz="2800" b="1" dirty="0">
              <a:solidFill>
                <a:srgbClr val="333399"/>
              </a:solidFill>
              <a:latin typeface="Times New Roman" panose="02020603050405020304" pitchFamily="18" charset="0"/>
            </a:endParaRPr>
          </a:p>
        </p:txBody>
      </p:sp>
      <p:pic>
        <p:nvPicPr>
          <p:cNvPr id="5" name="图片 5" descr="textimage365.jpeg"/>
          <p:cNvPicPr>
            <a:picLocks noChangeAspect="1"/>
          </p:cNvPicPr>
          <p:nvPr/>
        </p:nvPicPr>
        <p:blipFill>
          <a:blip r:embed="rId2"/>
          <a:stretch>
            <a:fillRect/>
          </a:stretch>
        </p:blipFill>
        <p:spPr>
          <a:xfrm>
            <a:off x="2827090" y="1998222"/>
            <a:ext cx="3070376" cy="4372570"/>
          </a:xfrm>
          <a:prstGeom prst="rect">
            <a:avLst/>
          </a:prstGeom>
        </p:spPr>
      </p:pic>
      <p:sp>
        <p:nvSpPr>
          <p:cNvPr id="4" name="文本框 3">
            <a:extLst>
              <a:ext uri="{FF2B5EF4-FFF2-40B4-BE49-F238E27FC236}">
                <a16:creationId xmlns:a16="http://schemas.microsoft.com/office/drawing/2014/main" id="{2BBFA966-7391-41F9-94EE-7B0D90F7994F}"/>
              </a:ext>
            </a:extLst>
          </p:cNvPr>
          <p:cNvSpPr txBox="1"/>
          <p:nvPr/>
        </p:nvSpPr>
        <p:spPr>
          <a:xfrm>
            <a:off x="367019" y="596265"/>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296862" y="1365802"/>
            <a:ext cx="70429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（二）痛温觉和粗触觉传导通路（浅感觉）</a:t>
            </a:r>
            <a:endParaRPr lang="en-US" altLang="zh-CN" sz="2800" b="1" dirty="0">
              <a:solidFill>
                <a:srgbClr val="333399"/>
              </a:solidFill>
              <a:latin typeface="Times New Roman" panose="02020603050405020304" pitchFamily="18" charset="0"/>
            </a:endParaRPr>
          </a:p>
        </p:txBody>
      </p:sp>
      <p:sp>
        <p:nvSpPr>
          <p:cNvPr id="8195" name="Rectangle 3"/>
          <p:cNvSpPr>
            <a:spLocks noChangeArrowheads="1"/>
          </p:cNvSpPr>
          <p:nvPr/>
        </p:nvSpPr>
        <p:spPr bwMode="auto">
          <a:xfrm>
            <a:off x="645319" y="2104072"/>
            <a:ext cx="25415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躯干、四肢</a:t>
            </a:r>
          </a:p>
        </p:txBody>
      </p:sp>
      <p:grpSp>
        <p:nvGrpSpPr>
          <p:cNvPr id="4" name="组合 3">
            <a:extLst>
              <a:ext uri="{FF2B5EF4-FFF2-40B4-BE49-F238E27FC236}">
                <a16:creationId xmlns:a16="http://schemas.microsoft.com/office/drawing/2014/main" id="{DA18F2D0-E30A-4659-BFF1-8FDA75EFA569}"/>
              </a:ext>
            </a:extLst>
          </p:cNvPr>
          <p:cNvGrpSpPr/>
          <p:nvPr/>
        </p:nvGrpSpPr>
        <p:grpSpPr>
          <a:xfrm>
            <a:off x="592931" y="2686050"/>
            <a:ext cx="7958138" cy="2703512"/>
            <a:chOff x="574675" y="1985963"/>
            <a:chExt cx="7958138" cy="2703512"/>
          </a:xfrm>
        </p:grpSpPr>
        <p:sp>
          <p:nvSpPr>
            <p:cNvPr id="77828" name="Rectangle 4"/>
            <p:cNvSpPr>
              <a:spLocks noChangeArrowheads="1"/>
            </p:cNvSpPr>
            <p:nvPr/>
          </p:nvSpPr>
          <p:spPr bwMode="auto">
            <a:xfrm>
              <a:off x="574675" y="2595563"/>
              <a:ext cx="950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333399"/>
                  </a:solidFill>
                  <a:latin typeface="Times New Roman" panose="02020603050405020304" pitchFamily="18" charset="0"/>
                </a:rPr>
                <a:t>皮肤</a:t>
              </a:r>
            </a:p>
          </p:txBody>
        </p:sp>
        <p:sp>
          <p:nvSpPr>
            <p:cNvPr id="77829" name="Rectangle 5"/>
            <p:cNvSpPr>
              <a:spLocks noChangeArrowheads="1"/>
            </p:cNvSpPr>
            <p:nvPr/>
          </p:nvSpPr>
          <p:spPr bwMode="auto">
            <a:xfrm>
              <a:off x="1570038" y="2349500"/>
              <a:ext cx="9509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rgbClr val="333399"/>
                  </a:solidFill>
                  <a:latin typeface="Times New Roman" panose="02020603050405020304" pitchFamily="18" charset="0"/>
                </a:rPr>
                <a:t>周围突</a:t>
              </a:r>
            </a:p>
          </p:txBody>
        </p:sp>
        <p:sp>
          <p:nvSpPr>
            <p:cNvPr id="77830" name="Rectangle 6"/>
            <p:cNvSpPr>
              <a:spLocks noChangeArrowheads="1"/>
            </p:cNvSpPr>
            <p:nvPr/>
          </p:nvSpPr>
          <p:spPr bwMode="auto">
            <a:xfrm>
              <a:off x="1573213" y="2803525"/>
              <a:ext cx="9509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脊神经</a:t>
              </a:r>
            </a:p>
          </p:txBody>
        </p:sp>
        <p:sp>
          <p:nvSpPr>
            <p:cNvPr id="77831" name="Rectangle 7"/>
            <p:cNvSpPr>
              <a:spLocks noChangeArrowheads="1"/>
            </p:cNvSpPr>
            <p:nvPr/>
          </p:nvSpPr>
          <p:spPr bwMode="auto">
            <a:xfrm>
              <a:off x="2560638" y="2595563"/>
              <a:ext cx="1216025" cy="406400"/>
            </a:xfrm>
            <a:prstGeom prst="rect">
              <a:avLst/>
            </a:prstGeom>
            <a:solidFill>
              <a:srgbClr val="BBE0E3"/>
            </a:solidFill>
            <a:ln w="9525">
              <a:solidFill>
                <a:srgbClr val="333399"/>
              </a:solidFill>
              <a:miter lim="800000"/>
            </a:ln>
          </p:spPr>
          <p:txBody>
            <a:bodyPr wrap="none">
              <a:spAutoFit/>
            </a:bodyPr>
            <a:lstStyle/>
            <a:p>
              <a:r>
                <a:rPr lang="zh-CN" altLang="en-US" sz="2000" b="1">
                  <a:solidFill>
                    <a:srgbClr val="333399"/>
                  </a:solidFill>
                  <a:latin typeface="Times New Roman" panose="02020603050405020304" pitchFamily="18" charset="0"/>
                </a:rPr>
                <a:t>脊神经节</a:t>
              </a:r>
            </a:p>
          </p:txBody>
        </p:sp>
        <p:sp>
          <p:nvSpPr>
            <p:cNvPr id="77832" name="Rectangle 8"/>
            <p:cNvSpPr>
              <a:spLocks noChangeArrowheads="1"/>
            </p:cNvSpPr>
            <p:nvPr/>
          </p:nvSpPr>
          <p:spPr bwMode="auto">
            <a:xfrm>
              <a:off x="3995738" y="2420938"/>
              <a:ext cx="94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中枢突</a:t>
              </a:r>
            </a:p>
          </p:txBody>
        </p:sp>
        <p:sp>
          <p:nvSpPr>
            <p:cNvPr id="77833" name="Rectangle 9"/>
            <p:cNvSpPr>
              <a:spLocks noChangeArrowheads="1"/>
            </p:cNvSpPr>
            <p:nvPr/>
          </p:nvSpPr>
          <p:spPr bwMode="auto">
            <a:xfrm>
              <a:off x="5151438" y="2443163"/>
              <a:ext cx="1216025" cy="711200"/>
            </a:xfrm>
            <a:prstGeom prst="rect">
              <a:avLst/>
            </a:prstGeom>
            <a:solidFill>
              <a:srgbClr val="BBE0E3"/>
            </a:solidFill>
            <a:ln w="9525">
              <a:solidFill>
                <a:srgbClr val="333399"/>
              </a:solidFill>
              <a:miter lim="800000"/>
            </a:ln>
          </p:spPr>
          <p:txBody>
            <a:bodyPr wrap="none">
              <a:spAutoFit/>
            </a:bodyPr>
            <a:lstStyle/>
            <a:p>
              <a:r>
                <a:rPr lang="zh-CN" altLang="en-US" sz="2000" b="1">
                  <a:solidFill>
                    <a:srgbClr val="333399"/>
                  </a:solidFill>
                  <a:latin typeface="Times New Roman" panose="02020603050405020304" pitchFamily="18" charset="0"/>
                </a:rPr>
                <a:t>脊髓灰质</a:t>
              </a:r>
            </a:p>
            <a:p>
              <a:r>
                <a:rPr lang="zh-CN" altLang="en-US" sz="2000" b="1">
                  <a:solidFill>
                    <a:srgbClr val="333399"/>
                  </a:solidFill>
                  <a:latin typeface="Times New Roman" panose="02020603050405020304" pitchFamily="18" charset="0"/>
                </a:rPr>
                <a:t>    后角</a:t>
              </a:r>
            </a:p>
          </p:txBody>
        </p:sp>
        <p:sp>
          <p:nvSpPr>
            <p:cNvPr id="77834" name="Rectangle 10"/>
            <p:cNvSpPr>
              <a:spLocks noChangeArrowheads="1"/>
            </p:cNvSpPr>
            <p:nvPr/>
          </p:nvSpPr>
          <p:spPr bwMode="auto">
            <a:xfrm>
              <a:off x="6562725" y="2446338"/>
              <a:ext cx="15176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脊髓丘脑束 </a:t>
              </a:r>
            </a:p>
          </p:txBody>
        </p:sp>
        <p:sp>
          <p:nvSpPr>
            <p:cNvPr id="77835" name="Text Box 11"/>
            <p:cNvSpPr txBox="1">
              <a:spLocks noChangeArrowheads="1"/>
            </p:cNvSpPr>
            <p:nvPr/>
          </p:nvSpPr>
          <p:spPr bwMode="auto">
            <a:xfrm>
              <a:off x="5829300" y="3814763"/>
              <a:ext cx="270351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r>
                <a:rPr lang="zh-CN" altLang="en-US" sz="2400" b="1">
                  <a:solidFill>
                    <a:schemeClr val="tx1"/>
                  </a:solidFill>
                  <a:latin typeface="Times New Roman" panose="02020603050405020304" pitchFamily="18" charset="0"/>
                </a:rPr>
                <a:t>中央后回中上部 </a:t>
              </a:r>
            </a:p>
            <a:p>
              <a:pPr algn="just"/>
              <a:r>
                <a:rPr lang="zh-CN" altLang="en-US" sz="2400" b="1">
                  <a:solidFill>
                    <a:schemeClr val="tx1"/>
                  </a:solidFill>
                  <a:latin typeface="Times New Roman" panose="02020603050405020304" pitchFamily="18" charset="0"/>
                </a:rPr>
                <a:t>中央旁小叶后部 </a:t>
              </a:r>
            </a:p>
          </p:txBody>
        </p:sp>
        <p:sp>
          <p:nvSpPr>
            <p:cNvPr id="77836" name="Rectangle 12"/>
            <p:cNvSpPr>
              <a:spLocks noChangeArrowheads="1"/>
            </p:cNvSpPr>
            <p:nvPr/>
          </p:nvSpPr>
          <p:spPr bwMode="auto">
            <a:xfrm>
              <a:off x="2484438" y="3890963"/>
              <a:ext cx="1511300" cy="711200"/>
            </a:xfrm>
            <a:prstGeom prst="rect">
              <a:avLst/>
            </a:prstGeom>
            <a:solidFill>
              <a:srgbClr val="BBE0E3"/>
            </a:solidFill>
            <a:ln w="9525">
              <a:solidFill>
                <a:srgbClr val="333399"/>
              </a:solidFill>
              <a:miter lim="800000"/>
            </a:ln>
          </p:spPr>
          <p:txBody>
            <a:bodyPr>
              <a:spAutoFit/>
            </a:bodyPr>
            <a:lstStyle/>
            <a:p>
              <a:pPr algn="ctr"/>
              <a:r>
                <a:rPr lang="zh-CN" altLang="en-US" sz="2000" b="1" dirty="0">
                  <a:solidFill>
                    <a:srgbClr val="333399"/>
                  </a:solidFill>
                  <a:latin typeface="Times New Roman" panose="02020603050405020304" pitchFamily="18" charset="0"/>
                </a:rPr>
                <a:t>背侧丘脑腹</a:t>
              </a:r>
            </a:p>
            <a:p>
              <a:pPr algn="ctr"/>
              <a:r>
                <a:rPr lang="zh-CN" altLang="en-US" sz="2000" b="1" dirty="0">
                  <a:solidFill>
                    <a:srgbClr val="333399"/>
                  </a:solidFill>
                  <a:latin typeface="Times New Roman" panose="02020603050405020304" pitchFamily="18" charset="0"/>
                </a:rPr>
                <a:t>后外侧核</a:t>
              </a:r>
            </a:p>
          </p:txBody>
        </p:sp>
        <p:sp>
          <p:nvSpPr>
            <p:cNvPr id="77837" name="Rectangle 13"/>
            <p:cNvSpPr>
              <a:spLocks noChangeArrowheads="1"/>
            </p:cNvSpPr>
            <p:nvPr/>
          </p:nvSpPr>
          <p:spPr bwMode="auto">
            <a:xfrm>
              <a:off x="4229100" y="3789363"/>
              <a:ext cx="1206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内囊后肢</a:t>
              </a:r>
            </a:p>
          </p:txBody>
        </p:sp>
        <p:sp>
          <p:nvSpPr>
            <p:cNvPr id="77838" name="Line 14"/>
            <p:cNvSpPr>
              <a:spLocks noChangeShapeType="1"/>
            </p:cNvSpPr>
            <p:nvPr/>
          </p:nvSpPr>
          <p:spPr bwMode="auto">
            <a:xfrm>
              <a:off x="971550" y="4271963"/>
              <a:ext cx="1458913" cy="1587"/>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839" name="Line 15"/>
            <p:cNvSpPr>
              <a:spLocks noChangeShapeType="1"/>
            </p:cNvSpPr>
            <p:nvPr/>
          </p:nvSpPr>
          <p:spPr bwMode="auto">
            <a:xfrm flipV="1">
              <a:off x="4067175" y="4254500"/>
              <a:ext cx="1673225" cy="17463"/>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840" name="Rectangle 16"/>
            <p:cNvSpPr>
              <a:spLocks noChangeArrowheads="1"/>
            </p:cNvSpPr>
            <p:nvPr/>
          </p:nvSpPr>
          <p:spPr bwMode="auto">
            <a:xfrm>
              <a:off x="2987675" y="3433763"/>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③</a:t>
              </a:r>
            </a:p>
          </p:txBody>
        </p:sp>
        <p:sp>
          <p:nvSpPr>
            <p:cNvPr id="77841" name="Line 17"/>
            <p:cNvSpPr>
              <a:spLocks noChangeShapeType="1"/>
            </p:cNvSpPr>
            <p:nvPr/>
          </p:nvSpPr>
          <p:spPr bwMode="auto">
            <a:xfrm>
              <a:off x="6372225" y="2852738"/>
              <a:ext cx="1843088" cy="1587"/>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18"/>
            <p:cNvGrpSpPr/>
            <p:nvPr/>
          </p:nvGrpSpPr>
          <p:grpSpPr bwMode="auto">
            <a:xfrm>
              <a:off x="7062788" y="2959100"/>
              <a:ext cx="690562" cy="228600"/>
              <a:chOff x="3888" y="3360"/>
              <a:chExt cx="432" cy="144"/>
            </a:xfrm>
          </p:grpSpPr>
          <p:cxnSp>
            <p:nvCxnSpPr>
              <p:cNvPr id="8211" name="AutoShape 19"/>
              <p:cNvCxnSpPr>
                <a:cxnSpLocks noChangeShapeType="1"/>
              </p:cNvCxnSpPr>
              <p:nvPr/>
            </p:nvCxnSpPr>
            <p:spPr bwMode="auto">
              <a:xfrm>
                <a:off x="3888" y="3408"/>
                <a:ext cx="432" cy="96"/>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cxnSp>
            <p:nvCxnSpPr>
              <p:cNvPr id="8212" name="AutoShape 20"/>
              <p:cNvCxnSpPr>
                <a:cxnSpLocks noChangeShapeType="1"/>
              </p:cNvCxnSpPr>
              <p:nvPr/>
            </p:nvCxnSpPr>
            <p:spPr bwMode="auto">
              <a:xfrm flipV="1">
                <a:off x="3888" y="3360"/>
                <a:ext cx="432" cy="144"/>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grpSp>
        <p:sp>
          <p:nvSpPr>
            <p:cNvPr id="77845" name="Text Box 21"/>
            <p:cNvSpPr txBox="1">
              <a:spLocks noChangeArrowheads="1"/>
            </p:cNvSpPr>
            <p:nvPr/>
          </p:nvSpPr>
          <p:spPr bwMode="auto">
            <a:xfrm>
              <a:off x="2865438" y="2138363"/>
              <a:ext cx="460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en-US" altLang="zh-CN" sz="2400" b="1">
                  <a:solidFill>
                    <a:schemeClr val="tx1"/>
                  </a:solidFill>
                  <a:latin typeface="Times New Roman" panose="02020603050405020304" pitchFamily="18" charset="0"/>
                </a:rPr>
                <a:t>①</a:t>
              </a:r>
            </a:p>
          </p:txBody>
        </p:sp>
        <p:sp>
          <p:nvSpPr>
            <p:cNvPr id="77846" name="Line 22"/>
            <p:cNvSpPr>
              <a:spLocks noChangeShapeType="1"/>
            </p:cNvSpPr>
            <p:nvPr/>
          </p:nvSpPr>
          <p:spPr bwMode="auto">
            <a:xfrm>
              <a:off x="3779838" y="2824163"/>
              <a:ext cx="1382712" cy="1587"/>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847" name="Rectangle 23"/>
            <p:cNvSpPr>
              <a:spLocks noChangeArrowheads="1"/>
            </p:cNvSpPr>
            <p:nvPr/>
          </p:nvSpPr>
          <p:spPr bwMode="auto">
            <a:xfrm>
              <a:off x="5456238" y="1985963"/>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②</a:t>
              </a:r>
            </a:p>
          </p:txBody>
        </p:sp>
        <p:sp>
          <p:nvSpPr>
            <p:cNvPr id="77848" name="Text Box 24"/>
            <p:cNvSpPr txBox="1">
              <a:spLocks noChangeArrowheads="1"/>
            </p:cNvSpPr>
            <p:nvPr/>
          </p:nvSpPr>
          <p:spPr bwMode="auto">
            <a:xfrm>
              <a:off x="1081088" y="3852863"/>
              <a:ext cx="13049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000" b="1">
                  <a:solidFill>
                    <a:srgbClr val="333399"/>
                  </a:solidFill>
                  <a:latin typeface="Times New Roman" panose="02020603050405020304" pitchFamily="18" charset="0"/>
                </a:rPr>
                <a:t>脊髓丘系</a:t>
              </a:r>
            </a:p>
          </p:txBody>
        </p:sp>
        <p:sp>
          <p:nvSpPr>
            <p:cNvPr id="77849" name="Text Box 25"/>
            <p:cNvSpPr txBox="1">
              <a:spLocks noChangeArrowheads="1"/>
            </p:cNvSpPr>
            <p:nvPr/>
          </p:nvSpPr>
          <p:spPr bwMode="auto">
            <a:xfrm>
              <a:off x="4067175" y="4292600"/>
              <a:ext cx="2667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000" b="1">
                  <a:latin typeface="Times New Roman" panose="02020603050405020304" pitchFamily="18" charset="0"/>
                </a:rPr>
                <a:t>丘脑中央辐射</a:t>
              </a:r>
            </a:p>
          </p:txBody>
        </p:sp>
        <p:grpSp>
          <p:nvGrpSpPr>
            <p:cNvPr id="3" name="Group 26"/>
            <p:cNvGrpSpPr/>
            <p:nvPr/>
          </p:nvGrpSpPr>
          <p:grpSpPr bwMode="auto">
            <a:xfrm>
              <a:off x="1301750" y="2743200"/>
              <a:ext cx="1238250" cy="215900"/>
              <a:chOff x="820" y="1728"/>
              <a:chExt cx="780" cy="136"/>
            </a:xfrm>
          </p:grpSpPr>
          <p:sp>
            <p:nvSpPr>
              <p:cNvPr id="8219" name="Line 27"/>
              <p:cNvSpPr>
                <a:spLocks noChangeShapeType="1"/>
              </p:cNvSpPr>
              <p:nvPr/>
            </p:nvSpPr>
            <p:spPr bwMode="auto">
              <a:xfrm flipH="1">
                <a:off x="874" y="1782"/>
                <a:ext cx="726" cy="0"/>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20" name="Line 28"/>
              <p:cNvSpPr>
                <a:spLocks noChangeShapeType="1"/>
              </p:cNvSpPr>
              <p:nvPr/>
            </p:nvSpPr>
            <p:spPr bwMode="auto">
              <a:xfrm flipH="1" flipV="1">
                <a:off x="820" y="1728"/>
                <a:ext cx="68" cy="68"/>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21" name="Line 29"/>
              <p:cNvSpPr>
                <a:spLocks noChangeShapeType="1"/>
              </p:cNvSpPr>
              <p:nvPr/>
            </p:nvSpPr>
            <p:spPr bwMode="auto">
              <a:xfrm flipH="1">
                <a:off x="820" y="1792"/>
                <a:ext cx="62" cy="72"/>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31" name="文本框 30">
            <a:extLst>
              <a:ext uri="{FF2B5EF4-FFF2-40B4-BE49-F238E27FC236}">
                <a16:creationId xmlns:a16="http://schemas.microsoft.com/office/drawing/2014/main" id="{B1B10AD4-D26B-4EEA-B858-6914F5D899C6}"/>
              </a:ext>
            </a:extLst>
          </p:cNvPr>
          <p:cNvSpPr txBox="1"/>
          <p:nvPr/>
        </p:nvSpPr>
        <p:spPr>
          <a:xfrm>
            <a:off x="382886" y="641614"/>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5049" y="1279477"/>
            <a:ext cx="70429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（二）痛温觉和粗触觉传导通路（浅感觉）</a:t>
            </a:r>
            <a:endParaRPr lang="en-US" altLang="zh-CN" sz="2800" b="1" dirty="0">
              <a:solidFill>
                <a:srgbClr val="333399"/>
              </a:solidFill>
              <a:latin typeface="Times New Roman" panose="02020603050405020304" pitchFamily="18" charset="0"/>
            </a:endParaRPr>
          </a:p>
        </p:txBody>
      </p:sp>
      <p:sp>
        <p:nvSpPr>
          <p:cNvPr id="8195" name="Rectangle 3"/>
          <p:cNvSpPr>
            <a:spLocks noChangeArrowheads="1"/>
          </p:cNvSpPr>
          <p:nvPr/>
        </p:nvSpPr>
        <p:spPr bwMode="auto">
          <a:xfrm>
            <a:off x="847886" y="2089223"/>
            <a:ext cx="25415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头面部</a:t>
            </a:r>
          </a:p>
        </p:txBody>
      </p:sp>
      <p:pic>
        <p:nvPicPr>
          <p:cNvPr id="5" name="图片 5" descr="textimage366.jpeg"/>
          <p:cNvPicPr>
            <a:picLocks noChangeAspect="1"/>
          </p:cNvPicPr>
          <p:nvPr/>
        </p:nvPicPr>
        <p:blipFill>
          <a:blip r:embed="rId2"/>
          <a:stretch>
            <a:fillRect/>
          </a:stretch>
        </p:blipFill>
        <p:spPr>
          <a:xfrm>
            <a:off x="3816991" y="1747003"/>
            <a:ext cx="4654863" cy="4687452"/>
          </a:xfrm>
          <a:prstGeom prst="rect">
            <a:avLst/>
          </a:prstGeom>
        </p:spPr>
      </p:pic>
      <p:sp>
        <p:nvSpPr>
          <p:cNvPr id="6" name="文本框 5">
            <a:extLst>
              <a:ext uri="{FF2B5EF4-FFF2-40B4-BE49-F238E27FC236}">
                <a16:creationId xmlns:a16="http://schemas.microsoft.com/office/drawing/2014/main" id="{DAC26D7A-7A80-4B6C-ADBD-D34DCA0ED341}"/>
              </a:ext>
            </a:extLst>
          </p:cNvPr>
          <p:cNvSpPr txBox="1"/>
          <p:nvPr/>
        </p:nvSpPr>
        <p:spPr>
          <a:xfrm>
            <a:off x="471182" y="589175"/>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668876" y="1942533"/>
            <a:ext cx="162865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头面部</a:t>
            </a:r>
          </a:p>
        </p:txBody>
      </p:sp>
      <p:grpSp>
        <p:nvGrpSpPr>
          <p:cNvPr id="3" name="组合 2">
            <a:extLst>
              <a:ext uri="{FF2B5EF4-FFF2-40B4-BE49-F238E27FC236}">
                <a16:creationId xmlns:a16="http://schemas.microsoft.com/office/drawing/2014/main" id="{2D6721BB-2E73-40FB-8098-5373993D60D0}"/>
              </a:ext>
            </a:extLst>
          </p:cNvPr>
          <p:cNvGrpSpPr/>
          <p:nvPr/>
        </p:nvGrpSpPr>
        <p:grpSpPr>
          <a:xfrm>
            <a:off x="430693" y="2434584"/>
            <a:ext cx="8424863" cy="2975610"/>
            <a:chOff x="539750" y="1679575"/>
            <a:chExt cx="8424863" cy="2975610"/>
          </a:xfrm>
        </p:grpSpPr>
        <p:sp>
          <p:nvSpPr>
            <p:cNvPr id="78850" name="Text Box 2"/>
            <p:cNvSpPr txBox="1">
              <a:spLocks noChangeArrowheads="1"/>
            </p:cNvSpPr>
            <p:nvPr/>
          </p:nvSpPr>
          <p:spPr bwMode="auto">
            <a:xfrm>
              <a:off x="5795963" y="3975100"/>
              <a:ext cx="2525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r>
                <a:rPr lang="zh-CN" altLang="en-US" sz="2400" b="1">
                  <a:solidFill>
                    <a:schemeClr val="tx1"/>
                  </a:solidFill>
                  <a:latin typeface="Times New Roman" panose="02020603050405020304" pitchFamily="18" charset="0"/>
                </a:rPr>
                <a:t>中央后回下部</a:t>
              </a:r>
            </a:p>
          </p:txBody>
        </p:sp>
        <p:sp>
          <p:nvSpPr>
            <p:cNvPr id="78852" name="Rectangle 4"/>
            <p:cNvSpPr>
              <a:spLocks noChangeArrowheads="1"/>
            </p:cNvSpPr>
            <p:nvPr/>
          </p:nvSpPr>
          <p:spPr bwMode="auto">
            <a:xfrm>
              <a:off x="539750" y="2166938"/>
              <a:ext cx="9429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333399"/>
                  </a:solidFill>
                  <a:latin typeface="Times New Roman" panose="02020603050405020304" pitchFamily="18" charset="0"/>
                </a:rPr>
                <a:t>皮肤</a:t>
              </a:r>
            </a:p>
            <a:p>
              <a:r>
                <a:rPr lang="zh-CN" altLang="en-US" sz="2400" b="1" dirty="0">
                  <a:solidFill>
                    <a:srgbClr val="333399"/>
                  </a:solidFill>
                  <a:latin typeface="Times New Roman" panose="02020603050405020304" pitchFamily="18" charset="0"/>
                </a:rPr>
                <a:t>粘膜</a:t>
              </a:r>
            </a:p>
          </p:txBody>
        </p:sp>
        <p:sp>
          <p:nvSpPr>
            <p:cNvPr id="78853" name="Rectangle 5"/>
            <p:cNvSpPr>
              <a:spLocks noChangeArrowheads="1"/>
            </p:cNvSpPr>
            <p:nvPr/>
          </p:nvSpPr>
          <p:spPr bwMode="auto">
            <a:xfrm>
              <a:off x="1476375" y="2166938"/>
              <a:ext cx="1150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周围突</a:t>
              </a:r>
            </a:p>
          </p:txBody>
        </p:sp>
        <p:sp>
          <p:nvSpPr>
            <p:cNvPr id="78854" name="Rectangle 6"/>
            <p:cNvSpPr>
              <a:spLocks noChangeArrowheads="1"/>
            </p:cNvSpPr>
            <p:nvPr/>
          </p:nvSpPr>
          <p:spPr bwMode="auto">
            <a:xfrm>
              <a:off x="1346200" y="2547938"/>
              <a:ext cx="1460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三叉神经</a:t>
              </a:r>
            </a:p>
          </p:txBody>
        </p:sp>
        <p:sp>
          <p:nvSpPr>
            <p:cNvPr id="78855" name="Rectangle 7"/>
            <p:cNvSpPr>
              <a:spLocks noChangeArrowheads="1"/>
            </p:cNvSpPr>
            <p:nvPr/>
          </p:nvSpPr>
          <p:spPr bwMode="auto">
            <a:xfrm>
              <a:off x="2743200" y="2319338"/>
              <a:ext cx="1684338" cy="406400"/>
            </a:xfrm>
            <a:prstGeom prst="rect">
              <a:avLst/>
            </a:prstGeom>
            <a:solidFill>
              <a:srgbClr val="BBE0E3"/>
            </a:solidFill>
            <a:ln w="9525">
              <a:solidFill>
                <a:srgbClr val="333399"/>
              </a:solidFill>
              <a:miter lim="800000"/>
            </a:ln>
          </p:spPr>
          <p:txBody>
            <a:bodyPr>
              <a:spAutoFit/>
            </a:bodyPr>
            <a:lstStyle/>
            <a:p>
              <a:r>
                <a:rPr lang="zh-CN" altLang="en-US" sz="2000" b="1">
                  <a:solidFill>
                    <a:srgbClr val="333399"/>
                  </a:solidFill>
                  <a:latin typeface="Times New Roman" panose="02020603050405020304" pitchFamily="18" charset="0"/>
                </a:rPr>
                <a:t>三叉神经节</a:t>
              </a:r>
            </a:p>
          </p:txBody>
        </p:sp>
        <p:sp>
          <p:nvSpPr>
            <p:cNvPr id="78856" name="Rectangle 8"/>
            <p:cNvSpPr>
              <a:spLocks noChangeArrowheads="1"/>
            </p:cNvSpPr>
            <p:nvPr/>
          </p:nvSpPr>
          <p:spPr bwMode="auto">
            <a:xfrm>
              <a:off x="4500563" y="2133600"/>
              <a:ext cx="11652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中枢突</a:t>
              </a:r>
            </a:p>
          </p:txBody>
        </p:sp>
        <p:sp>
          <p:nvSpPr>
            <p:cNvPr id="78857" name="Rectangle 9"/>
            <p:cNvSpPr>
              <a:spLocks noChangeArrowheads="1"/>
            </p:cNvSpPr>
            <p:nvPr/>
          </p:nvSpPr>
          <p:spPr bwMode="auto">
            <a:xfrm>
              <a:off x="5562600" y="2166938"/>
              <a:ext cx="2035175" cy="711200"/>
            </a:xfrm>
            <a:prstGeom prst="rect">
              <a:avLst/>
            </a:prstGeom>
            <a:solidFill>
              <a:srgbClr val="BBE0E3"/>
            </a:solidFill>
            <a:ln w="9525">
              <a:solidFill>
                <a:srgbClr val="333399"/>
              </a:solidFill>
              <a:miter lim="800000"/>
            </a:ln>
          </p:spPr>
          <p:txBody>
            <a:bodyPr wrap="none">
              <a:spAutoFit/>
            </a:bodyPr>
            <a:lstStyle/>
            <a:p>
              <a:r>
                <a:rPr lang="zh-CN" altLang="en-US" sz="2000" b="1">
                  <a:solidFill>
                    <a:srgbClr val="333399"/>
                  </a:solidFill>
                  <a:latin typeface="Times New Roman" panose="02020603050405020304" pitchFamily="18" charset="0"/>
                </a:rPr>
                <a:t>三叉神经脊束核 </a:t>
              </a:r>
            </a:p>
            <a:p>
              <a:r>
                <a:rPr lang="zh-CN" altLang="en-US" sz="2000" b="1">
                  <a:solidFill>
                    <a:srgbClr val="333399"/>
                  </a:solidFill>
                  <a:latin typeface="Times New Roman" panose="02020603050405020304" pitchFamily="18" charset="0"/>
                </a:rPr>
                <a:t>三叉神经脑桥核</a:t>
              </a:r>
            </a:p>
          </p:txBody>
        </p:sp>
        <p:sp>
          <p:nvSpPr>
            <p:cNvPr id="78858" name="Rectangle 10"/>
            <p:cNvSpPr>
              <a:spLocks noChangeArrowheads="1"/>
            </p:cNvSpPr>
            <p:nvPr/>
          </p:nvSpPr>
          <p:spPr bwMode="auto">
            <a:xfrm>
              <a:off x="7620000" y="2090738"/>
              <a:ext cx="1344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三叉丘系</a:t>
              </a:r>
            </a:p>
          </p:txBody>
        </p:sp>
        <p:sp>
          <p:nvSpPr>
            <p:cNvPr id="78859" name="Rectangle 11"/>
            <p:cNvSpPr>
              <a:spLocks noChangeArrowheads="1"/>
            </p:cNvSpPr>
            <p:nvPr/>
          </p:nvSpPr>
          <p:spPr bwMode="auto">
            <a:xfrm>
              <a:off x="1619250" y="3995738"/>
              <a:ext cx="2613025" cy="406400"/>
            </a:xfrm>
            <a:prstGeom prst="rect">
              <a:avLst/>
            </a:prstGeom>
            <a:solidFill>
              <a:srgbClr val="BBE0E3"/>
            </a:solidFill>
            <a:ln w="9525">
              <a:solidFill>
                <a:srgbClr val="333399"/>
              </a:solidFill>
              <a:miter lim="800000"/>
            </a:ln>
          </p:spPr>
          <p:txBody>
            <a:bodyPr>
              <a:spAutoFit/>
            </a:bodyPr>
            <a:lstStyle/>
            <a:p>
              <a:r>
                <a:rPr lang="zh-CN" altLang="en-US" sz="2000" b="1">
                  <a:solidFill>
                    <a:srgbClr val="333399"/>
                  </a:solidFill>
                  <a:latin typeface="Times New Roman" panose="02020603050405020304" pitchFamily="18" charset="0"/>
                </a:rPr>
                <a:t>背侧丘脑腹后内侧核</a:t>
              </a:r>
            </a:p>
          </p:txBody>
        </p:sp>
        <p:sp>
          <p:nvSpPr>
            <p:cNvPr id="78860" name="Rectangle 12"/>
            <p:cNvSpPr>
              <a:spLocks noChangeArrowheads="1"/>
            </p:cNvSpPr>
            <p:nvPr/>
          </p:nvSpPr>
          <p:spPr bwMode="auto">
            <a:xfrm>
              <a:off x="4267200" y="3767138"/>
              <a:ext cx="1457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latin typeface="Times New Roman" panose="02020603050405020304" pitchFamily="18" charset="0"/>
                </a:rPr>
                <a:t> </a:t>
              </a:r>
              <a:r>
                <a:rPr lang="zh-CN" altLang="en-US" sz="2000" b="1">
                  <a:solidFill>
                    <a:srgbClr val="333399"/>
                  </a:solidFill>
                  <a:latin typeface="Times New Roman" panose="02020603050405020304" pitchFamily="18" charset="0"/>
                </a:rPr>
                <a:t>内囊后肢</a:t>
              </a:r>
            </a:p>
          </p:txBody>
        </p:sp>
        <p:sp>
          <p:nvSpPr>
            <p:cNvPr id="78861" name="Line 13"/>
            <p:cNvSpPr>
              <a:spLocks noChangeShapeType="1"/>
            </p:cNvSpPr>
            <p:nvPr/>
          </p:nvSpPr>
          <p:spPr bwMode="auto">
            <a:xfrm>
              <a:off x="7620000" y="2547938"/>
              <a:ext cx="1147763" cy="1587"/>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14"/>
            <p:cNvGrpSpPr/>
            <p:nvPr/>
          </p:nvGrpSpPr>
          <p:grpSpPr bwMode="auto">
            <a:xfrm>
              <a:off x="7885113" y="2614613"/>
              <a:ext cx="688975" cy="228600"/>
              <a:chOff x="3888" y="3360"/>
              <a:chExt cx="432" cy="144"/>
            </a:xfrm>
          </p:grpSpPr>
          <p:cxnSp>
            <p:nvCxnSpPr>
              <p:cNvPr id="10255" name="AutoShape 15"/>
              <p:cNvCxnSpPr>
                <a:cxnSpLocks noChangeShapeType="1"/>
              </p:cNvCxnSpPr>
              <p:nvPr/>
            </p:nvCxnSpPr>
            <p:spPr bwMode="auto">
              <a:xfrm>
                <a:off x="3888" y="3408"/>
                <a:ext cx="432" cy="96"/>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cxnSp>
            <p:nvCxnSpPr>
              <p:cNvPr id="10256" name="AutoShape 16"/>
              <p:cNvCxnSpPr>
                <a:cxnSpLocks noChangeShapeType="1"/>
              </p:cNvCxnSpPr>
              <p:nvPr/>
            </p:nvCxnSpPr>
            <p:spPr bwMode="auto">
              <a:xfrm flipV="1">
                <a:off x="3888" y="3360"/>
                <a:ext cx="432" cy="144"/>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grpSp>
        <p:sp>
          <p:nvSpPr>
            <p:cNvPr id="78865" name="Line 17"/>
            <p:cNvSpPr>
              <a:spLocks noChangeShapeType="1"/>
            </p:cNvSpPr>
            <p:nvPr/>
          </p:nvSpPr>
          <p:spPr bwMode="auto">
            <a:xfrm flipH="1" flipV="1">
              <a:off x="1331913" y="2543175"/>
              <a:ext cx="1368425" cy="0"/>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866" name="Text Box 18"/>
            <p:cNvSpPr txBox="1">
              <a:spLocks noChangeArrowheads="1"/>
            </p:cNvSpPr>
            <p:nvPr/>
          </p:nvSpPr>
          <p:spPr bwMode="auto">
            <a:xfrm>
              <a:off x="3200400" y="1862138"/>
              <a:ext cx="4587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en-US" altLang="zh-CN" sz="2400" b="1">
                  <a:solidFill>
                    <a:schemeClr val="tx1"/>
                  </a:solidFill>
                  <a:latin typeface="Times New Roman" panose="02020603050405020304" pitchFamily="18" charset="0"/>
                </a:rPr>
                <a:t>①</a:t>
              </a:r>
            </a:p>
          </p:txBody>
        </p:sp>
        <p:sp>
          <p:nvSpPr>
            <p:cNvPr id="78867" name="Line 19"/>
            <p:cNvSpPr>
              <a:spLocks noChangeShapeType="1"/>
            </p:cNvSpPr>
            <p:nvPr/>
          </p:nvSpPr>
          <p:spPr bwMode="auto">
            <a:xfrm>
              <a:off x="4427538" y="2543175"/>
              <a:ext cx="1141412" cy="6350"/>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868" name="Rectangle 20"/>
            <p:cNvSpPr>
              <a:spLocks noChangeArrowheads="1"/>
            </p:cNvSpPr>
            <p:nvPr/>
          </p:nvSpPr>
          <p:spPr bwMode="auto">
            <a:xfrm>
              <a:off x="6372225" y="1679575"/>
              <a:ext cx="490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②</a:t>
              </a:r>
            </a:p>
          </p:txBody>
        </p:sp>
        <p:sp>
          <p:nvSpPr>
            <p:cNvPr id="78869" name="Line 21"/>
            <p:cNvSpPr>
              <a:spLocks noChangeShapeType="1"/>
            </p:cNvSpPr>
            <p:nvPr/>
          </p:nvSpPr>
          <p:spPr bwMode="auto">
            <a:xfrm flipV="1">
              <a:off x="827088" y="4198938"/>
              <a:ext cx="765175" cy="1587"/>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870" name="Line 22"/>
            <p:cNvSpPr>
              <a:spLocks noChangeShapeType="1"/>
            </p:cNvSpPr>
            <p:nvPr/>
          </p:nvSpPr>
          <p:spPr bwMode="auto">
            <a:xfrm>
              <a:off x="4267200" y="4224338"/>
              <a:ext cx="1454150" cy="1587"/>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871" name="Rectangle 23"/>
            <p:cNvSpPr>
              <a:spLocks noChangeArrowheads="1"/>
            </p:cNvSpPr>
            <p:nvPr/>
          </p:nvSpPr>
          <p:spPr bwMode="auto">
            <a:xfrm>
              <a:off x="2667000" y="3538538"/>
              <a:ext cx="490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③</a:t>
              </a:r>
            </a:p>
          </p:txBody>
        </p:sp>
        <p:sp>
          <p:nvSpPr>
            <p:cNvPr id="78872" name="Text Box 24"/>
            <p:cNvSpPr txBox="1">
              <a:spLocks noChangeArrowheads="1"/>
            </p:cNvSpPr>
            <p:nvPr/>
          </p:nvSpPr>
          <p:spPr bwMode="auto">
            <a:xfrm>
              <a:off x="4186555" y="4256405"/>
              <a:ext cx="19234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000" b="1">
                  <a:latin typeface="Times New Roman" panose="02020603050405020304" pitchFamily="18" charset="0"/>
                </a:rPr>
                <a:t>丘脑中央辐射</a:t>
              </a:r>
            </a:p>
          </p:txBody>
        </p:sp>
      </p:grpSp>
      <p:sp>
        <p:nvSpPr>
          <p:cNvPr id="8194" name="Rectangle 2"/>
          <p:cNvSpPr>
            <a:spLocks noChangeArrowheads="1"/>
          </p:cNvSpPr>
          <p:nvPr/>
        </p:nvSpPr>
        <p:spPr bwMode="auto">
          <a:xfrm>
            <a:off x="343104" y="1236328"/>
            <a:ext cx="70429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（二）痛温觉和粗触觉传导通路（浅感觉）</a:t>
            </a:r>
            <a:endParaRPr lang="en-US" altLang="zh-CN" sz="2800" b="1" dirty="0">
              <a:solidFill>
                <a:srgbClr val="333399"/>
              </a:solidFill>
              <a:latin typeface="Times New Roman" panose="02020603050405020304" pitchFamily="18" charset="0"/>
            </a:endParaRPr>
          </a:p>
        </p:txBody>
      </p:sp>
      <p:sp>
        <p:nvSpPr>
          <p:cNvPr id="27" name="文本框 26">
            <a:extLst>
              <a:ext uri="{FF2B5EF4-FFF2-40B4-BE49-F238E27FC236}">
                <a16:creationId xmlns:a16="http://schemas.microsoft.com/office/drawing/2014/main" id="{66C3BB99-6D81-4C86-B4CE-6A48D64A93D4}"/>
              </a:ext>
            </a:extLst>
          </p:cNvPr>
          <p:cNvSpPr txBox="1"/>
          <p:nvPr/>
        </p:nvSpPr>
        <p:spPr>
          <a:xfrm>
            <a:off x="430693" y="586058"/>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7" name="Rectangle 27"/>
          <p:cNvSpPr>
            <a:spLocks noChangeArrowheads="1"/>
          </p:cNvSpPr>
          <p:nvPr/>
        </p:nvSpPr>
        <p:spPr bwMode="auto">
          <a:xfrm>
            <a:off x="211100" y="1247177"/>
            <a:ext cx="420150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（三）视觉传导通路</a:t>
            </a:r>
            <a:endParaRPr lang="zh-CN" altLang="en-US" sz="2800" b="1" dirty="0">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2044" y="1892300"/>
            <a:ext cx="3558895" cy="3416320"/>
          </a:xfrm>
          <a:prstGeom prst="rect">
            <a:avLst/>
          </a:prstGeom>
        </p:spPr>
        <p:txBody>
          <a:bodyPr wrap="square">
            <a:spAutoFit/>
          </a:bodyPr>
          <a:lstStyle/>
          <a:p>
            <a:pPr marL="0" indent="263525" algn="just" defTabSz="266700">
              <a:spcBef>
                <a:spcPct val="0"/>
              </a:spcBef>
              <a:spcAft>
                <a:spcPct val="0"/>
              </a:spcAft>
            </a:pPr>
            <a:r>
              <a:rPr lang="zh-CN" altLang="en-US" sz="2400" dirty="0">
                <a:solidFill>
                  <a:srgbClr val="000000"/>
                </a:solidFill>
                <a:latin typeface="宋体" panose="02010600030101010101" pitchFamily="2" charset="-122"/>
                <a:ea typeface="宋体" panose="02010600030101010101" pitchFamily="2" charset="-122"/>
              </a:rPr>
              <a:t>通路中</a:t>
            </a:r>
            <a:r>
              <a:rPr lang="zh-CN" altLang="en-US" sz="2400" b="1" dirty="0">
                <a:solidFill>
                  <a:schemeClr val="tx1"/>
                </a:solidFill>
                <a:latin typeface="宋体" panose="02010600030101010101" pitchFamily="2" charset="-122"/>
                <a:ea typeface="宋体" panose="02010600030101010101" pitchFamily="2" charset="-122"/>
              </a:rPr>
              <a:t>两个交叉</a:t>
            </a:r>
            <a:r>
              <a:rPr lang="zh-CN" altLang="en-US" sz="2400" dirty="0">
                <a:solidFill>
                  <a:schemeClr val="tx1"/>
                </a:solidFill>
                <a:latin typeface="宋体" panose="02010600030101010101" pitchFamily="2" charset="-122"/>
                <a:ea typeface="宋体" panose="02010600030101010101" pitchFamily="2" charset="-122"/>
              </a:rPr>
              <a:t>：</a:t>
            </a:r>
            <a:endParaRPr lang="zh-CN" altLang="en-US" sz="2400" dirty="0">
              <a:solidFill>
                <a:srgbClr val="000000"/>
              </a:solidFill>
              <a:latin typeface="宋体" panose="02010600030101010101" pitchFamily="2" charset="-122"/>
              <a:ea typeface="宋体" panose="02010600030101010101" pitchFamily="2" charset="-122"/>
            </a:endParaRPr>
          </a:p>
          <a:p>
            <a:pPr marL="0" indent="263525" algn="just" defTabSz="266700">
              <a:spcBef>
                <a:spcPct val="0"/>
              </a:spcBef>
              <a:spcAft>
                <a:spcPct val="0"/>
              </a:spcAft>
            </a:pPr>
            <a:r>
              <a:rPr lang="zh-CN" altLang="en-US" sz="2400" dirty="0">
                <a:latin typeface="宋体" panose="02010600030101010101" pitchFamily="2" charset="-122"/>
                <a:ea typeface="宋体" panose="02010600030101010101" pitchFamily="2" charset="-122"/>
              </a:rPr>
              <a:t>（</a:t>
            </a:r>
            <a:r>
              <a:rPr lang="en-US" altLang="zh-CN" sz="2400" dirty="0">
                <a:latin typeface="Times New Roman" panose="02020603050405020304"/>
                <a:ea typeface="Times New Roman" panose="02020603050405020304"/>
              </a:rPr>
              <a:t>1</a:t>
            </a:r>
            <a:r>
              <a:rPr lang="zh-CN" altLang="en-US" sz="2400" dirty="0">
                <a:latin typeface="宋体" panose="02010600030101010101" pitchFamily="2" charset="-122"/>
                <a:ea typeface="宋体" panose="02010600030101010101" pitchFamily="2" charset="-122"/>
              </a:rPr>
              <a:t>）在视交叉处，来自两眼鼻侧半视网膜的纤维交叉，颞侧半不交叉。</a:t>
            </a:r>
          </a:p>
          <a:p>
            <a:pPr marL="0" indent="263525" algn="just" defTabSz="266700">
              <a:spcBef>
                <a:spcPct val="0"/>
              </a:spcBef>
              <a:spcAft>
                <a:spcPct val="0"/>
              </a:spcAft>
            </a:pPr>
            <a:r>
              <a:rPr lang="zh-CN" altLang="en-US" sz="2400" dirty="0">
                <a:latin typeface="宋体" panose="02010600030101010101" pitchFamily="2" charset="-122"/>
                <a:ea typeface="宋体" panose="02010600030101010101" pitchFamily="2" charset="-122"/>
              </a:rPr>
              <a:t>（</a:t>
            </a:r>
            <a:r>
              <a:rPr lang="en-US" altLang="zh-CN" sz="2400" dirty="0">
                <a:latin typeface="Times New Roman" panose="02020603050405020304"/>
                <a:ea typeface="Times New Roman" panose="02020603050405020304"/>
              </a:rPr>
              <a:t>2</a:t>
            </a:r>
            <a:r>
              <a:rPr lang="zh-CN" altLang="en-US" sz="2400" dirty="0">
                <a:latin typeface="宋体" panose="02010600030101010101" pitchFamily="2" charset="-122"/>
                <a:ea typeface="宋体" panose="02010600030101010101" pitchFamily="2" charset="-122"/>
              </a:rPr>
              <a:t>）视野交叉：视网膜鼻侧半接受颞侧视野投射来的光线或物像，视网膜颞侧半则接受鼻侧视野的投射。</a:t>
            </a:r>
          </a:p>
        </p:txBody>
      </p:sp>
      <p:pic>
        <p:nvPicPr>
          <p:cNvPr id="3" name="图片 2"/>
          <p:cNvPicPr/>
          <p:nvPr/>
        </p:nvPicPr>
        <p:blipFill>
          <a:blip r:embed="rId2"/>
          <a:stretch>
            <a:fillRect/>
          </a:stretch>
        </p:blipFill>
        <p:spPr>
          <a:xfrm>
            <a:off x="602044" y="1991669"/>
            <a:ext cx="273050" cy="237490"/>
          </a:xfrm>
          <a:prstGeom prst="rect">
            <a:avLst/>
          </a:prstGeom>
        </p:spPr>
      </p:pic>
      <p:pic>
        <p:nvPicPr>
          <p:cNvPr id="2" name="图片 4" descr="textimage367.jpeg"/>
          <p:cNvPicPr>
            <a:picLocks noChangeAspect="1"/>
          </p:cNvPicPr>
          <p:nvPr/>
        </p:nvPicPr>
        <p:blipFill>
          <a:blip r:embed="rId3"/>
          <a:stretch>
            <a:fillRect/>
          </a:stretch>
        </p:blipFill>
        <p:spPr>
          <a:xfrm>
            <a:off x="4236440" y="1176972"/>
            <a:ext cx="4696460" cy="4504055"/>
          </a:xfrm>
          <a:prstGeom prst="rect">
            <a:avLst/>
          </a:prstGeom>
        </p:spPr>
      </p:pic>
      <p:sp>
        <p:nvSpPr>
          <p:cNvPr id="6" name="文本框 5">
            <a:extLst>
              <a:ext uri="{FF2B5EF4-FFF2-40B4-BE49-F238E27FC236}">
                <a16:creationId xmlns:a16="http://schemas.microsoft.com/office/drawing/2014/main" id="{4F4FA6C0-53F2-48AE-A6F6-2514860EB502}"/>
              </a:ext>
            </a:extLst>
          </p:cNvPr>
          <p:cNvSpPr txBox="1"/>
          <p:nvPr/>
        </p:nvSpPr>
        <p:spPr>
          <a:xfrm>
            <a:off x="320180" y="611249"/>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灯片编号占位符 3"/>
          <p:cNvSpPr>
            <a:spLocks noGrp="1" noChangeArrowheads="1"/>
          </p:cNvSpPr>
          <p:nvPr/>
        </p:nvSpPr>
        <p:spPr>
          <a:xfrm>
            <a:off x="6553200" y="6245225"/>
            <a:ext cx="2133600" cy="476250"/>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r" defTabSz="914400" rtl="0" eaLnBrk="1" latinLnBrk="0" hangingPunct="1">
              <a:defRPr sz="1400" kern="1200">
                <a:solidFill>
                  <a:srgbClr val="000000"/>
                </a:solidFill>
                <a:latin typeface="Arial" panose="020B0604020202020204" pitchFamily="34" charset="0"/>
                <a:ea typeface="宋体" panose="02010600030101010101" pitchFamily="2" charset="-122"/>
                <a:cs typeface="+mn-ea"/>
              </a:defRPr>
            </a:lvl1pPr>
            <a:lvl2pPr marL="4572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2pPr>
            <a:lvl3pPr marL="9144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3pPr>
            <a:lvl4pPr marL="13716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4pPr>
            <a:lvl5pPr marL="18288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5pPr>
            <a:lvl6pPr marL="22860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6pPr>
            <a:lvl7pPr marL="27432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7pPr>
            <a:lvl8pPr marL="32004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8pPr>
            <a:lvl9pPr marL="3657600" algn="l" defTabSz="914400" rtl="0" eaLnBrk="1" latinLnBrk="0" hangingPunct="1">
              <a:defRPr sz="1800" kern="1200">
                <a:solidFill>
                  <a:srgbClr val="000000"/>
                </a:solidFill>
                <a:latin typeface="Arial" panose="020B0604020202020204" pitchFamily="34" charset="0"/>
                <a:ea typeface="宋体" panose="02010600030101010101" pitchFamily="2" charset="-122"/>
                <a:cs typeface="+mn-ea"/>
              </a:defRPr>
            </a:lvl9pPr>
          </a:lstStyle>
          <a:p>
            <a:fld id="{4442B61C-F6FB-492E-9D56-49DA9F859ED8}" type="slidenum">
              <a:rPr lang="en-US" altLang="zh-CN"/>
              <a:t>136</a:t>
            </a:fld>
            <a:endParaRPr lang="en-US" altLang="zh-CN"/>
          </a:p>
        </p:txBody>
      </p:sp>
      <p:grpSp>
        <p:nvGrpSpPr>
          <p:cNvPr id="4" name="组合 3">
            <a:extLst>
              <a:ext uri="{FF2B5EF4-FFF2-40B4-BE49-F238E27FC236}">
                <a16:creationId xmlns:a16="http://schemas.microsoft.com/office/drawing/2014/main" id="{AF127696-FB2F-48A6-AEBC-B8A4929DAE87}"/>
              </a:ext>
            </a:extLst>
          </p:cNvPr>
          <p:cNvGrpSpPr/>
          <p:nvPr/>
        </p:nvGrpSpPr>
        <p:grpSpPr>
          <a:xfrm>
            <a:off x="484505" y="2624355"/>
            <a:ext cx="7914005" cy="2378075"/>
            <a:chOff x="396875" y="1676400"/>
            <a:chExt cx="7914005" cy="2378075"/>
          </a:xfrm>
        </p:grpSpPr>
        <p:sp>
          <p:nvSpPr>
            <p:cNvPr id="79888" name="Line 16"/>
            <p:cNvSpPr>
              <a:spLocks noChangeShapeType="1"/>
            </p:cNvSpPr>
            <p:nvPr/>
          </p:nvSpPr>
          <p:spPr bwMode="auto">
            <a:xfrm>
              <a:off x="6634480" y="2467744"/>
              <a:ext cx="1676400" cy="1588"/>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3" name="组合 2">
              <a:extLst>
                <a:ext uri="{FF2B5EF4-FFF2-40B4-BE49-F238E27FC236}">
                  <a16:creationId xmlns:a16="http://schemas.microsoft.com/office/drawing/2014/main" id="{02A461BF-0206-4AB2-B377-7618DD6DEE0A}"/>
                </a:ext>
              </a:extLst>
            </p:cNvPr>
            <p:cNvGrpSpPr/>
            <p:nvPr/>
          </p:nvGrpSpPr>
          <p:grpSpPr>
            <a:xfrm>
              <a:off x="396875" y="1676400"/>
              <a:ext cx="7745730" cy="2378075"/>
              <a:chOff x="396875" y="1676400"/>
              <a:chExt cx="7745730" cy="2378075"/>
            </a:xfrm>
          </p:grpSpPr>
          <p:sp>
            <p:nvSpPr>
              <p:cNvPr id="79877" name="Rectangle 5"/>
              <p:cNvSpPr>
                <a:spLocks noChangeArrowheads="1"/>
              </p:cNvSpPr>
              <p:nvPr/>
            </p:nvSpPr>
            <p:spPr bwMode="auto">
              <a:xfrm>
                <a:off x="396875" y="2097088"/>
                <a:ext cx="12001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rgbClr val="333399"/>
                    </a:solidFill>
                    <a:latin typeface="Times New Roman" panose="02020603050405020304" pitchFamily="18" charset="0"/>
                  </a:rPr>
                  <a:t>视锥细胞</a:t>
                </a:r>
              </a:p>
              <a:p>
                <a:r>
                  <a:rPr lang="zh-CN" altLang="en-US" sz="2000" b="1" dirty="0">
                    <a:solidFill>
                      <a:srgbClr val="333399"/>
                    </a:solidFill>
                    <a:latin typeface="Times New Roman" panose="02020603050405020304" pitchFamily="18" charset="0"/>
                  </a:rPr>
                  <a:t>视杆细胞</a:t>
                </a:r>
              </a:p>
            </p:txBody>
          </p:sp>
          <p:sp>
            <p:nvSpPr>
              <p:cNvPr id="79878" name="Rectangle 6"/>
              <p:cNvSpPr>
                <a:spLocks noChangeArrowheads="1"/>
              </p:cNvSpPr>
              <p:nvPr/>
            </p:nvSpPr>
            <p:spPr bwMode="auto">
              <a:xfrm>
                <a:off x="2098675" y="2228850"/>
                <a:ext cx="1209675" cy="406400"/>
              </a:xfrm>
              <a:prstGeom prst="rect">
                <a:avLst/>
              </a:prstGeom>
              <a:solidFill>
                <a:srgbClr val="BBE0E3"/>
              </a:solidFill>
              <a:ln w="9525">
                <a:solidFill>
                  <a:srgbClr val="333399"/>
                </a:solidFill>
                <a:miter lim="800000"/>
              </a:ln>
            </p:spPr>
            <p:txBody>
              <a:bodyPr wrap="none">
                <a:spAutoFit/>
              </a:bodyPr>
              <a:lstStyle/>
              <a:p>
                <a:r>
                  <a:rPr lang="zh-CN" altLang="en-US" sz="2000" b="1">
                    <a:solidFill>
                      <a:srgbClr val="333399"/>
                    </a:solidFill>
                    <a:latin typeface="Times New Roman" panose="02020603050405020304" pitchFamily="18" charset="0"/>
                  </a:rPr>
                  <a:t>双极细胞</a:t>
                </a:r>
              </a:p>
            </p:txBody>
          </p:sp>
          <p:sp>
            <p:nvSpPr>
              <p:cNvPr id="79879" name="Rectangle 7"/>
              <p:cNvSpPr>
                <a:spLocks noChangeArrowheads="1"/>
              </p:cNvSpPr>
              <p:nvPr/>
            </p:nvSpPr>
            <p:spPr bwMode="auto">
              <a:xfrm>
                <a:off x="4194175" y="2228850"/>
                <a:ext cx="955675" cy="406400"/>
              </a:xfrm>
              <a:prstGeom prst="rect">
                <a:avLst/>
              </a:prstGeom>
              <a:solidFill>
                <a:srgbClr val="BBE0E3"/>
              </a:solidFill>
              <a:ln w="9525">
                <a:solidFill>
                  <a:srgbClr val="333399"/>
                </a:solidFill>
                <a:miter lim="800000"/>
              </a:ln>
            </p:spPr>
            <p:txBody>
              <a:bodyPr wrap="none">
                <a:spAutoFit/>
              </a:bodyPr>
              <a:lstStyle/>
              <a:p>
                <a:r>
                  <a:rPr lang="zh-CN" altLang="en-US" sz="2000" b="1">
                    <a:solidFill>
                      <a:srgbClr val="333399"/>
                    </a:solidFill>
                    <a:latin typeface="Times New Roman" panose="02020603050405020304" pitchFamily="18" charset="0"/>
                  </a:rPr>
                  <a:t>节细胞</a:t>
                </a:r>
              </a:p>
            </p:txBody>
          </p:sp>
          <p:sp>
            <p:nvSpPr>
              <p:cNvPr id="79880" name="Rectangle 8"/>
              <p:cNvSpPr>
                <a:spLocks noChangeArrowheads="1"/>
              </p:cNvSpPr>
              <p:nvPr/>
            </p:nvSpPr>
            <p:spPr bwMode="auto">
              <a:xfrm>
                <a:off x="5360988" y="2076450"/>
                <a:ext cx="1371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33399"/>
                    </a:solidFill>
                    <a:latin typeface="Times New Roman" panose="02020603050405020304" pitchFamily="18" charset="0"/>
                  </a:rPr>
                  <a:t>视神经、</a:t>
                </a:r>
              </a:p>
            </p:txBody>
          </p:sp>
          <p:sp>
            <p:nvSpPr>
              <p:cNvPr id="79881" name="Rectangle 9"/>
              <p:cNvSpPr>
                <a:spLocks noChangeArrowheads="1"/>
              </p:cNvSpPr>
              <p:nvPr/>
            </p:nvSpPr>
            <p:spPr bwMode="auto">
              <a:xfrm>
                <a:off x="6434455" y="2024063"/>
                <a:ext cx="170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视交叉、视束</a:t>
                </a:r>
              </a:p>
            </p:txBody>
          </p:sp>
          <p:sp>
            <p:nvSpPr>
              <p:cNvPr id="79882" name="Rectangle 10"/>
              <p:cNvSpPr>
                <a:spLocks noChangeArrowheads="1"/>
              </p:cNvSpPr>
              <p:nvPr/>
            </p:nvSpPr>
            <p:spPr bwMode="auto">
              <a:xfrm>
                <a:off x="1020763" y="3454400"/>
                <a:ext cx="1463675" cy="406400"/>
              </a:xfrm>
              <a:prstGeom prst="rect">
                <a:avLst/>
              </a:prstGeom>
              <a:solidFill>
                <a:srgbClr val="BBE0E3"/>
              </a:solidFill>
              <a:ln w="9525">
                <a:solidFill>
                  <a:srgbClr val="333399"/>
                </a:solidFill>
                <a:miter lim="800000"/>
              </a:ln>
            </p:spPr>
            <p:txBody>
              <a:bodyPr wrap="none">
                <a:spAutoFit/>
              </a:bodyPr>
              <a:lstStyle/>
              <a:p>
                <a:r>
                  <a:rPr lang="zh-CN" altLang="en-US" sz="2000" b="1">
                    <a:solidFill>
                      <a:srgbClr val="333399"/>
                    </a:solidFill>
                    <a:latin typeface="Times New Roman" panose="02020603050405020304" pitchFamily="18" charset="0"/>
                  </a:rPr>
                  <a:t>外侧膝状体</a:t>
                </a:r>
              </a:p>
            </p:txBody>
          </p:sp>
          <p:sp>
            <p:nvSpPr>
              <p:cNvPr id="79883" name="Rectangle 11"/>
              <p:cNvSpPr>
                <a:spLocks noChangeArrowheads="1"/>
              </p:cNvSpPr>
              <p:nvPr/>
            </p:nvSpPr>
            <p:spPr bwMode="auto">
              <a:xfrm>
                <a:off x="2594293" y="3657283"/>
                <a:ext cx="94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视辐射</a:t>
                </a:r>
              </a:p>
            </p:txBody>
          </p:sp>
          <p:sp>
            <p:nvSpPr>
              <p:cNvPr id="79884" name="Rectangle 12"/>
              <p:cNvSpPr>
                <a:spLocks noChangeArrowheads="1"/>
              </p:cNvSpPr>
              <p:nvPr/>
            </p:nvSpPr>
            <p:spPr bwMode="auto">
              <a:xfrm>
                <a:off x="2484755" y="328549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内囊后肢</a:t>
                </a:r>
              </a:p>
            </p:txBody>
          </p:sp>
          <p:sp>
            <p:nvSpPr>
              <p:cNvPr id="79885" name="Rectangle 13"/>
              <p:cNvSpPr>
                <a:spLocks noChangeArrowheads="1"/>
              </p:cNvSpPr>
              <p:nvPr/>
            </p:nvSpPr>
            <p:spPr bwMode="auto">
              <a:xfrm>
                <a:off x="3750310" y="3232150"/>
                <a:ext cx="20129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tx1"/>
                    </a:solidFill>
                    <a:latin typeface="Times New Roman" panose="02020603050405020304" pitchFamily="18" charset="0"/>
                  </a:rPr>
                  <a:t>距状沟上下方</a:t>
                </a:r>
              </a:p>
              <a:p>
                <a:r>
                  <a:rPr lang="zh-CN" altLang="en-US" sz="2400" b="1">
                    <a:solidFill>
                      <a:schemeClr val="tx1"/>
                    </a:solidFill>
                    <a:latin typeface="Times New Roman" panose="02020603050405020304" pitchFamily="18" charset="0"/>
                  </a:rPr>
                  <a:t>  的枕叶皮质</a:t>
                </a:r>
              </a:p>
            </p:txBody>
          </p:sp>
          <p:sp>
            <p:nvSpPr>
              <p:cNvPr id="79886" name="Line 14"/>
              <p:cNvSpPr>
                <a:spLocks noChangeShapeType="1"/>
              </p:cNvSpPr>
              <p:nvPr/>
            </p:nvSpPr>
            <p:spPr bwMode="auto">
              <a:xfrm flipH="1">
                <a:off x="1604963" y="2457450"/>
                <a:ext cx="457200" cy="1588"/>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887" name="Text Box 15"/>
              <p:cNvSpPr txBox="1">
                <a:spLocks noChangeArrowheads="1"/>
              </p:cNvSpPr>
              <p:nvPr/>
            </p:nvSpPr>
            <p:spPr bwMode="auto">
              <a:xfrm>
                <a:off x="2484438" y="17002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en-US" altLang="zh-CN" sz="2400" b="1">
                    <a:solidFill>
                      <a:schemeClr val="tx1"/>
                    </a:solidFill>
                    <a:latin typeface="Times New Roman" panose="02020603050405020304" pitchFamily="18" charset="0"/>
                  </a:rPr>
                  <a:t>①</a:t>
                </a:r>
              </a:p>
            </p:txBody>
          </p:sp>
          <p:sp>
            <p:nvSpPr>
              <p:cNvPr id="79889" name="Rectangle 17"/>
              <p:cNvSpPr>
                <a:spLocks noChangeArrowheads="1"/>
              </p:cNvSpPr>
              <p:nvPr/>
            </p:nvSpPr>
            <p:spPr bwMode="auto">
              <a:xfrm>
                <a:off x="4443413" y="167640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②</a:t>
                </a:r>
              </a:p>
            </p:txBody>
          </p:sp>
          <p:sp>
            <p:nvSpPr>
              <p:cNvPr id="79890" name="Line 18"/>
              <p:cNvSpPr>
                <a:spLocks noChangeShapeType="1"/>
              </p:cNvSpPr>
              <p:nvPr/>
            </p:nvSpPr>
            <p:spPr bwMode="auto">
              <a:xfrm flipV="1">
                <a:off x="3348038" y="2420938"/>
                <a:ext cx="792162" cy="1587"/>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891" name="Line 19"/>
              <p:cNvSpPr>
                <a:spLocks noChangeShapeType="1"/>
              </p:cNvSpPr>
              <p:nvPr/>
            </p:nvSpPr>
            <p:spPr bwMode="auto">
              <a:xfrm flipV="1">
                <a:off x="2505393" y="3657283"/>
                <a:ext cx="1223962" cy="0"/>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892" name="Rectangle 20"/>
              <p:cNvSpPr>
                <a:spLocks noChangeArrowheads="1"/>
              </p:cNvSpPr>
              <p:nvPr/>
            </p:nvSpPr>
            <p:spPr bwMode="auto">
              <a:xfrm>
                <a:off x="1558925" y="302387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③</a:t>
                </a:r>
              </a:p>
            </p:txBody>
          </p:sp>
          <p:sp>
            <p:nvSpPr>
              <p:cNvPr id="79893" name="Line 21"/>
              <p:cNvSpPr>
                <a:spLocks noChangeShapeType="1"/>
              </p:cNvSpPr>
              <p:nvPr/>
            </p:nvSpPr>
            <p:spPr bwMode="auto">
              <a:xfrm>
                <a:off x="5186363" y="2457450"/>
                <a:ext cx="1447800" cy="1588"/>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22"/>
              <p:cNvGrpSpPr/>
              <p:nvPr/>
            </p:nvGrpSpPr>
            <p:grpSpPr bwMode="auto">
              <a:xfrm>
                <a:off x="6732588" y="2499043"/>
                <a:ext cx="504825" cy="215900"/>
                <a:chOff x="3888" y="3360"/>
                <a:chExt cx="432" cy="144"/>
              </a:xfrm>
            </p:grpSpPr>
            <p:cxnSp>
              <p:nvCxnSpPr>
                <p:cNvPr id="15383" name="AutoShape 23"/>
                <p:cNvCxnSpPr>
                  <a:cxnSpLocks noChangeShapeType="1"/>
                </p:cNvCxnSpPr>
                <p:nvPr/>
              </p:nvCxnSpPr>
              <p:spPr bwMode="auto">
                <a:xfrm>
                  <a:off x="3888" y="3408"/>
                  <a:ext cx="432" cy="96"/>
                </a:xfrm>
                <a:prstGeom prst="straightConnector1">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cxnSp>
            <p:cxnSp>
              <p:nvCxnSpPr>
                <p:cNvPr id="15384" name="AutoShape 24"/>
                <p:cNvCxnSpPr>
                  <a:cxnSpLocks noChangeShapeType="1"/>
                </p:cNvCxnSpPr>
                <p:nvPr/>
              </p:nvCxnSpPr>
              <p:spPr bwMode="auto">
                <a:xfrm flipV="1">
                  <a:off x="3888" y="3360"/>
                  <a:ext cx="432" cy="144"/>
                </a:xfrm>
                <a:prstGeom prst="straightConnector1">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cxnSp>
          </p:grpSp>
          <p:cxnSp>
            <p:nvCxnSpPr>
              <p:cNvPr id="79897" name="AutoShape 25"/>
              <p:cNvCxnSpPr>
                <a:cxnSpLocks noChangeShapeType="1"/>
              </p:cNvCxnSpPr>
              <p:nvPr/>
            </p:nvCxnSpPr>
            <p:spPr bwMode="auto">
              <a:xfrm>
                <a:off x="6634480" y="2753043"/>
                <a:ext cx="685800" cy="0"/>
              </a:xfrm>
              <a:prstGeom prst="straightConnector1">
                <a:avLst/>
              </a:prstGeom>
              <a:noFill/>
              <a:ln w="28575">
                <a:solidFill>
                  <a:schemeClr val="tx1"/>
                </a:solidFill>
                <a:round/>
                <a:tailEnd type="triangle" w="med" len="med"/>
              </a:ln>
              <a:extLst>
                <a:ext uri="{909E8E84-426E-40DD-AFC4-6F175D3DCCD1}">
                  <a14:hiddenFill xmlns:a14="http://schemas.microsoft.com/office/drawing/2010/main">
                    <a:noFill/>
                  </a14:hiddenFill>
                </a:ext>
              </a:extLst>
            </p:spPr>
          </p:cxnSp>
        </p:grpSp>
      </p:grpSp>
      <p:sp>
        <p:nvSpPr>
          <p:cNvPr id="26627" name="Rectangle 3"/>
          <p:cNvSpPr>
            <a:spLocks noChangeArrowheads="1"/>
          </p:cNvSpPr>
          <p:nvPr/>
        </p:nvSpPr>
        <p:spPr bwMode="auto">
          <a:xfrm>
            <a:off x="611796" y="1877328"/>
            <a:ext cx="28308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chemeClr val="tx1"/>
                </a:solidFill>
                <a:latin typeface="宋体" panose="02010600030101010101" pitchFamily="2" charset="-122"/>
                <a:ea typeface="宋体" panose="02010600030101010101" pitchFamily="2" charset="-122"/>
              </a:rPr>
              <a:t>具体传导通路</a:t>
            </a:r>
          </a:p>
        </p:txBody>
      </p:sp>
      <p:sp>
        <p:nvSpPr>
          <p:cNvPr id="10267" name="Rectangle 27"/>
          <p:cNvSpPr>
            <a:spLocks noChangeArrowheads="1"/>
          </p:cNvSpPr>
          <p:nvPr/>
        </p:nvSpPr>
        <p:spPr bwMode="auto">
          <a:xfrm>
            <a:off x="334715" y="1236931"/>
            <a:ext cx="5184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（三）视觉传导通路</a:t>
            </a:r>
            <a:endParaRPr lang="zh-CN" altLang="en-US" sz="2800" b="1" dirty="0">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E6AB1BE2-53FA-417D-868D-46C475F3FE51}"/>
              </a:ext>
            </a:extLst>
          </p:cNvPr>
          <p:cNvSpPr txBox="1"/>
          <p:nvPr/>
        </p:nvSpPr>
        <p:spPr>
          <a:xfrm>
            <a:off x="400984" y="625962"/>
            <a:ext cx="5608040"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一、感觉（上行）传导通路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ChangeArrowheads="1"/>
          </p:cNvSpPr>
          <p:nvPr/>
        </p:nvSpPr>
        <p:spPr bwMode="auto">
          <a:xfrm>
            <a:off x="1187450" y="2134553"/>
            <a:ext cx="2232025" cy="461962"/>
          </a:xfrm>
          <a:prstGeom prst="rect">
            <a:avLst/>
          </a:prstGeom>
          <a:noFill/>
          <a:ln w="9525">
            <a:noFill/>
            <a:miter lim="800000"/>
          </a:ln>
          <a:effectLst/>
        </p:spPr>
        <p:txBody>
          <a:bodyPr>
            <a:spAutoFit/>
          </a:bodyPr>
          <a:lstStyle/>
          <a:p>
            <a:pPr>
              <a:buFontTx/>
              <a:buNone/>
              <a:defRPr/>
            </a:pPr>
            <a:r>
              <a:rPr kumimoji="1" lang="zh-CN" altLang="en-US" sz="2400" b="1" dirty="0">
                <a:solidFill>
                  <a:schemeClr val="tx1"/>
                </a:solidFill>
                <a:effectLst>
                  <a:outerShdw blurRad="38100" dist="38100" dir="2700000" algn="tl">
                    <a:srgbClr val="000000">
                      <a:alpha val="43137"/>
                    </a:srgbClr>
                  </a:outerShdw>
                </a:effectLst>
                <a:latin typeface="Times New Roman" panose="02020603050405020304" pitchFamily="18" charset="0"/>
              </a:rPr>
              <a:t>上运动神经元</a:t>
            </a:r>
          </a:p>
        </p:txBody>
      </p:sp>
      <p:sp>
        <p:nvSpPr>
          <p:cNvPr id="22532" name="Text Box 2"/>
          <p:cNvSpPr txBox="1">
            <a:spLocks noChangeArrowheads="1"/>
          </p:cNvSpPr>
          <p:nvPr/>
        </p:nvSpPr>
        <p:spPr bwMode="auto">
          <a:xfrm>
            <a:off x="6027738" y="3849053"/>
            <a:ext cx="2514600" cy="406400"/>
          </a:xfrm>
          <a:prstGeom prst="rect">
            <a:avLst/>
          </a:prstGeom>
          <a:noFill/>
          <a:ln w="9525">
            <a:solidFill>
              <a:srgbClr val="333399"/>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r>
              <a:rPr lang="zh-CN" altLang="en-US" sz="2000" b="1">
                <a:solidFill>
                  <a:srgbClr val="333399"/>
                </a:solidFill>
                <a:latin typeface="Times New Roman" panose="02020603050405020304" pitchFamily="18" charset="0"/>
              </a:rPr>
              <a:t>脊髓前角运动神经元</a:t>
            </a:r>
            <a:endParaRPr lang="zh-CN" altLang="en-US" sz="2400" b="1">
              <a:solidFill>
                <a:srgbClr val="333399"/>
              </a:solidFill>
              <a:latin typeface="Times New Roman" panose="02020603050405020304" pitchFamily="18" charset="0"/>
            </a:endParaRPr>
          </a:p>
        </p:txBody>
      </p:sp>
      <p:sp>
        <p:nvSpPr>
          <p:cNvPr id="22533" name="Rectangle 5"/>
          <p:cNvSpPr>
            <a:spLocks noChangeArrowheads="1"/>
          </p:cNvSpPr>
          <p:nvPr/>
        </p:nvSpPr>
        <p:spPr bwMode="auto">
          <a:xfrm>
            <a:off x="874713" y="3239453"/>
            <a:ext cx="2493962" cy="711200"/>
          </a:xfrm>
          <a:prstGeom prst="rect">
            <a:avLst/>
          </a:prstGeom>
          <a:noFill/>
          <a:ln w="9525">
            <a:solidFill>
              <a:srgbClr val="333399"/>
            </a:solid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lang="zh-CN" altLang="en-US" sz="2000" b="1">
                <a:solidFill>
                  <a:srgbClr val="333399"/>
                </a:solidFill>
                <a:latin typeface="Times New Roman" panose="02020603050405020304" pitchFamily="18" charset="0"/>
              </a:rPr>
              <a:t>大脑皮质躯体运动区</a:t>
            </a:r>
          </a:p>
          <a:p>
            <a:r>
              <a:rPr lang="zh-CN" altLang="en-US" sz="2000" b="1">
                <a:solidFill>
                  <a:srgbClr val="333399"/>
                </a:solidFill>
                <a:latin typeface="Times New Roman" panose="02020603050405020304" pitchFamily="18" charset="0"/>
              </a:rPr>
              <a:t>锥体细胞</a:t>
            </a:r>
          </a:p>
        </p:txBody>
      </p:sp>
      <p:sp>
        <p:nvSpPr>
          <p:cNvPr id="22534" name="Rectangle 6"/>
          <p:cNvSpPr>
            <a:spLocks noChangeArrowheads="1"/>
          </p:cNvSpPr>
          <p:nvPr/>
        </p:nvSpPr>
        <p:spPr bwMode="auto">
          <a:xfrm>
            <a:off x="4579938" y="2782253"/>
            <a:ext cx="1206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皮质核束</a:t>
            </a:r>
          </a:p>
        </p:txBody>
      </p:sp>
      <p:sp>
        <p:nvSpPr>
          <p:cNvPr id="22535" name="Rectangle 7"/>
          <p:cNvSpPr>
            <a:spLocks noChangeArrowheads="1"/>
          </p:cNvSpPr>
          <p:nvPr/>
        </p:nvSpPr>
        <p:spPr bwMode="auto">
          <a:xfrm>
            <a:off x="4503738" y="3620453"/>
            <a:ext cx="14620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皮质脊髓束</a:t>
            </a:r>
          </a:p>
        </p:txBody>
      </p:sp>
      <p:sp>
        <p:nvSpPr>
          <p:cNvPr id="22536" name="Rectangle 8"/>
          <p:cNvSpPr>
            <a:spLocks noChangeArrowheads="1"/>
          </p:cNvSpPr>
          <p:nvPr/>
        </p:nvSpPr>
        <p:spPr bwMode="auto">
          <a:xfrm>
            <a:off x="3463925" y="3163253"/>
            <a:ext cx="9509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锥体束</a:t>
            </a:r>
          </a:p>
        </p:txBody>
      </p:sp>
      <p:sp>
        <p:nvSpPr>
          <p:cNvPr id="22537" name="Line 9"/>
          <p:cNvSpPr>
            <a:spLocks noChangeShapeType="1"/>
          </p:cNvSpPr>
          <p:nvPr/>
        </p:nvSpPr>
        <p:spPr bwMode="auto">
          <a:xfrm>
            <a:off x="3402013" y="3582353"/>
            <a:ext cx="1011237" cy="0"/>
          </a:xfrm>
          <a:prstGeom prst="line">
            <a:avLst/>
          </a:prstGeom>
          <a:noFill/>
          <a:ln w="28575">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538" name="AutoShape 10"/>
          <p:cNvSpPr/>
          <p:nvPr/>
        </p:nvSpPr>
        <p:spPr bwMode="auto">
          <a:xfrm>
            <a:off x="4427538" y="3163253"/>
            <a:ext cx="76200" cy="838200"/>
          </a:xfrm>
          <a:prstGeom prst="leftBrace">
            <a:avLst>
              <a:gd name="adj1" fmla="val 91616"/>
              <a:gd name="adj2" fmla="val 50000"/>
            </a:avLst>
          </a:prstGeom>
          <a:noFill/>
          <a:ln w="31750">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39" name="Line 13"/>
          <p:cNvSpPr>
            <a:spLocks noChangeShapeType="1"/>
          </p:cNvSpPr>
          <p:nvPr/>
        </p:nvSpPr>
        <p:spPr bwMode="auto">
          <a:xfrm>
            <a:off x="4579938" y="3163253"/>
            <a:ext cx="1447800" cy="1587"/>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0" name="Line 14"/>
          <p:cNvSpPr>
            <a:spLocks noChangeShapeType="1"/>
          </p:cNvSpPr>
          <p:nvPr/>
        </p:nvSpPr>
        <p:spPr bwMode="auto">
          <a:xfrm>
            <a:off x="4579938" y="4001453"/>
            <a:ext cx="1447800" cy="1587"/>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1" name="Rectangle 15"/>
          <p:cNvSpPr>
            <a:spLocks noChangeArrowheads="1"/>
          </p:cNvSpPr>
          <p:nvPr/>
        </p:nvSpPr>
        <p:spPr bwMode="auto">
          <a:xfrm>
            <a:off x="6103938" y="2934653"/>
            <a:ext cx="2238375" cy="406400"/>
          </a:xfrm>
          <a:prstGeom prst="rect">
            <a:avLst/>
          </a:prstGeom>
          <a:noFill/>
          <a:ln w="9525">
            <a:solidFill>
              <a:srgbClr val="333399"/>
            </a:solid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lang="zh-CN" altLang="en-US" sz="2000" b="1">
                <a:solidFill>
                  <a:srgbClr val="333399"/>
                </a:solidFill>
                <a:latin typeface="Times New Roman" panose="02020603050405020304" pitchFamily="18" charset="0"/>
              </a:rPr>
              <a:t>脑神经躯体运动核</a:t>
            </a:r>
            <a:endParaRPr lang="zh-CN" altLang="en-US" sz="2400" b="1">
              <a:solidFill>
                <a:srgbClr val="333399"/>
              </a:solidFill>
              <a:latin typeface="Times New Roman" panose="02020603050405020304" pitchFamily="18" charset="0"/>
            </a:endParaRPr>
          </a:p>
        </p:txBody>
      </p:sp>
      <p:sp>
        <p:nvSpPr>
          <p:cNvPr id="20" name="Rectangle 4"/>
          <p:cNvSpPr>
            <a:spLocks noChangeArrowheads="1"/>
          </p:cNvSpPr>
          <p:nvPr/>
        </p:nvSpPr>
        <p:spPr bwMode="auto">
          <a:xfrm>
            <a:off x="6227763" y="1982153"/>
            <a:ext cx="2160587" cy="603250"/>
          </a:xfrm>
          <a:prstGeom prst="rect">
            <a:avLst/>
          </a:prstGeom>
          <a:noFill/>
          <a:ln w="9525">
            <a:noFill/>
            <a:miter lim="800000"/>
          </a:ln>
          <a:effectLst/>
        </p:spPr>
        <p:txBody>
          <a:bodyPr>
            <a:spAutoFit/>
          </a:bodyPr>
          <a:lstStyle/>
          <a:p>
            <a:pPr>
              <a:lnSpc>
                <a:spcPct val="160000"/>
              </a:lnSpc>
              <a:buFontTx/>
              <a:buNone/>
              <a:defRPr/>
            </a:pPr>
            <a:r>
              <a:rPr kumimoji="1" lang="zh-CN" altLang="en-US" sz="2400" b="1" dirty="0">
                <a:solidFill>
                  <a:schemeClr val="tx1"/>
                </a:solidFill>
                <a:effectLst>
                  <a:outerShdw blurRad="38100" dist="38100" dir="2700000" algn="tl">
                    <a:srgbClr val="000000">
                      <a:alpha val="43137"/>
                    </a:srgbClr>
                  </a:outerShdw>
                </a:effectLst>
                <a:latin typeface="Times New Roman" panose="02020603050405020304" pitchFamily="18" charset="0"/>
              </a:rPr>
              <a:t>下运动神经元</a:t>
            </a:r>
          </a:p>
        </p:txBody>
      </p:sp>
      <p:sp>
        <p:nvSpPr>
          <p:cNvPr id="21" name="圆角矩形 20"/>
          <p:cNvSpPr/>
          <p:nvPr/>
        </p:nvSpPr>
        <p:spPr>
          <a:xfrm>
            <a:off x="874713" y="3121978"/>
            <a:ext cx="2532062" cy="935037"/>
          </a:xfrm>
          <a:prstGeom prst="roundRect">
            <a:avLst/>
          </a:prstGeom>
          <a:noFill/>
          <a:ln w="38100" cap="flat" cmpd="sng" algn="ctr">
            <a:solidFill>
              <a:schemeClr val="tx1"/>
            </a:solidFill>
            <a:prstDash val="sysDot"/>
          </a:ln>
          <a:effectLst/>
        </p:spPr>
        <p:txBody>
          <a:bodyPr anchor="ctr"/>
          <a:lstStyle/>
          <a:p>
            <a:pPr algn="ctr">
              <a:buFontTx/>
              <a:buNone/>
              <a:defRPr/>
            </a:pPr>
            <a:endParaRPr lang="zh-CN" altLang="en-US">
              <a:solidFill>
                <a:srgbClr val="FFFFFF"/>
              </a:solidFill>
              <a:latin typeface="Arial" panose="020B0604020202020204" pitchFamily="34" charset="0"/>
              <a:ea typeface="宋体" panose="02010600030101010101" pitchFamily="2" charset="-122"/>
            </a:endParaRPr>
          </a:p>
        </p:txBody>
      </p:sp>
      <p:sp>
        <p:nvSpPr>
          <p:cNvPr id="22" name="圆角矩形 21"/>
          <p:cNvSpPr/>
          <p:nvPr/>
        </p:nvSpPr>
        <p:spPr>
          <a:xfrm>
            <a:off x="6011863" y="2855278"/>
            <a:ext cx="2605087" cy="1511300"/>
          </a:xfrm>
          <a:prstGeom prst="roundRect">
            <a:avLst/>
          </a:prstGeom>
          <a:noFill/>
          <a:ln w="38100" cap="flat" cmpd="sng" algn="ctr">
            <a:solidFill>
              <a:schemeClr val="tx1"/>
            </a:solidFill>
            <a:prstDash val="sysDot"/>
          </a:ln>
          <a:effectLst/>
        </p:spPr>
        <p:txBody>
          <a:bodyPr anchor="ctr"/>
          <a:lstStyle/>
          <a:p>
            <a:pPr algn="ctr">
              <a:buFontTx/>
              <a:buNone/>
              <a:defRPr/>
            </a:pPr>
            <a:endParaRPr lang="zh-CN" altLang="en-US">
              <a:solidFill>
                <a:srgbClr val="FFFFFF"/>
              </a:solidFill>
              <a:latin typeface="Arial" panose="020B0604020202020204" pitchFamily="34" charset="0"/>
              <a:ea typeface="宋体" panose="02010600030101010101" pitchFamily="2" charset="-122"/>
            </a:endParaRPr>
          </a:p>
        </p:txBody>
      </p:sp>
      <p:sp>
        <p:nvSpPr>
          <p:cNvPr id="10267" name="Rectangle 27"/>
          <p:cNvSpPr>
            <a:spLocks noChangeArrowheads="1"/>
          </p:cNvSpPr>
          <p:nvPr/>
        </p:nvSpPr>
        <p:spPr bwMode="auto">
          <a:xfrm>
            <a:off x="168275" y="1297940"/>
            <a:ext cx="5184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（一）锥体系</a:t>
            </a:r>
            <a:endParaRPr lang="zh-CN" altLang="en-US" sz="2800" b="1">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2AC94458-86E7-4146-A3E6-136937F238FF}"/>
              </a:ext>
            </a:extLst>
          </p:cNvPr>
          <p:cNvSpPr txBox="1"/>
          <p:nvPr/>
        </p:nvSpPr>
        <p:spPr>
          <a:xfrm>
            <a:off x="242071" y="530891"/>
            <a:ext cx="6880181"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二、运动（下行）传导通路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4572000" y="1392238"/>
            <a:ext cx="1944688" cy="457200"/>
          </a:xfrm>
          <a:prstGeom prst="rect">
            <a:avLst/>
          </a:prstGeom>
          <a:noFill/>
          <a:ln w="9525">
            <a:noFill/>
            <a:miter lim="800000"/>
          </a:ln>
          <a:effectLst/>
        </p:spPr>
        <p:txBody>
          <a:bodyPr>
            <a:spAutoFit/>
          </a:bodyPr>
          <a:lstStyle/>
          <a:p>
            <a:pPr>
              <a:buFontTx/>
              <a:buNone/>
              <a:defRPr/>
            </a:pPr>
            <a:r>
              <a:rPr kumimoji="1" lang="zh-CN" altLang="en-US" sz="2400" b="1">
                <a:effectLst>
                  <a:outerShdw blurRad="38100" dist="38100" dir="2700000" algn="tl">
                    <a:srgbClr val="C0C0C0"/>
                  </a:outerShdw>
                </a:effectLst>
                <a:latin typeface="Times New Roman" panose="02020603050405020304" pitchFamily="18" charset="0"/>
              </a:rPr>
              <a:t>皮质脊髓束</a:t>
            </a:r>
          </a:p>
        </p:txBody>
      </p:sp>
      <p:sp>
        <p:nvSpPr>
          <p:cNvPr id="24580" name="Line 6"/>
          <p:cNvSpPr>
            <a:spLocks noChangeShapeType="1"/>
          </p:cNvSpPr>
          <p:nvPr/>
        </p:nvSpPr>
        <p:spPr bwMode="auto">
          <a:xfrm>
            <a:off x="5624513" y="1241108"/>
            <a:ext cx="0" cy="215900"/>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67" name="Rectangle 7"/>
          <p:cNvSpPr>
            <a:spLocks noChangeArrowheads="1"/>
          </p:cNvSpPr>
          <p:nvPr/>
        </p:nvSpPr>
        <p:spPr bwMode="auto">
          <a:xfrm>
            <a:off x="3232150" y="2208213"/>
            <a:ext cx="1784350" cy="1187450"/>
          </a:xfrm>
          <a:prstGeom prst="rect">
            <a:avLst/>
          </a:prstGeom>
          <a:noFill/>
          <a:ln w="9525">
            <a:noFill/>
            <a:miter lim="800000"/>
          </a:ln>
          <a:effectLst/>
        </p:spPr>
        <p:txBody>
          <a:bodyPr wrap="none">
            <a:spAutoFit/>
          </a:bodyPr>
          <a:lstStyle/>
          <a:p>
            <a:pPr algn="ctr">
              <a:buFontTx/>
              <a:buNone/>
              <a:defRPr/>
            </a:pPr>
            <a:r>
              <a:rPr kumimoji="1" lang="zh-CN" altLang="en-US" sz="2400" b="1">
                <a:effectLst>
                  <a:outerShdw blurRad="38100" dist="38100" dir="2700000" algn="tl">
                    <a:srgbClr val="C0C0C0"/>
                  </a:outerShdw>
                </a:effectLst>
                <a:latin typeface="Times New Roman" panose="02020603050405020304" pitchFamily="18" charset="0"/>
              </a:rPr>
              <a:t>（大部分） </a:t>
            </a:r>
          </a:p>
          <a:p>
            <a:pPr algn="ctr">
              <a:buFontTx/>
              <a:buNone/>
              <a:defRPr/>
            </a:pPr>
            <a:r>
              <a:rPr kumimoji="1" lang="zh-CN" altLang="en-US" sz="2400" b="1">
                <a:effectLst>
                  <a:outerShdw blurRad="38100" dist="38100" dir="2700000" algn="tl">
                    <a:srgbClr val="C0C0C0"/>
                  </a:outerShdw>
                </a:effectLst>
                <a:highlight>
                  <a:srgbClr val="FFFF00"/>
                </a:highlight>
                <a:latin typeface="Times New Roman" panose="02020603050405020304" pitchFamily="18" charset="0"/>
              </a:rPr>
              <a:t>锥体交叉</a:t>
            </a:r>
            <a:endParaRPr kumimoji="1" lang="zh-CN" altLang="en-US" sz="2400" b="1">
              <a:effectLst>
                <a:outerShdw blurRad="38100" dist="38100" dir="2700000" algn="tl">
                  <a:srgbClr val="C0C0C0"/>
                </a:outerShdw>
              </a:effectLst>
              <a:latin typeface="Times New Roman" panose="02020603050405020304" pitchFamily="18" charset="0"/>
            </a:endParaRPr>
          </a:p>
          <a:p>
            <a:pPr algn="ctr">
              <a:buFontTx/>
              <a:buNone/>
              <a:defRPr/>
            </a:pPr>
            <a:endParaRPr kumimoji="1" lang="en-US" altLang="zh-CN" sz="2400" b="1">
              <a:effectLst>
                <a:outerShdw blurRad="38100" dist="38100" dir="2700000" algn="tl">
                  <a:srgbClr val="C0C0C0"/>
                </a:outerShdw>
              </a:effectLst>
              <a:latin typeface="Times New Roman" panose="02020603050405020304" pitchFamily="18" charset="0"/>
            </a:endParaRPr>
          </a:p>
        </p:txBody>
      </p:sp>
      <p:sp>
        <p:nvSpPr>
          <p:cNvPr id="40968" name="Rectangle 8"/>
          <p:cNvSpPr>
            <a:spLocks noChangeArrowheads="1"/>
          </p:cNvSpPr>
          <p:nvPr/>
        </p:nvSpPr>
        <p:spPr bwMode="auto">
          <a:xfrm>
            <a:off x="6270625" y="2154238"/>
            <a:ext cx="1784350" cy="822325"/>
          </a:xfrm>
          <a:prstGeom prst="rect">
            <a:avLst/>
          </a:prstGeom>
          <a:noFill/>
          <a:ln w="9525">
            <a:noFill/>
            <a:miter lim="800000"/>
          </a:ln>
          <a:effectLst/>
        </p:spPr>
        <p:txBody>
          <a:bodyPr wrap="none">
            <a:spAutoFit/>
          </a:bodyPr>
          <a:lstStyle/>
          <a:p>
            <a:pPr algn="ctr">
              <a:buFontTx/>
              <a:buNone/>
              <a:defRPr/>
            </a:pPr>
            <a:r>
              <a:rPr kumimoji="1" lang="zh-CN" altLang="en-US" sz="2400" b="1">
                <a:effectLst>
                  <a:outerShdw blurRad="38100" dist="38100" dir="2700000" algn="tl">
                    <a:srgbClr val="C0C0C0"/>
                  </a:outerShdw>
                </a:effectLst>
                <a:latin typeface="Times New Roman" panose="02020603050405020304" pitchFamily="18" charset="0"/>
              </a:rPr>
              <a:t>（小部分） </a:t>
            </a:r>
          </a:p>
          <a:p>
            <a:pPr algn="ctr">
              <a:buFontTx/>
              <a:buNone/>
              <a:defRPr/>
            </a:pPr>
            <a:r>
              <a:rPr kumimoji="1" lang="zh-CN" altLang="en-US" sz="2400" b="1">
                <a:effectLst>
                  <a:outerShdw blurRad="38100" dist="38100" dir="2700000" algn="tl">
                    <a:srgbClr val="C0C0C0"/>
                  </a:outerShdw>
                </a:effectLst>
                <a:highlight>
                  <a:srgbClr val="FFFF00"/>
                </a:highlight>
                <a:latin typeface="Times New Roman" panose="02020603050405020304" pitchFamily="18" charset="0"/>
              </a:rPr>
              <a:t>不交叉纤维</a:t>
            </a:r>
          </a:p>
        </p:txBody>
      </p:sp>
      <p:sp>
        <p:nvSpPr>
          <p:cNvPr id="40969" name="Rectangle 9"/>
          <p:cNvSpPr>
            <a:spLocks noChangeArrowheads="1"/>
          </p:cNvSpPr>
          <p:nvPr/>
        </p:nvSpPr>
        <p:spPr bwMode="auto">
          <a:xfrm>
            <a:off x="2916238" y="3357563"/>
            <a:ext cx="2233612" cy="457200"/>
          </a:xfrm>
          <a:prstGeom prst="rect">
            <a:avLst/>
          </a:prstGeom>
          <a:noFill/>
          <a:ln w="9525">
            <a:noFill/>
            <a:miter lim="800000"/>
          </a:ln>
          <a:effectLst/>
        </p:spPr>
        <p:txBody>
          <a:bodyPr>
            <a:spAutoFit/>
          </a:bodyPr>
          <a:lstStyle/>
          <a:p>
            <a:pPr algn="ctr">
              <a:buFontTx/>
              <a:buNone/>
              <a:defRPr/>
            </a:pPr>
            <a:r>
              <a:rPr kumimoji="1" lang="zh-CN" altLang="en-US" sz="2400" b="1" u="sng">
                <a:solidFill>
                  <a:srgbClr val="333399"/>
                </a:solidFill>
                <a:effectLst>
                  <a:outerShdw blurRad="38100" dist="38100" dir="2700000" algn="tl">
                    <a:srgbClr val="C0C0C0"/>
                  </a:outerShdw>
                </a:effectLst>
                <a:latin typeface="Times New Roman" panose="02020603050405020304" pitchFamily="18" charset="0"/>
              </a:rPr>
              <a:t>皮质脊髓侧束</a:t>
            </a:r>
            <a:endParaRPr kumimoji="1" lang="zh-CN" altLang="en-US" sz="2400" b="1">
              <a:effectLst>
                <a:outerShdw blurRad="38100" dist="38100" dir="2700000" algn="tl">
                  <a:srgbClr val="C0C0C0"/>
                </a:outerShdw>
              </a:effectLst>
              <a:latin typeface="Times New Roman" panose="02020603050405020304" pitchFamily="18" charset="0"/>
            </a:endParaRPr>
          </a:p>
        </p:txBody>
      </p:sp>
      <p:sp>
        <p:nvSpPr>
          <p:cNvPr id="40970" name="Rectangle 10"/>
          <p:cNvSpPr>
            <a:spLocks noChangeArrowheads="1"/>
          </p:cNvSpPr>
          <p:nvPr/>
        </p:nvSpPr>
        <p:spPr bwMode="auto">
          <a:xfrm>
            <a:off x="6084888" y="3325813"/>
            <a:ext cx="2130425" cy="457200"/>
          </a:xfrm>
          <a:prstGeom prst="rect">
            <a:avLst/>
          </a:prstGeom>
          <a:noFill/>
          <a:ln w="9525">
            <a:noFill/>
            <a:miter lim="800000"/>
          </a:ln>
          <a:effectLst/>
        </p:spPr>
        <p:txBody>
          <a:bodyPr>
            <a:spAutoFit/>
          </a:bodyPr>
          <a:lstStyle/>
          <a:p>
            <a:pPr algn="ctr">
              <a:buFontTx/>
              <a:buNone/>
              <a:defRPr/>
            </a:pPr>
            <a:r>
              <a:rPr kumimoji="1" lang="zh-CN" altLang="en-US" sz="2400" b="1" u="sng">
                <a:solidFill>
                  <a:srgbClr val="333399"/>
                </a:solidFill>
                <a:effectLst>
                  <a:outerShdw blurRad="38100" dist="38100" dir="2700000" algn="tl">
                    <a:srgbClr val="C0C0C0"/>
                  </a:outerShdw>
                </a:effectLst>
                <a:latin typeface="Times New Roman" panose="02020603050405020304" pitchFamily="18" charset="0"/>
              </a:rPr>
              <a:t>皮质脊髓前束</a:t>
            </a:r>
            <a:endParaRPr kumimoji="1" lang="zh-CN" altLang="en-US" sz="2400" b="1">
              <a:effectLst>
                <a:outerShdw blurRad="38100" dist="38100" dir="2700000" algn="tl">
                  <a:srgbClr val="C0C0C0"/>
                </a:outerShdw>
              </a:effectLst>
              <a:latin typeface="Times New Roman" panose="02020603050405020304" pitchFamily="18" charset="0"/>
            </a:endParaRPr>
          </a:p>
        </p:txBody>
      </p:sp>
      <p:sp>
        <p:nvSpPr>
          <p:cNvPr id="40971" name="Rectangle 11"/>
          <p:cNvSpPr>
            <a:spLocks noChangeArrowheads="1"/>
          </p:cNvSpPr>
          <p:nvPr/>
        </p:nvSpPr>
        <p:spPr bwMode="auto">
          <a:xfrm>
            <a:off x="3059113" y="4149725"/>
            <a:ext cx="2125662" cy="1216025"/>
          </a:xfrm>
          <a:prstGeom prst="rect">
            <a:avLst/>
          </a:prstGeom>
          <a:noFill/>
          <a:ln w="28575">
            <a:solidFill>
              <a:schemeClr val="tx1"/>
            </a:solidFill>
            <a:miter lim="800000"/>
          </a:ln>
          <a:effectLst/>
        </p:spPr>
        <p:txBody>
          <a:bodyPr>
            <a:spAutoFit/>
          </a:bodyPr>
          <a:lstStyle/>
          <a:p>
            <a:pPr algn="ctr">
              <a:buFontTx/>
              <a:buNone/>
              <a:defRPr/>
            </a:pPr>
            <a:r>
              <a:rPr kumimoji="1" lang="zh-CN" altLang="en-US" sz="2400" b="1">
                <a:effectLst>
                  <a:outerShdw blurRad="38100" dist="38100" dir="2700000" algn="tl">
                    <a:srgbClr val="C0C0C0"/>
                  </a:outerShdw>
                </a:effectLst>
                <a:latin typeface="宋体" panose="02010600030101010101" pitchFamily="2" charset="-122"/>
              </a:rPr>
              <a:t>同侧脊髓前角</a:t>
            </a:r>
          </a:p>
          <a:p>
            <a:pPr algn="ctr">
              <a:buFontTx/>
              <a:buNone/>
              <a:defRPr/>
            </a:pPr>
            <a:r>
              <a:rPr kumimoji="1" lang="zh-CN" altLang="en-US" sz="2400" b="1">
                <a:effectLst>
                  <a:outerShdw blurRad="38100" dist="38100" dir="2700000" algn="tl">
                    <a:srgbClr val="C0C0C0"/>
                  </a:outerShdw>
                </a:effectLst>
                <a:latin typeface="宋体" panose="02010600030101010101" pitchFamily="2" charset="-122"/>
              </a:rPr>
              <a:t>  运动外侧核</a:t>
            </a:r>
          </a:p>
          <a:p>
            <a:pPr algn="ctr">
              <a:buFontTx/>
              <a:buNone/>
              <a:defRPr/>
            </a:pPr>
            <a:r>
              <a:rPr kumimoji="1" lang="zh-CN" altLang="en-US" sz="2400" b="1">
                <a:effectLst>
                  <a:outerShdw blurRad="38100" dist="38100" dir="2700000" algn="tl">
                    <a:srgbClr val="C0C0C0"/>
                  </a:outerShdw>
                </a:effectLst>
                <a:latin typeface="宋体" panose="02010600030101010101" pitchFamily="2" charset="-122"/>
              </a:rPr>
              <a:t>（直至骶髓）</a:t>
            </a:r>
          </a:p>
        </p:txBody>
      </p:sp>
      <p:sp>
        <p:nvSpPr>
          <p:cNvPr id="40972" name="Rectangle 12"/>
          <p:cNvSpPr>
            <a:spLocks noChangeArrowheads="1"/>
          </p:cNvSpPr>
          <p:nvPr/>
        </p:nvSpPr>
        <p:spPr bwMode="auto">
          <a:xfrm>
            <a:off x="6199188" y="4162425"/>
            <a:ext cx="2346325" cy="1216025"/>
          </a:xfrm>
          <a:prstGeom prst="rect">
            <a:avLst/>
          </a:prstGeom>
          <a:noFill/>
          <a:ln w="28575">
            <a:solidFill>
              <a:schemeClr val="tx1"/>
            </a:solidFill>
            <a:miter lim="800000"/>
          </a:ln>
          <a:effectLst/>
        </p:spPr>
        <p:txBody>
          <a:bodyPr wrap="none">
            <a:spAutoFit/>
          </a:bodyPr>
          <a:lstStyle/>
          <a:p>
            <a:pPr algn="ctr">
              <a:buFontTx/>
              <a:buNone/>
              <a:defRPr/>
            </a:pPr>
            <a:r>
              <a:rPr kumimoji="1" lang="zh-CN" altLang="en-US" sz="2400" b="1">
                <a:effectLst>
                  <a:outerShdw blurRad="38100" dist="38100" dir="2700000" algn="tl">
                    <a:srgbClr val="C0C0C0"/>
                  </a:outerShdw>
                </a:effectLst>
                <a:latin typeface="Times New Roman" panose="02020603050405020304" pitchFamily="18" charset="0"/>
              </a:rPr>
              <a:t>双侧脊髓前角</a:t>
            </a:r>
          </a:p>
          <a:p>
            <a:pPr algn="ctr">
              <a:buFontTx/>
              <a:buNone/>
              <a:defRPr/>
            </a:pPr>
            <a:r>
              <a:rPr kumimoji="1" lang="zh-CN" altLang="en-US" sz="2400" b="1">
                <a:effectLst>
                  <a:outerShdw blurRad="38100" dist="38100" dir="2700000" algn="tl">
                    <a:srgbClr val="C0C0C0"/>
                  </a:outerShdw>
                </a:effectLst>
                <a:latin typeface="Times New Roman" panose="02020603050405020304" pitchFamily="18" charset="0"/>
              </a:rPr>
              <a:t>运动内侧核</a:t>
            </a:r>
          </a:p>
          <a:p>
            <a:pPr algn="ctr">
              <a:buFontTx/>
              <a:buNone/>
              <a:defRPr/>
            </a:pPr>
            <a:r>
              <a:rPr kumimoji="1" lang="zh-CN" altLang="en-US" sz="2400" b="1">
                <a:effectLst>
                  <a:outerShdw blurRad="38100" dist="38100" dir="2700000" algn="tl">
                    <a:srgbClr val="C0C0C0"/>
                  </a:outerShdw>
                </a:effectLst>
                <a:latin typeface="Times New Roman" panose="02020603050405020304" pitchFamily="18" charset="0"/>
              </a:rPr>
              <a:t>（只至上胸节）</a:t>
            </a:r>
          </a:p>
        </p:txBody>
      </p:sp>
      <p:sp>
        <p:nvSpPr>
          <p:cNvPr id="24587" name="Line 13"/>
          <p:cNvSpPr>
            <a:spLocks noChangeShapeType="1"/>
          </p:cNvSpPr>
          <p:nvPr/>
        </p:nvSpPr>
        <p:spPr bwMode="auto">
          <a:xfrm>
            <a:off x="4064000" y="2032000"/>
            <a:ext cx="3065463"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8" name="Line 14"/>
          <p:cNvSpPr>
            <a:spLocks noChangeShapeType="1"/>
          </p:cNvSpPr>
          <p:nvPr/>
        </p:nvSpPr>
        <p:spPr bwMode="auto">
          <a:xfrm>
            <a:off x="5608638" y="1851025"/>
            <a:ext cx="0" cy="15875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9" name="Line 15"/>
          <p:cNvSpPr>
            <a:spLocks noChangeShapeType="1"/>
          </p:cNvSpPr>
          <p:nvPr/>
        </p:nvSpPr>
        <p:spPr bwMode="auto">
          <a:xfrm>
            <a:off x="4064000" y="2032000"/>
            <a:ext cx="0" cy="215900"/>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90" name="Line 16"/>
          <p:cNvSpPr>
            <a:spLocks noChangeShapeType="1"/>
          </p:cNvSpPr>
          <p:nvPr/>
        </p:nvSpPr>
        <p:spPr bwMode="auto">
          <a:xfrm>
            <a:off x="7127875" y="2024063"/>
            <a:ext cx="0" cy="215900"/>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91" name="Line 17"/>
          <p:cNvSpPr>
            <a:spLocks noChangeShapeType="1"/>
          </p:cNvSpPr>
          <p:nvPr/>
        </p:nvSpPr>
        <p:spPr bwMode="auto">
          <a:xfrm flipH="1">
            <a:off x="7175500" y="3763963"/>
            <a:ext cx="0" cy="41592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92" name="Line 20"/>
          <p:cNvSpPr>
            <a:spLocks noChangeShapeType="1"/>
          </p:cNvSpPr>
          <p:nvPr/>
        </p:nvSpPr>
        <p:spPr bwMode="auto">
          <a:xfrm flipH="1">
            <a:off x="4119563" y="3770313"/>
            <a:ext cx="0" cy="41592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94" name="Rectangle 23"/>
          <p:cNvSpPr>
            <a:spLocks noChangeArrowheads="1"/>
          </p:cNvSpPr>
          <p:nvPr/>
        </p:nvSpPr>
        <p:spPr bwMode="auto">
          <a:xfrm>
            <a:off x="2655888" y="5706745"/>
            <a:ext cx="292417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ctr">
              <a:lnSpc>
                <a:spcPct val="90000"/>
              </a:lnSpc>
              <a:spcBef>
                <a:spcPct val="20000"/>
              </a:spcBef>
            </a:pPr>
            <a:r>
              <a:rPr lang="zh-CN" altLang="en-US" sz="2400" b="1">
                <a:solidFill>
                  <a:schemeClr val="tx1"/>
                </a:solidFill>
              </a:rPr>
              <a:t>同侧四肢</a:t>
            </a:r>
          </a:p>
          <a:p>
            <a:pPr marL="342900" indent="-342900" algn="ctr">
              <a:lnSpc>
                <a:spcPct val="90000"/>
              </a:lnSpc>
              <a:spcBef>
                <a:spcPct val="20000"/>
              </a:spcBef>
            </a:pPr>
            <a:r>
              <a:rPr lang="zh-CN" altLang="en-US" sz="2400" b="1"/>
              <a:t>骨骼肌运动</a:t>
            </a:r>
          </a:p>
        </p:txBody>
      </p:sp>
      <p:sp>
        <p:nvSpPr>
          <p:cNvPr id="24595" name="Text Box 25"/>
          <p:cNvSpPr txBox="1">
            <a:spLocks noChangeArrowheads="1"/>
          </p:cNvSpPr>
          <p:nvPr/>
        </p:nvSpPr>
        <p:spPr bwMode="auto">
          <a:xfrm>
            <a:off x="3951605" y="476250"/>
            <a:ext cx="3744595" cy="747395"/>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a:no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ctr">
              <a:spcBef>
                <a:spcPct val="50000"/>
              </a:spcBef>
            </a:pPr>
            <a:r>
              <a:rPr lang="zh-CN" altLang="en-US" sz="2400" b="1">
                <a:latin typeface="Times New Roman" panose="02020603050405020304" pitchFamily="18" charset="0"/>
              </a:rPr>
              <a:t>中央前回中、上部和中央旁小叶前部的锥体细胞</a:t>
            </a:r>
          </a:p>
        </p:txBody>
      </p:sp>
      <p:sp>
        <p:nvSpPr>
          <p:cNvPr id="24596" name="Rectangle 30"/>
          <p:cNvSpPr>
            <a:spLocks noChangeArrowheads="1"/>
          </p:cNvSpPr>
          <p:nvPr/>
        </p:nvSpPr>
        <p:spPr bwMode="auto">
          <a:xfrm>
            <a:off x="5722938" y="5706745"/>
            <a:ext cx="2881312"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ctr">
              <a:lnSpc>
                <a:spcPct val="90000"/>
              </a:lnSpc>
              <a:spcBef>
                <a:spcPct val="20000"/>
              </a:spcBef>
            </a:pPr>
            <a:r>
              <a:rPr lang="zh-CN" altLang="en-US" sz="2400" b="1">
                <a:solidFill>
                  <a:schemeClr val="tx1"/>
                </a:solidFill>
              </a:rPr>
              <a:t>双侧躯干</a:t>
            </a:r>
          </a:p>
          <a:p>
            <a:pPr marL="342900" indent="-342900" algn="ctr">
              <a:lnSpc>
                <a:spcPct val="90000"/>
              </a:lnSpc>
              <a:spcBef>
                <a:spcPct val="20000"/>
              </a:spcBef>
            </a:pPr>
            <a:r>
              <a:rPr lang="zh-CN" altLang="en-US" sz="2400" b="1"/>
              <a:t>骨骼肌运动</a:t>
            </a:r>
          </a:p>
        </p:txBody>
      </p:sp>
      <p:sp>
        <p:nvSpPr>
          <p:cNvPr id="24597" name="Line 31"/>
          <p:cNvSpPr>
            <a:spLocks noChangeShapeType="1"/>
          </p:cNvSpPr>
          <p:nvPr/>
        </p:nvSpPr>
        <p:spPr bwMode="auto">
          <a:xfrm>
            <a:off x="7175500" y="5384800"/>
            <a:ext cx="4445" cy="34988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98" name="Line 32"/>
          <p:cNvSpPr>
            <a:spLocks noChangeShapeType="1"/>
          </p:cNvSpPr>
          <p:nvPr/>
        </p:nvSpPr>
        <p:spPr bwMode="auto">
          <a:xfrm flipH="1">
            <a:off x="4123690" y="5377180"/>
            <a:ext cx="635" cy="35750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99" name="Line 34"/>
          <p:cNvSpPr>
            <a:spLocks noChangeShapeType="1"/>
          </p:cNvSpPr>
          <p:nvPr/>
        </p:nvSpPr>
        <p:spPr bwMode="auto">
          <a:xfrm flipH="1">
            <a:off x="7180263" y="2959100"/>
            <a:ext cx="0" cy="41592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00" name="Line 35"/>
          <p:cNvSpPr>
            <a:spLocks noChangeShapeType="1"/>
          </p:cNvSpPr>
          <p:nvPr/>
        </p:nvSpPr>
        <p:spPr bwMode="auto">
          <a:xfrm flipH="1">
            <a:off x="4124325" y="3036888"/>
            <a:ext cx="0" cy="415925"/>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01" name="Rectangle 36"/>
          <p:cNvSpPr>
            <a:spLocks noChangeArrowheads="1"/>
          </p:cNvSpPr>
          <p:nvPr/>
        </p:nvSpPr>
        <p:spPr bwMode="auto">
          <a:xfrm>
            <a:off x="6373813" y="1401763"/>
            <a:ext cx="2216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latin typeface="Times New Roman" panose="02020603050405020304" pitchFamily="18" charset="0"/>
              </a:rPr>
              <a:t>(</a:t>
            </a:r>
            <a:r>
              <a:rPr lang="zh-CN" altLang="en-US" sz="2400" b="1">
                <a:latin typeface="Times New Roman" panose="02020603050405020304" pitchFamily="18" charset="0"/>
              </a:rPr>
              <a:t>经内囊后肢等</a:t>
            </a:r>
            <a:r>
              <a:rPr lang="en-US" altLang="zh-CN" sz="2400" b="1">
                <a:latin typeface="Times New Roman" panose="02020603050405020304" pitchFamily="18" charset="0"/>
              </a:rPr>
              <a:t>)</a:t>
            </a:r>
          </a:p>
        </p:txBody>
      </p:sp>
      <p:sp>
        <p:nvSpPr>
          <p:cNvPr id="24602" name="Text Box 37"/>
          <p:cNvSpPr txBox="1">
            <a:spLocks noChangeArrowheads="1"/>
          </p:cNvSpPr>
          <p:nvPr/>
        </p:nvSpPr>
        <p:spPr bwMode="auto">
          <a:xfrm>
            <a:off x="7667625" y="563245"/>
            <a:ext cx="43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en-US" altLang="zh-CN" sz="2400" b="1">
                <a:solidFill>
                  <a:schemeClr val="tx1"/>
                </a:solidFill>
                <a:latin typeface="Times New Roman" panose="02020603050405020304" pitchFamily="18" charset="0"/>
              </a:rPr>
              <a:t>①</a:t>
            </a:r>
          </a:p>
        </p:txBody>
      </p:sp>
      <p:sp>
        <p:nvSpPr>
          <p:cNvPr id="24603" name="Rectangle 39"/>
          <p:cNvSpPr>
            <a:spLocks noChangeArrowheads="1"/>
          </p:cNvSpPr>
          <p:nvPr/>
        </p:nvSpPr>
        <p:spPr bwMode="auto">
          <a:xfrm>
            <a:off x="5435600" y="4491038"/>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chemeClr val="tx1"/>
                </a:solidFill>
                <a:latin typeface="Times New Roman" panose="02020603050405020304" pitchFamily="18" charset="0"/>
              </a:rPr>
              <a:t>②</a:t>
            </a:r>
          </a:p>
        </p:txBody>
      </p:sp>
      <p:sp>
        <p:nvSpPr>
          <p:cNvPr id="2" name="文本框 1"/>
          <p:cNvSpPr txBox="1"/>
          <p:nvPr/>
        </p:nvSpPr>
        <p:spPr>
          <a:xfrm>
            <a:off x="554037" y="1162050"/>
            <a:ext cx="2052955" cy="460375"/>
          </a:xfrm>
          <a:prstGeom prst="rect">
            <a:avLst/>
          </a:prstGeom>
          <a:noFill/>
        </p:spPr>
        <p:txBody>
          <a:bodyPr wrap="square" rtlCol="0">
            <a:spAutoFit/>
          </a:bodyPr>
          <a:lstStyle/>
          <a:p>
            <a:r>
              <a:rPr lang="en-US" altLang="zh-CN" sz="2400" b="1">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a:latin typeface="Times New Roman" panose="02020603050405020304" pitchFamily="18" charset="0"/>
                <a:ea typeface="宋体" panose="02010600030101010101" pitchFamily="2" charset="-122"/>
                <a:cs typeface="Times New Roman" panose="02020603050405020304" pitchFamily="18" charset="0"/>
              </a:rPr>
              <a:t>皮质脊髓束</a:t>
            </a:r>
          </a:p>
        </p:txBody>
      </p:sp>
      <p:pic>
        <p:nvPicPr>
          <p:cNvPr id="5" name="图片 5" descr="textimage369.jpeg"/>
          <p:cNvPicPr>
            <a:picLocks noChangeAspect="1"/>
          </p:cNvPicPr>
          <p:nvPr/>
        </p:nvPicPr>
        <p:blipFill>
          <a:blip r:embed="rId2"/>
          <a:stretch>
            <a:fillRect/>
          </a:stretch>
        </p:blipFill>
        <p:spPr>
          <a:xfrm>
            <a:off x="544089" y="1691896"/>
            <a:ext cx="2216150" cy="4836186"/>
          </a:xfrm>
          <a:prstGeom prst="rect">
            <a:avLst/>
          </a:prstGeom>
        </p:spPr>
      </p:pic>
      <p:sp>
        <p:nvSpPr>
          <p:cNvPr id="28" name="Rectangle 27">
            <a:extLst>
              <a:ext uri="{FF2B5EF4-FFF2-40B4-BE49-F238E27FC236}">
                <a16:creationId xmlns:a16="http://schemas.microsoft.com/office/drawing/2014/main" id="{61214273-EED1-496A-9AB0-115A82545E4E}"/>
              </a:ext>
            </a:extLst>
          </p:cNvPr>
          <p:cNvSpPr>
            <a:spLocks noChangeArrowheads="1"/>
          </p:cNvSpPr>
          <p:nvPr/>
        </p:nvSpPr>
        <p:spPr bwMode="auto">
          <a:xfrm>
            <a:off x="168275" y="605345"/>
            <a:ext cx="2591964"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（一）锥体系</a:t>
            </a:r>
            <a:endParaRPr lang="zh-CN" altLang="en-US" sz="2800" b="1">
              <a:solidFill>
                <a:schemeClr val="accent5">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灯片编号占位符 3"/>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CA4C215-E670-4408-8B7A-E7A01A64EFF1}" type="slidenum">
              <a:rPr lang="en-US" altLang="zh-CN"/>
              <a:t>139</a:t>
            </a:fld>
            <a:endParaRPr lang="en-US" altLang="zh-CN"/>
          </a:p>
        </p:txBody>
      </p:sp>
      <p:sp>
        <p:nvSpPr>
          <p:cNvPr id="2" name="文本框 1"/>
          <p:cNvSpPr txBox="1"/>
          <p:nvPr/>
        </p:nvSpPr>
        <p:spPr>
          <a:xfrm>
            <a:off x="611639" y="2002184"/>
            <a:ext cx="2052955" cy="460375"/>
          </a:xfrm>
          <a:prstGeom prst="rect">
            <a:avLst/>
          </a:prstGeom>
          <a:noFill/>
        </p:spPr>
        <p:txBody>
          <a:bodyPr wrap="square" rtlCol="0">
            <a:spAutoFit/>
          </a:bodyP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皮质核束</a:t>
            </a:r>
          </a:p>
        </p:txBody>
      </p:sp>
      <p:pic>
        <p:nvPicPr>
          <p:cNvPr id="5" name="图片 5" descr="textimage370.jpeg"/>
          <p:cNvPicPr>
            <a:picLocks noChangeAspect="1"/>
          </p:cNvPicPr>
          <p:nvPr/>
        </p:nvPicPr>
        <p:blipFill>
          <a:blip r:embed="rId2"/>
          <a:stretch>
            <a:fillRect/>
          </a:stretch>
        </p:blipFill>
        <p:spPr>
          <a:xfrm>
            <a:off x="3849320" y="1356728"/>
            <a:ext cx="4266475" cy="4868504"/>
          </a:xfrm>
          <a:prstGeom prst="rect">
            <a:avLst/>
          </a:prstGeom>
        </p:spPr>
      </p:pic>
      <p:sp>
        <p:nvSpPr>
          <p:cNvPr id="6" name="Rectangle 27">
            <a:extLst>
              <a:ext uri="{FF2B5EF4-FFF2-40B4-BE49-F238E27FC236}">
                <a16:creationId xmlns:a16="http://schemas.microsoft.com/office/drawing/2014/main" id="{E02449EB-5CEC-4710-9027-84424CB888E7}"/>
              </a:ext>
            </a:extLst>
          </p:cNvPr>
          <p:cNvSpPr>
            <a:spLocks noChangeArrowheads="1"/>
          </p:cNvSpPr>
          <p:nvPr/>
        </p:nvSpPr>
        <p:spPr bwMode="auto">
          <a:xfrm>
            <a:off x="168275" y="1297940"/>
            <a:ext cx="5184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（一）锥体系</a:t>
            </a:r>
            <a:endParaRPr lang="zh-CN" altLang="en-US" sz="2800" b="1">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DA3B2304-75E1-4F2E-9B54-E63F1C083DD5}"/>
              </a:ext>
            </a:extLst>
          </p:cNvPr>
          <p:cNvSpPr txBox="1"/>
          <p:nvPr/>
        </p:nvSpPr>
        <p:spPr>
          <a:xfrm>
            <a:off x="242071" y="530891"/>
            <a:ext cx="6880181"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二、运动（下行）传导通路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57175" y="422910"/>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a:t>
            </a:r>
            <a:r>
              <a:rPr lang="en-US" altLang="zh-CN" sz="3200" b="1" dirty="0">
                <a:solidFill>
                  <a:srgbClr val="0058A8"/>
                </a:solidFill>
                <a:latin typeface="微软雅黑" panose="020B0503020204020204" pitchFamily="34" charset="-122"/>
                <a:ea typeface="微软雅黑" panose="020B0503020204020204" pitchFamily="34" charset="-122"/>
              </a:rPr>
              <a:t> </a:t>
            </a:r>
            <a:r>
              <a:rPr lang="zh-CN" altLang="en-US" sz="3200" b="1" dirty="0">
                <a:solidFill>
                  <a:srgbClr val="0058A8"/>
                </a:solidFill>
                <a:latin typeface="微软雅黑" panose="020B0503020204020204" pitchFamily="34" charset="-122"/>
                <a:ea typeface="微软雅黑" panose="020B0503020204020204" pitchFamily="34" charset="-122"/>
              </a:rPr>
              <a:t>胸神经前支</a:t>
            </a:r>
          </a:p>
        </p:txBody>
      </p:sp>
      <p:sp>
        <p:nvSpPr>
          <p:cNvPr id="4" name="Text Box 19"/>
          <p:cNvSpPr txBox="1">
            <a:spLocks noChangeArrowheads="1"/>
          </p:cNvSpPr>
          <p:nvPr/>
        </p:nvSpPr>
        <p:spPr bwMode="auto">
          <a:xfrm>
            <a:off x="257175" y="1351915"/>
            <a:ext cx="8593455" cy="1684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zh-CN" altLang="en-US" sz="2400" kern="0" dirty="0">
                <a:solidFill>
                  <a:srgbClr val="000000"/>
                </a:solidFill>
                <a:cs typeface="Times New Roman" panose="02020603050405020304" pitchFamily="18" charset="0"/>
                <a:sym typeface="+mn-ea"/>
              </a:rPr>
              <a:t>胸神经前支共12对,第1~11对胸神经前支均位于相应的肋间隙中,称为</a:t>
            </a:r>
            <a:r>
              <a:rPr lang="zh-CN" altLang="en-US" sz="2400" b="1" kern="0" dirty="0">
                <a:solidFill>
                  <a:srgbClr val="FF0000"/>
                </a:solidFill>
                <a:cs typeface="Times New Roman" panose="02020603050405020304" pitchFamily="18" charset="0"/>
                <a:sym typeface="+mn-ea"/>
              </a:rPr>
              <a:t>肋间神经</a:t>
            </a:r>
            <a:r>
              <a:rPr lang="zh-CN" altLang="en-US" sz="2400" kern="0" dirty="0">
                <a:solidFill>
                  <a:srgbClr val="000000"/>
                </a:solidFill>
                <a:cs typeface="Times New Roman" panose="02020603050405020304" pitchFamily="18" charset="0"/>
                <a:sym typeface="+mn-ea"/>
              </a:rPr>
              <a:t>(intercostal nerves)。第12对胸神经前支位于12肋下方,称</a:t>
            </a:r>
            <a:r>
              <a:rPr lang="zh-CN" altLang="en-US" sz="2400" b="1" kern="0" dirty="0">
                <a:solidFill>
                  <a:srgbClr val="FF0000"/>
                </a:solidFill>
                <a:cs typeface="Times New Roman" panose="02020603050405020304" pitchFamily="18" charset="0"/>
                <a:sym typeface="+mn-ea"/>
              </a:rPr>
              <a:t>肋下神经</a:t>
            </a:r>
            <a:r>
              <a:rPr lang="zh-CN" altLang="en-US" sz="2400" kern="0" dirty="0">
                <a:solidFill>
                  <a:srgbClr val="000000"/>
                </a:solidFill>
                <a:cs typeface="Times New Roman" panose="02020603050405020304" pitchFamily="18" charset="0"/>
                <a:sym typeface="+mn-ea"/>
              </a:rPr>
              <a:t>(subcostal nerve)。</a:t>
            </a:r>
            <a:endParaRPr lang="zh-CN" altLang="en-US" sz="2400" dirty="0">
              <a:cs typeface="Times New Roman" panose="02020603050405020304" pitchFamily="18" charset="0"/>
            </a:endParaRPr>
          </a:p>
        </p:txBody>
      </p:sp>
      <p:pic>
        <p:nvPicPr>
          <p:cNvPr id="5" name="图片 5" descr="textimage298.jpeg"/>
          <p:cNvPicPr>
            <a:picLocks noChangeAspect="1"/>
          </p:cNvPicPr>
          <p:nvPr/>
        </p:nvPicPr>
        <p:blipFill>
          <a:blip r:embed="rId2"/>
          <a:stretch>
            <a:fillRect/>
          </a:stretch>
        </p:blipFill>
        <p:spPr>
          <a:xfrm>
            <a:off x="1574165" y="3239135"/>
            <a:ext cx="5959475" cy="3195955"/>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ChangeArrowheads="1"/>
          </p:cNvSpPr>
          <p:nvPr/>
        </p:nvSpPr>
        <p:spPr bwMode="auto">
          <a:xfrm>
            <a:off x="746125" y="2629736"/>
            <a:ext cx="28308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chemeClr val="tx1"/>
                </a:solidFill>
                <a:latin typeface="宋体" panose="02010600030101010101" pitchFamily="2" charset="-122"/>
                <a:ea typeface="宋体" panose="02010600030101010101" pitchFamily="2" charset="-122"/>
              </a:rPr>
              <a:t>具体传导通路</a:t>
            </a:r>
          </a:p>
        </p:txBody>
      </p:sp>
      <p:grpSp>
        <p:nvGrpSpPr>
          <p:cNvPr id="2" name="组合 1">
            <a:extLst>
              <a:ext uri="{FF2B5EF4-FFF2-40B4-BE49-F238E27FC236}">
                <a16:creationId xmlns:a16="http://schemas.microsoft.com/office/drawing/2014/main" id="{90C41EB9-3FF0-4556-B06D-F5C5E0AFCD42}"/>
              </a:ext>
            </a:extLst>
          </p:cNvPr>
          <p:cNvGrpSpPr/>
          <p:nvPr/>
        </p:nvGrpSpPr>
        <p:grpSpPr>
          <a:xfrm>
            <a:off x="93344" y="2972799"/>
            <a:ext cx="8957311" cy="2671762"/>
            <a:chOff x="25717" y="1301433"/>
            <a:chExt cx="8957311" cy="2671762"/>
          </a:xfrm>
        </p:grpSpPr>
        <p:sp>
          <p:nvSpPr>
            <p:cNvPr id="26629" name="Rectangle 5"/>
            <p:cNvSpPr>
              <a:spLocks noChangeArrowheads="1"/>
            </p:cNvSpPr>
            <p:nvPr/>
          </p:nvSpPr>
          <p:spPr bwMode="auto">
            <a:xfrm>
              <a:off x="1897063" y="2318703"/>
              <a:ext cx="1206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皮质核束</a:t>
              </a:r>
            </a:p>
          </p:txBody>
        </p:sp>
        <p:sp>
          <p:nvSpPr>
            <p:cNvPr id="26630" name="Rectangle 7"/>
            <p:cNvSpPr>
              <a:spLocks noChangeArrowheads="1"/>
            </p:cNvSpPr>
            <p:nvPr/>
          </p:nvSpPr>
          <p:spPr bwMode="auto">
            <a:xfrm>
              <a:off x="3340100" y="1737995"/>
              <a:ext cx="1982788" cy="2235200"/>
            </a:xfrm>
            <a:prstGeom prst="rect">
              <a:avLst/>
            </a:prstGeom>
            <a:noFill/>
            <a:ln w="9525">
              <a:solidFill>
                <a:srgbClr val="333399"/>
              </a:solidFill>
              <a:miter lim="800000"/>
            </a:ln>
            <a:extLst>
              <a:ext uri="{909E8E84-426E-40DD-AFC4-6F175D3DCCD1}">
                <a14:hiddenFill xmlns:a14="http://schemas.microsoft.com/office/drawing/2010/main">
                  <a:solidFill>
                    <a:srgbClr val="FFFFFF"/>
                  </a:solidFill>
                </a14:hiddenFill>
              </a:ext>
            </a:extLst>
          </p:spPr>
          <p:txBody>
            <a:bodyPr wrap="none">
              <a:spAutoFit/>
            </a:bodyPr>
            <a:lstStyle/>
            <a:p>
              <a:r>
                <a:rPr lang="zh-CN" altLang="en-US" sz="2000" b="1" dirty="0">
                  <a:solidFill>
                    <a:srgbClr val="333399"/>
                  </a:solidFill>
                  <a:latin typeface="Times New Roman" panose="02020603050405020304" pitchFamily="18" charset="0"/>
                </a:rPr>
                <a:t>动眼神经核</a:t>
              </a:r>
            </a:p>
            <a:p>
              <a:r>
                <a:rPr lang="zh-CN" altLang="en-US" sz="2000" b="1" dirty="0">
                  <a:solidFill>
                    <a:srgbClr val="333399"/>
                  </a:solidFill>
                  <a:latin typeface="Times New Roman" panose="02020603050405020304" pitchFamily="18" charset="0"/>
                </a:rPr>
                <a:t>滑车神经核</a:t>
              </a:r>
            </a:p>
            <a:p>
              <a:r>
                <a:rPr lang="zh-CN" altLang="en-US" sz="2000" b="1" dirty="0">
                  <a:solidFill>
                    <a:srgbClr val="333399"/>
                  </a:solidFill>
                  <a:latin typeface="Times New Roman" panose="02020603050405020304" pitchFamily="18" charset="0"/>
                </a:rPr>
                <a:t>展神经核</a:t>
              </a:r>
            </a:p>
            <a:p>
              <a:r>
                <a:rPr lang="zh-CN" altLang="en-US" sz="2000" b="1" dirty="0">
                  <a:solidFill>
                    <a:srgbClr val="333399"/>
                  </a:solidFill>
                  <a:latin typeface="Times New Roman" panose="02020603050405020304" pitchFamily="18" charset="0"/>
                </a:rPr>
                <a:t>三叉神经运动核</a:t>
              </a:r>
            </a:p>
            <a:p>
              <a:r>
                <a:rPr lang="zh-CN" altLang="en-US" sz="2000" b="1" dirty="0">
                  <a:solidFill>
                    <a:srgbClr val="333399"/>
                  </a:solidFill>
                  <a:latin typeface="Times New Roman" panose="02020603050405020304" pitchFamily="18" charset="0"/>
                </a:rPr>
                <a:t>面神经核上部</a:t>
              </a:r>
            </a:p>
            <a:p>
              <a:r>
                <a:rPr lang="zh-CN" altLang="en-US" sz="2000" b="1" dirty="0">
                  <a:solidFill>
                    <a:srgbClr val="333399"/>
                  </a:solidFill>
                  <a:latin typeface="Times New Roman" panose="02020603050405020304" pitchFamily="18" charset="0"/>
                </a:rPr>
                <a:t>疑核</a:t>
              </a:r>
            </a:p>
            <a:p>
              <a:r>
                <a:rPr lang="zh-CN" altLang="en-US" sz="2000" b="1" dirty="0">
                  <a:solidFill>
                    <a:srgbClr val="333399"/>
                  </a:solidFill>
                  <a:latin typeface="Times New Roman" panose="02020603050405020304" pitchFamily="18" charset="0"/>
                </a:rPr>
                <a:t>副神经核</a:t>
              </a:r>
            </a:p>
          </p:txBody>
        </p:sp>
        <p:sp>
          <p:nvSpPr>
            <p:cNvPr id="26631" name="Rectangle 9"/>
            <p:cNvSpPr>
              <a:spLocks noChangeArrowheads="1"/>
            </p:cNvSpPr>
            <p:nvPr/>
          </p:nvSpPr>
          <p:spPr bwMode="auto">
            <a:xfrm>
              <a:off x="6162993" y="1972945"/>
              <a:ext cx="282003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眼外肌</a:t>
              </a:r>
            </a:p>
            <a:p>
              <a:r>
                <a:rPr lang="zh-CN" altLang="en-US" sz="2000" b="1">
                  <a:solidFill>
                    <a:srgbClr val="333399"/>
                  </a:solidFill>
                  <a:latin typeface="Times New Roman" panose="02020603050405020304" pitchFamily="18" charset="0"/>
                </a:rPr>
                <a:t>咀嚼肌</a:t>
              </a:r>
            </a:p>
            <a:p>
              <a:r>
                <a:rPr lang="zh-CN" altLang="en-US" sz="2000" b="1">
                  <a:solidFill>
                    <a:srgbClr val="333399"/>
                  </a:solidFill>
                  <a:latin typeface="Times New Roman" panose="02020603050405020304" pitchFamily="18" charset="0"/>
                </a:rPr>
                <a:t>面肌（额肌、眼轮匝肌</a:t>
              </a:r>
              <a:r>
                <a:rPr lang="en-US" altLang="zh-CN" sz="2000" b="1">
                  <a:solidFill>
                    <a:srgbClr val="333399"/>
                  </a:solidFill>
                  <a:latin typeface="Times New Roman" panose="02020603050405020304" pitchFamily="18" charset="0"/>
                </a:rPr>
                <a:t>)</a:t>
              </a:r>
            </a:p>
            <a:p>
              <a:r>
                <a:rPr lang="zh-CN" altLang="en-US" sz="2000" b="1">
                  <a:solidFill>
                    <a:srgbClr val="333399"/>
                  </a:solidFill>
                  <a:latin typeface="Times New Roman" panose="02020603050405020304" pitchFamily="18" charset="0"/>
                </a:rPr>
                <a:t>咽喉肌</a:t>
              </a:r>
            </a:p>
            <a:p>
              <a:r>
                <a:rPr lang="zh-CN" altLang="en-US" sz="2000" b="1">
                  <a:solidFill>
                    <a:srgbClr val="333399"/>
                  </a:solidFill>
                  <a:latin typeface="Times New Roman" panose="02020603050405020304" pitchFamily="18" charset="0"/>
                </a:rPr>
                <a:t>胸锁乳突肌</a:t>
              </a:r>
            </a:p>
            <a:p>
              <a:r>
                <a:rPr lang="zh-CN" altLang="en-US" sz="2000" b="1">
                  <a:solidFill>
                    <a:srgbClr val="333399"/>
                  </a:solidFill>
                  <a:latin typeface="Times New Roman" panose="02020603050405020304" pitchFamily="18" charset="0"/>
                </a:rPr>
                <a:t>斜方肌</a:t>
              </a:r>
            </a:p>
          </p:txBody>
        </p:sp>
        <p:sp>
          <p:nvSpPr>
            <p:cNvPr id="26632" name="Rectangle 10"/>
            <p:cNvSpPr>
              <a:spLocks noChangeArrowheads="1"/>
            </p:cNvSpPr>
            <p:nvPr/>
          </p:nvSpPr>
          <p:spPr bwMode="auto">
            <a:xfrm>
              <a:off x="2093913" y="2733993"/>
              <a:ext cx="9509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rgbClr val="333399"/>
                  </a:solidFill>
                  <a:latin typeface="Times New Roman" panose="02020603050405020304" pitchFamily="18" charset="0"/>
                </a:rPr>
                <a:t>内囊膝</a:t>
              </a:r>
            </a:p>
          </p:txBody>
        </p:sp>
        <p:sp>
          <p:nvSpPr>
            <p:cNvPr id="26633" name="Line 11"/>
            <p:cNvSpPr>
              <a:spLocks noChangeShapeType="1"/>
            </p:cNvSpPr>
            <p:nvPr/>
          </p:nvSpPr>
          <p:spPr bwMode="auto">
            <a:xfrm>
              <a:off x="1804670" y="2715895"/>
              <a:ext cx="1510665" cy="635"/>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34" name="Line 12"/>
            <p:cNvSpPr>
              <a:spLocks noChangeShapeType="1"/>
            </p:cNvSpPr>
            <p:nvPr/>
          </p:nvSpPr>
          <p:spPr bwMode="auto">
            <a:xfrm>
              <a:off x="5347970" y="2854325"/>
              <a:ext cx="589915" cy="1905"/>
            </a:xfrm>
            <a:prstGeom prst="line">
              <a:avLst/>
            </a:prstGeom>
            <a:noFill/>
            <a:ln w="28575">
              <a:solidFill>
                <a:srgbClr val="333399"/>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635" name="AutoShape 13"/>
            <p:cNvSpPr/>
            <p:nvPr/>
          </p:nvSpPr>
          <p:spPr bwMode="auto">
            <a:xfrm>
              <a:off x="5995670" y="2056765"/>
              <a:ext cx="154940" cy="1751965"/>
            </a:xfrm>
            <a:prstGeom prst="leftBrace">
              <a:avLst>
                <a:gd name="adj1" fmla="val 112500"/>
                <a:gd name="adj2" fmla="val 43549"/>
              </a:avLst>
            </a:prstGeom>
            <a:noFill/>
            <a:ln w="31750">
              <a:solidFill>
                <a:srgbClr val="333399"/>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6636" name="Group 18"/>
            <p:cNvGrpSpPr/>
            <p:nvPr/>
          </p:nvGrpSpPr>
          <p:grpSpPr bwMode="auto">
            <a:xfrm>
              <a:off x="2215198" y="3130868"/>
              <a:ext cx="685800" cy="304800"/>
              <a:chOff x="1488" y="1776"/>
              <a:chExt cx="432" cy="192"/>
            </a:xfrm>
          </p:grpSpPr>
          <p:grpSp>
            <p:nvGrpSpPr>
              <p:cNvPr id="26637" name="Group 14"/>
              <p:cNvGrpSpPr/>
              <p:nvPr/>
            </p:nvGrpSpPr>
            <p:grpSpPr bwMode="auto">
              <a:xfrm>
                <a:off x="1488" y="1776"/>
                <a:ext cx="432" cy="144"/>
                <a:chOff x="3888" y="3360"/>
                <a:chExt cx="432" cy="144"/>
              </a:xfrm>
            </p:grpSpPr>
            <p:cxnSp>
              <p:nvCxnSpPr>
                <p:cNvPr id="26638" name="AutoShape 15"/>
                <p:cNvCxnSpPr>
                  <a:cxnSpLocks noChangeShapeType="1"/>
                </p:cNvCxnSpPr>
                <p:nvPr/>
              </p:nvCxnSpPr>
              <p:spPr bwMode="auto">
                <a:xfrm>
                  <a:off x="3888" y="3408"/>
                  <a:ext cx="432" cy="96"/>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cxnSp>
              <p:nvCxnSpPr>
                <p:cNvPr id="26639" name="AutoShape 16"/>
                <p:cNvCxnSpPr>
                  <a:cxnSpLocks noChangeShapeType="1"/>
                </p:cNvCxnSpPr>
                <p:nvPr/>
              </p:nvCxnSpPr>
              <p:spPr bwMode="auto">
                <a:xfrm flipV="1">
                  <a:off x="3888" y="3360"/>
                  <a:ext cx="432" cy="144"/>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grpSp>
          <p:cxnSp>
            <p:nvCxnSpPr>
              <p:cNvPr id="26640" name="AutoShape 17"/>
              <p:cNvCxnSpPr>
                <a:cxnSpLocks noChangeShapeType="1"/>
              </p:cNvCxnSpPr>
              <p:nvPr/>
            </p:nvCxnSpPr>
            <p:spPr bwMode="auto">
              <a:xfrm>
                <a:off x="1488" y="1968"/>
                <a:ext cx="432" cy="0"/>
              </a:xfrm>
              <a:prstGeom prst="straightConnector1">
                <a:avLst/>
              </a:prstGeom>
              <a:noFill/>
              <a:ln w="9525">
                <a:solidFill>
                  <a:schemeClr val="tx1"/>
                </a:solidFill>
                <a:round/>
                <a:tailEnd type="triangle" w="med" len="med"/>
              </a:ln>
              <a:extLst>
                <a:ext uri="{909E8E84-426E-40DD-AFC4-6F175D3DCCD1}">
                  <a14:hiddenFill xmlns:a14="http://schemas.microsoft.com/office/drawing/2010/main">
                    <a:noFill/>
                  </a14:hiddenFill>
                </a:ext>
              </a:extLst>
            </p:spPr>
          </p:cxnSp>
        </p:grpSp>
        <p:sp>
          <p:nvSpPr>
            <p:cNvPr id="26641" name="Text Box 19"/>
            <p:cNvSpPr txBox="1">
              <a:spLocks noChangeArrowheads="1"/>
            </p:cNvSpPr>
            <p:nvPr/>
          </p:nvSpPr>
          <p:spPr bwMode="auto">
            <a:xfrm>
              <a:off x="909003" y="197262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spcBef>
                  <a:spcPct val="50000"/>
                </a:spcBef>
              </a:pPr>
              <a:r>
                <a:rPr lang="en-US" altLang="zh-CN" sz="2400" b="1">
                  <a:solidFill>
                    <a:schemeClr val="tx1"/>
                  </a:solidFill>
                  <a:latin typeface="Times New Roman" panose="02020603050405020304" pitchFamily="18" charset="0"/>
                </a:rPr>
                <a:t>①</a:t>
              </a:r>
            </a:p>
          </p:txBody>
        </p:sp>
        <p:sp>
          <p:nvSpPr>
            <p:cNvPr id="26642" name="Rectangle 20"/>
            <p:cNvSpPr>
              <a:spLocks noChangeArrowheads="1"/>
            </p:cNvSpPr>
            <p:nvPr/>
          </p:nvSpPr>
          <p:spPr bwMode="auto">
            <a:xfrm>
              <a:off x="3997643" y="1301433"/>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latin typeface="Times New Roman" panose="02020603050405020304" pitchFamily="18" charset="0"/>
                </a:rPr>
                <a:t>②</a:t>
              </a:r>
            </a:p>
          </p:txBody>
        </p:sp>
        <p:sp>
          <p:nvSpPr>
            <p:cNvPr id="26628" name="Rectangle 4"/>
            <p:cNvSpPr>
              <a:spLocks noChangeArrowheads="1"/>
            </p:cNvSpPr>
            <p:nvPr/>
          </p:nvSpPr>
          <p:spPr bwMode="auto">
            <a:xfrm>
              <a:off x="25717" y="2471103"/>
              <a:ext cx="222504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rgbClr val="333399"/>
                  </a:solidFill>
                  <a:latin typeface="Times New Roman" panose="02020603050405020304" pitchFamily="18" charset="0"/>
                </a:rPr>
                <a:t>锥体细胞</a:t>
              </a:r>
            </a:p>
            <a:p>
              <a:pPr algn="ctr"/>
              <a:r>
                <a:rPr lang="zh-CN" altLang="en-US" sz="2000" b="1" dirty="0">
                  <a:solidFill>
                    <a:srgbClr val="333399"/>
                  </a:solidFill>
                  <a:latin typeface="Times New Roman" panose="02020603050405020304" pitchFamily="18" charset="0"/>
                </a:rPr>
                <a:t>（中央前回下部）</a:t>
              </a:r>
            </a:p>
          </p:txBody>
        </p:sp>
      </p:grpSp>
      <p:sp>
        <p:nvSpPr>
          <p:cNvPr id="19" name="Rectangle 27">
            <a:extLst>
              <a:ext uri="{FF2B5EF4-FFF2-40B4-BE49-F238E27FC236}">
                <a16:creationId xmlns:a16="http://schemas.microsoft.com/office/drawing/2014/main" id="{07EB0570-A74D-45BC-8359-9BC390F98C3C}"/>
              </a:ext>
            </a:extLst>
          </p:cNvPr>
          <p:cNvSpPr>
            <a:spLocks noChangeArrowheads="1"/>
          </p:cNvSpPr>
          <p:nvPr/>
        </p:nvSpPr>
        <p:spPr bwMode="auto">
          <a:xfrm>
            <a:off x="168275" y="1297940"/>
            <a:ext cx="5184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（一）锥体系</a:t>
            </a:r>
            <a:endParaRPr lang="zh-CN" altLang="en-US" sz="2800" b="1" dirty="0">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10241ABC-2833-4523-884F-DDD0F5BBCE52}"/>
              </a:ext>
            </a:extLst>
          </p:cNvPr>
          <p:cNvSpPr txBox="1"/>
          <p:nvPr/>
        </p:nvSpPr>
        <p:spPr>
          <a:xfrm>
            <a:off x="242071" y="530891"/>
            <a:ext cx="6880181"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二、运动（下行）传导通路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
        <p:nvSpPr>
          <p:cNvPr id="21" name="文本框 20">
            <a:extLst>
              <a:ext uri="{FF2B5EF4-FFF2-40B4-BE49-F238E27FC236}">
                <a16:creationId xmlns:a16="http://schemas.microsoft.com/office/drawing/2014/main" id="{34916F19-1F2C-4695-A91D-073D566A68A8}"/>
              </a:ext>
            </a:extLst>
          </p:cNvPr>
          <p:cNvSpPr txBox="1"/>
          <p:nvPr/>
        </p:nvSpPr>
        <p:spPr>
          <a:xfrm>
            <a:off x="611639" y="2002184"/>
            <a:ext cx="2052955" cy="460375"/>
          </a:xfrm>
          <a:prstGeom prst="rect">
            <a:avLst/>
          </a:prstGeom>
          <a:noFill/>
        </p:spPr>
        <p:txBody>
          <a:bodyPr wrap="square" rtlCol="0">
            <a:spAutoFit/>
          </a:bodyP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皮质核束</a:t>
            </a: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灯片编号占位符 3"/>
          <p:cNvSpPr>
            <a:spLocks noGrp="1" noChangeArrowheads="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FE65805-1046-4758-90A9-717BE2A4537A}" type="slidenum">
              <a:rPr lang="en-US" altLang="zh-CN"/>
              <a:t>141</a:t>
            </a:fld>
            <a:endParaRPr lang="en-US" altLang="zh-CN"/>
          </a:p>
        </p:txBody>
      </p:sp>
      <p:sp>
        <p:nvSpPr>
          <p:cNvPr id="26627" name="Rectangle 3"/>
          <p:cNvSpPr>
            <a:spLocks noChangeArrowheads="1"/>
          </p:cNvSpPr>
          <p:nvPr/>
        </p:nvSpPr>
        <p:spPr bwMode="auto">
          <a:xfrm>
            <a:off x="790980" y="4262631"/>
            <a:ext cx="174734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solidFill>
                  <a:schemeClr val="tx1"/>
                </a:solidFill>
                <a:latin typeface="宋体" panose="02010600030101010101" pitchFamily="2" charset="-122"/>
                <a:ea typeface="宋体" panose="02010600030101010101" pitchFamily="2" charset="-122"/>
              </a:rPr>
              <a:t>损伤表现</a:t>
            </a:r>
          </a:p>
        </p:txBody>
      </p:sp>
      <p:grpSp>
        <p:nvGrpSpPr>
          <p:cNvPr id="2" name="组合 1">
            <a:extLst>
              <a:ext uri="{FF2B5EF4-FFF2-40B4-BE49-F238E27FC236}">
                <a16:creationId xmlns:a16="http://schemas.microsoft.com/office/drawing/2014/main" id="{50B87035-53CB-4FE1-9B1A-DB30FDCECB1A}"/>
              </a:ext>
            </a:extLst>
          </p:cNvPr>
          <p:cNvGrpSpPr/>
          <p:nvPr/>
        </p:nvGrpSpPr>
        <p:grpSpPr>
          <a:xfrm>
            <a:off x="665552" y="2276312"/>
            <a:ext cx="8054022" cy="939800"/>
            <a:chOff x="549593" y="1056640"/>
            <a:chExt cx="8054022" cy="939800"/>
          </a:xfrm>
        </p:grpSpPr>
        <p:sp>
          <p:nvSpPr>
            <p:cNvPr id="27651" name="Text Box 2"/>
            <p:cNvSpPr txBox="1">
              <a:spLocks noChangeArrowheads="1"/>
            </p:cNvSpPr>
            <p:nvPr/>
          </p:nvSpPr>
          <p:spPr bwMode="auto">
            <a:xfrm>
              <a:off x="549593" y="1056640"/>
              <a:ext cx="4919662"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2400" dirty="0">
                  <a:solidFill>
                    <a:schemeClr val="tx1"/>
                  </a:solidFill>
                  <a:latin typeface="Times New Roman" panose="02020603050405020304" pitchFamily="18" charset="0"/>
                </a:rPr>
                <a:t>面神经核下半 → 睑裂以下面肌 </a:t>
              </a:r>
            </a:p>
            <a:p>
              <a:pPr algn="just">
                <a:lnSpc>
                  <a:spcPct val="130000"/>
                </a:lnSpc>
              </a:pPr>
              <a:r>
                <a:rPr lang="zh-CN" altLang="en-US" sz="2400" dirty="0">
                  <a:solidFill>
                    <a:schemeClr val="tx1"/>
                  </a:solidFill>
                  <a:latin typeface="Times New Roman" panose="02020603050405020304" pitchFamily="18" charset="0"/>
                </a:rPr>
                <a:t>舌下神经核  →  舌肌</a:t>
              </a:r>
            </a:p>
          </p:txBody>
        </p:sp>
        <p:sp>
          <p:nvSpPr>
            <p:cNvPr id="27652" name="Rectangle 3"/>
            <p:cNvSpPr>
              <a:spLocks noChangeArrowheads="1"/>
            </p:cNvSpPr>
            <p:nvPr/>
          </p:nvSpPr>
          <p:spPr bwMode="auto">
            <a:xfrm>
              <a:off x="4932680" y="1243330"/>
              <a:ext cx="36709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a:solidFill>
                    <a:schemeClr val="tx1"/>
                  </a:solidFill>
                  <a:latin typeface="宋体" panose="02010600030101010101" pitchFamily="2" charset="-122"/>
                  <a:ea typeface="宋体" panose="02010600030101010101" pitchFamily="2" charset="-122"/>
                </a:rPr>
                <a:t>只接受对侧皮质核束纤维</a:t>
              </a:r>
            </a:p>
          </p:txBody>
        </p:sp>
        <p:sp>
          <p:nvSpPr>
            <p:cNvPr id="3" name="右大括号 2"/>
            <p:cNvSpPr/>
            <p:nvPr/>
          </p:nvSpPr>
          <p:spPr>
            <a:xfrm>
              <a:off x="4841875" y="1223645"/>
              <a:ext cx="76200" cy="669925"/>
            </a:xfrm>
            <a:prstGeom prst="rightBrace">
              <a:avLst/>
            </a:prstGeom>
          </p:spPr>
          <p:style>
            <a:lnRef idx="3">
              <a:schemeClr val="accent1"/>
            </a:lnRef>
            <a:fillRef idx="0">
              <a:srgbClr val="FFFFFF"/>
            </a:fillRef>
            <a:effectRef idx="0">
              <a:srgbClr val="FFFFFF"/>
            </a:effectRef>
            <a:fontRef idx="minor">
              <a:schemeClr val="tx1"/>
            </a:fontRef>
          </p:style>
          <p:txBody>
            <a:bodyPr/>
            <a:lstStyle/>
            <a:p>
              <a:endParaRPr lang="zh-CN" altLang="en-US"/>
            </a:p>
          </p:txBody>
        </p:sp>
      </p:grpSp>
      <p:pic>
        <p:nvPicPr>
          <p:cNvPr id="4" name="图片 4" descr="textimage371.jpeg"/>
          <p:cNvPicPr>
            <a:picLocks noChangeAspect="1"/>
          </p:cNvPicPr>
          <p:nvPr/>
        </p:nvPicPr>
        <p:blipFill>
          <a:blip r:embed="rId2"/>
          <a:stretch>
            <a:fillRect/>
          </a:stretch>
        </p:blipFill>
        <p:spPr>
          <a:xfrm>
            <a:off x="2621584" y="3216112"/>
            <a:ext cx="4141959" cy="3245801"/>
          </a:xfrm>
          <a:prstGeom prst="rect">
            <a:avLst/>
          </a:prstGeom>
        </p:spPr>
      </p:pic>
      <p:sp>
        <p:nvSpPr>
          <p:cNvPr id="9" name="Rectangle 27">
            <a:extLst>
              <a:ext uri="{FF2B5EF4-FFF2-40B4-BE49-F238E27FC236}">
                <a16:creationId xmlns:a16="http://schemas.microsoft.com/office/drawing/2014/main" id="{9DB6D6A6-8D31-4DD9-8F7A-C2BDE9ADA545}"/>
              </a:ext>
            </a:extLst>
          </p:cNvPr>
          <p:cNvSpPr>
            <a:spLocks noChangeArrowheads="1"/>
          </p:cNvSpPr>
          <p:nvPr/>
        </p:nvSpPr>
        <p:spPr bwMode="auto">
          <a:xfrm>
            <a:off x="159886" y="1135401"/>
            <a:ext cx="5184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（一）锥体系</a:t>
            </a:r>
            <a:endParaRPr lang="zh-CN" altLang="en-US" sz="2800" b="1" dirty="0">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A1CFE51E-4A58-4FB9-B79F-D557CA5BD802}"/>
              </a:ext>
            </a:extLst>
          </p:cNvPr>
          <p:cNvSpPr txBox="1"/>
          <p:nvPr/>
        </p:nvSpPr>
        <p:spPr>
          <a:xfrm>
            <a:off x="242071" y="530891"/>
            <a:ext cx="6880181"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二、运动（下行）传导通路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
        <p:nvSpPr>
          <p:cNvPr id="11" name="文本框 10">
            <a:extLst>
              <a:ext uri="{FF2B5EF4-FFF2-40B4-BE49-F238E27FC236}">
                <a16:creationId xmlns:a16="http://schemas.microsoft.com/office/drawing/2014/main" id="{63853737-C97F-4871-9F11-69190983979F}"/>
              </a:ext>
            </a:extLst>
          </p:cNvPr>
          <p:cNvSpPr txBox="1"/>
          <p:nvPr/>
        </p:nvSpPr>
        <p:spPr>
          <a:xfrm>
            <a:off x="665552" y="1725526"/>
            <a:ext cx="2052955" cy="460375"/>
          </a:xfrm>
          <a:prstGeom prst="rect">
            <a:avLst/>
          </a:prstGeom>
          <a:noFill/>
        </p:spPr>
        <p:txBody>
          <a:bodyPr wrap="square" rtlCol="0">
            <a:spAutoFit/>
          </a:bodyP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皮质核束</a:t>
            </a: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2641" y="1331921"/>
            <a:ext cx="7026275" cy="460375"/>
          </a:xfrm>
          <a:prstGeom prst="rect">
            <a:avLst/>
          </a:prstGeom>
          <a:noFill/>
        </p:spPr>
        <p:txBody>
          <a:bodyPr wrap="square" rtlCol="0">
            <a:spAutoFit/>
          </a:bodyP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上、下运动神经元损伤后的临床表现的差别</a:t>
            </a:r>
          </a:p>
        </p:txBody>
      </p:sp>
      <p:pic>
        <p:nvPicPr>
          <p:cNvPr id="4" name="图片 4" descr="textimage372.jpeg"/>
          <p:cNvPicPr>
            <a:picLocks noChangeAspect="1"/>
          </p:cNvPicPr>
          <p:nvPr/>
        </p:nvPicPr>
        <p:blipFill>
          <a:blip r:embed="rId2"/>
          <a:stretch>
            <a:fillRect/>
          </a:stretch>
        </p:blipFill>
        <p:spPr>
          <a:xfrm>
            <a:off x="694591" y="2004247"/>
            <a:ext cx="7953375" cy="3891915"/>
          </a:xfrm>
          <a:prstGeom prst="rect">
            <a:avLst/>
          </a:prstGeom>
        </p:spPr>
      </p:pic>
      <p:sp>
        <p:nvSpPr>
          <p:cNvPr id="5" name="文本框 4">
            <a:extLst>
              <a:ext uri="{FF2B5EF4-FFF2-40B4-BE49-F238E27FC236}">
                <a16:creationId xmlns:a16="http://schemas.microsoft.com/office/drawing/2014/main" id="{A5C84CD1-913D-4D82-BD46-A257F674AB9F}"/>
              </a:ext>
            </a:extLst>
          </p:cNvPr>
          <p:cNvSpPr txBox="1"/>
          <p:nvPr/>
        </p:nvSpPr>
        <p:spPr>
          <a:xfrm>
            <a:off x="242071" y="530891"/>
            <a:ext cx="6880181"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二、运动（下行）传导通路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190168" y="2104390"/>
            <a:ext cx="343281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40000"/>
              </a:lnSpc>
              <a:spcBef>
                <a:spcPct val="50000"/>
              </a:spcBef>
            </a:pPr>
            <a:r>
              <a:rPr lang="zh-CN" altLang="en-US" sz="2400" b="1" dirty="0">
                <a:solidFill>
                  <a:schemeClr val="tx1"/>
                </a:solidFill>
                <a:latin typeface="Times New Roman" panose="02020603050405020304" pitchFamily="18" charset="0"/>
              </a:rPr>
              <a:t>        </a:t>
            </a:r>
            <a:r>
              <a:rPr lang="zh-CN" altLang="en-US" sz="2400" dirty="0">
                <a:solidFill>
                  <a:schemeClr val="tx1"/>
                </a:solidFill>
                <a:latin typeface="Times New Roman" panose="02020603050405020304" pitchFamily="18" charset="0"/>
              </a:rPr>
              <a:t>是指锥体系以外控制骨骼肌活动的下行传导通路。</a:t>
            </a:r>
          </a:p>
          <a:p>
            <a:pPr>
              <a:lnSpc>
                <a:spcPct val="140000"/>
              </a:lnSpc>
              <a:spcBef>
                <a:spcPct val="50000"/>
              </a:spcBef>
            </a:pPr>
            <a:r>
              <a:rPr lang="zh-CN" altLang="en-US" sz="2400" dirty="0">
                <a:solidFill>
                  <a:schemeClr val="tx1"/>
                </a:solidFill>
                <a:latin typeface="Times New Roman" panose="02020603050405020304" pitchFamily="18" charset="0"/>
              </a:rPr>
              <a:t>     新纹状体</a:t>
            </a:r>
            <a:r>
              <a:rPr lang="en-US" altLang="zh-CN" sz="2400" dirty="0">
                <a:solidFill>
                  <a:schemeClr val="tx1"/>
                </a:solidFill>
                <a:latin typeface="Times New Roman" panose="02020603050405020304" pitchFamily="18" charset="0"/>
              </a:rPr>
              <a:t>-</a:t>
            </a:r>
            <a:r>
              <a:rPr lang="zh-CN" altLang="en-US" sz="2400" dirty="0">
                <a:solidFill>
                  <a:schemeClr val="tx1"/>
                </a:solidFill>
                <a:latin typeface="Times New Roman" panose="02020603050405020304" pitchFamily="18" charset="0"/>
              </a:rPr>
              <a:t>苍白球系</a:t>
            </a:r>
          </a:p>
          <a:p>
            <a:pPr>
              <a:lnSpc>
                <a:spcPct val="140000"/>
              </a:lnSpc>
              <a:spcBef>
                <a:spcPct val="50000"/>
              </a:spcBef>
            </a:pPr>
            <a:r>
              <a:rPr lang="zh-CN" altLang="en-US" sz="2400" dirty="0">
                <a:solidFill>
                  <a:schemeClr val="tx1"/>
                </a:solidFill>
                <a:latin typeface="Times New Roman" panose="02020603050405020304" pitchFamily="18" charset="0"/>
              </a:rPr>
              <a:t>     皮质</a:t>
            </a:r>
            <a:r>
              <a:rPr lang="en-US" altLang="zh-CN" sz="2400" dirty="0">
                <a:solidFill>
                  <a:schemeClr val="tx1"/>
                </a:solidFill>
                <a:latin typeface="Times New Roman" panose="02020603050405020304" pitchFamily="18" charset="0"/>
              </a:rPr>
              <a:t>-</a:t>
            </a:r>
            <a:r>
              <a:rPr lang="zh-CN" altLang="en-US" sz="2400" dirty="0">
                <a:solidFill>
                  <a:schemeClr val="tx1"/>
                </a:solidFill>
                <a:latin typeface="Times New Roman" panose="02020603050405020304" pitchFamily="18" charset="0"/>
              </a:rPr>
              <a:t>脑桥</a:t>
            </a:r>
            <a:r>
              <a:rPr lang="en-US" altLang="zh-CN" sz="2400" dirty="0">
                <a:solidFill>
                  <a:schemeClr val="tx1"/>
                </a:solidFill>
                <a:latin typeface="Times New Roman" panose="02020603050405020304" pitchFamily="18" charset="0"/>
              </a:rPr>
              <a:t>-</a:t>
            </a:r>
            <a:r>
              <a:rPr lang="zh-CN" altLang="en-US" sz="2400" dirty="0">
                <a:solidFill>
                  <a:schemeClr val="tx1"/>
                </a:solidFill>
                <a:latin typeface="Times New Roman" panose="02020603050405020304" pitchFamily="18" charset="0"/>
              </a:rPr>
              <a:t>小脑系</a:t>
            </a:r>
          </a:p>
        </p:txBody>
      </p:sp>
      <p:sp>
        <p:nvSpPr>
          <p:cNvPr id="29700" name="AutoShape 5"/>
          <p:cNvSpPr/>
          <p:nvPr/>
        </p:nvSpPr>
        <p:spPr bwMode="auto">
          <a:xfrm>
            <a:off x="528623" y="4075430"/>
            <a:ext cx="71438" cy="863600"/>
          </a:xfrm>
          <a:prstGeom prst="leftBrace">
            <a:avLst>
              <a:gd name="adj1" fmla="val 100684"/>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sz="2400">
              <a:solidFill>
                <a:schemeClr val="accent2"/>
              </a:solidFill>
              <a:latin typeface="Times New Roman" panose="02020603050405020304" pitchFamily="18" charset="0"/>
            </a:endParaRPr>
          </a:p>
        </p:txBody>
      </p:sp>
      <p:sp>
        <p:nvSpPr>
          <p:cNvPr id="10267" name="Rectangle 27"/>
          <p:cNvSpPr>
            <a:spLocks noChangeArrowheads="1"/>
          </p:cNvSpPr>
          <p:nvPr/>
        </p:nvSpPr>
        <p:spPr bwMode="auto">
          <a:xfrm>
            <a:off x="190168" y="1282700"/>
            <a:ext cx="5184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（二）锥体外系</a:t>
            </a:r>
            <a:endParaRPr lang="zh-CN" altLang="en-US" sz="2800" b="1">
              <a:solidFill>
                <a:schemeClr val="accent5">
                  <a:lumMod val="60000"/>
                  <a:lumOff val="40000"/>
                </a:schemeClr>
              </a:solidFill>
              <a:latin typeface="微软雅黑" panose="020B0503020204020204" pitchFamily="34" charset="-122"/>
              <a:ea typeface="微软雅黑" panose="020B0503020204020204" pitchFamily="34" charset="-122"/>
            </a:endParaRPr>
          </a:p>
        </p:txBody>
      </p:sp>
      <p:pic>
        <p:nvPicPr>
          <p:cNvPr id="5" name="图片 5" descr="textimage373.jpeg"/>
          <p:cNvPicPr>
            <a:picLocks noChangeAspect="1"/>
          </p:cNvPicPr>
          <p:nvPr/>
        </p:nvPicPr>
        <p:blipFill>
          <a:blip r:embed="rId2"/>
          <a:stretch>
            <a:fillRect/>
          </a:stretch>
        </p:blipFill>
        <p:spPr>
          <a:xfrm>
            <a:off x="3416300" y="2026920"/>
            <a:ext cx="3093085" cy="2908935"/>
          </a:xfrm>
          <a:prstGeom prst="rect">
            <a:avLst/>
          </a:prstGeom>
        </p:spPr>
      </p:pic>
      <p:pic>
        <p:nvPicPr>
          <p:cNvPr id="4" name="图片 4" descr="textimage374.jpeg"/>
          <p:cNvPicPr>
            <a:picLocks noChangeAspect="1"/>
          </p:cNvPicPr>
          <p:nvPr/>
        </p:nvPicPr>
        <p:blipFill>
          <a:blip r:embed="rId3"/>
          <a:stretch>
            <a:fillRect/>
          </a:stretch>
        </p:blipFill>
        <p:spPr>
          <a:xfrm>
            <a:off x="6634480" y="1494155"/>
            <a:ext cx="2404745" cy="3599815"/>
          </a:xfrm>
          <a:prstGeom prst="rect">
            <a:avLst/>
          </a:prstGeom>
        </p:spPr>
      </p:pic>
      <p:sp>
        <p:nvSpPr>
          <p:cNvPr id="3" name="TextBox 3"/>
          <p:cNvSpPr txBox="1"/>
          <p:nvPr/>
        </p:nvSpPr>
        <p:spPr>
          <a:xfrm>
            <a:off x="6715760" y="5149215"/>
            <a:ext cx="2242185" cy="266700"/>
          </a:xfrm>
          <a:prstGeom prst="rect">
            <a:avLst/>
          </a:prstGeom>
          <a:noFill/>
        </p:spPr>
        <p:txBody>
          <a:bodyPr wrap="square" lIns="0" tIns="0" rIns="0" bIns="0" rtlCol="0">
            <a:noAutofit/>
          </a:bodyPr>
          <a:lstStyle/>
          <a:p>
            <a:pPr marL="0" indent="0" algn="ctr" eaLnBrk="0" latinLnBrk="1" hangingPunct="0">
              <a:lnSpc>
                <a:spcPct val="100000"/>
              </a:lnSpc>
              <a:spcBef>
                <a:spcPts val="805"/>
              </a:spcBef>
              <a:buNone/>
            </a:pPr>
            <a:r>
              <a:rPr lang="zh-CN" altLang="en-US" sz="1500" kern="0" dirty="0">
                <a:solidFill>
                  <a:srgbClr val="000000"/>
                </a:solidFill>
                <a:latin typeface="Times New Roman" panose="02020603050405020304" pitchFamily="65" charset="-122"/>
                <a:ea typeface="方正宋黑_GBK" panose="02000000000000000000" pitchFamily="65" charset="-122"/>
              </a:rPr>
              <a:t>皮质—脑桥—小脑系</a:t>
            </a:r>
            <a:endParaRPr lang="zh-CN" altLang="en-US"/>
          </a:p>
        </p:txBody>
      </p:sp>
      <p:sp>
        <p:nvSpPr>
          <p:cNvPr id="2" name="TextBox 3"/>
          <p:cNvSpPr txBox="1"/>
          <p:nvPr/>
        </p:nvSpPr>
        <p:spPr>
          <a:xfrm>
            <a:off x="4067810" y="5093970"/>
            <a:ext cx="2330450" cy="260985"/>
          </a:xfrm>
          <a:prstGeom prst="rect">
            <a:avLst/>
          </a:prstGeom>
          <a:noFill/>
        </p:spPr>
        <p:txBody>
          <a:bodyPr wrap="square" lIns="0" tIns="0" rIns="0" bIns="0" rtlCol="0">
            <a:noAutofit/>
          </a:bodyPr>
          <a:lstStyle/>
          <a:p>
            <a:pPr marL="0" indent="0" algn="ctr" eaLnBrk="0" latinLnBrk="1" hangingPunct="0">
              <a:lnSpc>
                <a:spcPct val="100000"/>
              </a:lnSpc>
              <a:spcBef>
                <a:spcPts val="805"/>
              </a:spcBef>
              <a:buNone/>
            </a:pPr>
            <a:r>
              <a:rPr lang="zh-CN" altLang="en-US" sz="1500" kern="0" dirty="0">
                <a:solidFill>
                  <a:srgbClr val="000000"/>
                </a:solidFill>
                <a:latin typeface="Times New Roman" panose="02020603050405020304" pitchFamily="65" charset="-122"/>
                <a:ea typeface="方正宋黑_GBK" panose="02000000000000000000" pitchFamily="65" charset="-122"/>
              </a:rPr>
              <a:t>新纹状体—苍白球系</a:t>
            </a:r>
            <a:endParaRPr lang="zh-CN" altLang="en-US"/>
          </a:p>
        </p:txBody>
      </p:sp>
      <p:sp>
        <p:nvSpPr>
          <p:cNvPr id="9" name="文本框 8">
            <a:extLst>
              <a:ext uri="{FF2B5EF4-FFF2-40B4-BE49-F238E27FC236}">
                <a16:creationId xmlns:a16="http://schemas.microsoft.com/office/drawing/2014/main" id="{8B9F9248-0A2B-4539-AAE2-69E1FEF4014B}"/>
              </a:ext>
            </a:extLst>
          </p:cNvPr>
          <p:cNvSpPr txBox="1"/>
          <p:nvPr/>
        </p:nvSpPr>
        <p:spPr>
          <a:xfrm>
            <a:off x="267238" y="534095"/>
            <a:ext cx="6880181"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二、运动（下行）传导通路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9081" y="4332115"/>
            <a:ext cx="6680200" cy="1568450"/>
          </a:xfrm>
          <a:prstGeom prst="rect">
            <a:avLst/>
          </a:prstGeom>
          <a:noFill/>
        </p:spPr>
        <p:txBody>
          <a:bodyPr wrap="square" rtlCol="0">
            <a:spAutoFit/>
          </a:bodyPr>
          <a:lstStyle/>
          <a:p>
            <a:pPr marL="0" indent="457200" algn="just" eaLnBrk="1" latinLnBrk="0" hangingPunct="1"/>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锥体外系活动一般不受意识决定，而是在运动过程中自行调节。在锥体外系维持适宜的肌张力和体态姿势的前提下，锥体系得以进行精细的随意运动。</a:t>
            </a:r>
          </a:p>
        </p:txBody>
      </p:sp>
      <p:sp>
        <p:nvSpPr>
          <p:cNvPr id="30722" name="Rectangle 2"/>
          <p:cNvSpPr>
            <a:spLocks noGrp="1" noChangeArrowheads="1"/>
          </p:cNvSpPr>
          <p:nvPr/>
        </p:nvSpPr>
        <p:spPr>
          <a:xfrm>
            <a:off x="1034916" y="1944241"/>
            <a:ext cx="7772400" cy="2323337"/>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buFontTx/>
              <a:buNone/>
            </a:pP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主要功能</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rPr>
              <a:t>:</a:t>
            </a:r>
          </a:p>
          <a:p>
            <a:pPr eaLnBrk="1" hangingPunct="1"/>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调节肌张力</a:t>
            </a:r>
          </a:p>
          <a:p>
            <a:pPr eaLnBrk="1" hangingPunct="1"/>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协调肌肉的活动</a:t>
            </a:r>
          </a:p>
          <a:p>
            <a:pPr eaLnBrk="1" hangingPunct="1"/>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维持和调节体态姿势</a:t>
            </a:r>
          </a:p>
          <a:p>
            <a:pPr eaLnBrk="1" hangingPunct="1"/>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支配节律性、习惯性和本能性的运动。</a:t>
            </a:r>
          </a:p>
        </p:txBody>
      </p:sp>
      <p:sp>
        <p:nvSpPr>
          <p:cNvPr id="10267" name="Rectangle 27"/>
          <p:cNvSpPr>
            <a:spLocks noChangeArrowheads="1"/>
          </p:cNvSpPr>
          <p:nvPr/>
        </p:nvSpPr>
        <p:spPr bwMode="auto">
          <a:xfrm>
            <a:off x="304200" y="1290622"/>
            <a:ext cx="51847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solidFill>
                  <a:schemeClr val="accent5"/>
                </a:solidFill>
                <a:latin typeface="微软雅黑" panose="020B0503020204020204" pitchFamily="34" charset="-122"/>
                <a:ea typeface="微软雅黑" panose="020B0503020204020204" pitchFamily="34" charset="-122"/>
              </a:rPr>
              <a:t>（二）锥体外系</a:t>
            </a:r>
            <a:endParaRPr lang="zh-CN" altLang="en-US" sz="2800" b="1" dirty="0">
              <a:solidFill>
                <a:schemeClr val="accent5">
                  <a:lumMod val="60000"/>
                  <a:lumOff val="40000"/>
                </a:schemeClr>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37C957F1-EE3E-401D-BA6E-9B819BE8A632}"/>
              </a:ext>
            </a:extLst>
          </p:cNvPr>
          <p:cNvSpPr txBox="1"/>
          <p:nvPr/>
        </p:nvSpPr>
        <p:spPr>
          <a:xfrm>
            <a:off x="418240" y="571210"/>
            <a:ext cx="6880181" cy="584775"/>
          </a:xfrm>
          <a:prstGeom prst="rect">
            <a:avLst/>
          </a:prstGeom>
          <a:noFill/>
        </p:spPr>
        <p:txBody>
          <a:bodyPr wrap="square">
            <a:spAutoFit/>
          </a:bodyPr>
          <a:lstStyle/>
          <a:p>
            <a:pPr>
              <a:buFontTx/>
              <a:buNone/>
              <a:defRPr/>
            </a:pPr>
            <a:r>
              <a:rPr lang="zh-CN" altLang="en-US" sz="3200" b="1" dirty="0">
                <a:solidFill>
                  <a:srgbClr val="0058A8"/>
                </a:solidFill>
                <a:latin typeface="微软雅黑" panose="020B0503020204020204" pitchFamily="34" charset="-122"/>
                <a:ea typeface="微软雅黑" panose="020B0503020204020204" pitchFamily="34" charset="-122"/>
                <a:cs typeface="+mj-cs"/>
                <a:sym typeface="+mn-ea"/>
              </a:rPr>
              <a:t>二、运动（下行）传导通路</a:t>
            </a:r>
            <a:endParaRPr kumimoji="1" lang="zh-CN" altLang="en-US"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4" name="TextBox 3"/>
          <p:cNvSpPr txBox="1"/>
          <p:nvPr/>
        </p:nvSpPr>
        <p:spPr>
          <a:xfrm>
            <a:off x="647065" y="1669415"/>
            <a:ext cx="8172450" cy="986790"/>
          </a:xfrm>
          <a:prstGeom prst="rect">
            <a:avLst/>
          </a:prstGeom>
          <a:noFill/>
        </p:spPr>
        <p:txBody>
          <a:bodyPr wrap="square" lIns="0" tIns="0" rIns="0" bIns="0" rtlCol="0">
            <a:noAutofit/>
          </a:bodyPr>
          <a:lstStyle/>
          <a:p>
            <a:pPr marL="0" indent="0" algn="ctr" eaLnBrk="0" latinLnBrk="1" hangingPunct="0">
              <a:lnSpc>
                <a:spcPct val="150000"/>
              </a:lnSpc>
              <a:spcBef>
                <a:spcPts val="3125"/>
              </a:spcBef>
              <a:buNone/>
            </a:pPr>
            <a:r>
              <a:rPr lang="zh-CN" altLang="en-US" sz="3200" b="1" dirty="0">
                <a:solidFill>
                  <a:srgbClr val="0058A8"/>
                </a:solidFill>
                <a:latin typeface="微软雅黑" panose="020B0503020204020204" pitchFamily="34" charset="-122"/>
                <a:ea typeface="微软雅黑" panose="020B0503020204020204" pitchFamily="34" charset="-122"/>
                <a:cs typeface="+mj-cs"/>
              </a:rPr>
              <a:t>第十节　脑和脊髓的被膜、血管及脑脊液循环</a:t>
            </a:r>
            <a:endParaRPr lang="zh-CN" altLang="en-US" sz="3200"/>
          </a:p>
        </p:txBody>
      </p:sp>
      <p:sp>
        <p:nvSpPr>
          <p:cNvPr id="6" name="TextBox 3"/>
          <p:cNvSpPr txBox="1"/>
          <p:nvPr/>
        </p:nvSpPr>
        <p:spPr>
          <a:xfrm>
            <a:off x="2395829" y="2561258"/>
            <a:ext cx="3832225" cy="1852930"/>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一、脑和脊髓的被膜</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二、脑和脊髓的血管</a:t>
            </a:r>
            <a:endParaRPr lang="en-US" altLang="zh-CN" sz="2800" b="1" dirty="0">
              <a:solidFill>
                <a:srgbClr val="A02B93"/>
              </a:solidFill>
              <a:latin typeface="微软雅黑" panose="020B0503020204020204" pitchFamily="34" charset="-122"/>
              <a:ea typeface="微软雅黑" panose="020B0503020204020204" pitchFamily="34" charset="-122"/>
              <a:cs typeface="+mn-ea"/>
              <a:sym typeface="+mn-ea"/>
            </a:endParaRP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三、脑脊液及其循环</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noChangeArrowheads="1"/>
          </p:cNvSpPr>
          <p:nvPr>
            <p:ph type="ctrTitle"/>
          </p:nvPr>
        </p:nvSpPr>
        <p:spPr>
          <a:xfrm>
            <a:off x="439066" y="729730"/>
            <a:ext cx="4925292" cy="635000"/>
          </a:xfrm>
        </p:spPr>
        <p:txBody>
          <a:bodyPr>
            <a:normAutofit/>
          </a:bodyPr>
          <a:lstStyle/>
          <a:p>
            <a:pPr eaLnBrk="1" hangingPunct="1"/>
            <a:r>
              <a:rPr lang="zh-CN" altLang="en-US" sz="3200" b="1" dirty="0">
                <a:solidFill>
                  <a:srgbClr val="0058A8"/>
                </a:solidFill>
                <a:latin typeface="微软雅黑" panose="020B0503020204020204" pitchFamily="34" charset="-122"/>
                <a:ea typeface="微软雅黑" panose="020B0503020204020204" pitchFamily="34" charset="-122"/>
              </a:rPr>
              <a:t>一、脑和脊髓的被膜</a:t>
            </a:r>
          </a:p>
        </p:txBody>
      </p:sp>
      <p:sp>
        <p:nvSpPr>
          <p:cNvPr id="3" name="文本框 2"/>
          <p:cNvSpPr txBox="1"/>
          <p:nvPr/>
        </p:nvSpPr>
        <p:spPr>
          <a:xfrm>
            <a:off x="2795990" y="3076218"/>
            <a:ext cx="4587240" cy="2058384"/>
          </a:xfrm>
          <a:prstGeom prst="rect">
            <a:avLst/>
          </a:prstGeom>
          <a:noFill/>
        </p:spPr>
        <p:txBody>
          <a:bodyPr wrap="square">
            <a:spAutoFit/>
          </a:bodyPr>
          <a:lstStyle/>
          <a:p>
            <a:pPr eaLnBrk="1" hangingPunct="1">
              <a:lnSpc>
                <a:spcPct val="150000"/>
              </a:lnSpc>
              <a:spcBef>
                <a:spcPct val="50000"/>
              </a:spcBef>
              <a:buFontTx/>
              <a:buNone/>
            </a:pPr>
            <a:r>
              <a:rPr lang="zh-CN" altLang="en-US" sz="2400" b="1" dirty="0">
                <a:solidFill>
                  <a:schemeClr val="accent5"/>
                </a:solidFill>
                <a:latin typeface="微软雅黑" panose="020B0503020204020204" pitchFamily="34" charset="-122"/>
                <a:ea typeface="微软雅黑" panose="020B0503020204020204" pitchFamily="34" charset="-122"/>
              </a:rPr>
              <a:t>硬膜</a:t>
            </a:r>
            <a:endParaRPr lang="en-US" altLang="zh-CN" sz="24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400" b="1" dirty="0">
                <a:solidFill>
                  <a:schemeClr val="accent5"/>
                </a:solidFill>
                <a:latin typeface="微软雅黑" panose="020B0503020204020204" pitchFamily="34" charset="-122"/>
                <a:ea typeface="微软雅黑" panose="020B0503020204020204" pitchFamily="34" charset="-122"/>
              </a:rPr>
              <a:t>蛛网膜</a:t>
            </a:r>
            <a:endParaRPr lang="en-US" altLang="zh-CN" sz="24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400" b="1" dirty="0">
                <a:solidFill>
                  <a:schemeClr val="accent5"/>
                </a:solidFill>
                <a:latin typeface="微软雅黑" panose="020B0503020204020204" pitchFamily="34" charset="-122"/>
                <a:ea typeface="微软雅黑" panose="020B0503020204020204" pitchFamily="34" charset="-122"/>
              </a:rPr>
              <a:t>软膜</a:t>
            </a:r>
          </a:p>
        </p:txBody>
      </p:sp>
      <p:sp>
        <p:nvSpPr>
          <p:cNvPr id="4" name="左大括号 31748"/>
          <p:cNvSpPr/>
          <p:nvPr/>
        </p:nvSpPr>
        <p:spPr bwMode="auto">
          <a:xfrm>
            <a:off x="2548185" y="3398908"/>
            <a:ext cx="258594" cy="1537782"/>
          </a:xfrm>
          <a:prstGeom prst="leftBrace">
            <a:avLst>
              <a:gd name="adj1" fmla="val 39447"/>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12" name="直接连接符 11"/>
          <p:cNvSpPr>
            <a:spLocks noChangeShapeType="1"/>
          </p:cNvSpPr>
          <p:nvPr/>
        </p:nvSpPr>
        <p:spPr bwMode="auto">
          <a:xfrm flipH="1">
            <a:off x="3453794" y="3797999"/>
            <a:ext cx="1871663"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矩形 12"/>
          <p:cNvSpPr>
            <a:spLocks noChangeArrowheads="1"/>
          </p:cNvSpPr>
          <p:nvPr/>
        </p:nvSpPr>
        <p:spPr bwMode="auto">
          <a:xfrm>
            <a:off x="5296881" y="3593593"/>
            <a:ext cx="1403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r>
              <a:rPr lang="zh-CN" altLang="en-US" dirty="0">
                <a:solidFill>
                  <a:schemeClr val="accent2"/>
                </a:solidFill>
              </a:rPr>
              <a:t>硬膜下隙</a:t>
            </a:r>
          </a:p>
        </p:txBody>
      </p:sp>
      <p:sp>
        <p:nvSpPr>
          <p:cNvPr id="14" name="直接连接符 13"/>
          <p:cNvSpPr>
            <a:spLocks noChangeShapeType="1"/>
          </p:cNvSpPr>
          <p:nvPr/>
        </p:nvSpPr>
        <p:spPr bwMode="auto">
          <a:xfrm flipH="1">
            <a:off x="3453794" y="4539542"/>
            <a:ext cx="1871662"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矩形 14"/>
          <p:cNvSpPr>
            <a:spLocks noChangeArrowheads="1"/>
          </p:cNvSpPr>
          <p:nvPr/>
        </p:nvSpPr>
        <p:spPr bwMode="auto">
          <a:xfrm>
            <a:off x="5311086" y="4297547"/>
            <a:ext cx="23256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r>
              <a:rPr lang="zh-CN" altLang="en-US" dirty="0">
                <a:solidFill>
                  <a:schemeClr val="accent2"/>
                </a:solidFill>
              </a:rPr>
              <a:t>蛛网膜下隙</a:t>
            </a:r>
          </a:p>
          <a:p>
            <a:r>
              <a:rPr lang="zh-CN" altLang="en-US" dirty="0">
                <a:solidFill>
                  <a:schemeClr val="accent2"/>
                </a:solidFill>
              </a:rPr>
              <a:t>（充满脑脊液）</a:t>
            </a:r>
          </a:p>
        </p:txBody>
      </p:sp>
      <p:sp>
        <p:nvSpPr>
          <p:cNvPr id="16" name="直接连接符 15"/>
          <p:cNvSpPr>
            <a:spLocks noChangeShapeType="1"/>
          </p:cNvSpPr>
          <p:nvPr/>
        </p:nvSpPr>
        <p:spPr bwMode="auto">
          <a:xfrm flipH="1">
            <a:off x="3453794" y="3168672"/>
            <a:ext cx="1871662"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矩形 16"/>
          <p:cNvSpPr>
            <a:spLocks noChangeArrowheads="1"/>
          </p:cNvSpPr>
          <p:nvPr/>
        </p:nvSpPr>
        <p:spPr bwMode="auto">
          <a:xfrm>
            <a:off x="5296881" y="2959122"/>
            <a:ext cx="2216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r>
              <a:rPr lang="zh-CN" altLang="en-US" dirty="0">
                <a:solidFill>
                  <a:schemeClr val="accent2"/>
                </a:solidFill>
              </a:rPr>
              <a:t>硬膜外隙</a:t>
            </a:r>
            <a:r>
              <a:rPr lang="en-US" altLang="zh-CN" dirty="0">
                <a:solidFill>
                  <a:schemeClr val="accent2"/>
                </a:solidFill>
              </a:rPr>
              <a:t>(</a:t>
            </a:r>
            <a:r>
              <a:rPr lang="zh-CN" altLang="en-US" dirty="0">
                <a:solidFill>
                  <a:schemeClr val="accent2"/>
                </a:solidFill>
              </a:rPr>
              <a:t>脊髓</a:t>
            </a:r>
            <a:r>
              <a:rPr lang="en-US" altLang="zh-CN" dirty="0">
                <a:solidFill>
                  <a:schemeClr val="accent2"/>
                </a:solidFill>
              </a:rPr>
              <a:t>)</a:t>
            </a:r>
          </a:p>
        </p:txBody>
      </p:sp>
      <p:sp>
        <p:nvSpPr>
          <p:cNvPr id="18" name="矩形 31757"/>
          <p:cNvSpPr>
            <a:spLocks noChangeArrowheads="1"/>
          </p:cNvSpPr>
          <p:nvPr/>
        </p:nvSpPr>
        <p:spPr bwMode="auto">
          <a:xfrm>
            <a:off x="1238106" y="1994646"/>
            <a:ext cx="3071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r>
              <a:rPr lang="zh-CN" altLang="en-US" dirty="0"/>
              <a:t>自外向内，分为三层</a:t>
            </a:r>
            <a:r>
              <a:rPr lang="en-US" altLang="zh-CN"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par>
                                <p:cTn id="24" presetID="22" presetClass="entr" presetSubtype="2"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05344" y="1185725"/>
            <a:ext cx="458724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（一）脊髓的被膜</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70136DC5-657B-4B77-B7C1-C04FAB6150AB}"/>
              </a:ext>
            </a:extLst>
          </p:cNvPr>
          <p:cNvGrpSpPr/>
          <p:nvPr/>
        </p:nvGrpSpPr>
        <p:grpSpPr>
          <a:xfrm>
            <a:off x="1233180" y="2139193"/>
            <a:ext cx="6928639" cy="4080214"/>
            <a:chOff x="827250" y="1421580"/>
            <a:chExt cx="7703686" cy="4873328"/>
          </a:xfrm>
        </p:grpSpPr>
        <p:pic>
          <p:nvPicPr>
            <p:cNvPr id="19" name="图片 5" descr="textimage375.jpeg"/>
            <p:cNvPicPr>
              <a:picLocks noChangeAspect="1"/>
            </p:cNvPicPr>
            <p:nvPr/>
          </p:nvPicPr>
          <p:blipFill>
            <a:blip r:embed="rId2"/>
            <a:stretch>
              <a:fillRect/>
            </a:stretch>
          </p:blipFill>
          <p:spPr>
            <a:xfrm>
              <a:off x="827250" y="1421580"/>
              <a:ext cx="7703686" cy="4873328"/>
            </a:xfrm>
            <a:prstGeom prst="rect">
              <a:avLst/>
            </a:prstGeom>
          </p:spPr>
        </p:pic>
        <p:sp>
          <p:nvSpPr>
            <p:cNvPr id="2" name="矩形 1"/>
            <p:cNvSpPr/>
            <p:nvPr/>
          </p:nvSpPr>
          <p:spPr>
            <a:xfrm>
              <a:off x="5372100" y="1859973"/>
              <a:ext cx="789709" cy="259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328977" y="1482540"/>
              <a:ext cx="789709" cy="259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080057" y="1966525"/>
              <a:ext cx="789709" cy="259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标题 3">
            <a:extLst>
              <a:ext uri="{FF2B5EF4-FFF2-40B4-BE49-F238E27FC236}">
                <a16:creationId xmlns:a16="http://schemas.microsoft.com/office/drawing/2014/main" id="{DFD83C67-0E4F-48E2-9553-1E6A7F8AFA9E}"/>
              </a:ext>
            </a:extLst>
          </p:cNvPr>
          <p:cNvSpPr txBox="1">
            <a:spLocks noChangeArrowheads="1"/>
          </p:cNvSpPr>
          <p:nvPr/>
        </p:nvSpPr>
        <p:spPr>
          <a:xfrm>
            <a:off x="623623" y="566556"/>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0058A8"/>
                </a:solidFill>
                <a:latin typeface="微软雅黑" panose="020B0503020204020204" pitchFamily="34" charset="-122"/>
                <a:ea typeface="微软雅黑" panose="020B0503020204020204" pitchFamily="34" charset="-122"/>
              </a:rPr>
              <a:t>一、脑和脊髓的被膜</a:t>
            </a:r>
            <a:endParaRPr lang="zh-CN" altLang="en-US"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9575" y="1171406"/>
            <a:ext cx="458724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（二）脑的被膜</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80CC08FD-13EB-4A30-B127-55169B16F61E}"/>
              </a:ext>
            </a:extLst>
          </p:cNvPr>
          <p:cNvGrpSpPr/>
          <p:nvPr/>
        </p:nvGrpSpPr>
        <p:grpSpPr>
          <a:xfrm>
            <a:off x="973218" y="2265028"/>
            <a:ext cx="7013006" cy="3795637"/>
            <a:chOff x="579031" y="1543417"/>
            <a:chExt cx="7985938" cy="4441747"/>
          </a:xfrm>
        </p:grpSpPr>
        <p:pic>
          <p:nvPicPr>
            <p:cNvPr id="13" name="图片 5" descr="textimage376.jpeg"/>
            <p:cNvPicPr>
              <a:picLocks noChangeAspect="1"/>
            </p:cNvPicPr>
            <p:nvPr/>
          </p:nvPicPr>
          <p:blipFill>
            <a:blip r:embed="rId2"/>
            <a:stretch>
              <a:fillRect/>
            </a:stretch>
          </p:blipFill>
          <p:spPr>
            <a:xfrm>
              <a:off x="579031" y="1543417"/>
              <a:ext cx="7985938" cy="4441747"/>
            </a:xfrm>
            <a:prstGeom prst="rect">
              <a:avLst/>
            </a:prstGeom>
          </p:spPr>
        </p:pic>
        <p:sp>
          <p:nvSpPr>
            <p:cNvPr id="15" name="矩形 14"/>
            <p:cNvSpPr/>
            <p:nvPr/>
          </p:nvSpPr>
          <p:spPr>
            <a:xfrm>
              <a:off x="7775260" y="3429000"/>
              <a:ext cx="789709" cy="259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775259" y="3797326"/>
              <a:ext cx="789709" cy="259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725730" y="4336845"/>
              <a:ext cx="789709" cy="25977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标题 3">
            <a:extLst>
              <a:ext uri="{FF2B5EF4-FFF2-40B4-BE49-F238E27FC236}">
                <a16:creationId xmlns:a16="http://schemas.microsoft.com/office/drawing/2014/main" id="{6EEFAA8E-FE3B-41CE-B45C-F46CD2FE2ED5}"/>
              </a:ext>
            </a:extLst>
          </p:cNvPr>
          <p:cNvSpPr txBox="1">
            <a:spLocks noChangeArrowheads="1"/>
          </p:cNvSpPr>
          <p:nvPr/>
        </p:nvSpPr>
        <p:spPr>
          <a:xfrm>
            <a:off x="623623" y="566556"/>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0058A8"/>
                </a:solidFill>
                <a:latin typeface="微软雅黑" panose="020B0503020204020204" pitchFamily="34" charset="-122"/>
                <a:ea typeface="微软雅黑" panose="020B0503020204020204" pitchFamily="34" charset="-122"/>
              </a:rPr>
              <a:t>一、脑和脊髓的被膜</a:t>
            </a:r>
            <a:endParaRPr lang="zh-CN" altLang="en-US"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5297"/>
          <p:cNvSpPr txBox="1">
            <a:spLocks noChangeArrowheads="1"/>
          </p:cNvSpPr>
          <p:nvPr/>
        </p:nvSpPr>
        <p:spPr bwMode="auto">
          <a:xfrm>
            <a:off x="922180" y="1905560"/>
            <a:ext cx="1611296" cy="49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nSpc>
                <a:spcPct val="120000"/>
              </a:lnSpc>
              <a:spcAft>
                <a:spcPct val="35000"/>
              </a:spcAft>
            </a:pPr>
            <a:r>
              <a:rPr lang="en-US" altLang="zh-CN" dirty="0">
                <a:cs typeface="Times New Roman" panose="02020603050405020304" pitchFamily="18" charset="0"/>
              </a:rPr>
              <a:t>1.</a:t>
            </a:r>
            <a:r>
              <a:rPr lang="zh-CN" altLang="en-US" dirty="0">
                <a:cs typeface="Times New Roman" panose="02020603050405020304" pitchFamily="18" charset="0"/>
              </a:rPr>
              <a:t>硬脑膜</a:t>
            </a:r>
          </a:p>
        </p:txBody>
      </p:sp>
      <p:sp>
        <p:nvSpPr>
          <p:cNvPr id="10" name="文本框 3076"/>
          <p:cNvSpPr txBox="1">
            <a:spLocks noChangeArrowheads="1"/>
          </p:cNvSpPr>
          <p:nvPr/>
        </p:nvSpPr>
        <p:spPr bwMode="auto">
          <a:xfrm>
            <a:off x="2721827" y="1945933"/>
            <a:ext cx="42906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b="0" dirty="0">
                <a:latin typeface="宋体" panose="02010600030101010101" pitchFamily="2" charset="-122"/>
              </a:rPr>
              <a:t>硬脑膜形成的结构：突起和窦</a:t>
            </a:r>
          </a:p>
        </p:txBody>
      </p:sp>
      <p:grpSp>
        <p:nvGrpSpPr>
          <p:cNvPr id="2" name="组合 1">
            <a:extLst>
              <a:ext uri="{FF2B5EF4-FFF2-40B4-BE49-F238E27FC236}">
                <a16:creationId xmlns:a16="http://schemas.microsoft.com/office/drawing/2014/main" id="{63F3EB49-C97F-4635-BA53-967A96D71151}"/>
              </a:ext>
            </a:extLst>
          </p:cNvPr>
          <p:cNvGrpSpPr/>
          <p:nvPr/>
        </p:nvGrpSpPr>
        <p:grpSpPr>
          <a:xfrm>
            <a:off x="1468073" y="2499919"/>
            <a:ext cx="5782501" cy="3830071"/>
            <a:chOff x="1381951" y="1808615"/>
            <a:chExt cx="6341998" cy="4684389"/>
          </a:xfrm>
        </p:grpSpPr>
        <p:pic>
          <p:nvPicPr>
            <p:cNvPr id="19" name="图片 5" descr="textimage377.jpeg"/>
            <p:cNvPicPr>
              <a:picLocks noChangeAspect="1"/>
            </p:cNvPicPr>
            <p:nvPr/>
          </p:nvPicPr>
          <p:blipFill>
            <a:blip r:embed="rId2">
              <a:clrChange>
                <a:clrFrom>
                  <a:srgbClr val="FFFFFF"/>
                </a:clrFrom>
                <a:clrTo>
                  <a:srgbClr val="FFFFFF">
                    <a:alpha val="0"/>
                  </a:srgbClr>
                </a:clrTo>
              </a:clrChange>
            </a:blip>
            <a:stretch>
              <a:fillRect/>
            </a:stretch>
          </p:blipFill>
          <p:spPr>
            <a:xfrm>
              <a:off x="1420051" y="1808615"/>
              <a:ext cx="6303898" cy="4684389"/>
            </a:xfrm>
            <a:prstGeom prst="rect">
              <a:avLst/>
            </a:prstGeom>
          </p:spPr>
        </p:pic>
        <p:sp>
          <p:nvSpPr>
            <p:cNvPr id="20" name="矩形 19"/>
            <p:cNvSpPr/>
            <p:nvPr/>
          </p:nvSpPr>
          <p:spPr>
            <a:xfrm>
              <a:off x="2954770" y="2026023"/>
              <a:ext cx="789709" cy="259772"/>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381951" y="4970318"/>
              <a:ext cx="789709" cy="259772"/>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609814" y="2039146"/>
              <a:ext cx="789709"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矩形 27"/>
            <p:cNvSpPr/>
            <p:nvPr/>
          </p:nvSpPr>
          <p:spPr>
            <a:xfrm>
              <a:off x="6045284" y="2492202"/>
              <a:ext cx="680636"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9" name="矩形 28"/>
            <p:cNvSpPr/>
            <p:nvPr/>
          </p:nvSpPr>
          <p:spPr>
            <a:xfrm>
              <a:off x="6497320" y="3015482"/>
              <a:ext cx="585355"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0" name="矩形 29"/>
            <p:cNvSpPr/>
            <p:nvPr/>
          </p:nvSpPr>
          <p:spPr>
            <a:xfrm>
              <a:off x="6777736" y="3538762"/>
              <a:ext cx="585355"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1" name="矩形 30"/>
            <p:cNvSpPr/>
            <p:nvPr/>
          </p:nvSpPr>
          <p:spPr>
            <a:xfrm>
              <a:off x="5476240" y="2316336"/>
              <a:ext cx="569044"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4" name="矩形 33"/>
            <p:cNvSpPr/>
            <p:nvPr/>
          </p:nvSpPr>
          <p:spPr>
            <a:xfrm>
              <a:off x="1833880" y="3050635"/>
              <a:ext cx="585355"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5" name="矩形 34"/>
            <p:cNvSpPr/>
            <p:nvPr/>
          </p:nvSpPr>
          <p:spPr>
            <a:xfrm>
              <a:off x="1701800" y="5348894"/>
              <a:ext cx="585355"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1541202" y="4432619"/>
              <a:ext cx="585355"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矩形 36"/>
            <p:cNvSpPr/>
            <p:nvPr/>
          </p:nvSpPr>
          <p:spPr>
            <a:xfrm>
              <a:off x="1625600" y="3921671"/>
              <a:ext cx="585355"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8" name="矩形 37"/>
            <p:cNvSpPr/>
            <p:nvPr/>
          </p:nvSpPr>
          <p:spPr>
            <a:xfrm>
              <a:off x="2171660" y="5755410"/>
              <a:ext cx="585355" cy="259772"/>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sp>
        <p:nvSpPr>
          <p:cNvPr id="21" name="文本框 20">
            <a:extLst>
              <a:ext uri="{FF2B5EF4-FFF2-40B4-BE49-F238E27FC236}">
                <a16:creationId xmlns:a16="http://schemas.microsoft.com/office/drawing/2014/main" id="{FE59C787-1B84-4712-A854-4C37A7F6A84F}"/>
              </a:ext>
            </a:extLst>
          </p:cNvPr>
          <p:cNvSpPr txBox="1"/>
          <p:nvPr/>
        </p:nvSpPr>
        <p:spPr>
          <a:xfrm>
            <a:off x="529575" y="1171406"/>
            <a:ext cx="458724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（二）脑的被膜</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22" name="标题 3">
            <a:extLst>
              <a:ext uri="{FF2B5EF4-FFF2-40B4-BE49-F238E27FC236}">
                <a16:creationId xmlns:a16="http://schemas.microsoft.com/office/drawing/2014/main" id="{CDFA89A0-463A-48DD-860B-6392BF9D2115}"/>
              </a:ext>
            </a:extLst>
          </p:cNvPr>
          <p:cNvSpPr txBox="1">
            <a:spLocks noChangeArrowheads="1"/>
          </p:cNvSpPr>
          <p:nvPr/>
        </p:nvSpPr>
        <p:spPr>
          <a:xfrm>
            <a:off x="623623" y="566556"/>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0058A8"/>
                </a:solidFill>
                <a:latin typeface="微软雅黑" panose="020B0503020204020204" pitchFamily="34" charset="-122"/>
                <a:ea typeface="微软雅黑" panose="020B0503020204020204" pitchFamily="34" charset="-122"/>
              </a:rPr>
              <a:t>一、脑和脊髓的被膜</a:t>
            </a:r>
            <a:endParaRPr lang="zh-CN" altLang="en-US"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2993" y="1239837"/>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(一) </a:t>
            </a:r>
            <a:r>
              <a:rPr lang="zh-CN" altLang="en-US" sz="2800" b="1" dirty="0">
                <a:solidFill>
                  <a:schemeClr val="accent5"/>
                </a:solidFill>
                <a:latin typeface="微软雅黑" panose="020B0503020204020204" pitchFamily="34" charset="-122"/>
                <a:ea typeface="微软雅黑" panose="020B0503020204020204" pitchFamily="34" charset="-122"/>
              </a:rPr>
              <a:t>腰丛的组成和位置</a:t>
            </a:r>
          </a:p>
        </p:txBody>
      </p:sp>
      <p:sp>
        <p:nvSpPr>
          <p:cNvPr id="4" name="Text Box 19"/>
          <p:cNvSpPr txBox="1">
            <a:spLocks noChangeArrowheads="1"/>
          </p:cNvSpPr>
          <p:nvPr/>
        </p:nvSpPr>
        <p:spPr bwMode="auto">
          <a:xfrm>
            <a:off x="641985" y="1922145"/>
            <a:ext cx="3490595" cy="286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zh-CN" altLang="en-US" sz="2400" b="1" kern="0" dirty="0">
                <a:solidFill>
                  <a:srgbClr val="000000"/>
                </a:solidFill>
                <a:cs typeface="Times New Roman" panose="02020603050405020304" pitchFamily="18" charset="0"/>
                <a:sym typeface="+mn-ea"/>
              </a:rPr>
              <a:t>腰丛</a:t>
            </a:r>
            <a:r>
              <a:rPr lang="zh-CN" altLang="en-US" sz="2400" kern="0" dirty="0">
                <a:solidFill>
                  <a:srgbClr val="000000"/>
                </a:solidFill>
                <a:cs typeface="Times New Roman" panose="02020603050405020304" pitchFamily="18" charset="0"/>
                <a:sym typeface="+mn-ea"/>
              </a:rPr>
              <a:t>(Lumber plexus)由第12胸神经前支的一部分、第1~3腰神经前支和第4腰神经前支的一部分组成,位于腰大肌深面。</a:t>
            </a:r>
            <a:endParaRPr lang="en-US" altLang="zh-CN" sz="2400" kern="0" dirty="0">
              <a:solidFill>
                <a:srgbClr val="000000"/>
              </a:solidFill>
              <a:cs typeface="Times New Roman" panose="02020603050405020304" pitchFamily="18" charset="0"/>
              <a:sym typeface="+mn-ea"/>
            </a:endParaRPr>
          </a:p>
        </p:txBody>
      </p:sp>
      <p:pic>
        <p:nvPicPr>
          <p:cNvPr id="2" name="图片 4" descr="textimage300.jpeg"/>
          <p:cNvPicPr>
            <a:picLocks noChangeAspect="1"/>
          </p:cNvPicPr>
          <p:nvPr/>
        </p:nvPicPr>
        <p:blipFill>
          <a:blip r:embed="rId2"/>
          <a:stretch>
            <a:fillRect/>
          </a:stretch>
        </p:blipFill>
        <p:spPr>
          <a:xfrm>
            <a:off x="4463415" y="1608455"/>
            <a:ext cx="3736975" cy="4184015"/>
          </a:xfrm>
          <a:prstGeom prst="rect">
            <a:avLst/>
          </a:prstGeom>
        </p:spPr>
      </p:pic>
      <p:sp>
        <p:nvSpPr>
          <p:cNvPr id="5" name="文本框 4">
            <a:extLst>
              <a:ext uri="{FF2B5EF4-FFF2-40B4-BE49-F238E27FC236}">
                <a16:creationId xmlns:a16="http://schemas.microsoft.com/office/drawing/2014/main" id="{598E53FA-B74A-40FF-81A8-7F20D78CC8A4}"/>
              </a:ext>
            </a:extLst>
          </p:cNvPr>
          <p:cNvSpPr txBox="1"/>
          <p:nvPr/>
        </p:nvSpPr>
        <p:spPr>
          <a:xfrm>
            <a:off x="279079" y="495851"/>
            <a:ext cx="2356238"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四、腰丛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8E81407-78F1-4446-B70D-5FDE66DDA346}"/>
              </a:ext>
            </a:extLst>
          </p:cNvPr>
          <p:cNvGrpSpPr/>
          <p:nvPr/>
        </p:nvGrpSpPr>
        <p:grpSpPr>
          <a:xfrm>
            <a:off x="1249959" y="2701711"/>
            <a:ext cx="6350993" cy="3684354"/>
            <a:chOff x="900112" y="2001783"/>
            <a:chExt cx="7246125" cy="4450938"/>
          </a:xfrm>
        </p:grpSpPr>
        <p:pic>
          <p:nvPicPr>
            <p:cNvPr id="16" name="图片 5" descr="textimage378.jpeg"/>
            <p:cNvPicPr>
              <a:picLocks noChangeAspect="1"/>
            </p:cNvPicPr>
            <p:nvPr/>
          </p:nvPicPr>
          <p:blipFill>
            <a:blip r:embed="rId2"/>
            <a:stretch>
              <a:fillRect/>
            </a:stretch>
          </p:blipFill>
          <p:spPr>
            <a:xfrm>
              <a:off x="997763" y="2001783"/>
              <a:ext cx="7148474" cy="4450938"/>
            </a:xfrm>
            <a:prstGeom prst="rect">
              <a:avLst/>
            </a:prstGeom>
          </p:spPr>
        </p:pic>
        <p:sp>
          <p:nvSpPr>
            <p:cNvPr id="21" name="矩形 20"/>
            <p:cNvSpPr/>
            <p:nvPr/>
          </p:nvSpPr>
          <p:spPr>
            <a:xfrm>
              <a:off x="900112" y="4439920"/>
              <a:ext cx="834972" cy="317718"/>
            </a:xfrm>
            <a:prstGeom prst="rect">
              <a:avLst/>
            </a:prstGeom>
            <a:noFill/>
            <a:ln w="38100">
              <a:solidFill>
                <a:srgbClr val="007F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sp>
        <p:nvSpPr>
          <p:cNvPr id="7" name="文本框 55297">
            <a:extLst>
              <a:ext uri="{FF2B5EF4-FFF2-40B4-BE49-F238E27FC236}">
                <a16:creationId xmlns:a16="http://schemas.microsoft.com/office/drawing/2014/main" id="{CC644006-7329-4212-BF3B-E3E2AFEB0782}"/>
              </a:ext>
            </a:extLst>
          </p:cNvPr>
          <p:cNvSpPr txBox="1">
            <a:spLocks noChangeArrowheads="1"/>
          </p:cNvSpPr>
          <p:nvPr/>
        </p:nvSpPr>
        <p:spPr bwMode="auto">
          <a:xfrm>
            <a:off x="1098756" y="1979994"/>
            <a:ext cx="2339977" cy="49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nSpc>
                <a:spcPct val="120000"/>
              </a:lnSpc>
              <a:spcAft>
                <a:spcPct val="35000"/>
              </a:spcAft>
            </a:pPr>
            <a:r>
              <a:rPr lang="en-US" altLang="zh-CN" dirty="0">
                <a:cs typeface="Times New Roman" panose="02020603050405020304" pitchFamily="18" charset="0"/>
              </a:rPr>
              <a:t>1.</a:t>
            </a:r>
            <a:r>
              <a:rPr lang="zh-CN" altLang="en-US" dirty="0">
                <a:cs typeface="Times New Roman" panose="02020603050405020304" pitchFamily="18" charset="0"/>
              </a:rPr>
              <a:t>硬脑膜</a:t>
            </a:r>
          </a:p>
        </p:txBody>
      </p:sp>
      <p:sp>
        <p:nvSpPr>
          <p:cNvPr id="8" name="文本框 3076">
            <a:extLst>
              <a:ext uri="{FF2B5EF4-FFF2-40B4-BE49-F238E27FC236}">
                <a16:creationId xmlns:a16="http://schemas.microsoft.com/office/drawing/2014/main" id="{DF890050-AD19-4AD7-9F88-6130E1D142F8}"/>
              </a:ext>
            </a:extLst>
          </p:cNvPr>
          <p:cNvSpPr txBox="1">
            <a:spLocks noChangeArrowheads="1"/>
          </p:cNvSpPr>
          <p:nvPr/>
        </p:nvSpPr>
        <p:spPr bwMode="auto">
          <a:xfrm>
            <a:off x="2683724" y="2012767"/>
            <a:ext cx="42906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b="0" dirty="0">
                <a:latin typeface="宋体" panose="02010600030101010101" pitchFamily="2" charset="-122"/>
              </a:rPr>
              <a:t>硬脑膜形成的结构：突起和窦</a:t>
            </a:r>
          </a:p>
        </p:txBody>
      </p:sp>
      <p:sp>
        <p:nvSpPr>
          <p:cNvPr id="9" name="文本框 8">
            <a:extLst>
              <a:ext uri="{FF2B5EF4-FFF2-40B4-BE49-F238E27FC236}">
                <a16:creationId xmlns:a16="http://schemas.microsoft.com/office/drawing/2014/main" id="{DB686C88-01F3-4122-96DA-DAE71FD80D1C}"/>
              </a:ext>
            </a:extLst>
          </p:cNvPr>
          <p:cNvSpPr txBox="1"/>
          <p:nvPr/>
        </p:nvSpPr>
        <p:spPr>
          <a:xfrm>
            <a:off x="529575" y="1171406"/>
            <a:ext cx="458724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（二）脑的被膜</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10" name="标题 3">
            <a:extLst>
              <a:ext uri="{FF2B5EF4-FFF2-40B4-BE49-F238E27FC236}">
                <a16:creationId xmlns:a16="http://schemas.microsoft.com/office/drawing/2014/main" id="{A6DFF10E-F8BD-4592-8065-6A67F2627603}"/>
              </a:ext>
            </a:extLst>
          </p:cNvPr>
          <p:cNvSpPr txBox="1">
            <a:spLocks noChangeArrowheads="1"/>
          </p:cNvSpPr>
          <p:nvPr/>
        </p:nvSpPr>
        <p:spPr>
          <a:xfrm>
            <a:off x="623623" y="566556"/>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0058A8"/>
                </a:solidFill>
                <a:latin typeface="微软雅黑" panose="020B0503020204020204" pitchFamily="34" charset="-122"/>
                <a:ea typeface="微软雅黑" panose="020B0503020204020204" pitchFamily="34" charset="-122"/>
              </a:rPr>
              <a:t>一、脑和脊髓的被膜</a:t>
            </a:r>
            <a:endParaRPr lang="zh-CN" altLang="en-US"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38913"/>
          <p:cNvSpPr>
            <a:spLocks noGrp="1" noChangeArrowheads="1"/>
          </p:cNvSpPr>
          <p:nvPr>
            <p:ph type="title"/>
          </p:nvPr>
        </p:nvSpPr>
        <p:spPr>
          <a:xfrm>
            <a:off x="2811218" y="2006310"/>
            <a:ext cx="3473768" cy="652460"/>
          </a:xfrm>
        </p:spPr>
        <p:txBody>
          <a:bodyPr>
            <a:normAutofit/>
          </a:bodyPr>
          <a:lstStyle/>
          <a:p>
            <a:r>
              <a:rPr lang="zh-CN" altLang="en-US" sz="2400" b="1" dirty="0">
                <a:solidFill>
                  <a:schemeClr val="tx1"/>
                </a:solidFill>
                <a:latin typeface="宋体" panose="02010600030101010101" pitchFamily="2" charset="-122"/>
                <a:ea typeface="宋体" panose="02010600030101010101" pitchFamily="2" charset="-122"/>
              </a:rPr>
              <a:t>硬脑膜窦内血液流向</a:t>
            </a:r>
          </a:p>
        </p:txBody>
      </p:sp>
      <p:sp>
        <p:nvSpPr>
          <p:cNvPr id="19" name="文本占位符 38914"/>
          <p:cNvSpPr txBox="1">
            <a:spLocks noChangeArrowheads="1"/>
          </p:cNvSpPr>
          <p:nvPr/>
        </p:nvSpPr>
        <p:spPr>
          <a:xfrm>
            <a:off x="470852" y="2878602"/>
            <a:ext cx="8398828" cy="32284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上矢状窦</a:t>
            </a:r>
          </a:p>
          <a:p>
            <a:pPr>
              <a:buFont typeface="Arial" panose="020B0604020202020204" pitchFamily="34" charset="0"/>
              <a:buNone/>
            </a:pPr>
            <a:endParaRPr lang="zh-CN" altLang="en-US" sz="2400" b="1"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下矢状窦      直窦      窦汇      横窦      乙状窦      颈内静脉</a:t>
            </a:r>
          </a:p>
          <a:p>
            <a:pPr>
              <a:buFont typeface="Arial" panose="020B0604020202020204" pitchFamily="34" charset="0"/>
              <a:buNone/>
            </a:pPr>
            <a:endParaRPr lang="zh-CN" altLang="en-US" sz="2400" b="1"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海绵窦             岩上窦</a:t>
            </a:r>
          </a:p>
          <a:p>
            <a:pPr>
              <a:buFont typeface="Arial" panose="020B0604020202020204" pitchFamily="34" charset="0"/>
              <a:buNone/>
            </a:pPr>
            <a:endParaRPr lang="zh-CN" altLang="en-US" sz="2400" b="1" dirty="0">
              <a:latin typeface="微软雅黑" panose="020B0503020204020204" pitchFamily="34" charset="-122"/>
              <a:ea typeface="微软雅黑" panose="020B0503020204020204" pitchFamily="34" charset="-122"/>
            </a:endParaRPr>
          </a:p>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                     岩下窦</a:t>
            </a:r>
          </a:p>
        </p:txBody>
      </p:sp>
      <p:sp>
        <p:nvSpPr>
          <p:cNvPr id="20" name="直接连接符 38915"/>
          <p:cNvSpPr>
            <a:spLocks noChangeShapeType="1"/>
          </p:cNvSpPr>
          <p:nvPr/>
        </p:nvSpPr>
        <p:spPr bwMode="auto">
          <a:xfrm>
            <a:off x="1826738" y="3970726"/>
            <a:ext cx="396000" cy="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 name="直接连接符 38916"/>
          <p:cNvSpPr>
            <a:spLocks noChangeShapeType="1"/>
          </p:cNvSpPr>
          <p:nvPr/>
        </p:nvSpPr>
        <p:spPr bwMode="auto">
          <a:xfrm>
            <a:off x="2999265" y="3970726"/>
            <a:ext cx="396000" cy="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 name="直接连接符 38917"/>
          <p:cNvSpPr>
            <a:spLocks noChangeShapeType="1"/>
          </p:cNvSpPr>
          <p:nvPr/>
        </p:nvSpPr>
        <p:spPr bwMode="auto">
          <a:xfrm>
            <a:off x="1549403" y="4934491"/>
            <a:ext cx="1008000" cy="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dirty="0"/>
          </a:p>
        </p:txBody>
      </p:sp>
      <p:sp>
        <p:nvSpPr>
          <p:cNvPr id="27" name="直接连接符 38918"/>
          <p:cNvSpPr>
            <a:spLocks noChangeShapeType="1"/>
          </p:cNvSpPr>
          <p:nvPr/>
        </p:nvSpPr>
        <p:spPr bwMode="auto">
          <a:xfrm>
            <a:off x="1038225" y="5819030"/>
            <a:ext cx="1368000" cy="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38919"/>
          <p:cNvSpPr>
            <a:spLocks noChangeShapeType="1"/>
          </p:cNvSpPr>
          <p:nvPr/>
        </p:nvSpPr>
        <p:spPr bwMode="auto">
          <a:xfrm>
            <a:off x="1038225" y="5099030"/>
            <a:ext cx="0" cy="720000"/>
          </a:xfrm>
          <a:prstGeom prst="line">
            <a:avLst/>
          </a:prstGeom>
          <a:noFill/>
          <a:ln w="28575">
            <a:solidFill>
              <a:srgbClr val="007FC4"/>
            </a:solidFill>
            <a:round/>
          </a:ln>
          <a:extLst>
            <a:ext uri="{909E8E84-426E-40DD-AFC4-6F175D3DCCD1}">
              <a14:hiddenFill xmlns:a14="http://schemas.microsoft.com/office/drawing/2010/main">
                <a:noFill/>
              </a14:hiddenFill>
            </a:ext>
          </a:extLst>
        </p:spPr>
        <p:txBody>
          <a:bodyPr/>
          <a:lstStyle/>
          <a:p>
            <a:endParaRPr lang="zh-CN" altLang="en-US"/>
          </a:p>
        </p:txBody>
      </p:sp>
      <p:sp>
        <p:nvSpPr>
          <p:cNvPr id="34" name="直接连接符 38920"/>
          <p:cNvSpPr>
            <a:spLocks noChangeShapeType="1"/>
          </p:cNvSpPr>
          <p:nvPr/>
        </p:nvSpPr>
        <p:spPr bwMode="auto">
          <a:xfrm>
            <a:off x="4176000" y="3970726"/>
            <a:ext cx="396000" cy="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 name="直接连接符 38921"/>
          <p:cNvSpPr>
            <a:spLocks noChangeShapeType="1"/>
          </p:cNvSpPr>
          <p:nvPr/>
        </p:nvSpPr>
        <p:spPr bwMode="auto">
          <a:xfrm>
            <a:off x="5330825" y="3970726"/>
            <a:ext cx="396000" cy="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6" name="直接连接符 38922"/>
          <p:cNvSpPr>
            <a:spLocks noChangeShapeType="1"/>
          </p:cNvSpPr>
          <p:nvPr/>
        </p:nvSpPr>
        <p:spPr bwMode="auto">
          <a:xfrm>
            <a:off x="6772591" y="3970726"/>
            <a:ext cx="396000" cy="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dirty="0"/>
          </a:p>
        </p:txBody>
      </p:sp>
      <p:sp>
        <p:nvSpPr>
          <p:cNvPr id="37" name="直接连接符 38923"/>
          <p:cNvSpPr>
            <a:spLocks noChangeShapeType="1"/>
          </p:cNvSpPr>
          <p:nvPr/>
        </p:nvSpPr>
        <p:spPr bwMode="auto">
          <a:xfrm>
            <a:off x="3661966" y="4910902"/>
            <a:ext cx="1296000" cy="0"/>
          </a:xfrm>
          <a:prstGeom prst="line">
            <a:avLst/>
          </a:prstGeom>
          <a:noFill/>
          <a:ln w="28575">
            <a:solidFill>
              <a:srgbClr val="007FC4"/>
            </a:solidFill>
            <a:round/>
          </a:ln>
          <a:extLst>
            <a:ext uri="{909E8E84-426E-40DD-AFC4-6F175D3DCCD1}">
              <a14:hiddenFill xmlns:a14="http://schemas.microsoft.com/office/drawing/2010/main">
                <a:noFill/>
              </a14:hiddenFill>
            </a:ext>
          </a:extLst>
        </p:spPr>
        <p:txBody>
          <a:bodyPr/>
          <a:lstStyle/>
          <a:p>
            <a:endParaRPr lang="zh-CN" altLang="en-US"/>
          </a:p>
        </p:txBody>
      </p:sp>
      <p:sp>
        <p:nvSpPr>
          <p:cNvPr id="38" name="直接连接符 38924"/>
          <p:cNvSpPr>
            <a:spLocks noChangeShapeType="1"/>
          </p:cNvSpPr>
          <p:nvPr/>
        </p:nvSpPr>
        <p:spPr bwMode="auto">
          <a:xfrm flipV="1">
            <a:off x="4966538" y="4190177"/>
            <a:ext cx="0" cy="720725"/>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9" name="直接连接符 38925"/>
          <p:cNvSpPr>
            <a:spLocks noChangeShapeType="1"/>
          </p:cNvSpPr>
          <p:nvPr/>
        </p:nvSpPr>
        <p:spPr bwMode="auto">
          <a:xfrm>
            <a:off x="1857218" y="3068861"/>
            <a:ext cx="1908000" cy="0"/>
          </a:xfrm>
          <a:prstGeom prst="line">
            <a:avLst/>
          </a:prstGeom>
          <a:noFill/>
          <a:ln w="28575">
            <a:solidFill>
              <a:srgbClr val="007FC4"/>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 name="直接连接符 38926"/>
          <p:cNvSpPr>
            <a:spLocks noChangeShapeType="1"/>
          </p:cNvSpPr>
          <p:nvPr/>
        </p:nvSpPr>
        <p:spPr bwMode="auto">
          <a:xfrm>
            <a:off x="3773487" y="3068861"/>
            <a:ext cx="0" cy="72000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1" name="直接连接符 38927"/>
          <p:cNvSpPr>
            <a:spLocks noChangeShapeType="1"/>
          </p:cNvSpPr>
          <p:nvPr/>
        </p:nvSpPr>
        <p:spPr bwMode="auto">
          <a:xfrm>
            <a:off x="3395265" y="5819030"/>
            <a:ext cx="4321175" cy="0"/>
          </a:xfrm>
          <a:prstGeom prst="line">
            <a:avLst/>
          </a:prstGeom>
          <a:noFill/>
          <a:ln w="28575">
            <a:solidFill>
              <a:srgbClr val="007FC4"/>
            </a:solidFill>
            <a:round/>
          </a:ln>
          <a:extLst>
            <a:ext uri="{909E8E84-426E-40DD-AFC4-6F175D3DCCD1}">
              <a14:hiddenFill xmlns:a14="http://schemas.microsoft.com/office/drawing/2010/main">
                <a:noFill/>
              </a14:hiddenFill>
            </a:ext>
          </a:extLst>
        </p:spPr>
        <p:txBody>
          <a:bodyPr/>
          <a:lstStyle/>
          <a:p>
            <a:endParaRPr lang="zh-CN" altLang="en-US"/>
          </a:p>
        </p:txBody>
      </p:sp>
      <p:sp>
        <p:nvSpPr>
          <p:cNvPr id="42" name="直接连接符 38928"/>
          <p:cNvSpPr>
            <a:spLocks noChangeShapeType="1"/>
          </p:cNvSpPr>
          <p:nvPr/>
        </p:nvSpPr>
        <p:spPr bwMode="auto">
          <a:xfrm flipV="1">
            <a:off x="7716440" y="4190177"/>
            <a:ext cx="0" cy="1656000"/>
          </a:xfrm>
          <a:prstGeom prst="line">
            <a:avLst/>
          </a:prstGeom>
          <a:noFill/>
          <a:ln w="28575">
            <a:solidFill>
              <a:srgbClr val="007FC4"/>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 name="文本框 55297">
            <a:extLst>
              <a:ext uri="{FF2B5EF4-FFF2-40B4-BE49-F238E27FC236}">
                <a16:creationId xmlns:a16="http://schemas.microsoft.com/office/drawing/2014/main" id="{E5530764-B547-4BB6-83BB-98B96A2BD1FC}"/>
              </a:ext>
            </a:extLst>
          </p:cNvPr>
          <p:cNvSpPr txBox="1">
            <a:spLocks noChangeArrowheads="1"/>
          </p:cNvSpPr>
          <p:nvPr/>
        </p:nvSpPr>
        <p:spPr bwMode="auto">
          <a:xfrm>
            <a:off x="687229" y="2027082"/>
            <a:ext cx="2339977" cy="49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nSpc>
                <a:spcPct val="120000"/>
              </a:lnSpc>
              <a:spcAft>
                <a:spcPct val="35000"/>
              </a:spcAft>
            </a:pPr>
            <a:r>
              <a:rPr lang="en-US" altLang="zh-CN" dirty="0">
                <a:cs typeface="Times New Roman" panose="02020603050405020304" pitchFamily="18" charset="0"/>
              </a:rPr>
              <a:t>1.</a:t>
            </a:r>
            <a:r>
              <a:rPr lang="zh-CN" altLang="en-US" dirty="0">
                <a:cs typeface="Times New Roman" panose="02020603050405020304" pitchFamily="18" charset="0"/>
              </a:rPr>
              <a:t>硬脑膜</a:t>
            </a:r>
          </a:p>
        </p:txBody>
      </p:sp>
      <p:sp>
        <p:nvSpPr>
          <p:cNvPr id="22" name="文本框 21">
            <a:extLst>
              <a:ext uri="{FF2B5EF4-FFF2-40B4-BE49-F238E27FC236}">
                <a16:creationId xmlns:a16="http://schemas.microsoft.com/office/drawing/2014/main" id="{960F65E9-B0D1-4DC5-9A14-FFCFAC6C1F7F}"/>
              </a:ext>
            </a:extLst>
          </p:cNvPr>
          <p:cNvSpPr txBox="1"/>
          <p:nvPr/>
        </p:nvSpPr>
        <p:spPr>
          <a:xfrm>
            <a:off x="529575" y="1171406"/>
            <a:ext cx="458724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（二）脑的被膜</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23" name="标题 3">
            <a:extLst>
              <a:ext uri="{FF2B5EF4-FFF2-40B4-BE49-F238E27FC236}">
                <a16:creationId xmlns:a16="http://schemas.microsoft.com/office/drawing/2014/main" id="{A8CDC20F-E6EB-4E4A-B23C-563131E16B90}"/>
              </a:ext>
            </a:extLst>
          </p:cNvPr>
          <p:cNvSpPr txBox="1">
            <a:spLocks noChangeArrowheads="1"/>
          </p:cNvSpPr>
          <p:nvPr/>
        </p:nvSpPr>
        <p:spPr>
          <a:xfrm>
            <a:off x="623623" y="566556"/>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0058A8"/>
                </a:solidFill>
                <a:latin typeface="微软雅黑" panose="020B0503020204020204" pitchFamily="34" charset="-122"/>
                <a:ea typeface="微软雅黑" panose="020B0503020204020204" pitchFamily="34" charset="-122"/>
              </a:rPr>
              <a:t>一、脑和脊髓的被膜</a:t>
            </a:r>
            <a:endParaRPr lang="zh-CN" altLang="en-US"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5297"/>
          <p:cNvSpPr txBox="1">
            <a:spLocks noChangeArrowheads="1"/>
          </p:cNvSpPr>
          <p:nvPr/>
        </p:nvSpPr>
        <p:spPr bwMode="auto">
          <a:xfrm>
            <a:off x="905066" y="2229958"/>
            <a:ext cx="2791985" cy="49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nSpc>
                <a:spcPct val="120000"/>
              </a:lnSpc>
              <a:spcAft>
                <a:spcPct val="35000"/>
              </a:spcAft>
            </a:pPr>
            <a:r>
              <a:rPr lang="en-US" altLang="zh-CN" dirty="0">
                <a:cs typeface="Times New Roman" panose="02020603050405020304" pitchFamily="18" charset="0"/>
              </a:rPr>
              <a:t>2.</a:t>
            </a:r>
            <a:r>
              <a:rPr lang="zh-CN" altLang="en-US" dirty="0">
                <a:cs typeface="Times New Roman" panose="02020603050405020304" pitchFamily="18" charset="0"/>
              </a:rPr>
              <a:t>脑蛛网膜</a:t>
            </a:r>
          </a:p>
        </p:txBody>
      </p:sp>
      <p:sp>
        <p:nvSpPr>
          <p:cNvPr id="14" name="矩形 59393"/>
          <p:cNvSpPr>
            <a:spLocks noChangeArrowheads="1"/>
          </p:cNvSpPr>
          <p:nvPr/>
        </p:nvSpPr>
        <p:spPr bwMode="auto">
          <a:xfrm>
            <a:off x="2843212" y="2323878"/>
            <a:ext cx="34575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dirty="0">
                <a:latin typeface="宋体" panose="02010600030101010101" pitchFamily="2" charset="-122"/>
              </a:rPr>
              <a:t>蛛网膜下隙（腔）</a:t>
            </a:r>
          </a:p>
          <a:p>
            <a:pPr>
              <a:spcBef>
                <a:spcPct val="50000"/>
              </a:spcBef>
            </a:pPr>
            <a:r>
              <a:rPr lang="zh-CN" altLang="en-US" dirty="0">
                <a:solidFill>
                  <a:srgbClr val="FF0000"/>
                </a:solidFill>
                <a:latin typeface="宋体" panose="02010600030101010101" pitchFamily="2" charset="-122"/>
              </a:rPr>
              <a:t>蛛网膜粒</a:t>
            </a:r>
          </a:p>
        </p:txBody>
      </p:sp>
      <p:sp>
        <p:nvSpPr>
          <p:cNvPr id="13" name="文本框 12">
            <a:extLst>
              <a:ext uri="{FF2B5EF4-FFF2-40B4-BE49-F238E27FC236}">
                <a16:creationId xmlns:a16="http://schemas.microsoft.com/office/drawing/2014/main" id="{8812D875-1E5D-472C-8028-DB76C09D8CB8}"/>
              </a:ext>
            </a:extLst>
          </p:cNvPr>
          <p:cNvSpPr txBox="1"/>
          <p:nvPr/>
        </p:nvSpPr>
        <p:spPr>
          <a:xfrm>
            <a:off x="535170" y="1353609"/>
            <a:ext cx="458724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（二）脑的被膜</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18" name="标题 3">
            <a:extLst>
              <a:ext uri="{FF2B5EF4-FFF2-40B4-BE49-F238E27FC236}">
                <a16:creationId xmlns:a16="http://schemas.microsoft.com/office/drawing/2014/main" id="{722EAC35-C110-40D4-9A5E-5D195F802588}"/>
              </a:ext>
            </a:extLst>
          </p:cNvPr>
          <p:cNvSpPr txBox="1">
            <a:spLocks noChangeArrowheads="1"/>
          </p:cNvSpPr>
          <p:nvPr/>
        </p:nvSpPr>
        <p:spPr>
          <a:xfrm>
            <a:off x="623623" y="566556"/>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0058A8"/>
                </a:solidFill>
                <a:latin typeface="微软雅黑" panose="020B0503020204020204" pitchFamily="34" charset="-122"/>
                <a:ea typeface="微软雅黑" panose="020B0503020204020204" pitchFamily="34" charset="-122"/>
              </a:rPr>
              <a:t>一、脑和脊髓的被膜</a:t>
            </a:r>
            <a:endParaRPr lang="zh-CN" altLang="en-US" sz="3200" b="1" dirty="0">
              <a:solidFill>
                <a:srgbClr val="0058A8"/>
              </a:solidFill>
              <a:latin typeface="微软雅黑" panose="020B0503020204020204" pitchFamily="34" charset="-122"/>
              <a:ea typeface="微软雅黑" panose="020B0503020204020204" pitchFamily="34" charset="-122"/>
            </a:endParaRPr>
          </a:p>
        </p:txBody>
      </p:sp>
      <p:sp>
        <p:nvSpPr>
          <p:cNvPr id="23" name="文本框 55297">
            <a:extLst>
              <a:ext uri="{FF2B5EF4-FFF2-40B4-BE49-F238E27FC236}">
                <a16:creationId xmlns:a16="http://schemas.microsoft.com/office/drawing/2014/main" id="{2A982CF5-7BAD-4BD0-9D40-DB39678E2407}"/>
              </a:ext>
            </a:extLst>
          </p:cNvPr>
          <p:cNvSpPr txBox="1">
            <a:spLocks noChangeArrowheads="1"/>
          </p:cNvSpPr>
          <p:nvPr/>
        </p:nvSpPr>
        <p:spPr bwMode="auto">
          <a:xfrm>
            <a:off x="963789" y="3491290"/>
            <a:ext cx="2791985" cy="49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nSpc>
                <a:spcPct val="120000"/>
              </a:lnSpc>
              <a:spcAft>
                <a:spcPct val="35000"/>
              </a:spcAft>
            </a:pPr>
            <a:r>
              <a:rPr lang="en-US" altLang="zh-CN" dirty="0">
                <a:cs typeface="Times New Roman" panose="02020603050405020304" pitchFamily="18" charset="0"/>
              </a:rPr>
              <a:t>3.</a:t>
            </a:r>
            <a:r>
              <a:rPr lang="zh-CN" altLang="en-US" dirty="0">
                <a:cs typeface="Times New Roman" panose="02020603050405020304" pitchFamily="18" charset="0"/>
              </a:rPr>
              <a:t>软脑膜</a:t>
            </a:r>
          </a:p>
        </p:txBody>
      </p:sp>
      <p:sp>
        <p:nvSpPr>
          <p:cNvPr id="24" name="矩形 45062">
            <a:extLst>
              <a:ext uri="{FF2B5EF4-FFF2-40B4-BE49-F238E27FC236}">
                <a16:creationId xmlns:a16="http://schemas.microsoft.com/office/drawing/2014/main" id="{5B2F7AB0-0483-4C2C-8450-FEA4CAD60BB2}"/>
              </a:ext>
            </a:extLst>
          </p:cNvPr>
          <p:cNvSpPr>
            <a:spLocks noChangeArrowheads="1"/>
          </p:cNvSpPr>
          <p:nvPr/>
        </p:nvSpPr>
        <p:spPr bwMode="auto">
          <a:xfrm>
            <a:off x="1470509" y="4068146"/>
            <a:ext cx="6738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r>
              <a:rPr lang="zh-CN" altLang="en-US" dirty="0">
                <a:latin typeface="宋体" panose="02010600030101010101" pitchFamily="2" charset="-122"/>
              </a:rPr>
              <a:t>紧贴脑表面，和脑实质不易分开，表面富有血管</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noChangeArrowheads="1"/>
          </p:cNvSpPr>
          <p:nvPr>
            <p:ph type="ctrTitle"/>
          </p:nvPr>
        </p:nvSpPr>
        <p:spPr>
          <a:xfrm>
            <a:off x="2109354" y="1846149"/>
            <a:ext cx="4925292" cy="635000"/>
          </a:xfrm>
        </p:spPr>
        <p:txBody>
          <a:bodyPr>
            <a:normAutofit/>
          </a:bodyPr>
          <a:lstStyle/>
          <a:p>
            <a:pPr eaLnBrk="1" hangingPunct="1"/>
            <a:r>
              <a:rPr lang="zh-CN" altLang="en-US" sz="3200" b="1" dirty="0">
                <a:solidFill>
                  <a:srgbClr val="0058A8"/>
                </a:solidFill>
                <a:latin typeface="微软雅黑" panose="020B0503020204020204" pitchFamily="34" charset="-122"/>
                <a:ea typeface="微软雅黑" panose="020B0503020204020204" pitchFamily="34" charset="-122"/>
              </a:rPr>
              <a:t>二、脑和脊髓的血管</a:t>
            </a:r>
          </a:p>
        </p:txBody>
      </p:sp>
      <p:sp>
        <p:nvSpPr>
          <p:cNvPr id="5" name="文本框 4"/>
          <p:cNvSpPr txBox="1"/>
          <p:nvPr/>
        </p:nvSpPr>
        <p:spPr>
          <a:xfrm>
            <a:off x="3872286" y="2669186"/>
            <a:ext cx="2018580" cy="2386102"/>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脑的动脉</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脑的静脉</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脊髓的动脉</a:t>
            </a:r>
          </a:p>
        </p:txBody>
      </p:sp>
      <p:sp>
        <p:nvSpPr>
          <p:cNvPr id="6" name="左大括号 31748"/>
          <p:cNvSpPr/>
          <p:nvPr/>
        </p:nvSpPr>
        <p:spPr bwMode="auto">
          <a:xfrm>
            <a:off x="3520440" y="3138748"/>
            <a:ext cx="283789" cy="1623864"/>
          </a:xfrm>
          <a:prstGeom prst="leftBrace">
            <a:avLst>
              <a:gd name="adj1" fmla="val 39447"/>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endParaRPr lang="zh-CN" altLang="en-US"/>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84868" y="1254154"/>
            <a:ext cx="291830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（一）脑的动脉</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9" name="矩形 63497"/>
          <p:cNvSpPr>
            <a:spLocks noChangeArrowheads="1"/>
          </p:cNvSpPr>
          <p:nvPr/>
        </p:nvSpPr>
        <p:spPr bwMode="auto">
          <a:xfrm>
            <a:off x="1016033" y="2293946"/>
            <a:ext cx="2387135"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nSpc>
                <a:spcPct val="150000"/>
              </a:lnSpc>
            </a:pPr>
            <a:r>
              <a:rPr lang="zh-CN" altLang="en-US" dirty="0">
                <a:latin typeface="宋体" panose="02010600030101010101" pitchFamily="2" charset="-122"/>
              </a:rPr>
              <a:t>颈内动脉系</a:t>
            </a:r>
          </a:p>
          <a:p>
            <a:pPr>
              <a:lnSpc>
                <a:spcPct val="150000"/>
              </a:lnSpc>
            </a:pPr>
            <a:r>
              <a:rPr lang="zh-CN" altLang="en-US" dirty="0">
                <a:latin typeface="宋体" panose="02010600030101010101" pitchFamily="2" charset="-122"/>
              </a:rPr>
              <a:t>椎</a:t>
            </a:r>
            <a:r>
              <a:rPr lang="en-US" altLang="zh-CN" dirty="0">
                <a:latin typeface="宋体" panose="02010600030101010101" pitchFamily="2" charset="-122"/>
              </a:rPr>
              <a:t>-</a:t>
            </a:r>
            <a:r>
              <a:rPr lang="zh-CN" altLang="en-US" dirty="0">
                <a:latin typeface="宋体" panose="02010600030101010101" pitchFamily="2" charset="-122"/>
              </a:rPr>
              <a:t>基底动脉系</a:t>
            </a:r>
          </a:p>
        </p:txBody>
      </p:sp>
      <p:pic>
        <p:nvPicPr>
          <p:cNvPr id="18" name="图片 5" descr="textimage379.jpeg"/>
          <p:cNvPicPr>
            <a:picLocks noChangeAspect="1"/>
          </p:cNvPicPr>
          <p:nvPr/>
        </p:nvPicPr>
        <p:blipFill>
          <a:blip r:embed="rId2">
            <a:clrChange>
              <a:clrFrom>
                <a:srgbClr val="FFFFFF"/>
              </a:clrFrom>
              <a:clrTo>
                <a:srgbClr val="FFFFFF">
                  <a:alpha val="0"/>
                </a:srgbClr>
              </a:clrTo>
            </a:clrChange>
          </a:blip>
          <a:stretch>
            <a:fillRect/>
          </a:stretch>
        </p:blipFill>
        <p:spPr>
          <a:xfrm>
            <a:off x="3540154" y="1429362"/>
            <a:ext cx="5381759" cy="4449724"/>
          </a:xfrm>
          <a:prstGeom prst="rect">
            <a:avLst/>
          </a:prstGeom>
        </p:spPr>
      </p:pic>
      <p:sp>
        <p:nvSpPr>
          <p:cNvPr id="5" name="标题 3">
            <a:extLst>
              <a:ext uri="{FF2B5EF4-FFF2-40B4-BE49-F238E27FC236}">
                <a16:creationId xmlns:a16="http://schemas.microsoft.com/office/drawing/2014/main" id="{6A49FEA1-4530-46C3-8FA5-30BDA4D9FB8F}"/>
              </a:ext>
            </a:extLst>
          </p:cNvPr>
          <p:cNvSpPr txBox="1">
            <a:spLocks noChangeArrowheads="1"/>
          </p:cNvSpPr>
          <p:nvPr/>
        </p:nvSpPr>
        <p:spPr>
          <a:xfrm>
            <a:off x="579908" y="619154"/>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a:solidFill>
                  <a:srgbClr val="0058A8"/>
                </a:solidFill>
                <a:latin typeface="微软雅黑" panose="020B0503020204020204" pitchFamily="34" charset="-122"/>
                <a:ea typeface="微软雅黑" panose="020B0503020204020204" pitchFamily="34" charset="-122"/>
              </a:rPr>
              <a:t>二、脑和脊髓的血管</a:t>
            </a:r>
            <a:endParaRPr lang="zh-CN" altLang="en-US"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5" descr="textimage380.jpeg"/>
          <p:cNvPicPr>
            <a:picLocks noChangeAspect="1"/>
          </p:cNvPicPr>
          <p:nvPr/>
        </p:nvPicPr>
        <p:blipFill>
          <a:blip r:embed="rId2"/>
          <a:stretch>
            <a:fillRect/>
          </a:stretch>
        </p:blipFill>
        <p:spPr>
          <a:xfrm>
            <a:off x="233750" y="3088639"/>
            <a:ext cx="8676499" cy="2885440"/>
          </a:xfrm>
          <a:prstGeom prst="rect">
            <a:avLst/>
          </a:prstGeom>
        </p:spPr>
      </p:pic>
      <p:sp>
        <p:nvSpPr>
          <p:cNvPr id="16" name="矩形 63497"/>
          <p:cNvSpPr>
            <a:spLocks noChangeArrowheads="1"/>
          </p:cNvSpPr>
          <p:nvPr/>
        </p:nvSpPr>
        <p:spPr bwMode="auto">
          <a:xfrm>
            <a:off x="1060740" y="1916708"/>
            <a:ext cx="2554916"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nSpc>
                <a:spcPct val="150000"/>
              </a:lnSpc>
            </a:pPr>
            <a:r>
              <a:rPr lang="zh-CN" altLang="en-US" dirty="0">
                <a:latin typeface="宋体" panose="02010600030101010101" pitchFamily="2" charset="-122"/>
              </a:rPr>
              <a:t>颈内动脉系</a:t>
            </a:r>
          </a:p>
          <a:p>
            <a:pPr>
              <a:lnSpc>
                <a:spcPct val="150000"/>
              </a:lnSpc>
            </a:pPr>
            <a:r>
              <a:rPr lang="zh-CN" altLang="en-US" dirty="0">
                <a:latin typeface="宋体" panose="02010600030101010101" pitchFamily="2" charset="-122"/>
              </a:rPr>
              <a:t>椎</a:t>
            </a:r>
            <a:r>
              <a:rPr lang="en-US" altLang="zh-CN" dirty="0">
                <a:latin typeface="宋体" panose="02010600030101010101" pitchFamily="2" charset="-122"/>
              </a:rPr>
              <a:t>-</a:t>
            </a:r>
            <a:r>
              <a:rPr lang="zh-CN" altLang="en-US" dirty="0">
                <a:latin typeface="宋体" panose="02010600030101010101" pitchFamily="2" charset="-122"/>
              </a:rPr>
              <a:t>基底动脉系</a:t>
            </a:r>
          </a:p>
        </p:txBody>
      </p:sp>
      <p:sp>
        <p:nvSpPr>
          <p:cNvPr id="6" name="文本框 5">
            <a:extLst>
              <a:ext uri="{FF2B5EF4-FFF2-40B4-BE49-F238E27FC236}">
                <a16:creationId xmlns:a16="http://schemas.microsoft.com/office/drawing/2014/main" id="{7FAF3280-8BE4-47BF-A7CF-8AB6C466CEE6}"/>
              </a:ext>
            </a:extLst>
          </p:cNvPr>
          <p:cNvSpPr txBox="1"/>
          <p:nvPr/>
        </p:nvSpPr>
        <p:spPr>
          <a:xfrm>
            <a:off x="484868" y="1254154"/>
            <a:ext cx="291830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（一）脑的动脉</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7" name="标题 3">
            <a:extLst>
              <a:ext uri="{FF2B5EF4-FFF2-40B4-BE49-F238E27FC236}">
                <a16:creationId xmlns:a16="http://schemas.microsoft.com/office/drawing/2014/main" id="{D259F463-D6BD-4D9B-9366-9F6548CCE4AE}"/>
              </a:ext>
            </a:extLst>
          </p:cNvPr>
          <p:cNvSpPr txBox="1">
            <a:spLocks noChangeArrowheads="1"/>
          </p:cNvSpPr>
          <p:nvPr/>
        </p:nvSpPr>
        <p:spPr>
          <a:xfrm>
            <a:off x="579908" y="619154"/>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0058A8"/>
                </a:solidFill>
                <a:latin typeface="微软雅黑" panose="020B0503020204020204" pitchFamily="34" charset="-122"/>
                <a:ea typeface="微软雅黑" panose="020B0503020204020204" pitchFamily="34" charset="-122"/>
              </a:rPr>
              <a:t>二、脑和脊髓的血管</a:t>
            </a: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70657"/>
          <p:cNvSpPr>
            <a:spLocks noGrp="1" noChangeArrowheads="1"/>
          </p:cNvSpPr>
          <p:nvPr>
            <p:ph type="title"/>
          </p:nvPr>
        </p:nvSpPr>
        <p:spPr>
          <a:xfrm>
            <a:off x="1149302" y="2064204"/>
            <a:ext cx="1893252" cy="1830151"/>
          </a:xfrm>
        </p:spPr>
        <p:txBody>
          <a:bodyPr>
            <a:normAutofit/>
          </a:bodyPr>
          <a:lstStyle/>
          <a:p>
            <a:pPr algn="l">
              <a:lnSpc>
                <a:spcPct val="200000"/>
              </a:lnSpc>
            </a:pPr>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大脑动脉环</a:t>
            </a:r>
            <a:b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br>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(Willis</a:t>
            </a:r>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环</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4" descr="textimage381.jpeg"/>
          <p:cNvPicPr>
            <a:picLocks noChangeAspect="1"/>
          </p:cNvPicPr>
          <p:nvPr/>
        </p:nvPicPr>
        <p:blipFill>
          <a:blip r:embed="rId2"/>
          <a:stretch>
            <a:fillRect/>
          </a:stretch>
        </p:blipFill>
        <p:spPr>
          <a:xfrm>
            <a:off x="3466674" y="1184292"/>
            <a:ext cx="5324643" cy="5054553"/>
          </a:xfrm>
          <a:prstGeom prst="rect">
            <a:avLst/>
          </a:prstGeom>
        </p:spPr>
      </p:pic>
      <p:sp>
        <p:nvSpPr>
          <p:cNvPr id="5" name="文本框 4">
            <a:extLst>
              <a:ext uri="{FF2B5EF4-FFF2-40B4-BE49-F238E27FC236}">
                <a16:creationId xmlns:a16="http://schemas.microsoft.com/office/drawing/2014/main" id="{608D06C5-FD6E-46EB-9184-67418E089FF8}"/>
              </a:ext>
            </a:extLst>
          </p:cNvPr>
          <p:cNvSpPr txBox="1"/>
          <p:nvPr/>
        </p:nvSpPr>
        <p:spPr>
          <a:xfrm>
            <a:off x="548374" y="1254154"/>
            <a:ext cx="291830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（一）脑的动脉</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8" name="标题 3">
            <a:extLst>
              <a:ext uri="{FF2B5EF4-FFF2-40B4-BE49-F238E27FC236}">
                <a16:creationId xmlns:a16="http://schemas.microsoft.com/office/drawing/2014/main" id="{4120B2B1-E2E5-44AB-A0FA-C80543D9C838}"/>
              </a:ext>
            </a:extLst>
          </p:cNvPr>
          <p:cNvSpPr txBox="1">
            <a:spLocks noChangeArrowheads="1"/>
          </p:cNvSpPr>
          <p:nvPr/>
        </p:nvSpPr>
        <p:spPr>
          <a:xfrm>
            <a:off x="579908" y="619154"/>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0058A8"/>
                </a:solidFill>
                <a:latin typeface="微软雅黑" panose="020B0503020204020204" pitchFamily="34" charset="-122"/>
                <a:ea typeface="微软雅黑" panose="020B0503020204020204" pitchFamily="34" charset="-122"/>
              </a:rPr>
              <a:t>二、脑和脊髓的血管</a:t>
            </a: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 descr="textimage382.jpeg"/>
          <p:cNvPicPr>
            <a:picLocks noChangeAspect="1"/>
          </p:cNvPicPr>
          <p:nvPr/>
        </p:nvPicPr>
        <p:blipFill>
          <a:blip r:embed="rId2"/>
          <a:stretch>
            <a:fillRect/>
          </a:stretch>
        </p:blipFill>
        <p:spPr>
          <a:xfrm>
            <a:off x="3285835" y="1712985"/>
            <a:ext cx="4608316" cy="4327321"/>
          </a:xfrm>
          <a:prstGeom prst="rect">
            <a:avLst/>
          </a:prstGeom>
        </p:spPr>
      </p:pic>
      <p:sp>
        <p:nvSpPr>
          <p:cNvPr id="4" name="文本框 3">
            <a:extLst>
              <a:ext uri="{FF2B5EF4-FFF2-40B4-BE49-F238E27FC236}">
                <a16:creationId xmlns:a16="http://schemas.microsoft.com/office/drawing/2014/main" id="{3C4D905B-B7D7-446D-AFFF-115148F7F9C0}"/>
              </a:ext>
            </a:extLst>
          </p:cNvPr>
          <p:cNvSpPr txBox="1"/>
          <p:nvPr/>
        </p:nvSpPr>
        <p:spPr>
          <a:xfrm>
            <a:off x="484868" y="1254154"/>
            <a:ext cx="291830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（一）脑的动脉</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5" name="标题 3">
            <a:extLst>
              <a:ext uri="{FF2B5EF4-FFF2-40B4-BE49-F238E27FC236}">
                <a16:creationId xmlns:a16="http://schemas.microsoft.com/office/drawing/2014/main" id="{D880078D-F73E-4350-ACA1-6C9B98DCF2CC}"/>
              </a:ext>
            </a:extLst>
          </p:cNvPr>
          <p:cNvSpPr txBox="1">
            <a:spLocks noChangeArrowheads="1"/>
          </p:cNvSpPr>
          <p:nvPr/>
        </p:nvSpPr>
        <p:spPr>
          <a:xfrm>
            <a:off x="579908" y="619154"/>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0058A8"/>
                </a:solidFill>
                <a:latin typeface="微软雅黑" panose="020B0503020204020204" pitchFamily="34" charset="-122"/>
                <a:ea typeface="微软雅黑" panose="020B0503020204020204" pitchFamily="34" charset="-122"/>
              </a:rPr>
              <a:t>二、脑和脊髓的血管</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506"/>
          <p:cNvSpPr txBox="1">
            <a:spLocks noChangeArrowheads="1"/>
          </p:cNvSpPr>
          <p:nvPr/>
        </p:nvSpPr>
        <p:spPr bwMode="auto">
          <a:xfrm>
            <a:off x="1555134" y="5464836"/>
            <a:ext cx="2514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zh-CN" altLang="en-US" dirty="0">
                <a:latin typeface="微软雅黑" panose="020B0503020204020204" pitchFamily="34" charset="-122"/>
                <a:ea typeface="微软雅黑" panose="020B0503020204020204" pitchFamily="34" charset="-122"/>
              </a:rPr>
              <a:t>脑的静脉（浅组）</a:t>
            </a:r>
          </a:p>
        </p:txBody>
      </p:sp>
      <p:sp>
        <p:nvSpPr>
          <p:cNvPr id="7" name="文本框 21508"/>
          <p:cNvSpPr txBox="1">
            <a:spLocks noChangeArrowheads="1"/>
          </p:cNvSpPr>
          <p:nvPr/>
        </p:nvSpPr>
        <p:spPr bwMode="auto">
          <a:xfrm>
            <a:off x="5577840" y="5464836"/>
            <a:ext cx="3227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zh-CN" altLang="en-US" dirty="0">
                <a:latin typeface="微软雅黑" panose="020B0503020204020204" pitchFamily="34" charset="-122"/>
                <a:ea typeface="微软雅黑" panose="020B0503020204020204" pitchFamily="34" charset="-122"/>
              </a:rPr>
              <a:t>脑的静脉（深组）</a:t>
            </a:r>
          </a:p>
        </p:txBody>
      </p:sp>
      <p:pic>
        <p:nvPicPr>
          <p:cNvPr id="8" name="图片 5" descr="textimage383.jpeg"/>
          <p:cNvPicPr>
            <a:picLocks noChangeAspect="1"/>
          </p:cNvPicPr>
          <p:nvPr/>
        </p:nvPicPr>
        <p:blipFill>
          <a:blip r:embed="rId2"/>
          <a:stretch>
            <a:fillRect/>
          </a:stretch>
        </p:blipFill>
        <p:spPr>
          <a:xfrm>
            <a:off x="163867" y="2344161"/>
            <a:ext cx="5073614" cy="2593181"/>
          </a:xfrm>
          <a:prstGeom prst="rect">
            <a:avLst/>
          </a:prstGeom>
        </p:spPr>
      </p:pic>
      <p:pic>
        <p:nvPicPr>
          <p:cNvPr id="10" name="图片 4" descr="textimage384.jpeg"/>
          <p:cNvPicPr>
            <a:picLocks noChangeAspect="1"/>
          </p:cNvPicPr>
          <p:nvPr/>
        </p:nvPicPr>
        <p:blipFill>
          <a:blip r:embed="rId3"/>
          <a:stretch>
            <a:fillRect/>
          </a:stretch>
        </p:blipFill>
        <p:spPr>
          <a:xfrm>
            <a:off x="5241141" y="1458993"/>
            <a:ext cx="3738992" cy="3940014"/>
          </a:xfrm>
          <a:prstGeom prst="rect">
            <a:avLst/>
          </a:prstGeom>
        </p:spPr>
      </p:pic>
      <p:sp>
        <p:nvSpPr>
          <p:cNvPr id="9" name="文本框 8">
            <a:extLst>
              <a:ext uri="{FF2B5EF4-FFF2-40B4-BE49-F238E27FC236}">
                <a16:creationId xmlns:a16="http://schemas.microsoft.com/office/drawing/2014/main" id="{FC99523C-5E50-4BDE-A3B9-C01096A7DE2F}"/>
              </a:ext>
            </a:extLst>
          </p:cNvPr>
          <p:cNvSpPr txBox="1"/>
          <p:nvPr/>
        </p:nvSpPr>
        <p:spPr>
          <a:xfrm>
            <a:off x="484868" y="1254154"/>
            <a:ext cx="2918300"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（二）脑的静脉</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11" name="标题 3">
            <a:extLst>
              <a:ext uri="{FF2B5EF4-FFF2-40B4-BE49-F238E27FC236}">
                <a16:creationId xmlns:a16="http://schemas.microsoft.com/office/drawing/2014/main" id="{B4125B57-880B-4DFF-8151-2620A44BF1EC}"/>
              </a:ext>
            </a:extLst>
          </p:cNvPr>
          <p:cNvSpPr txBox="1">
            <a:spLocks noChangeArrowheads="1"/>
          </p:cNvSpPr>
          <p:nvPr/>
        </p:nvSpPr>
        <p:spPr>
          <a:xfrm>
            <a:off x="579908" y="619154"/>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0058A8"/>
                </a:solidFill>
                <a:latin typeface="微软雅黑" panose="020B0503020204020204" pitchFamily="34" charset="-122"/>
                <a:ea typeface="微软雅黑" panose="020B0503020204020204" pitchFamily="34" charset="-122"/>
              </a:rPr>
              <a:t>二、脑和脊髓的血管</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8434"/>
          <p:cNvSpPr txBox="1">
            <a:spLocks noChangeArrowheads="1"/>
          </p:cNvSpPr>
          <p:nvPr/>
        </p:nvSpPr>
        <p:spPr bwMode="auto">
          <a:xfrm>
            <a:off x="897572" y="2372392"/>
            <a:ext cx="3733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dirty="0">
                <a:cs typeface="Times New Roman" panose="02020603050405020304" pitchFamily="18" charset="0"/>
              </a:rPr>
              <a:t>1.</a:t>
            </a:r>
            <a:r>
              <a:rPr lang="zh-CN" altLang="en-US" dirty="0">
                <a:cs typeface="Times New Roman" panose="02020603050405020304" pitchFamily="18" charset="0"/>
              </a:rPr>
              <a:t>椎动脉的分支：</a:t>
            </a:r>
            <a:endParaRPr lang="en-US" altLang="zh-CN" dirty="0">
              <a:cs typeface="Times New Roman" panose="02020603050405020304" pitchFamily="18" charset="0"/>
            </a:endParaRPr>
          </a:p>
          <a:p>
            <a:pPr>
              <a:spcBef>
                <a:spcPct val="50000"/>
              </a:spcBef>
            </a:pPr>
            <a:r>
              <a:rPr lang="en-US" altLang="zh-CN" dirty="0">
                <a:latin typeface="宋体" panose="02010600030101010101" pitchFamily="2" charset="-122"/>
              </a:rPr>
              <a:t>  </a:t>
            </a:r>
            <a:r>
              <a:rPr lang="zh-CN" altLang="en-US" dirty="0">
                <a:solidFill>
                  <a:srgbClr val="FF0000"/>
                </a:solidFill>
                <a:latin typeface="宋体" panose="02010600030101010101" pitchFamily="2" charset="-122"/>
              </a:rPr>
              <a:t>脊髓前、后动脉</a:t>
            </a:r>
            <a:endParaRPr lang="en-US" altLang="zh-CN" dirty="0">
              <a:solidFill>
                <a:srgbClr val="FF0000"/>
              </a:solidFill>
              <a:latin typeface="宋体" panose="02010600030101010101" pitchFamily="2" charset="-122"/>
            </a:endParaRPr>
          </a:p>
          <a:p>
            <a:pPr>
              <a:spcBef>
                <a:spcPct val="50000"/>
              </a:spcBef>
            </a:pPr>
            <a:r>
              <a:rPr lang="en-US" altLang="zh-CN" dirty="0">
                <a:cs typeface="Times New Roman" panose="02020603050405020304" pitchFamily="18" charset="0"/>
              </a:rPr>
              <a:t>2.</a:t>
            </a:r>
            <a:r>
              <a:rPr lang="zh-CN" altLang="en-US" dirty="0">
                <a:cs typeface="Times New Roman" panose="02020603050405020304" pitchFamily="18" charset="0"/>
              </a:rPr>
              <a:t>节段性动脉</a:t>
            </a:r>
          </a:p>
        </p:txBody>
      </p:sp>
      <p:pic>
        <p:nvPicPr>
          <p:cNvPr id="8" name="图片 4" descr="textimage385.jpeg"/>
          <p:cNvPicPr>
            <a:picLocks noChangeAspect="1"/>
          </p:cNvPicPr>
          <p:nvPr/>
        </p:nvPicPr>
        <p:blipFill>
          <a:blip r:embed="rId2"/>
          <a:stretch>
            <a:fillRect/>
          </a:stretch>
        </p:blipFill>
        <p:spPr>
          <a:xfrm>
            <a:off x="4266804" y="1254154"/>
            <a:ext cx="3979624" cy="4995698"/>
          </a:xfrm>
          <a:prstGeom prst="rect">
            <a:avLst/>
          </a:prstGeom>
        </p:spPr>
      </p:pic>
      <p:sp>
        <p:nvSpPr>
          <p:cNvPr id="5" name="文本框 4">
            <a:extLst>
              <a:ext uri="{FF2B5EF4-FFF2-40B4-BE49-F238E27FC236}">
                <a16:creationId xmlns:a16="http://schemas.microsoft.com/office/drawing/2014/main" id="{D9746F2A-5670-4EAC-BC69-91DD7B3A078D}"/>
              </a:ext>
            </a:extLst>
          </p:cNvPr>
          <p:cNvSpPr txBox="1"/>
          <p:nvPr/>
        </p:nvSpPr>
        <p:spPr>
          <a:xfrm>
            <a:off x="484867" y="1321266"/>
            <a:ext cx="3265011" cy="662554"/>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（三）脊髓的血管</a:t>
            </a:r>
            <a:endParaRPr lang="en-US" altLang="zh-CN" sz="2800" b="1" dirty="0">
              <a:solidFill>
                <a:schemeClr val="accent5"/>
              </a:solidFill>
              <a:latin typeface="微软雅黑" panose="020B0503020204020204" pitchFamily="34" charset="-122"/>
              <a:ea typeface="微软雅黑" panose="020B0503020204020204" pitchFamily="34" charset="-122"/>
            </a:endParaRPr>
          </a:p>
        </p:txBody>
      </p:sp>
      <p:sp>
        <p:nvSpPr>
          <p:cNvPr id="6" name="标题 3">
            <a:extLst>
              <a:ext uri="{FF2B5EF4-FFF2-40B4-BE49-F238E27FC236}">
                <a16:creationId xmlns:a16="http://schemas.microsoft.com/office/drawing/2014/main" id="{2E36E2F3-2759-43A1-AC76-509A1906FE70}"/>
              </a:ext>
            </a:extLst>
          </p:cNvPr>
          <p:cNvSpPr txBox="1">
            <a:spLocks noChangeArrowheads="1"/>
          </p:cNvSpPr>
          <p:nvPr/>
        </p:nvSpPr>
        <p:spPr>
          <a:xfrm>
            <a:off x="579908" y="619154"/>
            <a:ext cx="4925292" cy="635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0058A8"/>
                </a:solidFill>
                <a:latin typeface="微软雅黑" panose="020B0503020204020204" pitchFamily="34" charset="-122"/>
                <a:ea typeface="微软雅黑" panose="020B0503020204020204" pitchFamily="34" charset="-122"/>
              </a:rPr>
              <a:t>二、脑和脊髓的血管</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7175" y="985177"/>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腰</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158115" y="1722412"/>
            <a:ext cx="4770120" cy="445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dirty="0">
                <a:cs typeface="Times New Roman" panose="02020603050405020304" pitchFamily="18" charset="0"/>
              </a:rPr>
              <a:t>1.</a:t>
            </a:r>
            <a:r>
              <a:rPr lang="zh-CN" altLang="en-US" sz="2400" b="1" kern="0" dirty="0">
                <a:solidFill>
                  <a:srgbClr val="000000"/>
                </a:solidFill>
                <a:cs typeface="Times New Roman" panose="02020603050405020304" pitchFamily="18" charset="0"/>
                <a:sym typeface="+mn-ea"/>
              </a:rPr>
              <a:t>髂腹下神经</a:t>
            </a:r>
            <a:r>
              <a:rPr lang="zh-CN" altLang="en-US" sz="2400" kern="0" dirty="0">
                <a:solidFill>
                  <a:srgbClr val="000000"/>
                </a:solidFill>
                <a:cs typeface="Times New Roman" panose="02020603050405020304" pitchFamily="18" charset="0"/>
                <a:sym typeface="+mn-ea"/>
              </a:rPr>
              <a:t>(ilio</a:t>
            </a:r>
            <a:r>
              <a:rPr lang="en-US" altLang="zh-CN" sz="2400" kern="0" dirty="0">
                <a:solidFill>
                  <a:srgbClr val="000000"/>
                </a:solidFill>
                <a:cs typeface="Times New Roman" panose="02020603050405020304" pitchFamily="18" charset="0"/>
                <a:sym typeface="+mn-ea"/>
              </a:rPr>
              <a:t>hypogastric</a:t>
            </a:r>
            <a:r>
              <a:rPr lang="zh-CN" altLang="en-US" sz="2400" kern="0" dirty="0">
                <a:solidFill>
                  <a:srgbClr val="000000"/>
                </a:solidFill>
                <a:cs typeface="Times New Roman" panose="02020603050405020304" pitchFamily="18" charset="0"/>
                <a:sym typeface="+mn-ea"/>
              </a:rPr>
              <a:t> nerve)</a:t>
            </a:r>
          </a:p>
          <a:p>
            <a:pPr>
              <a:lnSpc>
                <a:spcPct val="150000"/>
              </a:lnSpc>
              <a:spcBef>
                <a:spcPct val="50000"/>
              </a:spcBef>
              <a:buNone/>
            </a:pPr>
            <a:r>
              <a:rPr lang="en-US" altLang="zh-CN" sz="2400" kern="0" dirty="0">
                <a:solidFill>
                  <a:srgbClr val="000000"/>
                </a:solidFill>
                <a:cs typeface="Times New Roman" panose="02020603050405020304" pitchFamily="18" charset="0"/>
                <a:sym typeface="+mn-ea"/>
              </a:rPr>
              <a:t>2.</a:t>
            </a:r>
            <a:r>
              <a:rPr lang="zh-CN" altLang="en-US" sz="2400" b="1" kern="0" dirty="0">
                <a:solidFill>
                  <a:srgbClr val="000000"/>
                </a:solidFill>
                <a:cs typeface="Times New Roman" panose="02020603050405020304" pitchFamily="18" charset="0"/>
                <a:sym typeface="+mn-ea"/>
              </a:rPr>
              <a:t>髂腹股沟神经</a:t>
            </a:r>
            <a:r>
              <a:rPr lang="zh-CN" altLang="en-US" sz="2400" kern="0" dirty="0">
                <a:solidFill>
                  <a:srgbClr val="000000"/>
                </a:solidFill>
                <a:cs typeface="Times New Roman" panose="02020603050405020304" pitchFamily="18" charset="0"/>
                <a:sym typeface="+mn-ea"/>
              </a:rPr>
              <a:t>(ilioinguinal nerve)</a:t>
            </a:r>
          </a:p>
          <a:p>
            <a:pPr>
              <a:lnSpc>
                <a:spcPct val="150000"/>
              </a:lnSpc>
              <a:spcBef>
                <a:spcPct val="50000"/>
              </a:spcBef>
              <a:buNone/>
            </a:pPr>
            <a:r>
              <a:rPr lang="en-US" altLang="zh-CN" sz="2400" kern="0" dirty="0">
                <a:solidFill>
                  <a:srgbClr val="000000"/>
                </a:solidFill>
                <a:cs typeface="Times New Roman" panose="02020603050405020304" pitchFamily="18" charset="0"/>
                <a:sym typeface="+mn-ea"/>
              </a:rPr>
              <a:t>3.</a:t>
            </a:r>
            <a:r>
              <a:rPr lang="zh-CN" altLang="en-US" sz="2400" b="1" kern="0" dirty="0">
                <a:solidFill>
                  <a:srgbClr val="000000"/>
                </a:solidFill>
                <a:cs typeface="Times New Roman" panose="02020603050405020304" pitchFamily="18" charset="0"/>
                <a:sym typeface="+mn-ea"/>
              </a:rPr>
              <a:t>股神经</a:t>
            </a:r>
            <a:r>
              <a:rPr lang="zh-CN" altLang="en-US" sz="2400" kern="0" dirty="0">
                <a:solidFill>
                  <a:srgbClr val="000000"/>
                </a:solidFill>
                <a:cs typeface="Times New Roman" panose="02020603050405020304" pitchFamily="18" charset="0"/>
                <a:sym typeface="+mn-ea"/>
              </a:rPr>
              <a:t>(femoral nerve)肌支支配耻骨肌、股四头肌和缝匠肌;皮支分布于股前面的皮肤,最长的皮支称</a:t>
            </a:r>
            <a:r>
              <a:rPr lang="zh-CN" altLang="en-US" sz="2400" b="1" kern="0" dirty="0">
                <a:solidFill>
                  <a:srgbClr val="FF0000"/>
                </a:solidFill>
                <a:cs typeface="Times New Roman" panose="02020603050405020304" pitchFamily="18" charset="0"/>
                <a:sym typeface="+mn-ea"/>
              </a:rPr>
              <a:t>隐神经</a:t>
            </a:r>
            <a:r>
              <a:rPr lang="zh-CN" altLang="en-US" sz="2400" kern="0" dirty="0">
                <a:solidFill>
                  <a:srgbClr val="000000"/>
                </a:solidFill>
                <a:cs typeface="Times New Roman" panose="02020603050405020304" pitchFamily="18" charset="0"/>
                <a:sym typeface="+mn-ea"/>
              </a:rPr>
              <a:t>(saphenous nerve),</a:t>
            </a:r>
          </a:p>
          <a:p>
            <a:pPr>
              <a:lnSpc>
                <a:spcPct val="150000"/>
              </a:lnSpc>
              <a:spcBef>
                <a:spcPct val="50000"/>
              </a:spcBef>
              <a:buNone/>
            </a:pPr>
            <a:r>
              <a:rPr lang="en-US" altLang="zh-CN" sz="2400" kern="0" dirty="0">
                <a:solidFill>
                  <a:srgbClr val="000000"/>
                </a:solidFill>
                <a:cs typeface="Times New Roman" panose="02020603050405020304" pitchFamily="18" charset="0"/>
                <a:sym typeface="+mn-ea"/>
              </a:rPr>
              <a:t>4.</a:t>
            </a:r>
            <a:r>
              <a:rPr lang="zh-CN" altLang="en-US" sz="2400" b="1" kern="0" dirty="0">
                <a:solidFill>
                  <a:srgbClr val="000000"/>
                </a:solidFill>
                <a:cs typeface="Times New Roman" panose="02020603050405020304" pitchFamily="18" charset="0"/>
                <a:sym typeface="+mn-ea"/>
              </a:rPr>
              <a:t>闭孔神经</a:t>
            </a:r>
            <a:r>
              <a:rPr lang="zh-CN" altLang="en-US" sz="2400" kern="0" dirty="0">
                <a:solidFill>
                  <a:srgbClr val="000000"/>
                </a:solidFill>
                <a:cs typeface="Times New Roman" panose="02020603050405020304" pitchFamily="18" charset="0"/>
                <a:sym typeface="+mn-ea"/>
              </a:rPr>
              <a:t>(obturator nerve)</a:t>
            </a:r>
            <a:endParaRPr lang="zh-CN" altLang="en-US" sz="2400" dirty="0">
              <a:cs typeface="Times New Roman" panose="02020603050405020304" pitchFamily="18" charset="0"/>
            </a:endParaRPr>
          </a:p>
        </p:txBody>
      </p:sp>
      <p:pic>
        <p:nvPicPr>
          <p:cNvPr id="2" name="图片 4" descr="textimage301.jpeg"/>
          <p:cNvPicPr>
            <a:picLocks noChangeAspect="1"/>
          </p:cNvPicPr>
          <p:nvPr/>
        </p:nvPicPr>
        <p:blipFill>
          <a:blip r:embed="rId2"/>
          <a:stretch>
            <a:fillRect/>
          </a:stretch>
        </p:blipFill>
        <p:spPr>
          <a:xfrm>
            <a:off x="4928235" y="2004695"/>
            <a:ext cx="3801745" cy="3092450"/>
          </a:xfrm>
          <a:prstGeom prst="rect">
            <a:avLst/>
          </a:prstGeom>
        </p:spPr>
      </p:pic>
      <p:sp>
        <p:nvSpPr>
          <p:cNvPr id="5" name="文本框 4">
            <a:extLst>
              <a:ext uri="{FF2B5EF4-FFF2-40B4-BE49-F238E27FC236}">
                <a16:creationId xmlns:a16="http://schemas.microsoft.com/office/drawing/2014/main" id="{0F529C46-D231-446F-8157-FC78A71A2541}"/>
              </a:ext>
            </a:extLst>
          </p:cNvPr>
          <p:cNvSpPr txBox="1"/>
          <p:nvPr/>
        </p:nvSpPr>
        <p:spPr>
          <a:xfrm>
            <a:off x="186937" y="330901"/>
            <a:ext cx="2356238"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四、腰丛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三、脑脊液及其循环</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16" name="文本框 15"/>
          <p:cNvSpPr txBox="1">
            <a:spLocks noChangeArrowheads="1"/>
          </p:cNvSpPr>
          <p:nvPr/>
        </p:nvSpPr>
        <p:spPr bwMode="auto">
          <a:xfrm>
            <a:off x="894080" y="1507602"/>
            <a:ext cx="1494472"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zh-CN" altLang="en-US" sz="2000" dirty="0">
                <a:latin typeface="宋体" panose="02010600030101010101" pitchFamily="2" charset="-122"/>
              </a:rPr>
              <a:t>侧脑室</a:t>
            </a:r>
            <a:endParaRPr lang="en-US" altLang="zh-CN" sz="2000" dirty="0">
              <a:latin typeface="宋体" panose="02010600030101010101" pitchFamily="2" charset="-122"/>
            </a:endParaRPr>
          </a:p>
          <a:p>
            <a:pPr algn="ctr">
              <a:spcBef>
                <a:spcPct val="50000"/>
              </a:spcBef>
            </a:pPr>
            <a:endParaRPr lang="en-US" altLang="zh-CN" sz="2000" dirty="0">
              <a:latin typeface="宋体" panose="02010600030101010101" pitchFamily="2" charset="-122"/>
            </a:endParaRPr>
          </a:p>
          <a:p>
            <a:pPr algn="ctr">
              <a:spcBef>
                <a:spcPct val="50000"/>
              </a:spcBef>
            </a:pPr>
            <a:r>
              <a:rPr lang="zh-CN" altLang="en-US" sz="2000" dirty="0">
                <a:latin typeface="宋体" panose="02010600030101010101" pitchFamily="2" charset="-122"/>
              </a:rPr>
              <a:t>第三脑室</a:t>
            </a:r>
            <a:endParaRPr lang="en-US" altLang="zh-CN" sz="2000" dirty="0">
              <a:latin typeface="宋体" panose="02010600030101010101" pitchFamily="2" charset="-122"/>
            </a:endParaRPr>
          </a:p>
          <a:p>
            <a:pPr algn="ctr">
              <a:spcBef>
                <a:spcPct val="50000"/>
              </a:spcBef>
            </a:pPr>
            <a:endParaRPr lang="en-US" altLang="zh-CN" sz="2000" dirty="0">
              <a:latin typeface="宋体" panose="02010600030101010101" pitchFamily="2" charset="-122"/>
            </a:endParaRPr>
          </a:p>
          <a:p>
            <a:pPr algn="ctr">
              <a:spcBef>
                <a:spcPct val="50000"/>
              </a:spcBef>
            </a:pPr>
            <a:r>
              <a:rPr lang="zh-CN" altLang="en-US" sz="2000" dirty="0">
                <a:latin typeface="宋体" panose="02010600030101010101" pitchFamily="2" charset="-122"/>
              </a:rPr>
              <a:t>第四脑室</a:t>
            </a:r>
            <a:endParaRPr lang="en-US" altLang="zh-CN" sz="2000" dirty="0">
              <a:latin typeface="宋体" panose="02010600030101010101" pitchFamily="2" charset="-122"/>
            </a:endParaRPr>
          </a:p>
          <a:p>
            <a:pPr algn="ctr">
              <a:spcBef>
                <a:spcPct val="50000"/>
              </a:spcBef>
            </a:pPr>
            <a:endParaRPr lang="en-US" altLang="zh-CN" sz="2000" dirty="0">
              <a:latin typeface="宋体" panose="02010600030101010101" pitchFamily="2" charset="-122"/>
            </a:endParaRPr>
          </a:p>
          <a:p>
            <a:pPr algn="ctr">
              <a:spcBef>
                <a:spcPct val="50000"/>
              </a:spcBef>
            </a:pPr>
            <a:r>
              <a:rPr lang="zh-CN" altLang="en-US" sz="2000" dirty="0">
                <a:latin typeface="宋体" panose="02010600030101010101" pitchFamily="2" charset="-122"/>
              </a:rPr>
              <a:t>蛛网膜下隙</a:t>
            </a:r>
            <a:endParaRPr lang="en-US" altLang="zh-CN" sz="2000" dirty="0">
              <a:latin typeface="宋体" panose="02010600030101010101" pitchFamily="2" charset="-122"/>
            </a:endParaRPr>
          </a:p>
          <a:p>
            <a:pPr algn="ctr">
              <a:spcBef>
                <a:spcPct val="50000"/>
              </a:spcBef>
            </a:pPr>
            <a:endParaRPr lang="en-US" altLang="zh-CN" sz="2000" dirty="0">
              <a:latin typeface="宋体" panose="02010600030101010101" pitchFamily="2" charset="-122"/>
            </a:endParaRPr>
          </a:p>
          <a:p>
            <a:pPr algn="ctr">
              <a:spcBef>
                <a:spcPct val="50000"/>
              </a:spcBef>
            </a:pPr>
            <a:r>
              <a:rPr lang="zh-CN" altLang="en-US" sz="2000" dirty="0">
                <a:latin typeface="宋体" panose="02010600030101010101" pitchFamily="2" charset="-122"/>
              </a:rPr>
              <a:t>上矢状窦</a:t>
            </a:r>
          </a:p>
        </p:txBody>
      </p:sp>
      <p:sp>
        <p:nvSpPr>
          <p:cNvPr id="25" name="文本框 24"/>
          <p:cNvSpPr txBox="1">
            <a:spLocks noChangeArrowheads="1"/>
          </p:cNvSpPr>
          <p:nvPr/>
        </p:nvSpPr>
        <p:spPr bwMode="auto">
          <a:xfrm>
            <a:off x="521652" y="1987345"/>
            <a:ext cx="990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gn="r">
              <a:spcBef>
                <a:spcPct val="50000"/>
              </a:spcBef>
            </a:pPr>
            <a:r>
              <a:rPr lang="zh-CN" altLang="en-US" sz="1800" dirty="0">
                <a:solidFill>
                  <a:srgbClr val="A02B93"/>
                </a:solidFill>
                <a:latin typeface="宋体" panose="02010600030101010101" pitchFamily="2" charset="-122"/>
              </a:rPr>
              <a:t>室间孔</a:t>
            </a:r>
          </a:p>
        </p:txBody>
      </p:sp>
      <p:sp>
        <p:nvSpPr>
          <p:cNvPr id="26" name="文本框 25"/>
          <p:cNvSpPr txBox="1">
            <a:spLocks noChangeArrowheads="1"/>
          </p:cNvSpPr>
          <p:nvPr/>
        </p:nvSpPr>
        <p:spPr bwMode="auto">
          <a:xfrm>
            <a:off x="369252" y="2850945"/>
            <a:ext cx="1143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lgn="r">
              <a:spcBef>
                <a:spcPct val="50000"/>
              </a:spcBef>
            </a:pPr>
            <a:r>
              <a:rPr lang="zh-CN" altLang="en-US" sz="1800" dirty="0">
                <a:solidFill>
                  <a:srgbClr val="A02B93"/>
                </a:solidFill>
                <a:latin typeface="宋体" panose="02010600030101010101" pitchFamily="2" charset="-122"/>
              </a:rPr>
              <a:t>中脑水管</a:t>
            </a:r>
          </a:p>
        </p:txBody>
      </p:sp>
      <p:sp>
        <p:nvSpPr>
          <p:cNvPr id="28" name="文本框 27"/>
          <p:cNvSpPr txBox="1">
            <a:spLocks noChangeArrowheads="1"/>
          </p:cNvSpPr>
          <p:nvPr/>
        </p:nvSpPr>
        <p:spPr bwMode="auto">
          <a:xfrm>
            <a:off x="2777172" y="3316082"/>
            <a:ext cx="1600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2000" dirty="0">
                <a:latin typeface="宋体" panose="02010600030101010101" pitchFamily="2" charset="-122"/>
              </a:rPr>
              <a:t>脊髓中央管</a:t>
            </a:r>
          </a:p>
        </p:txBody>
      </p:sp>
      <p:sp>
        <p:nvSpPr>
          <p:cNvPr id="30" name="文本框 29"/>
          <p:cNvSpPr txBox="1">
            <a:spLocks noChangeArrowheads="1"/>
          </p:cNvSpPr>
          <p:nvPr/>
        </p:nvSpPr>
        <p:spPr bwMode="auto">
          <a:xfrm>
            <a:off x="2507172" y="5415973"/>
            <a:ext cx="526103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anose="02020603050405020304" pitchFamily="18" charset="0"/>
                <a:ea typeface="宋体" panose="02010600030101010101" pitchFamily="2" charset="-122"/>
              </a:defRPr>
            </a:lvl1pPr>
            <a:lvl2pPr>
              <a:defRPr sz="2400" b="1">
                <a:solidFill>
                  <a:schemeClr val="tx1"/>
                </a:solidFill>
                <a:latin typeface="Times New Roman" panose="02020603050405020304" pitchFamily="18" charset="0"/>
                <a:ea typeface="宋体" panose="02010600030101010101" pitchFamily="2" charset="-122"/>
              </a:defRPr>
            </a:lvl2pPr>
            <a:lvl3pPr>
              <a:defRPr sz="2400" b="1">
                <a:solidFill>
                  <a:schemeClr val="tx1"/>
                </a:solidFill>
                <a:latin typeface="Times New Roman" panose="02020603050405020304" pitchFamily="18" charset="0"/>
                <a:ea typeface="宋体" panose="02010600030101010101" pitchFamily="2" charset="-122"/>
              </a:defRPr>
            </a:lvl3pPr>
            <a:lvl4pPr>
              <a:defRPr sz="2400" b="1">
                <a:solidFill>
                  <a:schemeClr val="tx1"/>
                </a:solidFill>
                <a:latin typeface="Times New Roman" panose="02020603050405020304" pitchFamily="18" charset="0"/>
                <a:ea typeface="宋体" panose="02010600030101010101" pitchFamily="2" charset="-122"/>
              </a:defRPr>
            </a:lvl4pPr>
            <a:lvl5pPr>
              <a:defRPr sz="2400" b="1">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b="1">
                <a:solidFill>
                  <a:schemeClr val="tx1"/>
                </a:solidFill>
                <a:latin typeface="Times New Roman" panose="02020603050405020304" pitchFamily="18" charset="0"/>
                <a:ea typeface="宋体" panose="02010600030101010101" pitchFamily="2" charset="-122"/>
              </a:defRPr>
            </a:lvl9pPr>
          </a:lstStyle>
          <a:p>
            <a:r>
              <a:rPr lang="zh-CN" altLang="en-US" sz="2000" dirty="0">
                <a:solidFill>
                  <a:srgbClr val="FF0000"/>
                </a:solidFill>
                <a:latin typeface="宋体" panose="02010600030101010101" pitchFamily="2" charset="-122"/>
              </a:rPr>
              <a:t>作用：</a:t>
            </a:r>
            <a:r>
              <a:rPr lang="zh-CN" altLang="en-US" sz="2000" dirty="0">
                <a:latin typeface="宋体" panose="02010600030101010101" pitchFamily="2" charset="-122"/>
              </a:rPr>
              <a:t>营养和保护脑和脊髓</a:t>
            </a:r>
          </a:p>
          <a:p>
            <a:r>
              <a:rPr lang="zh-CN" altLang="en-US" sz="2000" dirty="0">
                <a:latin typeface="宋体" panose="02010600030101010101" pitchFamily="2" charset="-122"/>
              </a:rPr>
              <a:t>      缓冲外力，使脑和脊髓免受震荡</a:t>
            </a:r>
          </a:p>
          <a:p>
            <a:r>
              <a:rPr lang="zh-CN" altLang="en-US" sz="2000" dirty="0">
                <a:latin typeface="宋体" panose="02010600030101010101" pitchFamily="2" charset="-122"/>
              </a:rPr>
              <a:t>      调节颅内压</a:t>
            </a:r>
          </a:p>
        </p:txBody>
      </p:sp>
      <p:sp>
        <p:nvSpPr>
          <p:cNvPr id="31" name="直接连接符 30"/>
          <p:cNvSpPr>
            <a:spLocks noChangeShapeType="1"/>
          </p:cNvSpPr>
          <p:nvPr/>
        </p:nvSpPr>
        <p:spPr bwMode="auto">
          <a:xfrm>
            <a:off x="1634172" y="1934957"/>
            <a:ext cx="0" cy="540000"/>
          </a:xfrm>
          <a:prstGeom prst="line">
            <a:avLst/>
          </a:prstGeom>
          <a:noFill/>
          <a:ln w="38100">
            <a:solidFill>
              <a:srgbClr val="A02B93"/>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直接连接符 31"/>
          <p:cNvSpPr>
            <a:spLocks noChangeShapeType="1"/>
          </p:cNvSpPr>
          <p:nvPr/>
        </p:nvSpPr>
        <p:spPr bwMode="auto">
          <a:xfrm>
            <a:off x="1634172" y="2808717"/>
            <a:ext cx="0" cy="540000"/>
          </a:xfrm>
          <a:prstGeom prst="line">
            <a:avLst/>
          </a:prstGeom>
          <a:noFill/>
          <a:ln w="38100">
            <a:solidFill>
              <a:srgbClr val="A02B93"/>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 name="直接连接符 32"/>
          <p:cNvSpPr>
            <a:spLocks noChangeShapeType="1"/>
          </p:cNvSpPr>
          <p:nvPr/>
        </p:nvSpPr>
        <p:spPr bwMode="auto">
          <a:xfrm>
            <a:off x="1634172" y="3712957"/>
            <a:ext cx="0" cy="540000"/>
          </a:xfrm>
          <a:prstGeom prst="line">
            <a:avLst/>
          </a:prstGeom>
          <a:noFill/>
          <a:ln w="38100">
            <a:solidFill>
              <a:srgbClr val="A02B93"/>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 name="直接连接符 33"/>
          <p:cNvSpPr>
            <a:spLocks noChangeShapeType="1"/>
          </p:cNvSpPr>
          <p:nvPr/>
        </p:nvSpPr>
        <p:spPr bwMode="auto">
          <a:xfrm>
            <a:off x="1634172" y="4657837"/>
            <a:ext cx="0" cy="540000"/>
          </a:xfrm>
          <a:prstGeom prst="line">
            <a:avLst/>
          </a:prstGeom>
          <a:noFill/>
          <a:ln w="38100">
            <a:solidFill>
              <a:srgbClr val="A02B93"/>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 name="直接连接符 34"/>
          <p:cNvSpPr>
            <a:spLocks noChangeShapeType="1"/>
          </p:cNvSpPr>
          <p:nvPr/>
        </p:nvSpPr>
        <p:spPr bwMode="auto">
          <a:xfrm rot="16200000">
            <a:off x="2507172" y="3279924"/>
            <a:ext cx="0" cy="540000"/>
          </a:xfrm>
          <a:prstGeom prst="line">
            <a:avLst/>
          </a:prstGeom>
          <a:noFill/>
          <a:ln w="38100">
            <a:solidFill>
              <a:srgbClr val="A02B93"/>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19" name="图片 5" descr="textimage386.jpeg"/>
          <p:cNvPicPr>
            <a:picLocks noChangeAspect="1"/>
          </p:cNvPicPr>
          <p:nvPr/>
        </p:nvPicPr>
        <p:blipFill>
          <a:blip r:embed="rId2">
            <a:clrChange>
              <a:clrFrom>
                <a:srgbClr val="FFFFFF"/>
              </a:clrFrom>
              <a:clrTo>
                <a:srgbClr val="FFFFFF">
                  <a:alpha val="0"/>
                </a:srgbClr>
              </a:clrTo>
            </a:clrChange>
          </a:blip>
          <a:stretch>
            <a:fillRect/>
          </a:stretch>
        </p:blipFill>
        <p:spPr>
          <a:xfrm>
            <a:off x="4852859" y="773239"/>
            <a:ext cx="4016821" cy="49446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linds(horizontal)">
                                      <p:cBhvr>
                                        <p:cTn id="19" dur="500"/>
                                        <p:tgtEl>
                                          <p:spTgt spid="30"/>
                                        </p:tgtEl>
                                      </p:cBhvr>
                                    </p:animEffect>
                                  </p:childTnLst>
                                </p:cTn>
                              </p:par>
                              <p:par>
                                <p:cTn id="20" presetID="22" presetClass="entr" presetSubtype="4"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500"/>
                                        <p:tgtEl>
                                          <p:spTgt spid="31"/>
                                        </p:tgtEl>
                                      </p:cBhvr>
                                    </p:animEffect>
                                  </p:childTnLst>
                                </p:cTn>
                              </p:par>
                              <p:par>
                                <p:cTn id="23" presetID="22" presetClass="entr" presetSubtype="4"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par>
                                <p:cTn id="26" presetID="22" presetClass="entr" presetSubtype="4"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down)">
                                      <p:cBhvr>
                                        <p:cTn id="28" dur="500"/>
                                        <p:tgtEl>
                                          <p:spTgt spid="33"/>
                                        </p:tgtEl>
                                      </p:cBhvr>
                                    </p:animEffect>
                                  </p:childTnLst>
                                </p:cTn>
                              </p:par>
                              <p:par>
                                <p:cTn id="29" presetID="22" presetClass="entr" presetSubtype="4"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P spid="26" grpId="0"/>
      <p:bldP spid="28" grpId="0"/>
      <p:bldP spid="30"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542793" y="2853616"/>
            <a:ext cx="4572000" cy="645160"/>
          </a:xfrm>
          <a:prstGeom prst="rect">
            <a:avLst/>
          </a:prstGeom>
          <a:noFill/>
          <a:ln w="12700">
            <a:noFill/>
            <a:prstDash val="solid"/>
          </a:ln>
        </p:spPr>
        <p:txBody>
          <a:bodyPr wrap="square" lIns="91440" tIns="45720" rIns="91440" bIns="45720" rtlCol="0" anchor="t">
            <a:normAutofit fontScale="92500" lnSpcReduction="20000"/>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r>
              <a:rPr kumimoji="0" lang="en-US" sz="4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谢</a:t>
            </a:r>
            <a:r>
              <a:rPr kumimoji="0" lang="en-US" sz="4400" b="1" i="0" u="none" strike="noStrike" kern="0" cap="none" spc="0" normalizeH="0" baseline="0" noProof="0" dirty="0">
                <a:ln>
                  <a:noFill/>
                </a:ln>
                <a:solidFill>
                  <a:srgbClr val="000000"/>
                </a:solidFill>
                <a:effectLst/>
                <a:uLnTx/>
                <a:uFillTx/>
                <a:latin typeface="Times New Roman" panose="02020603050405020304"/>
                <a:ea typeface="Times New Roman" panose="02020603050405020304"/>
                <a:cs typeface="Times New Roman" panose="02020603050405020304"/>
                <a:sym typeface="Times New Roman" panose="02020603050405020304"/>
              </a:rPr>
              <a:t>  </a:t>
            </a:r>
            <a:r>
              <a:rPr kumimoji="0" lang="en-US" sz="4400" b="1" i="0" u="none" strike="noStrike" kern="0" cap="none" spc="0" normalizeH="0" baseline="0" noProof="0" dirty="0" err="1">
                <a:ln>
                  <a:noFill/>
                </a:ln>
                <a:solidFill>
                  <a:srgbClr val="000000"/>
                </a:solidFill>
                <a:effectLst/>
                <a:uLnTx/>
                <a:uFillTx/>
                <a:latin typeface="微软雅黑" panose="020B0503020204020204" charset="-122"/>
                <a:ea typeface="微软雅黑" panose="020B0503020204020204" charset="-122"/>
                <a:cs typeface="Arial" panose="020B0604020202020204"/>
                <a:sym typeface="等线" panose="02010600030101010101" charset="-122"/>
              </a:rPr>
              <a:t>谢</a:t>
            </a:r>
            <a:r>
              <a:rPr kumimoji="0" lang="en-US" sz="4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等线" panose="02010600030101010101" charset="-122"/>
              </a:rPr>
              <a:t>！</a:t>
            </a:r>
            <a:endParaRPr kumimoji="0" lang="en-US" sz="4400" b="1"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3327" y="1228725"/>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(一) </a:t>
            </a:r>
            <a:r>
              <a:rPr lang="zh-CN" altLang="en-US" sz="2800" b="1" dirty="0">
                <a:solidFill>
                  <a:schemeClr val="accent5"/>
                </a:solidFill>
                <a:latin typeface="微软雅黑" panose="020B0503020204020204" pitchFamily="34" charset="-122"/>
                <a:ea typeface="微软雅黑" panose="020B0503020204020204" pitchFamily="34" charset="-122"/>
              </a:rPr>
              <a:t>骶丛的组成和位置</a:t>
            </a:r>
          </a:p>
        </p:txBody>
      </p:sp>
      <p:sp>
        <p:nvSpPr>
          <p:cNvPr id="4" name="Text Box 19"/>
          <p:cNvSpPr txBox="1">
            <a:spLocks noChangeArrowheads="1"/>
          </p:cNvSpPr>
          <p:nvPr/>
        </p:nvSpPr>
        <p:spPr bwMode="auto">
          <a:xfrm>
            <a:off x="641985" y="1998345"/>
            <a:ext cx="3490595" cy="286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zh-CN" altLang="en-US" sz="2400" b="1" kern="0" dirty="0">
                <a:solidFill>
                  <a:srgbClr val="000000"/>
                </a:solidFill>
                <a:cs typeface="Times New Roman" panose="02020603050405020304" pitchFamily="18" charset="0"/>
                <a:sym typeface="+mn-ea"/>
              </a:rPr>
              <a:t>骶丛</a:t>
            </a:r>
            <a:r>
              <a:rPr lang="zh-CN" altLang="en-US" sz="2400" kern="0" dirty="0">
                <a:solidFill>
                  <a:srgbClr val="000000"/>
                </a:solidFill>
                <a:cs typeface="Times New Roman" panose="02020603050405020304" pitchFamily="18" charset="0"/>
                <a:sym typeface="+mn-ea"/>
              </a:rPr>
              <a:t>(sacral plexus)由腰骶干和骶、尾神经的前支组成。位于骶骨和梨状肌的前面。</a:t>
            </a:r>
            <a:br>
              <a:rPr lang="zh-CN" altLang="en-US" sz="2400" kern="0" dirty="0">
                <a:solidFill>
                  <a:srgbClr val="000000"/>
                </a:solidFill>
                <a:cs typeface="Times New Roman" panose="02020603050405020304" pitchFamily="18" charset="0"/>
                <a:sym typeface="+mn-ea"/>
              </a:rPr>
            </a:br>
            <a:endParaRPr lang="en-US" altLang="zh-CN" sz="2400" kern="0" dirty="0">
              <a:solidFill>
                <a:srgbClr val="000000"/>
              </a:solidFill>
              <a:cs typeface="Times New Roman" panose="02020603050405020304" pitchFamily="18" charset="0"/>
              <a:sym typeface="+mn-ea"/>
            </a:endParaRPr>
          </a:p>
        </p:txBody>
      </p:sp>
      <p:pic>
        <p:nvPicPr>
          <p:cNvPr id="2" name="图片 4" descr="textimage300.jpeg"/>
          <p:cNvPicPr>
            <a:picLocks noChangeAspect="1"/>
          </p:cNvPicPr>
          <p:nvPr/>
        </p:nvPicPr>
        <p:blipFill>
          <a:blip r:embed="rId2"/>
          <a:stretch>
            <a:fillRect/>
          </a:stretch>
        </p:blipFill>
        <p:spPr>
          <a:xfrm>
            <a:off x="4463415" y="1445260"/>
            <a:ext cx="3736975" cy="4184015"/>
          </a:xfrm>
          <a:prstGeom prst="rect">
            <a:avLst/>
          </a:prstGeom>
        </p:spPr>
      </p:pic>
      <p:sp>
        <p:nvSpPr>
          <p:cNvPr id="5" name="文本框 4">
            <a:extLst>
              <a:ext uri="{FF2B5EF4-FFF2-40B4-BE49-F238E27FC236}">
                <a16:creationId xmlns:a16="http://schemas.microsoft.com/office/drawing/2014/main" id="{083CCA17-553B-4223-954D-28682A4694C8}"/>
              </a:ext>
            </a:extLst>
          </p:cNvPr>
          <p:cNvSpPr txBox="1"/>
          <p:nvPr/>
        </p:nvSpPr>
        <p:spPr>
          <a:xfrm>
            <a:off x="383327" y="468547"/>
            <a:ext cx="242335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五、骶丛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8160" y="1047750"/>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骶</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616585" y="1784985"/>
            <a:ext cx="7804150" cy="304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zh-CN" altLang="en-US" sz="2400" b="1" kern="0" dirty="0">
                <a:solidFill>
                  <a:srgbClr val="000000"/>
                </a:solidFill>
                <a:cs typeface="Times New Roman" panose="02020603050405020304" pitchFamily="18" charset="0"/>
                <a:sym typeface="+mn-ea"/>
              </a:rPr>
              <a:t>坐骨神经</a:t>
            </a:r>
            <a:r>
              <a:rPr lang="zh-CN" altLang="en-US" sz="2400" kern="0" dirty="0">
                <a:solidFill>
                  <a:srgbClr val="000000"/>
                </a:solidFill>
                <a:cs typeface="Times New Roman" panose="02020603050405020304" pitchFamily="18" charset="0"/>
                <a:sym typeface="+mn-ea"/>
              </a:rPr>
              <a:t>(sciatic nerve)为全身最粗大、行程最长的神经, 自梨状肌下孔出盆腔至臀大肌深面,经股骨大转子与坐骨结节之间至大腿后面,在股二头肌深面下降,一般在腘窝上方分为胫神经和腓总神经两大终支。</a:t>
            </a:r>
          </a:p>
          <a:p>
            <a:pPr>
              <a:lnSpc>
                <a:spcPct val="150000"/>
              </a:lnSpc>
              <a:spcBef>
                <a:spcPct val="50000"/>
              </a:spcBef>
              <a:buNone/>
            </a:pPr>
            <a:r>
              <a:rPr lang="zh-CN" altLang="en-US" sz="2400" kern="0" dirty="0">
                <a:solidFill>
                  <a:srgbClr val="000000"/>
                </a:solidFill>
                <a:cs typeface="Times New Roman" panose="02020603050405020304" pitchFamily="18" charset="0"/>
                <a:sym typeface="+mn-ea"/>
              </a:rPr>
              <a:t>坐骨神经在股后发肌支支配大腿肌后群。</a:t>
            </a:r>
            <a:endParaRPr lang="zh-CN" altLang="en-US" sz="2400" dirty="0">
              <a:cs typeface="Times New Roman" panose="02020603050405020304" pitchFamily="18" charset="0"/>
            </a:endParaRPr>
          </a:p>
        </p:txBody>
      </p:sp>
      <p:sp>
        <p:nvSpPr>
          <p:cNvPr id="5" name="文本框 4">
            <a:extLst>
              <a:ext uri="{FF2B5EF4-FFF2-40B4-BE49-F238E27FC236}">
                <a16:creationId xmlns:a16="http://schemas.microsoft.com/office/drawing/2014/main" id="{1308B54B-987D-4AC7-9B50-822E059C7520}"/>
              </a:ext>
            </a:extLst>
          </p:cNvPr>
          <p:cNvSpPr txBox="1"/>
          <p:nvPr/>
        </p:nvSpPr>
        <p:spPr>
          <a:xfrm>
            <a:off x="358160" y="368619"/>
            <a:ext cx="242335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五、骶丛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8115" y="1033145"/>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骶</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59055" y="1662430"/>
            <a:ext cx="4770120" cy="4523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1.</a:t>
            </a:r>
            <a:r>
              <a:rPr lang="zh-CN" altLang="en-US" sz="2400" b="1" kern="0" dirty="0">
                <a:solidFill>
                  <a:srgbClr val="000000"/>
                </a:solidFill>
                <a:cs typeface="Times New Roman" panose="02020603050405020304" pitchFamily="18" charset="0"/>
                <a:sym typeface="+mn-ea"/>
              </a:rPr>
              <a:t>胫神经</a:t>
            </a:r>
            <a:r>
              <a:rPr lang="zh-CN" altLang="en-US" sz="2400" kern="0" dirty="0">
                <a:solidFill>
                  <a:srgbClr val="000000"/>
                </a:solidFill>
                <a:cs typeface="Times New Roman" panose="02020603050405020304" pitchFamily="18" charset="0"/>
                <a:sym typeface="+mn-ea"/>
              </a:rPr>
              <a:t>(tibial nerve)续于坐骨神经,在腘窝内与腘血管伴行。在腘窝和小腿,胫神经发出肌支支配小腿肌后群,皮支主要为腓肠内侧皮神经,与小隐静脉伴行,至小腿下部,与来自腓总神经的腓肠外侧皮神经合成腓肠神经,分布于小腿后、外侧面和足外侧缘的皮肤。</a:t>
            </a:r>
            <a:endParaRPr lang="zh-CN" altLang="en-US" sz="2400" dirty="0">
              <a:cs typeface="Times New Roman" panose="02020603050405020304" pitchFamily="18" charset="0"/>
            </a:endParaRPr>
          </a:p>
        </p:txBody>
      </p:sp>
      <p:pic>
        <p:nvPicPr>
          <p:cNvPr id="5" name="图片 5" descr="textimage302.jpeg"/>
          <p:cNvPicPr>
            <a:picLocks noChangeAspect="1"/>
          </p:cNvPicPr>
          <p:nvPr/>
        </p:nvPicPr>
        <p:blipFill>
          <a:blip r:embed="rId2"/>
          <a:stretch>
            <a:fillRect/>
          </a:stretch>
        </p:blipFill>
        <p:spPr>
          <a:xfrm>
            <a:off x="4953000" y="1770380"/>
            <a:ext cx="3919220" cy="4307205"/>
          </a:xfrm>
          <a:prstGeom prst="rect">
            <a:avLst/>
          </a:prstGeom>
        </p:spPr>
      </p:pic>
      <p:sp>
        <p:nvSpPr>
          <p:cNvPr id="6" name="文本框 5">
            <a:extLst>
              <a:ext uri="{FF2B5EF4-FFF2-40B4-BE49-F238E27FC236}">
                <a16:creationId xmlns:a16="http://schemas.microsoft.com/office/drawing/2014/main" id="{5417019B-EF52-42C6-9055-EBB2EE812FD1}"/>
              </a:ext>
            </a:extLst>
          </p:cNvPr>
          <p:cNvSpPr txBox="1"/>
          <p:nvPr/>
        </p:nvSpPr>
        <p:spPr>
          <a:xfrm>
            <a:off x="158115" y="300472"/>
            <a:ext cx="242335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五、骶丛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65550" y="811212"/>
            <a:ext cx="1689100" cy="808037"/>
          </a:xfrm>
        </p:spPr>
        <p:txBody>
          <a:bodyPr>
            <a:normAutofit/>
          </a:bodyPr>
          <a:lstStyle/>
          <a:p>
            <a:r>
              <a:rPr lang="zh-CN" altLang="en-US" sz="3200" b="1" dirty="0">
                <a:latin typeface="微软雅黑" panose="020B0503020204020204" pitchFamily="34" charset="-122"/>
                <a:ea typeface="微软雅黑" panose="020B0503020204020204" pitchFamily="34" charset="-122"/>
              </a:rPr>
              <a:t>目    录</a:t>
            </a:r>
          </a:p>
        </p:txBody>
      </p:sp>
      <p:sp>
        <p:nvSpPr>
          <p:cNvPr id="4" name="AutoShape 3">
            <a:hlinkClick r:id="rId12" action="ppaction://hlinksldjump"/>
          </p:cNvPr>
          <p:cNvSpPr>
            <a:spLocks noChangeArrowheads="1"/>
          </p:cNvSpPr>
          <p:nvPr>
            <p:custDataLst>
              <p:tags r:id="rId1"/>
            </p:custDataLst>
          </p:nvPr>
        </p:nvSpPr>
        <p:spPr bwMode="auto">
          <a:xfrm>
            <a:off x="1165225" y="1741570"/>
            <a:ext cx="7643813"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第一节   脊神经</a:t>
            </a:r>
          </a:p>
        </p:txBody>
      </p:sp>
      <p:sp>
        <p:nvSpPr>
          <p:cNvPr id="5" name="Rectangle 4"/>
          <p:cNvSpPr>
            <a:spLocks noChangeArrowheads="1"/>
          </p:cNvSpPr>
          <p:nvPr>
            <p:custDataLst>
              <p:tags r:id="rId2"/>
            </p:custDataLst>
          </p:nvPr>
        </p:nvSpPr>
        <p:spPr bwMode="auto">
          <a:xfrm>
            <a:off x="590550" y="1741570"/>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a:t>
            </a:r>
          </a:p>
        </p:txBody>
      </p:sp>
      <p:sp>
        <p:nvSpPr>
          <p:cNvPr id="6" name="Rectangle 6"/>
          <p:cNvSpPr>
            <a:spLocks noChangeArrowheads="1"/>
          </p:cNvSpPr>
          <p:nvPr>
            <p:custDataLst>
              <p:tags r:id="rId3"/>
            </p:custDataLst>
          </p:nvPr>
        </p:nvSpPr>
        <p:spPr bwMode="auto">
          <a:xfrm>
            <a:off x="590550" y="2480053"/>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a:t>
            </a:r>
          </a:p>
        </p:txBody>
      </p:sp>
      <p:sp>
        <p:nvSpPr>
          <p:cNvPr id="7" name="AutoShape 7"/>
          <p:cNvSpPr>
            <a:spLocks noChangeArrowheads="1"/>
          </p:cNvSpPr>
          <p:nvPr>
            <p:custDataLst>
              <p:tags r:id="rId4"/>
            </p:custDataLst>
          </p:nvPr>
        </p:nvSpPr>
        <p:spPr bwMode="auto">
          <a:xfrm>
            <a:off x="1154113" y="3227410"/>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第三节   内脏神经</a:t>
            </a:r>
          </a:p>
        </p:txBody>
      </p:sp>
      <p:sp>
        <p:nvSpPr>
          <p:cNvPr id="8" name="Rectangle 8"/>
          <p:cNvSpPr>
            <a:spLocks noChangeArrowheads="1"/>
          </p:cNvSpPr>
          <p:nvPr>
            <p:custDataLst>
              <p:tags r:id="rId5"/>
            </p:custDataLst>
          </p:nvPr>
        </p:nvSpPr>
        <p:spPr bwMode="auto">
          <a:xfrm>
            <a:off x="590550" y="3227410"/>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3</a:t>
            </a:r>
          </a:p>
        </p:txBody>
      </p:sp>
      <p:sp>
        <p:nvSpPr>
          <p:cNvPr id="9" name="AutoShape 7"/>
          <p:cNvSpPr>
            <a:spLocks noChangeArrowheads="1"/>
          </p:cNvSpPr>
          <p:nvPr>
            <p:custDataLst>
              <p:tags r:id="rId6"/>
            </p:custDataLst>
          </p:nvPr>
        </p:nvSpPr>
        <p:spPr bwMode="auto">
          <a:xfrm>
            <a:off x="1155452" y="2486800"/>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第二节   脑神经</a:t>
            </a:r>
          </a:p>
        </p:txBody>
      </p:sp>
      <p:sp>
        <p:nvSpPr>
          <p:cNvPr id="10" name="AutoShape 7"/>
          <p:cNvSpPr>
            <a:spLocks noChangeArrowheads="1"/>
          </p:cNvSpPr>
          <p:nvPr>
            <p:custDataLst>
              <p:tags r:id="rId7"/>
            </p:custDataLst>
          </p:nvPr>
        </p:nvSpPr>
        <p:spPr bwMode="auto">
          <a:xfrm>
            <a:off x="1154113" y="3967064"/>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第四节   脊髓</a:t>
            </a:r>
          </a:p>
        </p:txBody>
      </p:sp>
      <p:sp>
        <p:nvSpPr>
          <p:cNvPr id="11" name="Rectangle 8"/>
          <p:cNvSpPr>
            <a:spLocks noChangeArrowheads="1"/>
          </p:cNvSpPr>
          <p:nvPr>
            <p:custDataLst>
              <p:tags r:id="rId8"/>
            </p:custDataLst>
          </p:nvPr>
        </p:nvSpPr>
        <p:spPr bwMode="auto">
          <a:xfrm>
            <a:off x="590550" y="3967064"/>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4</a:t>
            </a:r>
          </a:p>
        </p:txBody>
      </p:sp>
      <p:sp>
        <p:nvSpPr>
          <p:cNvPr id="12" name="AutoShape 7"/>
          <p:cNvSpPr>
            <a:spLocks noChangeArrowheads="1"/>
          </p:cNvSpPr>
          <p:nvPr>
            <p:custDataLst>
              <p:tags r:id="rId9"/>
            </p:custDataLst>
          </p:nvPr>
        </p:nvSpPr>
        <p:spPr bwMode="auto">
          <a:xfrm>
            <a:off x="1154113" y="4718962"/>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第五节   脑干</a:t>
            </a:r>
          </a:p>
        </p:txBody>
      </p:sp>
      <p:sp>
        <p:nvSpPr>
          <p:cNvPr id="13" name="Rectangle 8"/>
          <p:cNvSpPr>
            <a:spLocks noChangeArrowheads="1"/>
          </p:cNvSpPr>
          <p:nvPr>
            <p:custDataLst>
              <p:tags r:id="rId10"/>
            </p:custDataLst>
          </p:nvPr>
        </p:nvSpPr>
        <p:spPr bwMode="auto">
          <a:xfrm>
            <a:off x="590550" y="4718962"/>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8115" y="1008821"/>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骶</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59055" y="1662430"/>
            <a:ext cx="4770120" cy="3599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2.</a:t>
            </a:r>
            <a:r>
              <a:rPr lang="zh-CN" altLang="en-US" sz="2400" b="1" kern="0" dirty="0">
                <a:solidFill>
                  <a:srgbClr val="000000"/>
                </a:solidFill>
                <a:cs typeface="Times New Roman" panose="02020603050405020304" pitchFamily="18" charset="0"/>
                <a:sym typeface="+mn-ea"/>
              </a:rPr>
              <a:t>腓总神经</a:t>
            </a:r>
            <a:r>
              <a:rPr lang="zh-CN" altLang="en-US" sz="2400" kern="0" dirty="0">
                <a:solidFill>
                  <a:srgbClr val="000000"/>
                </a:solidFill>
                <a:cs typeface="Times New Roman" panose="02020603050405020304" pitchFamily="18" charset="0"/>
                <a:sym typeface="+mn-ea"/>
              </a:rPr>
              <a:t>(common peroneal nerve)在腘窝上角处自坐骨神经分出后,沿股二头肌内侧缘走向外下,绕腓骨颈向前穿腓骨长肌,分为腓浅神经和腓深神经。</a:t>
            </a:r>
          </a:p>
          <a:p>
            <a:pPr>
              <a:lnSpc>
                <a:spcPct val="150000"/>
              </a:lnSpc>
              <a:spcBef>
                <a:spcPct val="50000"/>
              </a:spcBef>
              <a:buNone/>
            </a:pPr>
            <a:r>
              <a:rPr lang="zh-CN" altLang="en-US" sz="2400" kern="0" dirty="0">
                <a:solidFill>
                  <a:srgbClr val="000000"/>
                </a:solidFill>
                <a:cs typeface="Times New Roman" panose="02020603050405020304" pitchFamily="18" charset="0"/>
                <a:sym typeface="+mn-ea"/>
              </a:rPr>
              <a:t>在腘窝还发出腓肠外侧皮神经。</a:t>
            </a:r>
            <a:endParaRPr lang="zh-CN" altLang="en-US" sz="2400" dirty="0">
              <a:cs typeface="Times New Roman" panose="02020603050405020304" pitchFamily="18" charset="0"/>
            </a:endParaRPr>
          </a:p>
        </p:txBody>
      </p:sp>
      <p:pic>
        <p:nvPicPr>
          <p:cNvPr id="5" name="图片 5" descr="textimage302.jpeg"/>
          <p:cNvPicPr>
            <a:picLocks noChangeAspect="1"/>
          </p:cNvPicPr>
          <p:nvPr/>
        </p:nvPicPr>
        <p:blipFill>
          <a:blip r:embed="rId2"/>
          <a:stretch>
            <a:fillRect/>
          </a:stretch>
        </p:blipFill>
        <p:spPr>
          <a:xfrm>
            <a:off x="4953000" y="1662430"/>
            <a:ext cx="3919220" cy="4307205"/>
          </a:xfrm>
          <a:prstGeom prst="rect">
            <a:avLst/>
          </a:prstGeom>
        </p:spPr>
      </p:pic>
      <p:sp>
        <p:nvSpPr>
          <p:cNvPr id="6" name="文本框 5">
            <a:extLst>
              <a:ext uri="{FF2B5EF4-FFF2-40B4-BE49-F238E27FC236}">
                <a16:creationId xmlns:a16="http://schemas.microsoft.com/office/drawing/2014/main" id="{C54FA3C9-579D-4739-974A-70FBAB239D66}"/>
              </a:ext>
            </a:extLst>
          </p:cNvPr>
          <p:cNvSpPr txBox="1"/>
          <p:nvPr/>
        </p:nvSpPr>
        <p:spPr>
          <a:xfrm>
            <a:off x="59055" y="264835"/>
            <a:ext cx="242335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五、骶丛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noChangeArrowheads="1"/>
          </p:cNvSpPr>
          <p:nvPr>
            <p:ph type="ctrTitle"/>
          </p:nvPr>
        </p:nvSpPr>
        <p:spPr>
          <a:xfrm>
            <a:off x="2703195" y="1468406"/>
            <a:ext cx="3509010" cy="635000"/>
          </a:xfrm>
        </p:spPr>
        <p:txBody>
          <a:bodyPr>
            <a:normAutofit/>
          </a:bodyPr>
          <a:lstStyle/>
          <a:p>
            <a:pPr eaLnBrk="1" hangingPunct="1"/>
            <a:r>
              <a:rPr lang="zh-CN" altLang="en-US" sz="3600" b="1" dirty="0">
                <a:solidFill>
                  <a:srgbClr val="0058A8"/>
                </a:solidFill>
                <a:latin typeface="微软雅黑" panose="020B0503020204020204" pitchFamily="34" charset="-122"/>
                <a:ea typeface="微软雅黑" panose="020B0503020204020204" pitchFamily="34" charset="-122"/>
              </a:rPr>
              <a:t>第二节  脑神经</a:t>
            </a:r>
          </a:p>
        </p:txBody>
      </p:sp>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1652905" y="2103120"/>
            <a:ext cx="6555105" cy="4374515"/>
          </a:xfrm>
          <a:prstGeom prst="rect">
            <a:avLst/>
          </a:prstGeom>
          <a:noFill/>
        </p:spPr>
        <p:txBody>
          <a:bodyPr wrap="square" numCol="2">
            <a:noAutofit/>
          </a:bodyPr>
          <a:lstStyle/>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一、嗅神经</a:t>
            </a:r>
            <a:r>
              <a:rPr lang="en-US" altLang="zh-CN" sz="2800" b="1" dirty="0">
                <a:solidFill>
                  <a:schemeClr val="accent5"/>
                </a:solidFill>
                <a:latin typeface="微软雅黑" panose="020B0503020204020204" pitchFamily="34" charset="-122"/>
                <a:ea typeface="微软雅黑" panose="020B0503020204020204" pitchFamily="34" charset="-122"/>
              </a:rPr>
              <a:t>               </a:t>
            </a:r>
            <a:r>
              <a:rPr lang="zh-CN" altLang="en-US" sz="2800" b="1" dirty="0">
                <a:solidFill>
                  <a:schemeClr val="accent5"/>
                </a:solidFill>
                <a:latin typeface="微软雅黑" panose="020B0503020204020204" pitchFamily="34" charset="-122"/>
                <a:ea typeface="微软雅黑" panose="020B0503020204020204" pitchFamily="34" charset="-122"/>
                <a:sym typeface="+mn-ea"/>
              </a:rPr>
              <a:t>二、视神经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三、动眼神经</a:t>
            </a:r>
            <a:r>
              <a:rPr lang="en-US" altLang="zh-CN" sz="2800" b="1" dirty="0">
                <a:solidFill>
                  <a:schemeClr val="accent5"/>
                </a:solidFill>
                <a:latin typeface="微软雅黑" panose="020B0503020204020204" pitchFamily="34" charset="-122"/>
                <a:ea typeface="微软雅黑" panose="020B0503020204020204" pitchFamily="34" charset="-122"/>
                <a:sym typeface="+mn-ea"/>
              </a:rPr>
              <a:t>      </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四、滑车神经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五、三叉神经</a:t>
            </a:r>
            <a:r>
              <a:rPr lang="en-US" altLang="zh-CN" sz="2800" b="1" dirty="0">
                <a:solidFill>
                  <a:schemeClr val="accent5"/>
                </a:solidFill>
                <a:latin typeface="微软雅黑" panose="020B0503020204020204" pitchFamily="34" charset="-122"/>
                <a:ea typeface="微软雅黑" panose="020B0503020204020204" pitchFamily="34" charset="-122"/>
              </a:rPr>
              <a:t> </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六、展神经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七、面神经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八、前庭蜗神经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九、舌咽神经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十、迷走神经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十一、副神经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十二、舌下神经</a:t>
            </a:r>
            <a:r>
              <a:rPr lang="en-US" altLang="zh-CN" sz="2800" b="1" dirty="0">
                <a:solidFill>
                  <a:schemeClr val="accent5"/>
                </a:solidFill>
                <a:latin typeface="微软雅黑" panose="020B0503020204020204" pitchFamily="34" charset="-122"/>
                <a:ea typeface="微软雅黑" panose="020B0503020204020204" pitchFamily="34" charset="-122"/>
              </a:rPr>
              <a:t>  </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98475" y="2517775"/>
            <a:ext cx="4279265" cy="2961640"/>
          </a:xfrm>
          <a:prstGeom prst="rect">
            <a:avLst/>
          </a:prstGeom>
          <a:noFill/>
        </p:spPr>
        <p:txBody>
          <a:bodyPr wrap="square" lIns="0" tIns="0" rIns="0" bIns="0" rtlCol="0">
            <a:noAutofit/>
          </a:bodyPr>
          <a:lstStyle/>
          <a:p>
            <a:pPr marL="0" algn="l" eaLnBrk="0" latinLnBrk="1" hangingPunct="0">
              <a:lnSpc>
                <a:spcPct val="150000"/>
              </a:lnSpc>
              <a:spcBef>
                <a:spcPts val="3125"/>
              </a:spcBef>
              <a:buClrTx/>
              <a:buSzTx/>
              <a:buFontTx/>
              <a:buNone/>
            </a:pPr>
            <a:r>
              <a:rPr lang="en-US" altLang="zh-CN"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脑神经(cranial nerve)共12对。</a:t>
            </a:r>
          </a:p>
          <a:p>
            <a:pPr marL="0" algn="l" eaLnBrk="0" latinLnBrk="1" hangingPunct="0">
              <a:lnSpc>
                <a:spcPct val="150000"/>
              </a:lnSpc>
              <a:spcBef>
                <a:spcPts val="3125"/>
              </a:spcBef>
              <a:buClrTx/>
              <a:buSzTx/>
              <a:buFontTx/>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其序号用罗马字表示。</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5" descr="textimage305.jpeg"/>
          <p:cNvPicPr>
            <a:picLocks noChangeAspect="1"/>
          </p:cNvPicPr>
          <p:nvPr/>
        </p:nvPicPr>
        <p:blipFill>
          <a:blip r:embed="rId3"/>
          <a:stretch>
            <a:fillRect/>
          </a:stretch>
        </p:blipFill>
        <p:spPr>
          <a:xfrm>
            <a:off x="4919403" y="1489966"/>
            <a:ext cx="3362325" cy="441388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14270" y="755810"/>
            <a:ext cx="8316000" cy="1629229"/>
          </a:xfrm>
          <a:prstGeom prst="rect">
            <a:avLst/>
          </a:prstGeom>
          <a:noFill/>
        </p:spPr>
        <p:txBody>
          <a:bodyPr wrap="square" lIns="0" tIns="0" rIns="0" bIns="0" rtlCol="0">
            <a:spAutoFit/>
          </a:bodyPr>
          <a:lstStyle/>
          <a:p>
            <a:pPr marL="0" algn="l" eaLnBrk="0" latinLnBrk="1" hangingPunct="0">
              <a:lnSpc>
                <a:spcPct val="15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一、嗅神经</a:t>
            </a:r>
          </a:p>
          <a:p>
            <a:pPr marL="0" indent="0" eaLnBrk="0" latinLnBrk="1" hangingPunct="0">
              <a:lnSpc>
                <a:spcPct val="150000"/>
              </a:lnSpc>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嗅神经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(olfactory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由内脏感觉纤维组成,传导嗅觉</a:t>
            </a:r>
            <a:r>
              <a:rPr lang="zh-CN" altLang="en-US" sz="2410" kern="0" dirty="0">
                <a:solidFill>
                  <a:srgbClr val="000000"/>
                </a:solidFill>
                <a:latin typeface="Times New Roman" panose="02020603050405020304" pitchFamily="65" charset="-122"/>
                <a:ea typeface="方正宋黑_GBK" panose="02000000000000000000" pitchFamily="65" charset="-122"/>
              </a:rPr>
              <a:t>。</a:t>
            </a:r>
            <a:endParaRPr lang="zh-CN" altLang="en-US" dirty="0"/>
          </a:p>
        </p:txBody>
      </p:sp>
      <p:pic>
        <p:nvPicPr>
          <p:cNvPr id="5" name="图片 4" descr="textimage306.jpeg"/>
          <p:cNvPicPr>
            <a:picLocks noChangeAspect="1"/>
          </p:cNvPicPr>
          <p:nvPr/>
        </p:nvPicPr>
        <p:blipFill>
          <a:blip r:embed="rId3"/>
          <a:stretch>
            <a:fillRect/>
          </a:stretch>
        </p:blipFill>
        <p:spPr>
          <a:xfrm>
            <a:off x="2152650" y="2839085"/>
            <a:ext cx="4577715" cy="26765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0000" y="643415"/>
            <a:ext cx="8316000" cy="2157642"/>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3200" b="1" dirty="0">
                <a:solidFill>
                  <a:srgbClr val="0058A8"/>
                </a:solidFill>
                <a:latin typeface="微软雅黑" panose="020B0503020204020204" pitchFamily="34" charset="-122"/>
                <a:ea typeface="微软雅黑" panose="020B0503020204020204" pitchFamily="34" charset="-122"/>
              </a:rPr>
              <a:t>二、视神经</a:t>
            </a:r>
          </a:p>
          <a:p>
            <a:pPr marL="0" indent="0" eaLnBrk="0" latinLnBrk="1" hangingPunct="0">
              <a:lnSpc>
                <a:spcPct val="150000"/>
              </a:lnSpc>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视神经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(optic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由躯体感觉纤维组成,传导视觉。由视网膜节细胞的轴突在视网膜后部集中形成视神经盘。</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pic>
        <p:nvPicPr>
          <p:cNvPr id="4" name="图片 4" descr="textimage307.jpeg"/>
          <p:cNvPicPr>
            <a:picLocks noChangeAspect="1"/>
          </p:cNvPicPr>
          <p:nvPr/>
        </p:nvPicPr>
        <p:blipFill>
          <a:blip r:embed="rId3"/>
          <a:stretch>
            <a:fillRect/>
          </a:stretch>
        </p:blipFill>
        <p:spPr>
          <a:xfrm>
            <a:off x="3013980" y="3113912"/>
            <a:ext cx="3368040" cy="270256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0000" y="504985"/>
            <a:ext cx="8316000" cy="2154555"/>
          </a:xfrm>
          <a:prstGeom prst="rect">
            <a:avLst/>
          </a:prstGeom>
          <a:noFill/>
        </p:spPr>
        <p:txBody>
          <a:bodyPr wrap="square" lIns="0" tIns="0" rIns="0" bIns="0" rtlCol="0">
            <a:spAutoFit/>
          </a:bodyPr>
          <a:lstStyle/>
          <a:p>
            <a:pPr marL="0" algn="l" eaLnBrk="0" latinLnBrk="1" hangingPunct="0">
              <a:lnSpc>
                <a:spcPct val="15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三、动眼神经</a:t>
            </a:r>
          </a:p>
          <a:p>
            <a:pPr marL="0" indent="0" eaLnBrk="0" latinLnBrk="1" hangingPunct="0">
              <a:lnSpc>
                <a:spcPct val="150000"/>
              </a:lnSpc>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动眼神经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(oculomotor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为运动性神经,含躯体运动和内脏运动(副交感)两种纤维。</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pic>
        <p:nvPicPr>
          <p:cNvPr id="5" name="图片 5" descr="textimage308.jpeg"/>
          <p:cNvPicPr>
            <a:picLocks noChangeAspect="1"/>
          </p:cNvPicPr>
          <p:nvPr/>
        </p:nvPicPr>
        <p:blipFill>
          <a:blip r:embed="rId3"/>
          <a:stretch>
            <a:fillRect/>
          </a:stretch>
        </p:blipFill>
        <p:spPr>
          <a:xfrm>
            <a:off x="600710" y="2707005"/>
            <a:ext cx="5263515" cy="3050540"/>
          </a:xfrm>
          <a:prstGeom prst="rect">
            <a:avLst/>
          </a:prstGeom>
        </p:spPr>
      </p:pic>
      <p:pic>
        <p:nvPicPr>
          <p:cNvPr id="6" name="图片 4" descr="textimage309.jpeg"/>
          <p:cNvPicPr>
            <a:picLocks noChangeAspect="1"/>
          </p:cNvPicPr>
          <p:nvPr/>
        </p:nvPicPr>
        <p:blipFill>
          <a:blip r:embed="rId4"/>
          <a:stretch>
            <a:fillRect/>
          </a:stretch>
        </p:blipFill>
        <p:spPr>
          <a:xfrm>
            <a:off x="6532245" y="2620010"/>
            <a:ext cx="2323465" cy="300355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276475" y="517685"/>
            <a:ext cx="8316000" cy="2710815"/>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3200" b="1" dirty="0">
                <a:solidFill>
                  <a:srgbClr val="0058A8"/>
                </a:solidFill>
                <a:latin typeface="微软雅黑" panose="020B0503020204020204" pitchFamily="34" charset="-122"/>
                <a:ea typeface="微软雅黑" panose="020B0503020204020204" pitchFamily="34" charset="-122"/>
              </a:rPr>
              <a:t>四、滑车神经</a:t>
            </a:r>
          </a:p>
          <a:p>
            <a:pPr marL="0" indent="0" eaLnBrk="0" latinLnBrk="1" hangingPunct="0">
              <a:lnSpc>
                <a:spcPct val="150000"/>
              </a:lnSpc>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滑车神经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(trochlear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由躯体运动纤维组成,起自滑车神经核,由中脑背侧下丘下方出脑,绕大脑脚外侧前行,穿海绵窦外侧壁,经眶上裂入眶,支配上斜肌</a:t>
            </a:r>
            <a:r>
              <a:rPr lang="zh-CN" altLang="en-US" sz="2410" kern="0" dirty="0">
                <a:solidFill>
                  <a:srgbClr val="000000"/>
                </a:solidFill>
                <a:latin typeface="Times New Roman" panose="02020603050405020304" pitchFamily="65" charset="-122"/>
                <a:ea typeface="方正宋黑_GBK" panose="02000000000000000000" pitchFamily="65" charset="-122"/>
              </a:rPr>
              <a:t>。</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24100" y="522130"/>
            <a:ext cx="8316000" cy="2708910"/>
          </a:xfrm>
          <a:prstGeom prst="rect">
            <a:avLst/>
          </a:prstGeom>
          <a:noFill/>
        </p:spPr>
        <p:txBody>
          <a:bodyPr wrap="square" lIns="0" tIns="0" rIns="0" bIns="0" rtlCol="0">
            <a:spAutoFit/>
          </a:bodyPr>
          <a:lstStyle/>
          <a:p>
            <a:pPr eaLnBrk="0" latinLnBrk="1" hangingPunct="0">
              <a:lnSpc>
                <a:spcPct val="15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五、三叉神经</a:t>
            </a:r>
          </a:p>
          <a:p>
            <a:pPr marL="0" indent="0" eaLnBrk="0" latinLnBrk="1" hangingPunct="0">
              <a:lnSpc>
                <a:spcPct val="150000"/>
              </a:lnSpc>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三叉神经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(trigeminal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为混合性神经,含躯体运动和躯体感觉两种纤维。三叉神经自三叉神经节向前分为眼神经、上颌神经和下颌神经。</a:t>
            </a:r>
          </a:p>
        </p:txBody>
      </p:sp>
      <p:pic>
        <p:nvPicPr>
          <p:cNvPr id="4" name="图片 4" descr="textimage310.jpeg"/>
          <p:cNvPicPr>
            <a:picLocks noChangeAspect="1"/>
          </p:cNvPicPr>
          <p:nvPr/>
        </p:nvPicPr>
        <p:blipFill>
          <a:blip r:embed="rId3"/>
          <a:stretch>
            <a:fillRect/>
          </a:stretch>
        </p:blipFill>
        <p:spPr>
          <a:xfrm>
            <a:off x="2877249" y="3161071"/>
            <a:ext cx="3659505" cy="300164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41379" y="1387415"/>
            <a:ext cx="8316000" cy="4083169"/>
          </a:xfrm>
          <a:prstGeom prst="rect">
            <a:avLst/>
          </a:prstGeom>
          <a:noFill/>
        </p:spPr>
        <p:txBody>
          <a:bodyPr wrap="square" lIns="0" tIns="0" rIns="0" bIns="0" rtlCol="0">
            <a:spAutoFit/>
          </a:bodyPr>
          <a:lstStyle/>
          <a:p>
            <a:pPr marL="0" algn="l" eaLnBrk="0" latinLnBrk="1" hangingPunct="0">
              <a:lnSpc>
                <a:spcPct val="150000"/>
              </a:lnSpc>
              <a:spcBef>
                <a:spcPts val="3125"/>
              </a:spcBef>
              <a:buClrTx/>
              <a:buSzTx/>
              <a:buFontTx/>
              <a:buNone/>
            </a:pPr>
            <a:r>
              <a:rPr lang="zh-CN" altLang="en-US" sz="2800" b="1" kern="0" dirty="0">
                <a:solidFill>
                  <a:schemeClr val="accent5"/>
                </a:solidFill>
                <a:latin typeface="微软雅黑" panose="020B0503020204020204" pitchFamily="34" charset="-122"/>
                <a:ea typeface="微软雅黑" panose="020B0503020204020204" pitchFamily="34" charset="-122"/>
              </a:rPr>
              <a:t>(一) 眼神经</a:t>
            </a:r>
          </a:p>
          <a:p>
            <a:pPr marL="0" indent="0" eaLnBrk="0" latinLnBrk="1" hangingPunct="0">
              <a:spcBef>
                <a:spcPts val="3125"/>
              </a:spcBef>
              <a:buNone/>
            </a:pP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眼神经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(ophthalmic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仅含躯体感觉纤维,自三叉神经节发出后,穿海绵窦外侧壁,经眶上裂入眶,发出下列分支: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1.泪腺神经</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 额神经</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 鼻睫神经</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7646B74-6869-4117-BB9D-97B0ECA4A853}"/>
              </a:ext>
            </a:extLst>
          </p:cNvPr>
          <p:cNvSpPr txBox="1"/>
          <p:nvPr/>
        </p:nvSpPr>
        <p:spPr>
          <a:xfrm>
            <a:off x="222308" y="466905"/>
            <a:ext cx="4572000" cy="743986"/>
          </a:xfrm>
          <a:prstGeom prst="rect">
            <a:avLst/>
          </a:prstGeom>
          <a:noFill/>
        </p:spPr>
        <p:txBody>
          <a:bodyPr wrap="square">
            <a:spAutoFit/>
          </a:bodyPr>
          <a:lstStyle/>
          <a:p>
            <a:pPr marL="0" marR="0" lvl="0" indent="0" algn="l" defTabSz="457200" rtl="0" eaLnBrk="0" fontAlgn="auto" latinLnBrk="1" hangingPunct="0">
              <a:lnSpc>
                <a:spcPct val="15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五、三叉神经</a:t>
            </a:r>
          </a:p>
        </p:txBody>
      </p:sp>
      <p:pic>
        <p:nvPicPr>
          <p:cNvPr id="7" name="图片 4" descr="textimage310.jpeg">
            <a:extLst>
              <a:ext uri="{FF2B5EF4-FFF2-40B4-BE49-F238E27FC236}">
                <a16:creationId xmlns:a16="http://schemas.microsoft.com/office/drawing/2014/main" id="{09BCD30B-0022-4BFD-9F49-60A8434B3688}"/>
              </a:ext>
            </a:extLst>
          </p:cNvPr>
          <p:cNvPicPr>
            <a:picLocks noChangeAspect="1"/>
          </p:cNvPicPr>
          <p:nvPr/>
        </p:nvPicPr>
        <p:blipFill>
          <a:blip r:embed="rId3"/>
          <a:stretch>
            <a:fillRect/>
          </a:stretch>
        </p:blipFill>
        <p:spPr>
          <a:xfrm>
            <a:off x="3313477" y="3177849"/>
            <a:ext cx="3917482" cy="3213246"/>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46888" y="1245290"/>
            <a:ext cx="8316000" cy="5003934"/>
          </a:xfrm>
          <a:prstGeom prst="rect">
            <a:avLst/>
          </a:prstGeom>
          <a:noFill/>
        </p:spPr>
        <p:txBody>
          <a:bodyPr wrap="square" lIns="0" tIns="0" rIns="0" bIns="0" rtlCol="0">
            <a:spAutoFit/>
          </a:bodyPr>
          <a:lstStyle/>
          <a:p>
            <a:pPr marL="0" algn="l" eaLnBrk="0" latinLnBrk="1" hangingPunct="0">
              <a:spcBef>
                <a:spcPts val="3125"/>
              </a:spcBef>
              <a:buClrTx/>
              <a:buSzTx/>
              <a:buFontTx/>
              <a:buNone/>
            </a:pPr>
            <a:r>
              <a:rPr lang="zh-CN" altLang="en-US" sz="2800" b="1" kern="0" dirty="0">
                <a:solidFill>
                  <a:schemeClr val="accent5"/>
                </a:solidFill>
                <a:latin typeface="微软雅黑" panose="020B0503020204020204" pitchFamily="34" charset="-122"/>
                <a:ea typeface="微软雅黑" panose="020B0503020204020204" pitchFamily="34" charset="-122"/>
              </a:rPr>
              <a:t>(二) 上颌神经</a:t>
            </a:r>
          </a:p>
          <a:p>
            <a:pPr marL="0" indent="0" eaLnBrk="0" latinLnBrk="1" hangingPunct="0">
              <a:spcBef>
                <a:spcPts val="3125"/>
              </a:spcBef>
              <a:buNone/>
            </a:pP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上颌神经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(maxillary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仅含躯体感觉纤维,自三叉神经节向前穿海绵窦外侧壁,经圆孔出颅入翼腭窝,继经眶下裂入眶,续为眶下神经。上颌神经的分支有:</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 眶下神经</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 上牙槽神经</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 翼腭神经或称神经节支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4. 颧神经</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441557E2-7CD3-4D2E-A475-0CB7E515175E}"/>
              </a:ext>
            </a:extLst>
          </p:cNvPr>
          <p:cNvSpPr txBox="1"/>
          <p:nvPr/>
        </p:nvSpPr>
        <p:spPr>
          <a:xfrm>
            <a:off x="197141" y="441738"/>
            <a:ext cx="4572000" cy="743986"/>
          </a:xfrm>
          <a:prstGeom prst="rect">
            <a:avLst/>
          </a:prstGeom>
          <a:noFill/>
        </p:spPr>
        <p:txBody>
          <a:bodyPr wrap="square">
            <a:spAutoFit/>
          </a:bodyPr>
          <a:lstStyle/>
          <a:p>
            <a:pPr marL="0" marR="0" lvl="0" indent="0" algn="l" defTabSz="457200" rtl="0" eaLnBrk="0" fontAlgn="auto" latinLnBrk="1" hangingPunct="0">
              <a:lnSpc>
                <a:spcPct val="15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五、三叉神经</a:t>
            </a:r>
          </a:p>
        </p:txBody>
      </p:sp>
      <p:pic>
        <p:nvPicPr>
          <p:cNvPr id="5" name="图片 4" descr="textimage310.jpeg">
            <a:extLst>
              <a:ext uri="{FF2B5EF4-FFF2-40B4-BE49-F238E27FC236}">
                <a16:creationId xmlns:a16="http://schemas.microsoft.com/office/drawing/2014/main" id="{A4381558-2AA5-47E4-B5C3-BCC96C58565A}"/>
              </a:ext>
            </a:extLst>
          </p:cNvPr>
          <p:cNvPicPr>
            <a:picLocks noChangeAspect="1"/>
          </p:cNvPicPr>
          <p:nvPr/>
        </p:nvPicPr>
        <p:blipFill>
          <a:blip r:embed="rId3"/>
          <a:stretch>
            <a:fillRect/>
          </a:stretch>
        </p:blipFill>
        <p:spPr>
          <a:xfrm>
            <a:off x="4160764" y="3177849"/>
            <a:ext cx="3800388" cy="311720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65550" y="811212"/>
            <a:ext cx="1689100" cy="808037"/>
          </a:xfrm>
        </p:spPr>
        <p:txBody>
          <a:bodyPr>
            <a:normAutofit/>
          </a:bodyPr>
          <a:lstStyle/>
          <a:p>
            <a:r>
              <a:rPr lang="zh-CN" altLang="en-US" sz="3200" b="1" dirty="0">
                <a:latin typeface="微软雅黑" panose="020B0503020204020204" pitchFamily="34" charset="-122"/>
                <a:ea typeface="微软雅黑" panose="020B0503020204020204" pitchFamily="34" charset="-122"/>
              </a:rPr>
              <a:t>目    录</a:t>
            </a:r>
          </a:p>
        </p:txBody>
      </p:sp>
      <p:sp>
        <p:nvSpPr>
          <p:cNvPr id="4" name="AutoShape 3">
            <a:hlinkClick r:id="rId12" action="ppaction://hlinksldjump"/>
          </p:cNvPr>
          <p:cNvSpPr>
            <a:spLocks noChangeArrowheads="1"/>
          </p:cNvSpPr>
          <p:nvPr>
            <p:custDataLst>
              <p:tags r:id="rId1"/>
            </p:custDataLst>
          </p:nvPr>
        </p:nvSpPr>
        <p:spPr bwMode="auto">
          <a:xfrm>
            <a:off x="1165225" y="1741570"/>
            <a:ext cx="7643813"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第六节   小脑</a:t>
            </a:r>
          </a:p>
        </p:txBody>
      </p:sp>
      <p:sp>
        <p:nvSpPr>
          <p:cNvPr id="5" name="Rectangle 4"/>
          <p:cNvSpPr>
            <a:spLocks noChangeArrowheads="1"/>
          </p:cNvSpPr>
          <p:nvPr>
            <p:custDataLst>
              <p:tags r:id="rId2"/>
            </p:custDataLst>
          </p:nvPr>
        </p:nvSpPr>
        <p:spPr bwMode="auto">
          <a:xfrm>
            <a:off x="590550" y="1741570"/>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6</a:t>
            </a:r>
          </a:p>
        </p:txBody>
      </p:sp>
      <p:sp>
        <p:nvSpPr>
          <p:cNvPr id="6" name="Rectangle 6"/>
          <p:cNvSpPr>
            <a:spLocks noChangeArrowheads="1"/>
          </p:cNvSpPr>
          <p:nvPr>
            <p:custDataLst>
              <p:tags r:id="rId3"/>
            </p:custDataLst>
          </p:nvPr>
        </p:nvSpPr>
        <p:spPr bwMode="auto">
          <a:xfrm>
            <a:off x="590550" y="2480053"/>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7</a:t>
            </a:r>
          </a:p>
        </p:txBody>
      </p:sp>
      <p:sp>
        <p:nvSpPr>
          <p:cNvPr id="7" name="AutoShape 7"/>
          <p:cNvSpPr>
            <a:spLocks noChangeArrowheads="1"/>
          </p:cNvSpPr>
          <p:nvPr>
            <p:custDataLst>
              <p:tags r:id="rId4"/>
            </p:custDataLst>
          </p:nvPr>
        </p:nvSpPr>
        <p:spPr bwMode="auto">
          <a:xfrm>
            <a:off x="1154113" y="3227410"/>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第八节   端脑</a:t>
            </a:r>
          </a:p>
        </p:txBody>
      </p:sp>
      <p:sp>
        <p:nvSpPr>
          <p:cNvPr id="8" name="Rectangle 8"/>
          <p:cNvSpPr>
            <a:spLocks noChangeArrowheads="1"/>
          </p:cNvSpPr>
          <p:nvPr>
            <p:custDataLst>
              <p:tags r:id="rId5"/>
            </p:custDataLst>
          </p:nvPr>
        </p:nvSpPr>
        <p:spPr bwMode="auto">
          <a:xfrm>
            <a:off x="590550" y="3227410"/>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8</a:t>
            </a:r>
          </a:p>
        </p:txBody>
      </p:sp>
      <p:sp>
        <p:nvSpPr>
          <p:cNvPr id="9" name="AutoShape 7"/>
          <p:cNvSpPr>
            <a:spLocks noChangeArrowheads="1"/>
          </p:cNvSpPr>
          <p:nvPr>
            <p:custDataLst>
              <p:tags r:id="rId6"/>
            </p:custDataLst>
          </p:nvPr>
        </p:nvSpPr>
        <p:spPr bwMode="auto">
          <a:xfrm>
            <a:off x="1155452" y="2486800"/>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第七节   间脑</a:t>
            </a:r>
          </a:p>
        </p:txBody>
      </p:sp>
      <p:sp>
        <p:nvSpPr>
          <p:cNvPr id="10" name="AutoShape 7"/>
          <p:cNvSpPr>
            <a:spLocks noChangeArrowheads="1"/>
          </p:cNvSpPr>
          <p:nvPr>
            <p:custDataLst>
              <p:tags r:id="rId7"/>
            </p:custDataLst>
          </p:nvPr>
        </p:nvSpPr>
        <p:spPr bwMode="auto">
          <a:xfrm>
            <a:off x="1154113" y="3967064"/>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第九节   主要传导通路</a:t>
            </a:r>
          </a:p>
        </p:txBody>
      </p:sp>
      <p:sp>
        <p:nvSpPr>
          <p:cNvPr id="11" name="Rectangle 8"/>
          <p:cNvSpPr>
            <a:spLocks noChangeArrowheads="1"/>
          </p:cNvSpPr>
          <p:nvPr>
            <p:custDataLst>
              <p:tags r:id="rId8"/>
            </p:custDataLst>
          </p:nvPr>
        </p:nvSpPr>
        <p:spPr bwMode="auto">
          <a:xfrm>
            <a:off x="590550" y="3967064"/>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9</a:t>
            </a:r>
          </a:p>
        </p:txBody>
      </p:sp>
      <p:sp>
        <p:nvSpPr>
          <p:cNvPr id="12" name="AutoShape 7"/>
          <p:cNvSpPr>
            <a:spLocks noChangeArrowheads="1"/>
          </p:cNvSpPr>
          <p:nvPr>
            <p:custDataLst>
              <p:tags r:id="rId9"/>
            </p:custDataLst>
          </p:nvPr>
        </p:nvSpPr>
        <p:spPr bwMode="auto">
          <a:xfrm>
            <a:off x="1154113" y="4718962"/>
            <a:ext cx="7643812" cy="479425"/>
          </a:xfrm>
          <a:prstGeom prst="roundRect">
            <a:avLst>
              <a:gd name="adj" fmla="val 0"/>
            </a:avLst>
          </a:prstGeom>
          <a:noFill/>
          <a:ln w="3175">
            <a:solidFill>
              <a:srgbClr val="808080"/>
            </a:solidFill>
            <a:round/>
          </a:ln>
          <a:extLst>
            <a:ext uri="{909E8E84-426E-40DD-AFC4-6F175D3DCCD1}">
              <a14:hiddenFill xmlns:a14="http://schemas.microsoft.com/office/drawing/2010/main">
                <a:solidFill>
                  <a:srgbClr val="FFFFFF"/>
                </a:solidFill>
              </a14:hiddenFill>
            </a:ext>
          </a:extLst>
        </p:spPr>
        <p:txBody>
          <a:bodyPr anchor="ctr"/>
          <a:lstStyle/>
          <a:p>
            <a:pPr>
              <a:buFontTx/>
              <a:buNone/>
            </a:pPr>
            <a:r>
              <a:rPr lang="zh-CN" altLang="en-US" sz="2800" b="1" dirty="0">
                <a:solidFill>
                  <a:srgbClr val="0058A8"/>
                </a:solidFill>
                <a:latin typeface="Times New Roman" panose="02020603050405020304" pitchFamily="18" charset="0"/>
                <a:ea typeface="微软雅黑" panose="020B0503020204020204" pitchFamily="34" charset="-122"/>
                <a:cs typeface="Times New Roman" panose="02020603050405020304" pitchFamily="18" charset="0"/>
              </a:rPr>
              <a:t>第十节   脑和脊髓的被膜、血管及脑脊液循环</a:t>
            </a:r>
          </a:p>
        </p:txBody>
      </p:sp>
      <p:sp>
        <p:nvSpPr>
          <p:cNvPr id="13" name="Rectangle 8"/>
          <p:cNvSpPr>
            <a:spLocks noChangeArrowheads="1"/>
          </p:cNvSpPr>
          <p:nvPr>
            <p:custDataLst>
              <p:tags r:id="rId10"/>
            </p:custDataLst>
          </p:nvPr>
        </p:nvSpPr>
        <p:spPr bwMode="auto">
          <a:xfrm>
            <a:off x="590550" y="4718962"/>
            <a:ext cx="473075" cy="474663"/>
          </a:xfrm>
          <a:prstGeom prst="rect">
            <a:avLst/>
          </a:prstGeom>
          <a:solidFill>
            <a:srgbClr val="0058A8"/>
          </a:solidFill>
          <a:ln>
            <a:noFill/>
          </a:ln>
        </p:spPr>
        <p:txBody>
          <a:bodyPr wrap="none" anchor="ctr"/>
          <a:lstStyle/>
          <a:p>
            <a:pPr algn="ctr">
              <a:buFontTx/>
              <a:buNone/>
            </a:pPr>
            <a:r>
              <a:rPr lang="en-US" altLang="zh-CN" sz="2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14000" y="1250240"/>
            <a:ext cx="8316000" cy="1567096"/>
          </a:xfrm>
          <a:prstGeom prst="rect">
            <a:avLst/>
          </a:prstGeom>
          <a:noFill/>
        </p:spPr>
        <p:txBody>
          <a:bodyPr wrap="square" lIns="0" tIns="0" rIns="0" bIns="0" rtlCol="0">
            <a:spAutoFit/>
          </a:bodyPr>
          <a:lstStyle/>
          <a:p>
            <a:pPr marL="0" algn="l" eaLnBrk="0" latinLnBrk="1" hangingPunct="0">
              <a:spcBef>
                <a:spcPts val="3125"/>
              </a:spcBef>
              <a:buClrTx/>
              <a:buSzTx/>
              <a:buFontTx/>
              <a:buNone/>
            </a:pPr>
            <a:r>
              <a:rPr lang="zh-CN" altLang="en-US" sz="2800" b="1" kern="0" dirty="0">
                <a:solidFill>
                  <a:schemeClr val="accent5"/>
                </a:solidFill>
                <a:latin typeface="微软雅黑" panose="020B0503020204020204" pitchFamily="34" charset="-122"/>
                <a:ea typeface="微软雅黑" panose="020B0503020204020204" pitchFamily="34" charset="-122"/>
              </a:rPr>
              <a:t>(三) 下颌神经</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下颌神经(mandibular nerve)为混合神经,经卵圆孔出颅达</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颞下窝,下颌神经的分支如下:</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5" descr="textimage311.jpeg"/>
          <p:cNvPicPr>
            <a:picLocks noChangeAspect="1"/>
          </p:cNvPicPr>
          <p:nvPr/>
        </p:nvPicPr>
        <p:blipFill>
          <a:blip r:embed="rId3"/>
          <a:stretch>
            <a:fillRect/>
          </a:stretch>
        </p:blipFill>
        <p:spPr>
          <a:xfrm>
            <a:off x="3546877" y="2985452"/>
            <a:ext cx="4319905" cy="3422015"/>
          </a:xfrm>
          <a:prstGeom prst="rect">
            <a:avLst/>
          </a:prstGeom>
        </p:spPr>
      </p:pic>
      <p:sp>
        <p:nvSpPr>
          <p:cNvPr id="4" name="文本框 3"/>
          <p:cNvSpPr txBox="1"/>
          <p:nvPr/>
        </p:nvSpPr>
        <p:spPr>
          <a:xfrm>
            <a:off x="501114" y="2985452"/>
            <a:ext cx="2753814" cy="3534410"/>
          </a:xfrm>
          <a:prstGeom prst="rect">
            <a:avLst/>
          </a:prstGeom>
          <a:noFill/>
        </p:spPr>
        <p:txBody>
          <a:bodyPr wrap="square" rtlCol="0" anchor="t">
            <a:noAutofit/>
          </a:bodyPr>
          <a:lstStyle/>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1.咀嚼肌神经</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2.耳颞神经</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3.颊神经</a:t>
            </a:r>
          </a:p>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4.舌神经</a:t>
            </a:r>
          </a:p>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5.下牙槽神经</a:t>
            </a:r>
          </a:p>
          <a:p>
            <a:pPr marL="0" indent="0" eaLnBrk="0" latinLnBrk="1" hangingPunct="0">
              <a:lnSpc>
                <a:spcPct val="150000"/>
              </a:lnSpc>
              <a:spcBef>
                <a:spcPts val="3125"/>
              </a:spcBef>
              <a:buNone/>
            </a:pPr>
            <a:endParaRPr lang="zh-CN" altLang="en-US" sz="201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50000"/>
              </a:lnSpc>
              <a:spcBef>
                <a:spcPts val="3125"/>
              </a:spcBef>
              <a:buNone/>
            </a:pPr>
            <a:endParaRPr lang="zh-CN" altLang="en-US" sz="201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7" name="文本框 6">
            <a:extLst>
              <a:ext uri="{FF2B5EF4-FFF2-40B4-BE49-F238E27FC236}">
                <a16:creationId xmlns:a16="http://schemas.microsoft.com/office/drawing/2014/main" id="{B39ECE02-6393-42EC-A26F-C5CBBD0184EF}"/>
              </a:ext>
            </a:extLst>
          </p:cNvPr>
          <p:cNvSpPr txBox="1"/>
          <p:nvPr/>
        </p:nvSpPr>
        <p:spPr>
          <a:xfrm>
            <a:off x="197141" y="338138"/>
            <a:ext cx="4572000" cy="743986"/>
          </a:xfrm>
          <a:prstGeom prst="rect">
            <a:avLst/>
          </a:prstGeom>
          <a:noFill/>
        </p:spPr>
        <p:txBody>
          <a:bodyPr wrap="square">
            <a:spAutoFit/>
          </a:bodyPr>
          <a:lstStyle/>
          <a:p>
            <a:pPr marL="0" marR="0" lvl="0" indent="0" algn="l" defTabSz="457200" rtl="0" eaLnBrk="0" fontAlgn="auto" latinLnBrk="1" hangingPunct="0">
              <a:lnSpc>
                <a:spcPct val="15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五、三叉神经</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40305" y="509430"/>
            <a:ext cx="8316000" cy="3568285"/>
          </a:xfrm>
          <a:prstGeom prst="rect">
            <a:avLst/>
          </a:prstGeom>
          <a:noFill/>
        </p:spPr>
        <p:txBody>
          <a:bodyPr wrap="square" lIns="0" tIns="0" rIns="0" bIns="0" rtlCol="0">
            <a:spAutoFit/>
          </a:bodyPr>
          <a:lstStyle/>
          <a:p>
            <a:pPr marL="0" algn="l" eaLnBrk="0" latinLnBrk="1" hangingPunct="0">
              <a:lnSpc>
                <a:spcPct val="15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六、展神经</a:t>
            </a:r>
          </a:p>
          <a:p>
            <a:pPr marL="0" indent="0" eaLnBrk="0" latinLnBrk="1" hangingPunct="0">
              <a:lnSpc>
                <a:spcPct val="150000"/>
              </a:lnSpc>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展神经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(abducent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由躯体运动纤维组成,起自展神经核,由延髓脑桥沟中线两侧出脑,向前入海绵窦,再经眶</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上裂入眶,支配外直肌。</a:t>
            </a:r>
            <a:endParaRPr lang="zh-CN" altLang="en-US" dirty="0"/>
          </a:p>
          <a:p>
            <a:pPr marL="0" indent="0" eaLnBrk="0" latinLnBrk="1" hangingPunct="0">
              <a:lnSpc>
                <a:spcPct val="150000"/>
              </a:lnSpc>
              <a:spcBef>
                <a:spcPts val="3125"/>
              </a:spcBef>
              <a:buNone/>
            </a:pPr>
            <a:endParaRPr lang="zh-CN" altLang="en-US" dirty="0"/>
          </a:p>
        </p:txBody>
      </p:sp>
      <p:pic>
        <p:nvPicPr>
          <p:cNvPr id="4" name="图片 5" descr="textimage308.jpeg">
            <a:extLst>
              <a:ext uri="{FF2B5EF4-FFF2-40B4-BE49-F238E27FC236}">
                <a16:creationId xmlns:a16="http://schemas.microsoft.com/office/drawing/2014/main" id="{106C209D-82EA-4CF4-84F5-3639FDF5E73D}"/>
              </a:ext>
            </a:extLst>
          </p:cNvPr>
          <p:cNvPicPr>
            <a:picLocks noChangeAspect="1"/>
          </p:cNvPicPr>
          <p:nvPr/>
        </p:nvPicPr>
        <p:blipFill>
          <a:blip r:embed="rId3"/>
          <a:stretch>
            <a:fillRect/>
          </a:stretch>
        </p:blipFill>
        <p:spPr>
          <a:xfrm>
            <a:off x="1940242" y="3298030"/>
            <a:ext cx="5263515" cy="305054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61895" y="504985"/>
            <a:ext cx="8316000" cy="2157642"/>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3200" b="1" dirty="0">
                <a:solidFill>
                  <a:srgbClr val="0058A8"/>
                </a:solidFill>
                <a:latin typeface="微软雅黑" panose="020B0503020204020204" pitchFamily="34" charset="-122"/>
                <a:ea typeface="微软雅黑" panose="020B0503020204020204" pitchFamily="34" charset="-122"/>
              </a:rPr>
              <a:t>七、面神经</a:t>
            </a:r>
          </a:p>
          <a:p>
            <a:pPr marL="0" indent="0" eaLnBrk="0" latinLnBrk="1" hangingPunct="0">
              <a:lnSpc>
                <a:spcPct val="150000"/>
              </a:lnSpc>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面神经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(facial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为混合性神经,含</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种纤维成分。躯体运动纤维、内脏运动纤维和内脏感觉纤维。</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pic>
        <p:nvPicPr>
          <p:cNvPr id="5" name="图片 5" descr="textimage313.jpeg"/>
          <p:cNvPicPr>
            <a:picLocks noChangeAspect="1"/>
          </p:cNvPicPr>
          <p:nvPr/>
        </p:nvPicPr>
        <p:blipFill>
          <a:blip r:embed="rId3"/>
          <a:stretch>
            <a:fillRect/>
          </a:stretch>
        </p:blipFill>
        <p:spPr>
          <a:xfrm>
            <a:off x="2940050" y="2879725"/>
            <a:ext cx="3557270" cy="320167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71554" y="1571319"/>
            <a:ext cx="3913644" cy="1964640"/>
          </a:xfrm>
          <a:prstGeom prst="rect">
            <a:avLst/>
          </a:prstGeom>
          <a:noFill/>
        </p:spPr>
        <p:txBody>
          <a:bodyPr wrap="square" lIns="0" tIns="0" rIns="0" bIns="0" rtlCol="0">
            <a:spAutoFit/>
          </a:bodyPr>
          <a:lstStyle/>
          <a:p>
            <a:pPr marL="0" algn="l" eaLnBrk="0" latinLnBrk="1" hangingPunct="0">
              <a:lnSpc>
                <a:spcPct val="100000"/>
              </a:lnSpc>
              <a:spcBef>
                <a:spcPts val="3125"/>
              </a:spcBef>
              <a:buClrTx/>
              <a:buSzTx/>
              <a:buFontTx/>
              <a:buNone/>
            </a:pPr>
            <a:r>
              <a:rPr lang="zh-CN" altLang="en-US" sz="2800" b="1" kern="0" dirty="0">
                <a:solidFill>
                  <a:schemeClr val="accent5"/>
                </a:solidFill>
                <a:latin typeface="微软雅黑" panose="020B0503020204020204" pitchFamily="34" charset="-122"/>
                <a:ea typeface="微软雅黑" panose="020B0503020204020204" pitchFamily="34" charset="-122"/>
              </a:rPr>
              <a:t>(一) 面神经管内的分支</a:t>
            </a:r>
          </a:p>
          <a:p>
            <a:pPr algn="l" eaLnBrk="0" latinLnBrk="1" hangingPunct="0">
              <a:lnSpc>
                <a:spcPct val="100000"/>
              </a:lnSpc>
              <a:spcBef>
                <a:spcPts val="3125"/>
              </a:spcBef>
              <a:buClrTx/>
              <a:buSzTx/>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鼓索</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algn="l" eaLnBrk="0" latinLnBrk="1" hangingPunct="0">
              <a:lnSpc>
                <a:spcPct val="100000"/>
              </a:lnSpc>
              <a:spcBef>
                <a:spcPts val="3125"/>
              </a:spcBef>
              <a:buClrTx/>
              <a:buSzTx/>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岩大神经</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descr="textimage314.jpeg"/>
          <p:cNvPicPr>
            <a:picLocks noChangeAspect="1"/>
          </p:cNvPicPr>
          <p:nvPr/>
        </p:nvPicPr>
        <p:blipFill>
          <a:blip r:embed="rId3"/>
          <a:stretch>
            <a:fillRect/>
          </a:stretch>
        </p:blipFill>
        <p:spPr>
          <a:xfrm>
            <a:off x="4385198" y="1434518"/>
            <a:ext cx="4552723" cy="4202883"/>
          </a:xfrm>
          <a:prstGeom prst="rect">
            <a:avLst/>
          </a:prstGeom>
        </p:spPr>
      </p:pic>
      <p:sp>
        <p:nvSpPr>
          <p:cNvPr id="9" name="文本框 8">
            <a:extLst>
              <a:ext uri="{FF2B5EF4-FFF2-40B4-BE49-F238E27FC236}">
                <a16:creationId xmlns:a16="http://schemas.microsoft.com/office/drawing/2014/main" id="{30C15665-E8DF-4940-ACA0-8161635BE63B}"/>
              </a:ext>
            </a:extLst>
          </p:cNvPr>
          <p:cNvSpPr txBox="1"/>
          <p:nvPr/>
        </p:nvSpPr>
        <p:spPr>
          <a:xfrm>
            <a:off x="270694" y="547111"/>
            <a:ext cx="4572000" cy="743986"/>
          </a:xfrm>
          <a:prstGeom prst="rect">
            <a:avLst/>
          </a:prstGeom>
          <a:noFill/>
        </p:spPr>
        <p:txBody>
          <a:bodyPr wrap="square">
            <a:spAutoFit/>
          </a:bodyPr>
          <a:lstStyle/>
          <a:p>
            <a:pPr marL="0" marR="0" lvl="0" indent="0" algn="l" defTabSz="457200" rtl="0" eaLnBrk="0" fontAlgn="auto" latinLnBrk="1" hangingPunct="0">
              <a:lnSpc>
                <a:spcPct val="15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七、面神经</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4834" y="1334590"/>
            <a:ext cx="4572000" cy="737235"/>
          </a:xfrm>
          <a:prstGeom prst="rect">
            <a:avLst/>
          </a:prstGeom>
          <a:noFill/>
        </p:spPr>
        <p:txBody>
          <a:bodyPr wrap="square" rtlCol="0" anchor="t">
            <a:spAutoFit/>
          </a:bodyPr>
          <a:lstStyle/>
          <a:p>
            <a:pPr marL="0" algn="l" eaLnBrk="0" latinLnBrk="1" hangingPunct="0">
              <a:lnSpc>
                <a:spcPct val="150000"/>
              </a:lnSpc>
              <a:spcBef>
                <a:spcPts val="3125"/>
              </a:spcBef>
              <a:buClrTx/>
              <a:buSzTx/>
              <a:buFontTx/>
              <a:buNone/>
            </a:pPr>
            <a:r>
              <a:rPr lang="zh-CN" altLang="en-US" sz="2800" b="1" kern="0" dirty="0">
                <a:solidFill>
                  <a:schemeClr val="accent5"/>
                </a:solidFill>
                <a:latin typeface="微软雅黑" panose="020B0503020204020204" pitchFamily="34" charset="-122"/>
                <a:ea typeface="微软雅黑" panose="020B0503020204020204" pitchFamily="34" charset="-122"/>
                <a:sym typeface="+mn-ea"/>
              </a:rPr>
              <a:t>(二) 面神经管外的分支</a:t>
            </a:r>
          </a:p>
        </p:txBody>
      </p:sp>
      <p:sp>
        <p:nvSpPr>
          <p:cNvPr id="5" name="文本框 4"/>
          <p:cNvSpPr txBox="1"/>
          <p:nvPr/>
        </p:nvSpPr>
        <p:spPr>
          <a:xfrm>
            <a:off x="588115" y="2261106"/>
            <a:ext cx="2113140" cy="3376295"/>
          </a:xfrm>
          <a:prstGeom prst="rect">
            <a:avLst/>
          </a:prstGeom>
          <a:noFill/>
        </p:spPr>
        <p:txBody>
          <a:bodyPr wrap="square" rtlCol="0" anchor="t">
            <a:noAutofit/>
          </a:bodyPr>
          <a:lstStyle/>
          <a:p>
            <a:pPr eaLnBrk="0" latinLnBrk="1" hangingPunct="0">
              <a:spcBef>
                <a:spcPts val="3125"/>
              </a:spcBef>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颞支</a:t>
            </a:r>
            <a:endPar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eaLnBrk="0" latinLnBrk="1" hangingPunct="0">
              <a:spcBef>
                <a:spcPts val="3125"/>
              </a:spcBef>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 颧支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 颊支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4. 下颌缘支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5. 颈支</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endParaRPr lang="zh-CN" altLang="en-US" sz="2010" dirty="0">
              <a:latin typeface="Times New Roman" panose="02020603050405020304" pitchFamily="18" charset="0"/>
              <a:cs typeface="Times New Roman" panose="02020603050405020304" pitchFamily="18" charset="0"/>
            </a:endParaRPr>
          </a:p>
          <a:p>
            <a:pPr marL="0" indent="0" eaLnBrk="0" latinLnBrk="1" hangingPunct="0">
              <a:spcBef>
                <a:spcPts val="3125"/>
              </a:spcBef>
              <a:buNone/>
            </a:pPr>
            <a:endParaRPr lang="zh-CN" altLang="en-US" sz="2010" dirty="0">
              <a:latin typeface="Times New Roman" panose="02020603050405020304" pitchFamily="18" charset="0"/>
              <a:cs typeface="Times New Roman" panose="02020603050405020304" pitchFamily="18" charset="0"/>
            </a:endParaRPr>
          </a:p>
          <a:p>
            <a:pPr marL="0" indent="0" eaLnBrk="0" latinLnBrk="1" hangingPunct="0">
              <a:spcBef>
                <a:spcPts val="3125"/>
              </a:spcBef>
              <a:buNone/>
            </a:pPr>
            <a:endParaRPr lang="zh-CN" altLang="en-US" sz="2010" kern="0" dirty="0">
              <a:solidFill>
                <a:srgbClr val="000000"/>
              </a:solidFill>
              <a:latin typeface="Times New Roman" panose="02020603050405020304" pitchFamily="18" charset="0"/>
              <a:ea typeface="方正宋黑_GBK" panose="02000000000000000000" pitchFamily="65" charset="-122"/>
              <a:cs typeface="Times New Roman" panose="02020603050405020304" pitchFamily="18" charset="0"/>
              <a:sym typeface="+mn-ea"/>
            </a:endParaRPr>
          </a:p>
        </p:txBody>
      </p:sp>
      <p:pic>
        <p:nvPicPr>
          <p:cNvPr id="6" name="图片 5" descr="textimage314.jpeg"/>
          <p:cNvPicPr>
            <a:picLocks noChangeAspect="1"/>
          </p:cNvPicPr>
          <p:nvPr/>
        </p:nvPicPr>
        <p:blipFill>
          <a:blip r:embed="rId3"/>
          <a:stretch>
            <a:fillRect/>
          </a:stretch>
        </p:blipFill>
        <p:spPr>
          <a:xfrm>
            <a:off x="4166385" y="1568741"/>
            <a:ext cx="4552723" cy="4202883"/>
          </a:xfrm>
          <a:prstGeom prst="rect">
            <a:avLst/>
          </a:prstGeom>
        </p:spPr>
      </p:pic>
      <p:sp>
        <p:nvSpPr>
          <p:cNvPr id="9" name="文本框 8">
            <a:extLst>
              <a:ext uri="{FF2B5EF4-FFF2-40B4-BE49-F238E27FC236}">
                <a16:creationId xmlns:a16="http://schemas.microsoft.com/office/drawing/2014/main" id="{73EA887F-B27B-4FB9-AF2A-53033B323FBA}"/>
              </a:ext>
            </a:extLst>
          </p:cNvPr>
          <p:cNvSpPr txBox="1"/>
          <p:nvPr/>
        </p:nvSpPr>
        <p:spPr>
          <a:xfrm>
            <a:off x="277722" y="525146"/>
            <a:ext cx="4572000" cy="743986"/>
          </a:xfrm>
          <a:prstGeom prst="rect">
            <a:avLst/>
          </a:prstGeom>
          <a:noFill/>
        </p:spPr>
        <p:txBody>
          <a:bodyPr wrap="square">
            <a:spAutoFit/>
          </a:bodyPr>
          <a:lstStyle/>
          <a:p>
            <a:pPr marL="0" marR="0" lvl="0" indent="0" algn="l" defTabSz="457200" rtl="0" eaLnBrk="0" fontAlgn="auto" latinLnBrk="1" hangingPunct="0">
              <a:lnSpc>
                <a:spcPct val="15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七、面神经</a:t>
            </a:r>
          </a:p>
        </p:txBody>
      </p:sp>
    </p:spTree>
    <p:extLst>
      <p:ext uri="{BB962C8B-B14F-4D97-AF65-F5344CB8AC3E}">
        <p14:creationId xmlns:p14="http://schemas.microsoft.com/office/powerpoint/2010/main" val="19357173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13715" y="500380"/>
            <a:ext cx="8308340" cy="2716530"/>
          </a:xfrm>
          <a:prstGeom prst="rect">
            <a:avLst/>
          </a:prstGeom>
          <a:noFill/>
        </p:spPr>
        <p:txBody>
          <a:bodyPr wrap="square" lIns="0" tIns="0" rIns="0" bIns="0" rtlCol="0">
            <a:noAutofit/>
          </a:bodyPr>
          <a:lstStyle/>
          <a:p>
            <a:pPr marL="0" algn="l" eaLnBrk="0" latinLnBrk="1" hangingPunct="0">
              <a:lnSpc>
                <a:spcPct val="15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八、前庭蜗神经</a:t>
            </a:r>
          </a:p>
          <a:p>
            <a:pPr marL="0" algn="l" eaLnBrk="0" latinLnBrk="1" hangingPunct="0">
              <a:lnSpc>
                <a:spcPct val="150000"/>
              </a:lnSpc>
              <a:spcBef>
                <a:spcPts val="3125"/>
              </a:spcBef>
              <a:buClrTx/>
              <a:buSzTx/>
              <a:buFontTx/>
              <a:buNone/>
            </a:pPr>
            <a:r>
              <a:rPr lang="zh-CN" altLang="en-US" sz="241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前庭蜗神经</a:t>
            </a:r>
            <a:r>
              <a:rPr lang="zh-CN" altLang="en-US" sz="241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(vestibulocochlear nerve)</a:t>
            </a:r>
            <a:r>
              <a:rPr lang="zh-CN" altLang="en-US" sz="2410" kern="0" dirty="0">
                <a:solidFill>
                  <a:srgbClr val="000000"/>
                </a:solidFill>
                <a:latin typeface="宋体" panose="02010600030101010101" pitchFamily="2" charset="-122"/>
                <a:ea typeface="宋体" panose="02010600030101010101" pitchFamily="2" charset="-122"/>
                <a:cs typeface="宋体" panose="02010600030101010101" pitchFamily="2" charset="-122"/>
              </a:rPr>
              <a:t>又称位听神经,为躯体感</a:t>
            </a:r>
            <a:br>
              <a:rPr lang="zh-CN" altLang="en-US" sz="2410" kern="0" dirty="0">
                <a:solidFill>
                  <a:srgbClr val="000000"/>
                </a:solidFill>
                <a:latin typeface="宋体" panose="02010600030101010101" pitchFamily="2" charset="-122"/>
                <a:ea typeface="宋体" panose="02010600030101010101" pitchFamily="2" charset="-122"/>
                <a:cs typeface="宋体" panose="02010600030101010101" pitchFamily="2" charset="-122"/>
              </a:rPr>
            </a:br>
            <a:r>
              <a:rPr lang="zh-CN" altLang="en-US" sz="2410" kern="0" dirty="0">
                <a:solidFill>
                  <a:srgbClr val="000000"/>
                </a:solidFill>
                <a:latin typeface="宋体" panose="02010600030101010101" pitchFamily="2" charset="-122"/>
                <a:ea typeface="宋体" panose="02010600030101010101" pitchFamily="2" charset="-122"/>
                <a:cs typeface="宋体" panose="02010600030101010101" pitchFamily="2" charset="-122"/>
              </a:rPr>
              <a:t>觉神经,由前庭神经和蜗神经组成。</a:t>
            </a:r>
            <a:r>
              <a:rPr lang="zh-CN" altLang="en-US" sz="241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前庭神经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(vestibular nerve)</a:t>
            </a:r>
            <a:r>
              <a:rPr lang="zh-CN" altLang="en-US" sz="241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传导平衡觉。蜗神经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(cochlear nerve)</a:t>
            </a:r>
            <a:r>
              <a:rPr lang="zh-CN" altLang="en-US" sz="241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传导听觉。</a:t>
            </a:r>
          </a:p>
          <a:p>
            <a:pPr marL="0" algn="l" eaLnBrk="0" latinLnBrk="1" hangingPunct="0">
              <a:lnSpc>
                <a:spcPct val="150000"/>
              </a:lnSpc>
              <a:spcBef>
                <a:spcPts val="3125"/>
              </a:spcBef>
              <a:buClrTx/>
              <a:buSzTx/>
              <a:buFontTx/>
              <a:buNone/>
            </a:pPr>
            <a:endParaRPr lang="zh-CN" altLang="en-US" sz="241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eaLnBrk="0" latinLnBrk="1" hangingPunct="0">
              <a:lnSpc>
                <a:spcPct val="150000"/>
              </a:lnSpc>
              <a:spcBef>
                <a:spcPts val="3125"/>
              </a:spcBef>
              <a:buNone/>
            </a:pPr>
            <a:endParaRPr lang="zh-CN" altLang="en-US"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5" descr="textimage315.jpeg"/>
          <p:cNvPicPr>
            <a:picLocks noChangeAspect="1"/>
          </p:cNvPicPr>
          <p:nvPr/>
        </p:nvPicPr>
        <p:blipFill>
          <a:blip r:embed="rId3"/>
          <a:stretch>
            <a:fillRect/>
          </a:stretch>
        </p:blipFill>
        <p:spPr>
          <a:xfrm>
            <a:off x="1764093" y="3550046"/>
            <a:ext cx="5969597" cy="262548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14020" y="500380"/>
            <a:ext cx="8647430" cy="1943735"/>
          </a:xfrm>
          <a:prstGeom prst="rect">
            <a:avLst/>
          </a:prstGeom>
          <a:noFill/>
        </p:spPr>
        <p:txBody>
          <a:bodyPr wrap="square" lIns="0" tIns="0" rIns="0" bIns="0" rtlCol="0">
            <a:noAutofit/>
          </a:bodyPr>
          <a:lstStyle/>
          <a:p>
            <a:pPr marL="0" algn="l" eaLnBrk="0" latinLnBrk="1" hangingPunct="0">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九、舌咽神经</a:t>
            </a:r>
          </a:p>
          <a:p>
            <a:pPr marL="0" algn="l" eaLnBrk="0" latinLnBrk="1" hangingPunct="0">
              <a:spcBef>
                <a:spcPts val="3125"/>
              </a:spcBef>
              <a:buClrTx/>
              <a:buSzTx/>
              <a:buFontTx/>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舌咽神经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(glossopharyngeal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是混合性神经,含</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3种纤维成分。躯体运动纤维、内脏运动纤维和内脏感觉纤维。</a:t>
            </a:r>
            <a:endPar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4" descr="textimage316.jpeg"/>
          <p:cNvPicPr>
            <a:picLocks noChangeAspect="1"/>
          </p:cNvPicPr>
          <p:nvPr/>
        </p:nvPicPr>
        <p:blipFill>
          <a:blip r:embed="rId3"/>
          <a:stretch>
            <a:fillRect/>
          </a:stretch>
        </p:blipFill>
        <p:spPr>
          <a:xfrm>
            <a:off x="3565206" y="2417990"/>
            <a:ext cx="3573825" cy="3680011"/>
          </a:xfrm>
          <a:prstGeom prst="rect">
            <a:avLst/>
          </a:prstGeom>
        </p:spPr>
      </p:pic>
      <p:sp>
        <p:nvSpPr>
          <p:cNvPr id="5" name="文本框 4"/>
          <p:cNvSpPr txBox="1"/>
          <p:nvPr/>
        </p:nvSpPr>
        <p:spPr>
          <a:xfrm>
            <a:off x="558482" y="2363924"/>
            <a:ext cx="4572000" cy="3549015"/>
          </a:xfrm>
          <a:prstGeom prst="rect">
            <a:avLst/>
          </a:prstGeom>
          <a:noFill/>
        </p:spPr>
        <p:txBody>
          <a:bodyPr wrap="square" rtlCol="0" anchor="t">
            <a:noAutofit/>
          </a:bodyPr>
          <a:lstStyle/>
          <a:p>
            <a:pPr marL="0" algn="l" eaLnBrk="0" latinLnBrk="1" hangingPunct="0">
              <a:lnSpc>
                <a:spcPct val="150000"/>
              </a:lnSpc>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1.颈动脉窦支</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algn="l" eaLnBrk="0" latinLnBrk="1" hangingPunct="0">
              <a:lnSpc>
                <a:spcPct val="150000"/>
              </a:lnSpc>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2.鼓室神经</a:t>
            </a:r>
          </a:p>
          <a:p>
            <a:pPr marL="0" algn="l" eaLnBrk="0" latinLnBrk="1" hangingPunct="0">
              <a:lnSpc>
                <a:spcPct val="150000"/>
              </a:lnSpc>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3.舌支</a:t>
            </a:r>
          </a:p>
          <a:p>
            <a:pPr marL="0" algn="l" eaLnBrk="0" latinLnBrk="1" hangingPunct="0">
              <a:lnSpc>
                <a:spcPct val="150000"/>
              </a:lnSpc>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4.咽支</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algn="l" eaLnBrk="0" latinLnBrk="1" hangingPunct="0">
              <a:lnSpc>
                <a:spcPct val="150000"/>
              </a:lnSpc>
              <a:spcBef>
                <a:spcPts val="3125"/>
              </a:spcBef>
              <a:buClrTx/>
              <a:buSzTx/>
              <a:buFontTx/>
              <a:buNone/>
            </a:pP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32050" y="518320"/>
            <a:ext cx="8316000" cy="1628651"/>
          </a:xfrm>
          <a:prstGeom prst="rect">
            <a:avLst/>
          </a:prstGeom>
          <a:noFill/>
        </p:spPr>
        <p:txBody>
          <a:bodyPr wrap="square" lIns="0" tIns="0" rIns="0" bIns="0" rtlCol="0">
            <a:spAutoFit/>
          </a:bodyPr>
          <a:lstStyle/>
          <a:p>
            <a:pPr marL="0" algn="l" eaLnBrk="0" latinLnBrk="1" hangingPunct="0">
              <a:lnSpc>
                <a:spcPct val="10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十、迷走神经</a:t>
            </a:r>
          </a:p>
          <a:p>
            <a:pPr marL="0" indent="0" eaLnBrk="0" latinLnBrk="1" hangingPunct="0">
              <a:lnSpc>
                <a:spcPct val="10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迷走神经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(vagus nerve)为混合性神经,含有4种纤维成分。躯体运动纤维、内脏运动纤维、</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内脏感觉纤维和躯体感觉纤维。</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4" descr="textimage317.jpeg"/>
          <p:cNvPicPr>
            <a:picLocks noChangeAspect="1"/>
          </p:cNvPicPr>
          <p:nvPr/>
        </p:nvPicPr>
        <p:blipFill>
          <a:blip r:embed="rId3"/>
          <a:stretch>
            <a:fillRect/>
          </a:stretch>
        </p:blipFill>
        <p:spPr>
          <a:xfrm>
            <a:off x="4498806" y="2216639"/>
            <a:ext cx="2159000" cy="4145915"/>
          </a:xfrm>
          <a:prstGeom prst="rect">
            <a:avLst/>
          </a:prstGeom>
        </p:spPr>
      </p:pic>
      <p:sp>
        <p:nvSpPr>
          <p:cNvPr id="5" name="文本框 4"/>
          <p:cNvSpPr txBox="1"/>
          <p:nvPr/>
        </p:nvSpPr>
        <p:spPr>
          <a:xfrm>
            <a:off x="553085" y="2164015"/>
            <a:ext cx="4572000" cy="4251165"/>
          </a:xfrm>
          <a:prstGeom prst="rect">
            <a:avLst/>
          </a:prstGeom>
          <a:noFill/>
        </p:spPr>
        <p:txBody>
          <a:bodyPr wrap="square" rtlCol="0" anchor="t">
            <a:noAutofit/>
          </a:bodyPr>
          <a:lstStyle/>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 喉上神经</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 喉返神经</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 胃前支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4. 肝支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5. 胃后支</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6. 腹腔支</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endParaRPr lang="zh-CN" altLang="en-US" sz="2010" dirty="0">
              <a:latin typeface="Times New Roman" panose="02020603050405020304" pitchFamily="18" charset="0"/>
              <a:cs typeface="Times New Roman" panose="02020603050405020304" pitchFamily="18" charset="0"/>
            </a:endParaRPr>
          </a:p>
          <a:p>
            <a:pPr marL="0" indent="0" eaLnBrk="0" latinLnBrk="1" hangingPunct="0">
              <a:spcBef>
                <a:spcPts val="3125"/>
              </a:spcBef>
              <a:buNone/>
            </a:pPr>
            <a:endParaRPr lang="zh-CN" altLang="en-US" sz="2010" dirty="0">
              <a:latin typeface="Times New Roman" panose="02020603050405020304" pitchFamily="18" charset="0"/>
              <a:cs typeface="Times New Roman" panose="02020603050405020304" pitchFamily="18" charset="0"/>
            </a:endParaRPr>
          </a:p>
          <a:p>
            <a:pPr marL="0" indent="0" eaLnBrk="0" latinLnBrk="1" hangingPunct="0">
              <a:spcBef>
                <a:spcPts val="3125"/>
              </a:spcBef>
              <a:buNone/>
            </a:pPr>
            <a:endParaRPr lang="zh-CN" altLang="en-US" sz="2010" dirty="0">
              <a:latin typeface="Times New Roman" panose="02020603050405020304" pitchFamily="18" charset="0"/>
              <a:cs typeface="Times New Roman" panose="02020603050405020304" pitchFamily="18" charset="0"/>
            </a:endParaRPr>
          </a:p>
          <a:p>
            <a:pPr marL="0" indent="0" eaLnBrk="0" latinLnBrk="1" hangingPunct="0">
              <a:spcBef>
                <a:spcPts val="3125"/>
              </a:spcBef>
              <a:buNone/>
            </a:pPr>
            <a:endParaRPr lang="zh-CN" altLang="en-US" sz="2010" dirty="0">
              <a:latin typeface="Times New Roman" panose="02020603050405020304" pitchFamily="18" charset="0"/>
              <a:cs typeface="Times New Roman" panose="02020603050405020304" pitchFamily="18" charset="0"/>
            </a:endParaRPr>
          </a:p>
          <a:p>
            <a:pPr marL="0" indent="0" eaLnBrk="0" latinLnBrk="1" hangingPunct="0">
              <a:spcBef>
                <a:spcPts val="3125"/>
              </a:spcBef>
              <a:buNone/>
            </a:pPr>
            <a:endParaRPr lang="zh-CN" altLang="en-US" sz="2010" kern="0" dirty="0">
              <a:solidFill>
                <a:srgbClr val="000000"/>
              </a:solidFill>
              <a:latin typeface="Times New Roman" panose="02020603050405020304" pitchFamily="18" charset="0"/>
              <a:ea typeface="方正宋黑_GBK" panose="02000000000000000000" pitchFamily="65" charset="-122"/>
              <a:cs typeface="Times New Roman" panose="02020603050405020304" pitchFamily="18" charset="0"/>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0000" y="496095"/>
            <a:ext cx="8316000" cy="1259319"/>
          </a:xfrm>
          <a:prstGeom prst="rect">
            <a:avLst/>
          </a:prstGeom>
          <a:noFill/>
        </p:spPr>
        <p:txBody>
          <a:bodyPr wrap="square" lIns="0" tIns="0" rIns="0" bIns="0" rtlCol="0">
            <a:spAutoFit/>
          </a:bodyPr>
          <a:lstStyle/>
          <a:p>
            <a:pPr marL="0" algn="l" eaLnBrk="0" latinLnBrk="1" hangingPunct="0">
              <a:lnSpc>
                <a:spcPct val="10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十一、 副神经</a:t>
            </a:r>
          </a:p>
          <a:p>
            <a:pPr marL="0" indent="0" eaLnBrk="0" latinLnBrk="1" hangingPunct="0">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rPr>
              <a:t>副神经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(accessory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为躯体运动神经。</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pic>
        <p:nvPicPr>
          <p:cNvPr id="5" name="图片 5" descr="textimage318.jpeg"/>
          <p:cNvPicPr>
            <a:picLocks noChangeAspect="1"/>
          </p:cNvPicPr>
          <p:nvPr/>
        </p:nvPicPr>
        <p:blipFill>
          <a:blip r:embed="rId3"/>
          <a:stretch>
            <a:fillRect/>
          </a:stretch>
        </p:blipFill>
        <p:spPr>
          <a:xfrm>
            <a:off x="2037652" y="3456774"/>
            <a:ext cx="4755690" cy="2834969"/>
          </a:xfrm>
          <a:prstGeom prst="rect">
            <a:avLst/>
          </a:prstGeom>
        </p:spPr>
      </p:pic>
      <p:sp>
        <p:nvSpPr>
          <p:cNvPr id="4" name="文本框 3"/>
          <p:cNvSpPr txBox="1"/>
          <p:nvPr/>
        </p:nvSpPr>
        <p:spPr>
          <a:xfrm>
            <a:off x="434305" y="1930268"/>
            <a:ext cx="6658610" cy="1351652"/>
          </a:xfrm>
          <a:prstGeom prst="rect">
            <a:avLst/>
          </a:prstGeom>
          <a:noFill/>
        </p:spPr>
        <p:txBody>
          <a:bodyPr wrap="square" rtlCol="0" anchor="t">
            <a:spAutoFit/>
          </a:bodyPr>
          <a:lstStyle/>
          <a:p>
            <a:pPr eaLnBrk="0" latinLnBrk="1" hangingPunct="0">
              <a:spcBef>
                <a:spcPts val="3125"/>
              </a:spcBef>
            </a:pPr>
            <a:r>
              <a:rPr lang="zh-CN" altLang="en-US" sz="3200" b="1" dirty="0">
                <a:solidFill>
                  <a:srgbClr val="0058A8"/>
                </a:solidFill>
                <a:latin typeface="微软雅黑" panose="020B0503020204020204" pitchFamily="34" charset="-122"/>
                <a:ea typeface="微软雅黑" panose="020B0503020204020204" pitchFamily="34" charset="-122"/>
                <a:sym typeface="+mn-ea"/>
              </a:rPr>
              <a:t>十二、 舌下神经</a:t>
            </a:r>
            <a:endParaRPr lang="zh-CN" altLang="en-US" sz="3200" b="1" dirty="0">
              <a:solidFill>
                <a:srgbClr val="0058A8"/>
              </a:solidFill>
              <a:latin typeface="微软雅黑" panose="020B0503020204020204" pitchFamily="34" charset="-122"/>
              <a:ea typeface="微软雅黑" panose="020B0503020204020204" pitchFamily="34" charset="-122"/>
            </a:endParaRPr>
          </a:p>
          <a:p>
            <a:pPr marL="0" indent="0" eaLnBrk="0" latinLnBrk="1" hangingPunct="0">
              <a:spcBef>
                <a:spcPts val="3125"/>
              </a:spcBef>
              <a:buNone/>
            </a:pPr>
            <a:r>
              <a:rPr lang="zh-CN" altLang="en-US" sz="2400" b="1"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舌下神经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(hypoglossal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为躯体运动神经。</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noChangeArrowheads="1"/>
          </p:cNvSpPr>
          <p:nvPr>
            <p:ph type="ctrTitle"/>
          </p:nvPr>
        </p:nvSpPr>
        <p:spPr>
          <a:xfrm>
            <a:off x="2376170" y="1585566"/>
            <a:ext cx="4391660" cy="635000"/>
          </a:xfrm>
        </p:spPr>
        <p:txBody>
          <a:bodyPr>
            <a:normAutofit/>
          </a:bodyPr>
          <a:lstStyle/>
          <a:p>
            <a:pPr eaLnBrk="1" hangingPunct="1"/>
            <a:r>
              <a:rPr lang="zh-CN" altLang="en-US" sz="3600" b="1" dirty="0">
                <a:solidFill>
                  <a:srgbClr val="0058A8"/>
                </a:solidFill>
                <a:latin typeface="微软雅黑" panose="020B0503020204020204" pitchFamily="34" charset="-122"/>
                <a:ea typeface="微软雅黑" panose="020B0503020204020204" pitchFamily="34" charset="-122"/>
              </a:rPr>
              <a:t>第三节  </a:t>
            </a:r>
            <a:r>
              <a:rPr lang="zh-CN" altLang="en-US" sz="3600" b="1" dirty="0">
                <a:solidFill>
                  <a:srgbClr val="0058A8"/>
                </a:solidFill>
                <a:latin typeface="微软雅黑" panose="020B0503020204020204" pitchFamily="34" charset="-122"/>
                <a:ea typeface="微软雅黑" panose="020B0503020204020204" pitchFamily="34" charset="-122"/>
                <a:sym typeface="+mn-ea"/>
              </a:rPr>
              <a:t>内 脏 神 经</a:t>
            </a:r>
            <a:endParaRPr lang="zh-CN" altLang="en-US" sz="3600" b="1" dirty="0">
              <a:solidFill>
                <a:srgbClr val="0058A8"/>
              </a:solidFill>
              <a:latin typeface="微软雅黑" panose="020B0503020204020204" pitchFamily="34" charset="-122"/>
              <a:ea typeface="微软雅黑" panose="020B0503020204020204" pitchFamily="34" charset="-122"/>
            </a:endParaRPr>
          </a:p>
        </p:txBody>
      </p:sp>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3096260" y="2755900"/>
            <a:ext cx="4587240" cy="2317115"/>
          </a:xfrm>
          <a:prstGeom prst="rect">
            <a:avLst/>
          </a:prstGeom>
          <a:noFill/>
        </p:spPr>
        <p:txBody>
          <a:bodyPr wrap="square">
            <a:noAutofit/>
          </a:bodyPr>
          <a:lstStyle/>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一、内脏运动神经</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二、内脏感觉神经</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三、</a:t>
            </a:r>
            <a:r>
              <a:rPr lang="zh-CN" sz="2800" b="1" dirty="0">
                <a:solidFill>
                  <a:schemeClr val="accent5"/>
                </a:solidFill>
                <a:latin typeface="微软雅黑" panose="020B0503020204020204" pitchFamily="34" charset="-122"/>
                <a:ea typeface="微软雅黑" panose="020B0503020204020204" pitchFamily="34" charset="-122"/>
                <a:sym typeface="+mn-ea"/>
              </a:rPr>
              <a:t>牵涉性痛</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noChangeArrowheads="1"/>
          </p:cNvSpPr>
          <p:nvPr>
            <p:ph type="ctrTitle"/>
          </p:nvPr>
        </p:nvSpPr>
        <p:spPr>
          <a:xfrm>
            <a:off x="2703195" y="1468406"/>
            <a:ext cx="3509010" cy="635000"/>
          </a:xfrm>
        </p:spPr>
        <p:txBody>
          <a:bodyPr>
            <a:normAutofit/>
          </a:bodyPr>
          <a:lstStyle/>
          <a:p>
            <a:pPr eaLnBrk="1" hangingPunct="1"/>
            <a:r>
              <a:rPr lang="zh-CN" altLang="en-US" sz="3600" b="1" dirty="0">
                <a:solidFill>
                  <a:srgbClr val="0058A8"/>
                </a:solidFill>
                <a:latin typeface="微软雅黑" panose="020B0503020204020204" pitchFamily="34" charset="-122"/>
                <a:ea typeface="微软雅黑" panose="020B0503020204020204" pitchFamily="34" charset="-122"/>
              </a:rPr>
              <a:t>第一节  脊神经</a:t>
            </a:r>
          </a:p>
        </p:txBody>
      </p:sp>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3315038" y="2344385"/>
            <a:ext cx="3001010" cy="3295015"/>
          </a:xfrm>
          <a:prstGeom prst="rect">
            <a:avLst/>
          </a:prstGeom>
          <a:noFill/>
        </p:spPr>
        <p:txBody>
          <a:bodyPr wrap="square">
            <a:noAutofit/>
          </a:bodyPr>
          <a:lstStyle/>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一、颈丛</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二、臂丛</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三、胸神经前支</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四、腰丛</a:t>
            </a:r>
          </a:p>
          <a:p>
            <a:pPr indent="0" fontAlgn="auto">
              <a:lnSpc>
                <a:spcPct val="150000"/>
              </a:lnSpc>
              <a:spcBef>
                <a:spcPts val="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sym typeface="+mn-ea"/>
              </a:rPr>
              <a:t>五、骶丛</a:t>
            </a:r>
          </a:p>
          <a:p>
            <a:pPr eaLnBrk="1" hangingPunct="1">
              <a:lnSpc>
                <a:spcPct val="150000"/>
              </a:lnSpc>
              <a:spcBef>
                <a:spcPct val="50000"/>
              </a:spcBef>
              <a:buFontTx/>
              <a:buNone/>
            </a:pPr>
            <a:endParaRPr lang="zh-CN" altLang="en-US"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14000" y="1199146"/>
            <a:ext cx="8316000" cy="1107440"/>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en-US" altLang="zh-CN"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内脏神经</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(visceral nerve)</a:t>
            </a: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主要分布于内脏、心血管和腺体。有运动和感觉两种纤维。</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5" name="TextBox 3"/>
          <p:cNvSpPr txBox="1"/>
          <p:nvPr/>
        </p:nvSpPr>
        <p:spPr>
          <a:xfrm>
            <a:off x="693711" y="2306586"/>
            <a:ext cx="7401665" cy="4205254"/>
          </a:xfrm>
          <a:prstGeom prst="rect">
            <a:avLst/>
          </a:prstGeom>
          <a:noFill/>
        </p:spPr>
        <p:txBody>
          <a:bodyPr wrap="square" lIns="0" tIns="0" rIns="0" bIns="0" rtlCol="0">
            <a:spAutoFit/>
          </a:bodyPr>
          <a:lstStyle/>
          <a:p>
            <a:pPr marL="0" indent="0" eaLnBrk="0" latinLnBrk="1" hangingPunct="0">
              <a:spcBef>
                <a:spcPts val="3125"/>
              </a:spcBef>
              <a:buNone/>
            </a:pPr>
            <a:r>
              <a:rPr lang="zh-CN" altLang="en-US" sz="241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内脏运动神经和躯体运动神经有如下的差别:</a:t>
            </a: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(1)支配的器官不同</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(2)神经元数目不同</a:t>
            </a:r>
            <a:endPar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endParaRP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(3)纤维成分不同</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(4)纤维粗细不同</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(5)分布形式不同</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FE7D7E2C-DA1E-4F7B-85DE-F6E99E51C1E2}"/>
              </a:ext>
            </a:extLst>
          </p:cNvPr>
          <p:cNvSpPr txBox="1"/>
          <p:nvPr/>
        </p:nvSpPr>
        <p:spPr>
          <a:xfrm>
            <a:off x="475597" y="622169"/>
            <a:ext cx="4572000" cy="584775"/>
          </a:xfrm>
          <a:prstGeom prst="rect">
            <a:avLst/>
          </a:prstGeom>
          <a:noFill/>
        </p:spPr>
        <p:txBody>
          <a:bodyPr wrap="square">
            <a:spAutoFit/>
          </a:bodyPr>
          <a:lstStyle/>
          <a:p>
            <a:pPr marL="0" marR="0" lvl="0" indent="0" algn="l" defTabSz="457200" rtl="0" eaLnBrk="0" fontAlgn="auto" latinLnBrk="1" hangingPunct="0">
              <a:lnSpc>
                <a:spcPct val="10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一、 内脏运动神经</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93567" y="1412365"/>
            <a:ext cx="4649552" cy="2731517"/>
          </a:xfrm>
          <a:prstGeom prst="rect">
            <a:avLst/>
          </a:prstGeom>
          <a:noFill/>
        </p:spPr>
        <p:txBody>
          <a:bodyPr wrap="square" lIns="0" tIns="0" rIns="0" bIns="0" rtlCol="0">
            <a:spAutoFit/>
          </a:bodyPr>
          <a:lstStyle/>
          <a:p>
            <a:pPr marL="0" algn="l" eaLnBrk="0" latinLnBrk="1" hangingPunct="0">
              <a:lnSpc>
                <a:spcPct val="100000"/>
              </a:lnSpc>
              <a:spcBef>
                <a:spcPts val="3125"/>
              </a:spcBef>
              <a:buClrTx/>
              <a:buSzTx/>
              <a:buFontTx/>
              <a:buNone/>
            </a:pPr>
            <a:r>
              <a:rPr lang="zh-CN" altLang="en-US" sz="2800" b="1" kern="0" dirty="0">
                <a:solidFill>
                  <a:schemeClr val="accent5"/>
                </a:solidFill>
                <a:latin typeface="微软雅黑" panose="020B0503020204020204" pitchFamily="34" charset="-122"/>
                <a:ea typeface="微软雅黑" panose="020B0503020204020204" pitchFamily="34" charset="-122"/>
              </a:rPr>
              <a:t>(一) 交感神经</a:t>
            </a:r>
          </a:p>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交感神经(sympathetic nerve)的低</a:t>
            </a:r>
          </a:p>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级中枢位于脊髓T</a:t>
            </a:r>
            <a:r>
              <a:rPr lang="zh-CN" altLang="en-US" sz="2400" kern="0" baseline="-1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a:t>
            </a:r>
            <a:r>
              <a:rPr lang="zh-CN" altLang="en-US" sz="2400" kern="0" baseline="-1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节段的灰质</a:t>
            </a:r>
          </a:p>
          <a:p>
            <a:pPr marL="0" indent="0" eaLnBrk="0" latinLnBrk="1" hangingPunct="0">
              <a:lnSpc>
                <a:spcPct val="10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侧角的中间外侧核。</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5" descr="textimage319.jpeg"/>
          <p:cNvPicPr>
            <a:picLocks noChangeAspect="1"/>
          </p:cNvPicPr>
          <p:nvPr/>
        </p:nvPicPr>
        <p:blipFill>
          <a:blip r:embed="rId3"/>
          <a:stretch>
            <a:fillRect/>
          </a:stretch>
        </p:blipFill>
        <p:spPr>
          <a:xfrm>
            <a:off x="5314315" y="1038860"/>
            <a:ext cx="3489325" cy="4474210"/>
          </a:xfrm>
          <a:prstGeom prst="rect">
            <a:avLst/>
          </a:prstGeom>
        </p:spPr>
      </p:pic>
      <p:sp>
        <p:nvSpPr>
          <p:cNvPr id="4" name="文本框 3">
            <a:extLst>
              <a:ext uri="{FF2B5EF4-FFF2-40B4-BE49-F238E27FC236}">
                <a16:creationId xmlns:a16="http://schemas.microsoft.com/office/drawing/2014/main" id="{965AE446-617F-41C7-8AF4-572EA7F79CC3}"/>
              </a:ext>
            </a:extLst>
          </p:cNvPr>
          <p:cNvSpPr txBox="1"/>
          <p:nvPr/>
        </p:nvSpPr>
        <p:spPr>
          <a:xfrm>
            <a:off x="475597" y="622169"/>
            <a:ext cx="4572000" cy="584775"/>
          </a:xfrm>
          <a:prstGeom prst="rect">
            <a:avLst/>
          </a:prstGeom>
          <a:noFill/>
        </p:spPr>
        <p:txBody>
          <a:bodyPr wrap="square">
            <a:spAutoFit/>
          </a:bodyPr>
          <a:lstStyle/>
          <a:p>
            <a:pPr marL="0" marR="0" lvl="0" indent="0" algn="l" defTabSz="457200" rtl="0" eaLnBrk="0" fontAlgn="auto" latinLnBrk="1" hangingPunct="0">
              <a:lnSpc>
                <a:spcPct val="10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一、 内脏运动神经</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33652" y="1951137"/>
            <a:ext cx="4927280" cy="3806170"/>
          </a:xfrm>
          <a:prstGeom prst="rect">
            <a:avLst/>
          </a:prstGeom>
          <a:noFill/>
        </p:spPr>
        <p:txBody>
          <a:bodyPr wrap="square" lIns="0" tIns="0" rIns="0" bIns="0" rtlCol="0">
            <a:spAutoFit/>
          </a:bodyPr>
          <a:lstStyle/>
          <a:p>
            <a:pPr marL="0" algn="l" eaLnBrk="0" latinLnBrk="1" hangingPunct="0">
              <a:spcBef>
                <a:spcPts val="3125"/>
              </a:spcBef>
              <a:buClrTx/>
              <a:buSzTx/>
              <a:buFontTx/>
              <a:buNone/>
            </a:pPr>
            <a:r>
              <a:rPr lang="zh-CN" altLang="en-US" sz="2400" b="1" kern="0" dirty="0">
                <a:latin typeface="Times New Roman" panose="02020603050405020304" pitchFamily="18" charset="0"/>
                <a:ea typeface="宋体" panose="02010600030101010101" pitchFamily="2" charset="-122"/>
                <a:cs typeface="Times New Roman" panose="02020603050405020304" pitchFamily="18" charset="0"/>
              </a:rPr>
              <a:t>1. 交感神经节</a:t>
            </a:r>
          </a:p>
          <a:p>
            <a:pPr marL="0" indent="0" eaLnBrk="0" latinLnBrk="1" hangingPunct="0">
              <a:spcBef>
                <a:spcPts val="3125"/>
              </a:spcBef>
              <a:buNone/>
            </a:pP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交感神经节分为椎旁神经节(椎旁节)及椎前神经节(椎前节)。</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a:p>
            <a:pPr eaLnBrk="0" latinLnBrk="1" hangingPunct="0">
              <a:spcBef>
                <a:spcPts val="3125"/>
              </a:spcBef>
            </a:pPr>
            <a:r>
              <a:rPr lang="zh-CN" altLang="en-US" sz="2400" b="1" kern="0" dirty="0">
                <a:latin typeface="Times New Roman" panose="02020603050405020304" pitchFamily="18" charset="0"/>
                <a:ea typeface="宋体" panose="02010600030101010101" pitchFamily="2" charset="-122"/>
                <a:cs typeface="Times New Roman" panose="02020603050405020304" pitchFamily="18" charset="0"/>
              </a:rPr>
              <a:t>2. 交通支</a:t>
            </a:r>
          </a:p>
          <a:p>
            <a:pPr marL="0" indent="0" eaLnBrk="0" latinLnBrk="1" hangingPunct="0">
              <a:spcBef>
                <a:spcPts val="3125"/>
              </a:spcBef>
              <a:buNone/>
            </a:pPr>
            <a:r>
              <a:rPr lang="zh-CN" altLang="en-US" sz="2400" kern="0" dirty="0">
                <a:solidFill>
                  <a:srgbClr val="000000"/>
                </a:solidFill>
                <a:latin typeface="宋体" panose="02010600030101010101" pitchFamily="2" charset="-122"/>
                <a:ea typeface="宋体" panose="02010600030101010101" pitchFamily="2" charset="-122"/>
              </a:rPr>
              <a:t>交通支分白交通支和</a:t>
            </a:r>
            <a:r>
              <a:rPr lang="zh-CN" altLang="en-US" sz="2400" kern="0" dirty="0">
                <a:solidFill>
                  <a:srgbClr val="000000"/>
                </a:solidFill>
                <a:latin typeface="宋体" panose="02010600030101010101" pitchFamily="2" charset="-122"/>
                <a:ea typeface="宋体" panose="02010600030101010101" pitchFamily="2" charset="-122"/>
                <a:sym typeface="+mn-ea"/>
              </a:rPr>
              <a:t>灰交通支两种。</a:t>
            </a:r>
          </a:p>
          <a:p>
            <a:pPr eaLnBrk="0" latinLnBrk="1" hangingPunct="0">
              <a:spcBef>
                <a:spcPts val="3125"/>
              </a:spcBef>
              <a:buClrTx/>
              <a:buSzTx/>
              <a:buFontTx/>
              <a:buNone/>
            </a:pPr>
            <a:r>
              <a:rPr lang="zh-CN" altLang="en-US" sz="2400" b="1" kern="0" dirty="0">
                <a:latin typeface="Times New Roman" panose="02020603050405020304" pitchFamily="18" charset="0"/>
                <a:ea typeface="宋体" panose="02010600030101010101" pitchFamily="2" charset="-122"/>
                <a:cs typeface="Times New Roman" panose="02020603050405020304" pitchFamily="18" charset="0"/>
                <a:sym typeface="+mn-ea"/>
              </a:rPr>
              <a:t>3. 交感神经的分布</a:t>
            </a:r>
            <a:endParaRPr lang="zh-CN" altLang="en-US" sz="2400" b="1" kern="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4" descr="textimage321.jpeg"/>
          <p:cNvPicPr>
            <a:picLocks noChangeAspect="1"/>
          </p:cNvPicPr>
          <p:nvPr/>
        </p:nvPicPr>
        <p:blipFill>
          <a:blip r:embed="rId3"/>
          <a:stretch>
            <a:fillRect/>
          </a:stretch>
        </p:blipFill>
        <p:spPr>
          <a:xfrm>
            <a:off x="5290917" y="1079740"/>
            <a:ext cx="3643357" cy="4834245"/>
          </a:xfrm>
          <a:prstGeom prst="rect">
            <a:avLst/>
          </a:prstGeom>
        </p:spPr>
      </p:pic>
      <p:sp>
        <p:nvSpPr>
          <p:cNvPr id="5" name="文本框 4">
            <a:extLst>
              <a:ext uri="{FF2B5EF4-FFF2-40B4-BE49-F238E27FC236}">
                <a16:creationId xmlns:a16="http://schemas.microsoft.com/office/drawing/2014/main" id="{5C7E11EE-288A-418F-955A-58BF573C000D}"/>
              </a:ext>
            </a:extLst>
          </p:cNvPr>
          <p:cNvSpPr txBox="1"/>
          <p:nvPr/>
        </p:nvSpPr>
        <p:spPr>
          <a:xfrm>
            <a:off x="291040" y="541762"/>
            <a:ext cx="4572000" cy="584775"/>
          </a:xfrm>
          <a:prstGeom prst="rect">
            <a:avLst/>
          </a:prstGeom>
          <a:noFill/>
        </p:spPr>
        <p:txBody>
          <a:bodyPr wrap="square">
            <a:spAutoFit/>
          </a:bodyPr>
          <a:lstStyle/>
          <a:p>
            <a:pPr marL="0" marR="0" lvl="0" indent="0" algn="l" defTabSz="457200" rtl="0" eaLnBrk="0" fontAlgn="auto" latinLnBrk="1" hangingPunct="0">
              <a:lnSpc>
                <a:spcPct val="10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一、 内脏运动神经</a:t>
            </a:r>
          </a:p>
        </p:txBody>
      </p:sp>
      <p:sp>
        <p:nvSpPr>
          <p:cNvPr id="8" name="文本框 7">
            <a:extLst>
              <a:ext uri="{FF2B5EF4-FFF2-40B4-BE49-F238E27FC236}">
                <a16:creationId xmlns:a16="http://schemas.microsoft.com/office/drawing/2014/main" id="{8C1DC4E0-91FB-4CE9-A728-18391018DA48}"/>
              </a:ext>
            </a:extLst>
          </p:cNvPr>
          <p:cNvSpPr txBox="1"/>
          <p:nvPr/>
        </p:nvSpPr>
        <p:spPr>
          <a:xfrm>
            <a:off x="358152" y="1264305"/>
            <a:ext cx="4572000" cy="523220"/>
          </a:xfrm>
          <a:prstGeom prst="rect">
            <a:avLst/>
          </a:prstGeom>
          <a:noFill/>
        </p:spPr>
        <p:txBody>
          <a:bodyPr wrap="square">
            <a:spAutoFit/>
          </a:bodyPr>
          <a:lstStyle/>
          <a:p>
            <a:pPr marL="0" marR="0" lvl="0" indent="0" algn="l" defTabSz="457200" rtl="0" eaLnBrk="0" fontAlgn="auto" latinLnBrk="1" hangingPunct="0">
              <a:lnSpc>
                <a:spcPct val="100000"/>
              </a:lnSpc>
              <a:spcBef>
                <a:spcPts val="3125"/>
              </a:spcBef>
              <a:spcAft>
                <a:spcPts val="0"/>
              </a:spcAft>
              <a:buClrTx/>
              <a:buSzTx/>
              <a:buFontTx/>
              <a:buNone/>
              <a:tabLst/>
              <a:defRPr/>
            </a:pPr>
            <a:r>
              <a:rPr kumimoji="0" lang="zh-CN" altLang="en-US" sz="2800" b="1" i="0" u="none" strike="noStrike" kern="0" cap="none" spc="0" normalizeH="0" baseline="0" noProof="0" dirty="0">
                <a:ln>
                  <a:noFill/>
                </a:ln>
                <a:solidFill>
                  <a:srgbClr val="A02B93"/>
                </a:solidFill>
                <a:effectLst/>
                <a:uLnTx/>
                <a:uFillTx/>
                <a:latin typeface="微软雅黑" panose="020B0503020204020204" pitchFamily="34" charset="-122"/>
                <a:ea typeface="微软雅黑" panose="020B0503020204020204" pitchFamily="34" charset="-122"/>
                <a:cs typeface="+mn-cs"/>
              </a:rPr>
              <a:t>(一) 交感神经</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9506" y="1855318"/>
            <a:ext cx="8230235" cy="1813458"/>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副交感神经(parasympathetic nerve)的低级中枢位于脑干的副交感神经核和脊髓骶2~4节灰质的骶副交感核。副交感神经节有器官旁节和器官内节。</a:t>
            </a:r>
          </a:p>
        </p:txBody>
      </p:sp>
      <p:sp>
        <p:nvSpPr>
          <p:cNvPr id="5" name="TextBox 3">
            <a:extLst>
              <a:ext uri="{FF2B5EF4-FFF2-40B4-BE49-F238E27FC236}">
                <a16:creationId xmlns:a16="http://schemas.microsoft.com/office/drawing/2014/main" id="{82E33E55-3137-4325-AE2E-C251E102CD11}"/>
              </a:ext>
            </a:extLst>
          </p:cNvPr>
          <p:cNvSpPr txBox="1"/>
          <p:nvPr/>
        </p:nvSpPr>
        <p:spPr>
          <a:xfrm>
            <a:off x="616619" y="3737297"/>
            <a:ext cx="8230235" cy="2652011"/>
          </a:xfrm>
          <a:prstGeom prst="rect">
            <a:avLst/>
          </a:prstGeom>
          <a:noFill/>
        </p:spPr>
        <p:txBody>
          <a:bodyPr wrap="square" lIns="0" tIns="0" rIns="0" bIns="0" rtlCol="0">
            <a:noAutofit/>
          </a:bodyPr>
          <a:lstStyle/>
          <a:p>
            <a:pPr marL="0" algn="l" eaLnBrk="0" latinLnBrk="1" hangingPunct="0">
              <a:lnSpc>
                <a:spcPct val="100000"/>
              </a:lnSpc>
              <a:spcBef>
                <a:spcPts val="3125"/>
              </a:spcBef>
              <a:buClrTx/>
              <a:buSzTx/>
              <a:buFontTx/>
              <a:buNone/>
            </a:pPr>
            <a:r>
              <a:rPr lang="zh-CN" altLang="en-US" sz="2400" b="1" kern="0" dirty="0">
                <a:latin typeface="Times New Roman" panose="02020603050405020304" pitchFamily="18" charset="0"/>
                <a:ea typeface="宋体" panose="02010600030101010101" pitchFamily="2" charset="-122"/>
                <a:cs typeface="Times New Roman" panose="02020603050405020304" pitchFamily="18" charset="0"/>
                <a:sym typeface="+mn-ea"/>
              </a:rPr>
              <a:t>1. 颅部副交感神经</a:t>
            </a:r>
          </a:p>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(1)随动眼神经走行的副交感神经节前纤维</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(2)随面神经走行的副交感神经节前纤维</a:t>
            </a:r>
            <a:endParaRPr lang="zh-CN" altLang="en-US" dirty="0">
              <a:latin typeface="Times New Roman" panose="02020603050405020304" pitchFamily="18" charset="0"/>
              <a:cs typeface="Times New Roman" panose="02020603050405020304" pitchFamily="18" charset="0"/>
            </a:endParaRPr>
          </a:p>
        </p:txBody>
      </p:sp>
      <p:sp>
        <p:nvSpPr>
          <p:cNvPr id="6" name="文本框 5">
            <a:extLst>
              <a:ext uri="{FF2B5EF4-FFF2-40B4-BE49-F238E27FC236}">
                <a16:creationId xmlns:a16="http://schemas.microsoft.com/office/drawing/2014/main" id="{F8BD0055-E0C6-4ECC-9207-8DCEE4059FFF}"/>
              </a:ext>
            </a:extLst>
          </p:cNvPr>
          <p:cNvSpPr txBox="1"/>
          <p:nvPr/>
        </p:nvSpPr>
        <p:spPr>
          <a:xfrm>
            <a:off x="291040" y="541762"/>
            <a:ext cx="4572000" cy="584775"/>
          </a:xfrm>
          <a:prstGeom prst="rect">
            <a:avLst/>
          </a:prstGeom>
          <a:noFill/>
        </p:spPr>
        <p:txBody>
          <a:bodyPr wrap="square">
            <a:spAutoFit/>
          </a:bodyPr>
          <a:lstStyle/>
          <a:p>
            <a:pPr marL="0" marR="0" lvl="0" indent="0" algn="l" defTabSz="457200" rtl="0" eaLnBrk="0" fontAlgn="auto" latinLnBrk="1" hangingPunct="0">
              <a:lnSpc>
                <a:spcPct val="10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一、 内脏运动神经</a:t>
            </a:r>
          </a:p>
        </p:txBody>
      </p:sp>
      <p:sp>
        <p:nvSpPr>
          <p:cNvPr id="8" name="文本框 7">
            <a:extLst>
              <a:ext uri="{FF2B5EF4-FFF2-40B4-BE49-F238E27FC236}">
                <a16:creationId xmlns:a16="http://schemas.microsoft.com/office/drawing/2014/main" id="{53BE0DBD-C6CE-4FCB-9539-96E7E7E78B0C}"/>
              </a:ext>
            </a:extLst>
          </p:cNvPr>
          <p:cNvSpPr txBox="1"/>
          <p:nvPr/>
        </p:nvSpPr>
        <p:spPr>
          <a:xfrm>
            <a:off x="432061" y="1263578"/>
            <a:ext cx="4572000" cy="523220"/>
          </a:xfrm>
          <a:prstGeom prst="rect">
            <a:avLst/>
          </a:prstGeom>
          <a:noFill/>
        </p:spPr>
        <p:txBody>
          <a:bodyPr wrap="square">
            <a:spAutoFit/>
          </a:bodyPr>
          <a:lstStyle/>
          <a:p>
            <a:pPr marL="0" algn="l" eaLnBrk="0" latinLnBrk="1" hangingPunct="0">
              <a:lnSpc>
                <a:spcPct val="100000"/>
              </a:lnSpc>
              <a:spcBef>
                <a:spcPts val="3125"/>
              </a:spcBef>
              <a:buClrTx/>
              <a:buSzTx/>
              <a:buFontTx/>
              <a:buNone/>
            </a:pPr>
            <a:r>
              <a:rPr lang="zh-CN" altLang="en-US" sz="2800" b="1" kern="0" dirty="0">
                <a:solidFill>
                  <a:schemeClr val="accent5"/>
                </a:solidFill>
                <a:latin typeface="Times New Roman" panose="02020603050405020304" pitchFamily="18" charset="0"/>
                <a:ea typeface="微软雅黑" panose="020B0503020204020204" pitchFamily="34" charset="-122"/>
                <a:cs typeface="Times New Roman" panose="02020603050405020304" pitchFamily="18" charset="0"/>
              </a:rPr>
              <a:t>(二) 副交感神经</a:t>
            </a:r>
          </a:p>
        </p:txBody>
      </p:sp>
    </p:spTree>
    <p:extLst>
      <p:ext uri="{BB962C8B-B14F-4D97-AF65-F5344CB8AC3E}">
        <p14:creationId xmlns:p14="http://schemas.microsoft.com/office/powerpoint/2010/main" val="11979686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38765" y="1914335"/>
            <a:ext cx="8316000" cy="2272417"/>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(3)随舌咽神经走行的副交感节前纤维</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(4)随迷走神经走行的副交感节前纤维</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eaLnBrk="0" latinLnBrk="1" hangingPunct="0">
              <a:spcBef>
                <a:spcPts val="3125"/>
              </a:spcBef>
            </a:pPr>
            <a:r>
              <a:rPr lang="zh-CN" altLang="en-US" sz="2400" b="1" kern="0" dirty="0">
                <a:latin typeface="Times New Roman" panose="02020603050405020304" pitchFamily="18" charset="0"/>
                <a:ea typeface="宋体" panose="02010600030101010101" pitchFamily="2" charset="-122"/>
                <a:cs typeface="Times New Roman" panose="02020603050405020304" pitchFamily="18" charset="0"/>
              </a:rPr>
              <a:t>2. 骶部副交感神经</a:t>
            </a:r>
          </a:p>
        </p:txBody>
      </p:sp>
      <p:pic>
        <p:nvPicPr>
          <p:cNvPr id="4" name="图片 4" descr="textimage322.jpeg"/>
          <p:cNvPicPr>
            <a:picLocks noChangeAspect="1"/>
          </p:cNvPicPr>
          <p:nvPr/>
        </p:nvPicPr>
        <p:blipFill>
          <a:blip r:embed="rId3"/>
          <a:stretch>
            <a:fillRect/>
          </a:stretch>
        </p:blipFill>
        <p:spPr>
          <a:xfrm>
            <a:off x="4446164" y="3341051"/>
            <a:ext cx="3687894" cy="2975187"/>
          </a:xfrm>
          <a:prstGeom prst="rect">
            <a:avLst/>
          </a:prstGeom>
        </p:spPr>
      </p:pic>
      <p:sp>
        <p:nvSpPr>
          <p:cNvPr id="5" name="文本框 4">
            <a:extLst>
              <a:ext uri="{FF2B5EF4-FFF2-40B4-BE49-F238E27FC236}">
                <a16:creationId xmlns:a16="http://schemas.microsoft.com/office/drawing/2014/main" id="{BAFC2A45-1510-42C7-93B9-F30A8C1E63DD}"/>
              </a:ext>
            </a:extLst>
          </p:cNvPr>
          <p:cNvSpPr txBox="1"/>
          <p:nvPr/>
        </p:nvSpPr>
        <p:spPr>
          <a:xfrm>
            <a:off x="291040" y="541762"/>
            <a:ext cx="4572000" cy="584775"/>
          </a:xfrm>
          <a:prstGeom prst="rect">
            <a:avLst/>
          </a:prstGeom>
          <a:noFill/>
        </p:spPr>
        <p:txBody>
          <a:bodyPr wrap="square">
            <a:spAutoFit/>
          </a:bodyPr>
          <a:lstStyle/>
          <a:p>
            <a:pPr marL="0" marR="0" lvl="0" indent="0" algn="l" defTabSz="457200" rtl="0" eaLnBrk="0" fontAlgn="auto" latinLnBrk="1" hangingPunct="0">
              <a:lnSpc>
                <a:spcPct val="10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一、 内脏运动神经</a:t>
            </a:r>
          </a:p>
        </p:txBody>
      </p:sp>
      <p:sp>
        <p:nvSpPr>
          <p:cNvPr id="6" name="文本框 5">
            <a:extLst>
              <a:ext uri="{FF2B5EF4-FFF2-40B4-BE49-F238E27FC236}">
                <a16:creationId xmlns:a16="http://schemas.microsoft.com/office/drawing/2014/main" id="{8E1FB9CE-4CE8-4AA5-B0F9-56D3A81879E4}"/>
              </a:ext>
            </a:extLst>
          </p:cNvPr>
          <p:cNvSpPr txBox="1"/>
          <p:nvPr/>
        </p:nvSpPr>
        <p:spPr>
          <a:xfrm>
            <a:off x="291040" y="1258826"/>
            <a:ext cx="4572000" cy="523220"/>
          </a:xfrm>
          <a:prstGeom prst="rect">
            <a:avLst/>
          </a:prstGeom>
          <a:noFill/>
        </p:spPr>
        <p:txBody>
          <a:bodyPr wrap="square">
            <a:spAutoFit/>
          </a:bodyPr>
          <a:lstStyle/>
          <a:p>
            <a:pPr marL="0" algn="l" eaLnBrk="0" latinLnBrk="1" hangingPunct="0">
              <a:lnSpc>
                <a:spcPct val="100000"/>
              </a:lnSpc>
              <a:spcBef>
                <a:spcPts val="3125"/>
              </a:spcBef>
              <a:buClrTx/>
              <a:buSzTx/>
              <a:buFontTx/>
              <a:buNone/>
            </a:pPr>
            <a:r>
              <a:rPr lang="zh-CN" altLang="en-US" sz="2800" b="1" kern="0" dirty="0">
                <a:solidFill>
                  <a:schemeClr val="accent5"/>
                </a:solidFill>
                <a:latin typeface="Times New Roman" panose="02020603050405020304" pitchFamily="18" charset="0"/>
                <a:ea typeface="微软雅黑" panose="020B0503020204020204" pitchFamily="34" charset="-122"/>
                <a:cs typeface="Times New Roman" panose="02020603050405020304" pitchFamily="18" charset="0"/>
              </a:rPr>
              <a:t>(二) 副交感神经</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16352" y="1853967"/>
            <a:ext cx="8315960" cy="4622334"/>
          </a:xfrm>
          <a:prstGeom prst="rect">
            <a:avLst/>
          </a:prstGeom>
          <a:noFill/>
        </p:spPr>
        <p:txBody>
          <a:bodyPr wrap="square" lIns="0" tIns="0" rIns="0" bIns="0" rtlCol="0">
            <a:noAutofit/>
          </a:bodyPr>
          <a:lstStyle/>
          <a:p>
            <a:pPr marL="0" indent="0" eaLnBrk="0" latinLnBrk="1" hangingPunct="0">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交感神经和副交感神经都是内脏运动神经,虽常共同支配同一器</a:t>
            </a:r>
            <a:b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b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官,但在形态、结构和功能上各有特点:</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algn="l" eaLnBrk="0" latinLnBrk="1" hangingPunct="0">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 低级中枢的部位不同</a:t>
            </a:r>
          </a:p>
          <a:p>
            <a:pPr marL="0" algn="l" eaLnBrk="0" latinLnBrk="1" hangingPunct="0">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神经节的位置不同</a:t>
            </a:r>
          </a:p>
          <a:p>
            <a:pPr marL="0" algn="l" eaLnBrk="0" latinLnBrk="1" hangingPunct="0">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 节前神经元与节后神经元的比例不同</a:t>
            </a:r>
          </a:p>
          <a:p>
            <a:pPr marL="0" algn="l" eaLnBrk="0" latinLnBrk="1" hangingPunct="0">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4. 分布范围不同</a:t>
            </a:r>
          </a:p>
          <a:p>
            <a:pPr marL="0" algn="l" eaLnBrk="0" latinLnBrk="1" hangingPunct="0">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5. 对同一器官所起的作用不同</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algn="l" eaLnBrk="0" latinLnBrk="1" hangingPunct="0">
              <a:lnSpc>
                <a:spcPct val="100000"/>
              </a:lnSpc>
              <a:spcBef>
                <a:spcPts val="3125"/>
              </a:spcBef>
              <a:buClrTx/>
              <a:buSzTx/>
              <a:buFontTx/>
              <a:buNone/>
            </a:pPr>
            <a:endParaRPr lang="zh-CN" altLang="en-US" sz="2400" b="1" kern="0" dirty="0">
              <a:solidFill>
                <a:schemeClr val="accent5"/>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l" eaLnBrk="0" latinLnBrk="1" hangingPunct="0">
              <a:lnSpc>
                <a:spcPct val="100000"/>
              </a:lnSpc>
              <a:spcBef>
                <a:spcPts val="3125"/>
              </a:spcBef>
              <a:buClrTx/>
              <a:buSzTx/>
              <a:buFontTx/>
              <a:buNone/>
            </a:pPr>
            <a:endParaRPr lang="zh-CN" altLang="en-US" sz="2400" b="1" kern="0" dirty="0">
              <a:solidFill>
                <a:schemeClr val="accent5"/>
              </a:solidFill>
              <a:latin typeface="Times New Roman" panose="02020603050405020304" pitchFamily="18" charset="0"/>
              <a:ea typeface="微软雅黑" panose="020B0503020204020204" pitchFamily="34" charset="-122"/>
              <a:cs typeface="Times New Roman" panose="02020603050405020304" pitchFamily="18" charset="0"/>
            </a:endParaRPr>
          </a:p>
          <a:p>
            <a:pPr marL="0" algn="l" eaLnBrk="0" latinLnBrk="1" hangingPunct="0">
              <a:lnSpc>
                <a:spcPct val="100000"/>
              </a:lnSpc>
              <a:spcBef>
                <a:spcPts val="3125"/>
              </a:spcBef>
              <a:buClrTx/>
              <a:buSzTx/>
              <a:buFontTx/>
              <a:buNone/>
            </a:pPr>
            <a:endParaRPr lang="zh-CN" altLang="en-US" sz="2400" b="1" kern="0" dirty="0">
              <a:solidFill>
                <a:schemeClr val="accent5"/>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a:extLst>
              <a:ext uri="{FF2B5EF4-FFF2-40B4-BE49-F238E27FC236}">
                <a16:creationId xmlns:a16="http://schemas.microsoft.com/office/drawing/2014/main" id="{7E3196EA-818F-4FAB-8958-918599592B02}"/>
              </a:ext>
            </a:extLst>
          </p:cNvPr>
          <p:cNvSpPr txBox="1"/>
          <p:nvPr/>
        </p:nvSpPr>
        <p:spPr>
          <a:xfrm>
            <a:off x="398477" y="1195086"/>
            <a:ext cx="6329494" cy="523220"/>
          </a:xfrm>
          <a:prstGeom prst="rect">
            <a:avLst/>
          </a:prstGeom>
          <a:noFill/>
        </p:spPr>
        <p:txBody>
          <a:bodyPr wrap="square">
            <a:spAutoFit/>
          </a:bodyPr>
          <a:lstStyle/>
          <a:p>
            <a:pPr marL="0" algn="l" eaLnBrk="0" latinLnBrk="1" hangingPunct="0">
              <a:spcBef>
                <a:spcPts val="3125"/>
              </a:spcBef>
              <a:buClrTx/>
              <a:buSzTx/>
              <a:buFontTx/>
              <a:buNone/>
            </a:pPr>
            <a:r>
              <a:rPr lang="zh-CN" altLang="en-US" sz="2800" b="1" kern="0" dirty="0">
                <a:solidFill>
                  <a:schemeClr val="accent5"/>
                </a:solidFill>
                <a:latin typeface="Times New Roman" panose="02020603050405020304" pitchFamily="18" charset="0"/>
                <a:ea typeface="微软雅黑" panose="020B0503020204020204" pitchFamily="34" charset="-122"/>
                <a:cs typeface="Times New Roman" panose="02020603050405020304" pitchFamily="18" charset="0"/>
              </a:rPr>
              <a:t>(三) 交感神经和副交感神经的主要区别</a:t>
            </a:r>
          </a:p>
        </p:txBody>
      </p:sp>
      <p:sp>
        <p:nvSpPr>
          <p:cNvPr id="5" name="文本框 4">
            <a:extLst>
              <a:ext uri="{FF2B5EF4-FFF2-40B4-BE49-F238E27FC236}">
                <a16:creationId xmlns:a16="http://schemas.microsoft.com/office/drawing/2014/main" id="{7EC680EA-4E08-4ACA-8F54-A02C8F31FAD4}"/>
              </a:ext>
            </a:extLst>
          </p:cNvPr>
          <p:cNvSpPr txBox="1"/>
          <p:nvPr/>
        </p:nvSpPr>
        <p:spPr>
          <a:xfrm>
            <a:off x="291040" y="541762"/>
            <a:ext cx="4572000" cy="584775"/>
          </a:xfrm>
          <a:prstGeom prst="rect">
            <a:avLst/>
          </a:prstGeom>
          <a:noFill/>
        </p:spPr>
        <p:txBody>
          <a:bodyPr wrap="square">
            <a:spAutoFit/>
          </a:bodyPr>
          <a:lstStyle/>
          <a:p>
            <a:pPr marL="0" marR="0" lvl="0" indent="0" algn="l" defTabSz="457200" rtl="0" eaLnBrk="0" fontAlgn="auto" latinLnBrk="1" hangingPunct="0">
              <a:lnSpc>
                <a:spcPct val="100000"/>
              </a:lnSpc>
              <a:spcBef>
                <a:spcPts val="3125"/>
              </a:spcBef>
              <a:spcAft>
                <a:spcPts val="0"/>
              </a:spcAft>
              <a:buClrTx/>
              <a:buSzTx/>
              <a:buFontTx/>
              <a:buNone/>
              <a:tabLst/>
              <a:defRPr/>
            </a:pPr>
            <a:r>
              <a:rPr kumimoji="0" lang="zh-CN" altLang="en-US" sz="3200" b="1" i="0" u="none" strike="noStrike" kern="1200" cap="none" spc="0" normalizeH="0" baseline="0" noProof="0" dirty="0">
                <a:ln>
                  <a:noFill/>
                </a:ln>
                <a:solidFill>
                  <a:srgbClr val="0058A8"/>
                </a:solidFill>
                <a:effectLst/>
                <a:uLnTx/>
                <a:uFillTx/>
                <a:latin typeface="微软雅黑" panose="020B0503020204020204" pitchFamily="34" charset="-122"/>
                <a:ea typeface="微软雅黑" panose="020B0503020204020204" pitchFamily="34" charset="-122"/>
                <a:cs typeface="+mn-cs"/>
              </a:rPr>
              <a:t>一、 内脏运动神经</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17525" y="1273174"/>
            <a:ext cx="8399972" cy="1107996"/>
          </a:xfrm>
          <a:prstGeom prst="rect">
            <a:avLst/>
          </a:prstGeom>
          <a:noFill/>
        </p:spPr>
        <p:txBody>
          <a:bodyPr wrap="square" lIns="0" tIns="0" rIns="0" bIns="0" rtlCol="0">
            <a:spAutoFit/>
          </a:bodyPr>
          <a:lstStyle/>
          <a:p>
            <a:pPr marL="0" indent="0" eaLnBrk="0" latinLnBrk="1" hangingPunct="0">
              <a:lnSpc>
                <a:spcPct val="100000"/>
              </a:lnSpc>
              <a:spcBef>
                <a:spcPts val="3125"/>
              </a:spcBef>
              <a:buNone/>
            </a:pP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  人体各内脏器官除有交感和副交感神经支配外,也有感觉神</a:t>
            </a:r>
            <a:b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b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经分布。内脏感觉神经虽然在形态结构上与躯体感觉神经大致相同,但也有其特点。</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pic>
        <p:nvPicPr>
          <p:cNvPr id="4" name="图片 4" descr="textimage323.jpeg"/>
          <p:cNvPicPr>
            <a:picLocks noChangeAspect="1"/>
          </p:cNvPicPr>
          <p:nvPr/>
        </p:nvPicPr>
        <p:blipFill>
          <a:blip r:embed="rId3"/>
          <a:stretch>
            <a:fillRect/>
          </a:stretch>
        </p:blipFill>
        <p:spPr>
          <a:xfrm>
            <a:off x="5342842" y="2198689"/>
            <a:ext cx="3415264" cy="4118368"/>
          </a:xfrm>
          <a:prstGeom prst="rect">
            <a:avLst/>
          </a:prstGeom>
        </p:spPr>
      </p:pic>
      <p:sp>
        <p:nvSpPr>
          <p:cNvPr id="5" name="文本框 4"/>
          <p:cNvSpPr txBox="1"/>
          <p:nvPr/>
        </p:nvSpPr>
        <p:spPr>
          <a:xfrm>
            <a:off x="517525" y="4659311"/>
            <a:ext cx="4900818" cy="1200329"/>
          </a:xfrm>
          <a:prstGeom prst="rect">
            <a:avLst/>
          </a:prstGeom>
          <a:noFill/>
        </p:spPr>
        <p:txBody>
          <a:bodyPr wrap="square" rtlCol="0" anchor="t">
            <a:spAutoFit/>
          </a:bodyPr>
          <a:lstStyle/>
          <a:p>
            <a:pPr marL="0" algn="l" eaLnBrk="0" latinLnBrk="1" hangingPunct="0">
              <a:lnSpc>
                <a:spcPct val="100000"/>
              </a:lnSpc>
              <a:spcBef>
                <a:spcPts val="3125"/>
              </a:spcBef>
              <a:buClrTx/>
              <a:buSzTx/>
              <a:buFontTx/>
              <a:buNone/>
            </a:pP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当某些内脏器官发生病变时,常在体表一定区域产生疼痛或感觉过敏,这种现象称牵涉性痛。</a:t>
            </a:r>
          </a:p>
        </p:txBody>
      </p:sp>
      <p:sp>
        <p:nvSpPr>
          <p:cNvPr id="6" name="文本框 5">
            <a:extLst>
              <a:ext uri="{FF2B5EF4-FFF2-40B4-BE49-F238E27FC236}">
                <a16:creationId xmlns:a16="http://schemas.microsoft.com/office/drawing/2014/main" id="{673BA692-7D0C-45A0-8173-386C63395057}"/>
              </a:ext>
            </a:extLst>
          </p:cNvPr>
          <p:cNvSpPr txBox="1"/>
          <p:nvPr/>
        </p:nvSpPr>
        <p:spPr>
          <a:xfrm>
            <a:off x="423644" y="547984"/>
            <a:ext cx="4572000" cy="584775"/>
          </a:xfrm>
          <a:prstGeom prst="rect">
            <a:avLst/>
          </a:prstGeom>
          <a:noFill/>
        </p:spPr>
        <p:txBody>
          <a:bodyPr wrap="square">
            <a:spAutoFit/>
          </a:bodyPr>
          <a:lstStyle/>
          <a:p>
            <a:pPr marL="0" algn="l" eaLnBrk="0" latinLnBrk="1" hangingPunct="0">
              <a:lnSpc>
                <a:spcPct val="10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rPr>
              <a:t>二、 内脏感觉神经</a:t>
            </a:r>
          </a:p>
        </p:txBody>
      </p:sp>
      <p:sp>
        <p:nvSpPr>
          <p:cNvPr id="8" name="文本框 7">
            <a:extLst>
              <a:ext uri="{FF2B5EF4-FFF2-40B4-BE49-F238E27FC236}">
                <a16:creationId xmlns:a16="http://schemas.microsoft.com/office/drawing/2014/main" id="{B6974443-F630-40B0-B0DC-41C9FA55C322}"/>
              </a:ext>
            </a:extLst>
          </p:cNvPr>
          <p:cNvSpPr txBox="1"/>
          <p:nvPr/>
        </p:nvSpPr>
        <p:spPr>
          <a:xfrm>
            <a:off x="517525" y="4002831"/>
            <a:ext cx="4572000" cy="584775"/>
          </a:xfrm>
          <a:prstGeom prst="rect">
            <a:avLst/>
          </a:prstGeom>
          <a:noFill/>
        </p:spPr>
        <p:txBody>
          <a:bodyPr wrap="square">
            <a:spAutoFit/>
          </a:bodyPr>
          <a:lstStyle/>
          <a:p>
            <a:pPr marL="0" algn="l" eaLnBrk="0" latinLnBrk="1" hangingPunct="0">
              <a:lnSpc>
                <a:spcPct val="100000"/>
              </a:lnSpc>
              <a:spcBef>
                <a:spcPts val="3125"/>
              </a:spcBef>
              <a:buClrTx/>
              <a:buSzTx/>
              <a:buFontTx/>
              <a:buNone/>
            </a:pPr>
            <a:r>
              <a:rPr lang="zh-CN" altLang="en-US" sz="3200" b="1" dirty="0">
                <a:solidFill>
                  <a:srgbClr val="0058A8"/>
                </a:solidFill>
                <a:latin typeface="微软雅黑" panose="020B0503020204020204" pitchFamily="34" charset="-122"/>
                <a:ea typeface="微软雅黑" panose="020B0503020204020204" pitchFamily="34" charset="-122"/>
                <a:sym typeface="+mn-ea"/>
              </a:rPr>
              <a:t>三、 牵涉性痛</a:t>
            </a:r>
          </a:p>
        </p:txBody>
      </p:sp>
      <p:sp>
        <p:nvSpPr>
          <p:cNvPr id="9" name="文本框 8">
            <a:extLst>
              <a:ext uri="{FF2B5EF4-FFF2-40B4-BE49-F238E27FC236}">
                <a16:creationId xmlns:a16="http://schemas.microsoft.com/office/drawing/2014/main" id="{F81A48C8-1346-4279-BB0F-73AB21B8BC71}"/>
              </a:ext>
            </a:extLst>
          </p:cNvPr>
          <p:cNvSpPr txBox="1"/>
          <p:nvPr/>
        </p:nvSpPr>
        <p:spPr>
          <a:xfrm>
            <a:off x="930314" y="2520049"/>
            <a:ext cx="4779645" cy="1228541"/>
          </a:xfrm>
          <a:prstGeom prst="rect">
            <a:avLst/>
          </a:prstGeom>
          <a:noFill/>
        </p:spPr>
        <p:txBody>
          <a:bodyPr wrap="square" rtlCol="0" anchor="t">
            <a:spAutoFit/>
          </a:bodyPr>
          <a:lstStyle/>
          <a:p>
            <a:pPr marL="0" algn="l" eaLnBrk="0" latinLnBrk="1" hangingPunct="0">
              <a:lnSpc>
                <a:spcPct val="100000"/>
              </a:lnSpc>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1.痛阈较高</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algn="l" eaLnBrk="0" latinLnBrk="1" hangingPunct="0">
              <a:lnSpc>
                <a:spcPct val="100000"/>
              </a:lnSpc>
              <a:spcBef>
                <a:spcPts val="3125"/>
              </a:spcBef>
              <a:buClrTx/>
              <a:buSzTx/>
              <a:buFontTx/>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2.弥散的内脏痛</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noChangeArrowheads="1"/>
          </p:cNvSpPr>
          <p:nvPr>
            <p:ph type="ctrTitle"/>
          </p:nvPr>
        </p:nvSpPr>
        <p:spPr>
          <a:xfrm>
            <a:off x="2641051" y="1648022"/>
            <a:ext cx="3509010" cy="635000"/>
          </a:xfrm>
        </p:spPr>
        <p:txBody>
          <a:bodyPr>
            <a:normAutofit/>
          </a:bodyPr>
          <a:lstStyle/>
          <a:p>
            <a:pPr eaLnBrk="1" hangingPunct="1"/>
            <a:r>
              <a:rPr lang="zh-CN" altLang="en-US" sz="3600" b="1" dirty="0">
                <a:solidFill>
                  <a:srgbClr val="0058A8"/>
                </a:solidFill>
                <a:latin typeface="微软雅黑" panose="020B0503020204020204" pitchFamily="34" charset="-122"/>
                <a:ea typeface="微软雅黑" panose="020B0503020204020204" pitchFamily="34" charset="-122"/>
              </a:rPr>
              <a:t>第四节  脊  髓</a:t>
            </a:r>
          </a:p>
        </p:txBody>
      </p:sp>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3216197" y="2637927"/>
            <a:ext cx="4587240" cy="3247877"/>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一、脊髓的位置</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二、脊髓的形态</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三、脊髓的内部结构</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四、脊髓的功能</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一、脊髓的位置</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Rectangle 8"/>
          <p:cNvSpPr>
            <a:spLocks noChangeArrowheads="1"/>
          </p:cNvSpPr>
          <p:nvPr/>
        </p:nvSpPr>
        <p:spPr bwMode="auto">
          <a:xfrm>
            <a:off x="921074" y="1769508"/>
            <a:ext cx="4769512" cy="179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95300" indent="-495300">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marL="763905" indent="-419100">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marL="1052830" indent="-381000">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marL="1367155" indent="-342900">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marL="1684655" indent="-342900">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marL="21418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marL="25990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marL="30562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marL="35134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buFont typeface="Wingdings" panose="05000000000000000000" pitchFamily="2" charset="2"/>
              <a:buChar char="l"/>
              <a:defRPr/>
            </a:pPr>
            <a:r>
              <a:rPr lang="zh-CN" altLang="en-US" sz="2400" dirty="0"/>
              <a:t>位于椎管内</a:t>
            </a:r>
          </a:p>
          <a:p>
            <a:pPr eaLnBrk="1" hangingPunct="1">
              <a:lnSpc>
                <a:spcPct val="120000"/>
              </a:lnSpc>
              <a:buFont typeface="Wingdings" panose="05000000000000000000" pitchFamily="2" charset="2"/>
              <a:buChar char="l"/>
              <a:defRPr/>
            </a:pPr>
            <a:r>
              <a:rPr lang="zh-CN" altLang="en-US" sz="2400" dirty="0"/>
              <a:t>上端平枕骨大孔处与延髓相连</a:t>
            </a:r>
          </a:p>
          <a:p>
            <a:pPr eaLnBrk="1" hangingPunct="1">
              <a:lnSpc>
                <a:spcPct val="120000"/>
              </a:lnSpc>
              <a:buFont typeface="Wingdings" panose="05000000000000000000" pitchFamily="2" charset="2"/>
              <a:buChar char="l"/>
              <a:defRPr/>
            </a:pPr>
            <a:r>
              <a:rPr lang="zh-CN" altLang="en-US" sz="2400" dirty="0"/>
              <a:t>下端在</a:t>
            </a:r>
            <a:r>
              <a:rPr lang="zh-CN" altLang="en-US" sz="2400" dirty="0">
                <a:solidFill>
                  <a:srgbClr val="CC0066"/>
                </a:solidFill>
              </a:rPr>
              <a:t>成人</a:t>
            </a:r>
            <a:r>
              <a:rPr lang="zh-CN" altLang="en-US" sz="2400" dirty="0"/>
              <a:t>平第 </a:t>
            </a:r>
            <a:r>
              <a:rPr lang="en-US" altLang="zh-CN" sz="2400" dirty="0">
                <a:solidFill>
                  <a:srgbClr val="CC0066"/>
                </a:solidFill>
              </a:rPr>
              <a:t>1 </a:t>
            </a:r>
            <a:r>
              <a:rPr lang="zh-CN" altLang="en-US" sz="2400" dirty="0"/>
              <a:t>腰椎体下缘</a:t>
            </a:r>
          </a:p>
        </p:txBody>
      </p:sp>
      <p:pic>
        <p:nvPicPr>
          <p:cNvPr id="7" name="图片 4" descr="textimage325.jpeg"/>
          <p:cNvPicPr>
            <a:picLocks noChangeAspect="1"/>
          </p:cNvPicPr>
          <p:nvPr/>
        </p:nvPicPr>
        <p:blipFill>
          <a:blip r:embed="rId2"/>
          <a:stretch>
            <a:fillRect/>
          </a:stretch>
        </p:blipFill>
        <p:spPr>
          <a:xfrm>
            <a:off x="6194121" y="1252761"/>
            <a:ext cx="2319563" cy="4382754"/>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一、脊髓的位置</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6" name="Rectangle 4"/>
          <p:cNvSpPr>
            <a:spLocks noChangeArrowheads="1"/>
          </p:cNvSpPr>
          <p:nvPr/>
        </p:nvSpPr>
        <p:spPr bwMode="auto">
          <a:xfrm>
            <a:off x="566556" y="1676400"/>
            <a:ext cx="8010887"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buFont typeface="Wingdings" panose="05000000000000000000" pitchFamily="2" charset="2"/>
              <a:buChar char="l"/>
            </a:pPr>
            <a:r>
              <a:rPr lang="zh-CN" altLang="en-US" sz="2400" b="1" dirty="0">
                <a:solidFill>
                  <a:srgbClr val="FF0000"/>
                </a:solidFill>
                <a:latin typeface="宋体" panose="02010600030101010101" pitchFamily="2" charset="-122"/>
              </a:rPr>
              <a:t>腰椎穿刺部位</a:t>
            </a:r>
          </a:p>
          <a:p>
            <a:pPr eaLnBrk="1" hangingPunct="1">
              <a:lnSpc>
                <a:spcPct val="150000"/>
              </a:lnSpc>
              <a:buFontTx/>
              <a:buNone/>
            </a:pPr>
            <a:r>
              <a:rPr lang="zh-CN" altLang="en-US" sz="2400" dirty="0">
                <a:cs typeface="Times New Roman" panose="02020603050405020304" pitchFamily="18" charset="0"/>
              </a:rPr>
              <a:t>         成人在第</a:t>
            </a:r>
            <a:r>
              <a:rPr lang="en-US" altLang="zh-CN" sz="2400" dirty="0">
                <a:cs typeface="Times New Roman" panose="02020603050405020304" pitchFamily="18" charset="0"/>
              </a:rPr>
              <a:t>1</a:t>
            </a:r>
            <a:r>
              <a:rPr lang="zh-CN" altLang="en-US" sz="2400" dirty="0">
                <a:cs typeface="Times New Roman" panose="02020603050405020304" pitchFamily="18" charset="0"/>
              </a:rPr>
              <a:t>腰椎以下只有马尾。临床上常选择第</a:t>
            </a:r>
            <a:r>
              <a:rPr lang="en-US" altLang="zh-CN" sz="2400" dirty="0">
                <a:cs typeface="Times New Roman" panose="02020603050405020304" pitchFamily="18" charset="0"/>
              </a:rPr>
              <a:t>3</a:t>
            </a:r>
            <a:r>
              <a:rPr lang="zh-CN" altLang="en-US" sz="2400" dirty="0">
                <a:cs typeface="Times New Roman" panose="02020603050405020304" pitchFamily="18" charset="0"/>
              </a:rPr>
              <a:t>、</a:t>
            </a:r>
            <a:r>
              <a:rPr lang="en-US" altLang="zh-CN" sz="2400" dirty="0">
                <a:cs typeface="Times New Roman" panose="02020603050405020304" pitchFamily="18" charset="0"/>
              </a:rPr>
              <a:t>4</a:t>
            </a:r>
            <a:r>
              <a:rPr lang="zh-CN" altLang="en-US" sz="2400" dirty="0">
                <a:cs typeface="Times New Roman" panose="02020603050405020304" pitchFamily="18" charset="0"/>
              </a:rPr>
              <a:t>或第</a:t>
            </a:r>
            <a:r>
              <a:rPr lang="en-US" altLang="zh-CN" sz="2400" dirty="0">
                <a:cs typeface="Times New Roman" panose="02020603050405020304" pitchFamily="18" charset="0"/>
              </a:rPr>
              <a:t>4</a:t>
            </a:r>
            <a:r>
              <a:rPr lang="zh-CN" altLang="en-US" sz="2400" dirty="0">
                <a:cs typeface="Times New Roman" panose="02020603050405020304" pitchFamily="18" charset="0"/>
              </a:rPr>
              <a:t>、</a:t>
            </a:r>
            <a:r>
              <a:rPr lang="en-US" altLang="zh-CN" sz="2400" dirty="0">
                <a:cs typeface="Times New Roman" panose="02020603050405020304" pitchFamily="18" charset="0"/>
              </a:rPr>
              <a:t>5</a:t>
            </a:r>
            <a:r>
              <a:rPr lang="zh-CN" altLang="en-US" sz="2400" dirty="0">
                <a:cs typeface="Times New Roman" panose="02020603050405020304" pitchFamily="18" charset="0"/>
              </a:rPr>
              <a:t>腰椎棘突之间穿刺。</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0852" y="1094105"/>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(一) </a:t>
            </a:r>
            <a:r>
              <a:rPr lang="zh-CN" altLang="en-US" sz="2800" b="1" dirty="0">
                <a:solidFill>
                  <a:schemeClr val="accent5"/>
                </a:solidFill>
                <a:latin typeface="微软雅黑" panose="020B0503020204020204" pitchFamily="34" charset="-122"/>
                <a:ea typeface="微软雅黑" panose="020B0503020204020204" pitchFamily="34" charset="-122"/>
              </a:rPr>
              <a:t>颈丛的组成和位置</a:t>
            </a:r>
          </a:p>
        </p:txBody>
      </p:sp>
      <p:sp>
        <p:nvSpPr>
          <p:cNvPr id="4" name="Text Box 19"/>
          <p:cNvSpPr txBox="1">
            <a:spLocks noChangeArrowheads="1"/>
          </p:cNvSpPr>
          <p:nvPr/>
        </p:nvSpPr>
        <p:spPr bwMode="auto">
          <a:xfrm>
            <a:off x="837274" y="2020784"/>
            <a:ext cx="3368040" cy="286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zh-CN" altLang="en-US" sz="2400" b="1" kern="0" dirty="0">
                <a:solidFill>
                  <a:srgbClr val="000000"/>
                </a:solidFill>
                <a:cs typeface="Times New Roman" panose="02020603050405020304" pitchFamily="18" charset="0"/>
                <a:sym typeface="+mn-ea"/>
              </a:rPr>
              <a:t>颈丛</a:t>
            </a:r>
            <a:r>
              <a:rPr lang="zh-CN" altLang="en-US" sz="2400" kern="0" dirty="0">
                <a:solidFill>
                  <a:srgbClr val="000000"/>
                </a:solidFill>
                <a:cs typeface="Times New Roman" panose="02020603050405020304" pitchFamily="18" charset="0"/>
                <a:sym typeface="+mn-ea"/>
              </a:rPr>
              <a:t>(cervical plexus)由第1~4颈神经前支组成,位于胸锁乳突肌上部深面,中斜角肌和肩胛提肌的前方。</a:t>
            </a:r>
            <a:endParaRPr lang="zh-CN" altLang="en-US" sz="2400" dirty="0">
              <a:cs typeface="Times New Roman" panose="02020603050405020304" pitchFamily="18" charset="0"/>
            </a:endParaRPr>
          </a:p>
        </p:txBody>
      </p:sp>
      <p:pic>
        <p:nvPicPr>
          <p:cNvPr id="2" name="图片 5" descr="textimage291.jpeg"/>
          <p:cNvPicPr>
            <a:picLocks noChangeAspect="1"/>
          </p:cNvPicPr>
          <p:nvPr/>
        </p:nvPicPr>
        <p:blipFill>
          <a:blip r:embed="rId2"/>
          <a:stretch>
            <a:fillRect/>
          </a:stretch>
        </p:blipFill>
        <p:spPr>
          <a:xfrm>
            <a:off x="4704715" y="1512999"/>
            <a:ext cx="3910779" cy="3876881"/>
          </a:xfrm>
          <a:prstGeom prst="rect">
            <a:avLst/>
          </a:prstGeom>
        </p:spPr>
      </p:pic>
      <p:sp>
        <p:nvSpPr>
          <p:cNvPr id="5" name="文本框 4">
            <a:extLst>
              <a:ext uri="{FF2B5EF4-FFF2-40B4-BE49-F238E27FC236}">
                <a16:creationId xmlns:a16="http://schemas.microsoft.com/office/drawing/2014/main" id="{4EE89FC4-501F-4C90-B06B-01C1B26FC9C1}"/>
              </a:ext>
            </a:extLst>
          </p:cNvPr>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一、颈丛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二、脊髓的形态</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Rectangle 8"/>
          <p:cNvSpPr>
            <a:spLocks noChangeArrowheads="1"/>
          </p:cNvSpPr>
          <p:nvPr/>
        </p:nvSpPr>
        <p:spPr bwMode="auto">
          <a:xfrm>
            <a:off x="921074" y="1769508"/>
            <a:ext cx="4769512" cy="2855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95300" indent="-495300">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marL="763905" indent="-419100">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marL="1052830" indent="-381000">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marL="1367155" indent="-342900">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marL="1684655" indent="-342900">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marL="21418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marL="25990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marL="30562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marL="3513455" indent="-342900"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buFont typeface="Wingdings" panose="05000000000000000000" pitchFamily="2" charset="2"/>
              <a:buChar char="l"/>
              <a:defRPr/>
            </a:pPr>
            <a:r>
              <a:rPr lang="zh-CN" altLang="en-US" sz="2400" dirty="0"/>
              <a:t>两个膨大</a:t>
            </a:r>
          </a:p>
          <a:p>
            <a:pPr eaLnBrk="1" hangingPunct="1">
              <a:lnSpc>
                <a:spcPct val="120000"/>
              </a:lnSpc>
              <a:buFont typeface="Wingdings" panose="05000000000000000000" pitchFamily="2" charset="2"/>
              <a:buChar char="l"/>
              <a:defRPr/>
            </a:pPr>
            <a:r>
              <a:rPr lang="zh-CN" altLang="en-US" sz="2400" dirty="0"/>
              <a:t>一个圆锥</a:t>
            </a:r>
          </a:p>
          <a:p>
            <a:pPr eaLnBrk="1" hangingPunct="1">
              <a:lnSpc>
                <a:spcPct val="120000"/>
              </a:lnSpc>
              <a:buFont typeface="Wingdings" panose="05000000000000000000" pitchFamily="2" charset="2"/>
              <a:buChar char="l"/>
              <a:defRPr/>
            </a:pPr>
            <a:r>
              <a:rPr lang="zh-CN" altLang="en-US" sz="2400" dirty="0"/>
              <a:t>终丝 马尾</a:t>
            </a:r>
            <a:endParaRPr lang="en-US" altLang="zh-CN" sz="2400" dirty="0"/>
          </a:p>
          <a:p>
            <a:pPr eaLnBrk="1" hangingPunct="1">
              <a:lnSpc>
                <a:spcPct val="120000"/>
              </a:lnSpc>
              <a:buFont typeface="Wingdings" panose="05000000000000000000" pitchFamily="2" charset="2"/>
              <a:buChar char="l"/>
              <a:defRPr/>
            </a:pPr>
            <a:r>
              <a:rPr lang="zh-CN" altLang="en-US" sz="2400" dirty="0"/>
              <a:t>六条沟裂</a:t>
            </a:r>
          </a:p>
          <a:p>
            <a:pPr eaLnBrk="1" hangingPunct="1">
              <a:lnSpc>
                <a:spcPct val="120000"/>
              </a:lnSpc>
              <a:buFont typeface="Wingdings" panose="05000000000000000000" pitchFamily="2" charset="2"/>
              <a:buChar char="l"/>
              <a:defRPr/>
            </a:pPr>
            <a:r>
              <a:rPr lang="en-US" altLang="zh-CN" sz="2400" dirty="0"/>
              <a:t>31</a:t>
            </a:r>
            <a:r>
              <a:rPr lang="zh-CN" altLang="en-US" sz="2400" dirty="0"/>
              <a:t>个节段</a:t>
            </a:r>
          </a:p>
        </p:txBody>
      </p:sp>
      <p:pic>
        <p:nvPicPr>
          <p:cNvPr id="7" name="图片 4" descr="textimage325.jpeg"/>
          <p:cNvPicPr>
            <a:picLocks noChangeAspect="1"/>
          </p:cNvPicPr>
          <p:nvPr/>
        </p:nvPicPr>
        <p:blipFill>
          <a:blip r:embed="rId2"/>
          <a:stretch>
            <a:fillRect/>
          </a:stretch>
        </p:blipFill>
        <p:spPr>
          <a:xfrm>
            <a:off x="3657601" y="1629000"/>
            <a:ext cx="2160254" cy="4081744"/>
          </a:xfrm>
          <a:prstGeom prst="rect">
            <a:avLst/>
          </a:prstGeom>
        </p:spPr>
      </p:pic>
      <p:pic>
        <p:nvPicPr>
          <p:cNvPr id="8" name="图片 4" descr="textimage327.jpeg"/>
          <p:cNvPicPr>
            <a:picLocks noChangeAspect="1"/>
          </p:cNvPicPr>
          <p:nvPr/>
        </p:nvPicPr>
        <p:blipFill>
          <a:blip r:embed="rId3"/>
          <a:stretch>
            <a:fillRect/>
          </a:stretch>
        </p:blipFill>
        <p:spPr>
          <a:xfrm>
            <a:off x="6273933" y="1571295"/>
            <a:ext cx="2471109" cy="4081744"/>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6" name="TextBox 3"/>
          <p:cNvSpPr txBox="1"/>
          <p:nvPr/>
        </p:nvSpPr>
        <p:spPr>
          <a:xfrm>
            <a:off x="582408" y="1384631"/>
            <a:ext cx="7875493" cy="1591911"/>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0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在脊髓横切面上，正中有</a:t>
            </a:r>
            <a:r>
              <a:rPr lang="zh-CN" altLang="en-US"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中央管</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,管周围是“H”形的</a:t>
            </a:r>
            <a:r>
              <a:rPr lang="zh-CN" altLang="en-US"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灰质</a:t>
            </a:r>
            <a:r>
              <a:rPr lang="en-US" altLang="zh-CN" sz="2400" kern="0" dirty="0">
                <a:latin typeface="Times New Roman" panose="02020603050405020304" pitchFamily="18" charset="0"/>
                <a:ea typeface="宋体" panose="02010600030101010101" pitchFamily="2" charset="-122"/>
                <a:cs typeface="Times New Roman" panose="02020603050405020304" pitchFamily="18" charset="0"/>
              </a:rPr>
              <a:t>(gray matter)</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白质</a:t>
            </a:r>
            <a:r>
              <a:rPr lang="en-US" altLang="zh-CN" sz="2400" kern="0" dirty="0">
                <a:latin typeface="Times New Roman" panose="02020603050405020304" pitchFamily="18" charset="0"/>
                <a:ea typeface="宋体" panose="02010600030101010101" pitchFamily="2" charset="-122"/>
                <a:cs typeface="Times New Roman" panose="02020603050405020304" pitchFamily="18" charset="0"/>
              </a:rPr>
              <a:t>(white matter)</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位于灰质的周围。在灰质中部的两侧与白质相互交织成</a:t>
            </a:r>
            <a:r>
              <a:rPr lang="zh-CN" altLang="en-US"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网状结构</a:t>
            </a:r>
            <a:r>
              <a:rPr lang="en-US" altLang="zh-CN" sz="2400" kern="0" dirty="0">
                <a:latin typeface="Times New Roman" panose="02020603050405020304" pitchFamily="18" charset="0"/>
                <a:ea typeface="宋体" panose="02010600030101010101" pitchFamily="2" charset="-122"/>
                <a:cs typeface="Times New Roman" panose="02020603050405020304" pitchFamily="18" charset="0"/>
              </a:rPr>
              <a:t>(reticular formation)</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5" descr="textimage328.jpeg"/>
          <p:cNvPicPr>
            <a:picLocks noChangeAspect="1"/>
          </p:cNvPicPr>
          <p:nvPr/>
        </p:nvPicPr>
        <p:blipFill rotWithShape="1">
          <a:blip r:embed="rId2"/>
          <a:srcRect l="2724" b="50519"/>
          <a:stretch>
            <a:fillRect/>
          </a:stretch>
        </p:blipFill>
        <p:spPr>
          <a:xfrm>
            <a:off x="470852" y="3164891"/>
            <a:ext cx="4049303" cy="2654825"/>
          </a:xfrm>
          <a:prstGeom prst="rect">
            <a:avLst/>
          </a:prstGeom>
        </p:spPr>
      </p:pic>
      <p:pic>
        <p:nvPicPr>
          <p:cNvPr id="10" name="图片 5" descr="textimage328.jpeg"/>
          <p:cNvPicPr>
            <a:picLocks noChangeAspect="1"/>
          </p:cNvPicPr>
          <p:nvPr/>
        </p:nvPicPr>
        <p:blipFill rotWithShape="1">
          <a:blip r:embed="rId2"/>
          <a:srcRect l="9377" t="56119" b="2555"/>
          <a:stretch>
            <a:fillRect/>
          </a:stretch>
        </p:blipFill>
        <p:spPr>
          <a:xfrm>
            <a:off x="4717934" y="3221370"/>
            <a:ext cx="3955214" cy="254186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7467" y="1189641"/>
            <a:ext cx="4572000" cy="662554"/>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(一) 灰质</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43379" y="2016453"/>
            <a:ext cx="5040313" cy="1961243"/>
            <a:chOff x="107950" y="1871663"/>
            <a:chExt cx="5040313" cy="1961243"/>
          </a:xfrm>
        </p:grpSpPr>
        <p:sp>
          <p:nvSpPr>
            <p:cNvPr id="6" name="Rectangle 3"/>
            <p:cNvSpPr>
              <a:spLocks noChangeArrowheads="1"/>
            </p:cNvSpPr>
            <p:nvPr/>
          </p:nvSpPr>
          <p:spPr bwMode="auto">
            <a:xfrm>
              <a:off x="107950" y="1871663"/>
              <a:ext cx="5040313" cy="196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lvl="1">
                <a:lnSpc>
                  <a:spcPct val="130000"/>
                </a:lnSpc>
                <a:spcBef>
                  <a:spcPct val="0"/>
                </a:spcBef>
                <a:buNone/>
              </a:pPr>
              <a:r>
                <a:rPr lang="zh-CN" altLang="en-US" sz="2400" b="1" dirty="0"/>
                <a:t>前角        前柱</a:t>
              </a:r>
            </a:p>
            <a:p>
              <a:pPr lvl="1">
                <a:lnSpc>
                  <a:spcPct val="130000"/>
                </a:lnSpc>
                <a:spcBef>
                  <a:spcPct val="0"/>
                </a:spcBef>
                <a:buNone/>
              </a:pPr>
              <a:r>
                <a:rPr lang="zh-CN" altLang="en-US" sz="2400" b="1" dirty="0"/>
                <a:t>后角        后柱</a:t>
              </a:r>
            </a:p>
            <a:p>
              <a:pPr lvl="1">
                <a:lnSpc>
                  <a:spcPct val="130000"/>
                </a:lnSpc>
                <a:spcBef>
                  <a:spcPct val="0"/>
                </a:spcBef>
                <a:buNone/>
              </a:pPr>
              <a:r>
                <a:rPr lang="zh-CN" altLang="en-US" sz="2400" b="1" dirty="0"/>
                <a:t>中间带  </a:t>
              </a:r>
              <a:r>
                <a:rPr lang="zh-CN" altLang="en-US" sz="2400" b="1" dirty="0">
                  <a:solidFill>
                    <a:srgbClr val="FF0000"/>
                  </a:solidFill>
                </a:rPr>
                <a:t>侧角</a:t>
              </a:r>
              <a:r>
                <a:rPr lang="zh-CN" altLang="en-US" sz="2400" b="1" dirty="0"/>
                <a:t>（</a:t>
              </a:r>
              <a:r>
                <a:rPr lang="en-US" altLang="zh-CN" sz="2400" b="1" dirty="0"/>
                <a:t>T1</a:t>
              </a:r>
              <a:r>
                <a:rPr lang="zh-CN" altLang="en-US" sz="2400" b="1" dirty="0"/>
                <a:t>～</a:t>
              </a:r>
              <a:r>
                <a:rPr lang="en-US" altLang="zh-CN" sz="2400" b="1" dirty="0"/>
                <a:t>L3</a:t>
              </a:r>
              <a:r>
                <a:rPr lang="zh-CN" altLang="en-US" sz="2400" b="1" dirty="0"/>
                <a:t>）      侧柱</a:t>
              </a:r>
            </a:p>
            <a:p>
              <a:pPr lvl="1" eaLnBrk="1" hangingPunct="1">
                <a:lnSpc>
                  <a:spcPct val="130000"/>
                </a:lnSpc>
                <a:spcBef>
                  <a:spcPct val="0"/>
                </a:spcBef>
                <a:buFontTx/>
                <a:buNone/>
              </a:pPr>
              <a:r>
                <a:rPr lang="zh-CN" altLang="en-US" sz="2400" b="1" dirty="0"/>
                <a:t>灰质前、后连合</a:t>
              </a:r>
            </a:p>
          </p:txBody>
        </p:sp>
        <p:sp>
          <p:nvSpPr>
            <p:cNvPr id="7" name="AutoShape 4"/>
            <p:cNvSpPr/>
            <p:nvPr/>
          </p:nvSpPr>
          <p:spPr bwMode="auto">
            <a:xfrm>
              <a:off x="452438" y="2014538"/>
              <a:ext cx="160337" cy="1701800"/>
            </a:xfrm>
            <a:prstGeom prst="leftBrace">
              <a:avLst>
                <a:gd name="adj1" fmla="val 88449"/>
                <a:gd name="adj2" fmla="val 39329"/>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FontTx/>
                <a:buNone/>
              </a:pPr>
              <a:endParaRPr lang="zh-CN" altLang="en-US" sz="2400"/>
            </a:p>
          </p:txBody>
        </p:sp>
        <p:sp>
          <p:nvSpPr>
            <p:cNvPr id="8" name="Line 9"/>
            <p:cNvSpPr>
              <a:spLocks noChangeShapeType="1"/>
            </p:cNvSpPr>
            <p:nvPr/>
          </p:nvSpPr>
          <p:spPr bwMode="auto">
            <a:xfrm>
              <a:off x="1331913" y="2209800"/>
              <a:ext cx="504825"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Line 10"/>
            <p:cNvSpPr>
              <a:spLocks noChangeShapeType="1"/>
            </p:cNvSpPr>
            <p:nvPr/>
          </p:nvSpPr>
          <p:spPr bwMode="auto">
            <a:xfrm>
              <a:off x="1331913" y="2654300"/>
              <a:ext cx="504825"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11"/>
            <p:cNvSpPr>
              <a:spLocks noChangeShapeType="1"/>
            </p:cNvSpPr>
            <p:nvPr/>
          </p:nvSpPr>
          <p:spPr bwMode="auto">
            <a:xfrm>
              <a:off x="3859213" y="3133725"/>
              <a:ext cx="504825"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 name="文本框 11">
            <a:extLst>
              <a:ext uri="{FF2B5EF4-FFF2-40B4-BE49-F238E27FC236}">
                <a16:creationId xmlns:a16="http://schemas.microsoft.com/office/drawing/2014/main" id="{79AB869E-126B-440F-9BCA-A2749BCA7ACE}"/>
              </a:ext>
            </a:extLst>
          </p:cNvPr>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7462" y="1109324"/>
            <a:ext cx="4572000" cy="662554"/>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(一) 灰质</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12" name="TextBox 3"/>
          <p:cNvSpPr txBox="1"/>
          <p:nvPr/>
        </p:nvSpPr>
        <p:spPr>
          <a:xfrm>
            <a:off x="446206" y="1973380"/>
            <a:ext cx="8251588" cy="4147289"/>
          </a:xfrm>
          <a:prstGeom prst="rect">
            <a:avLst/>
          </a:prstGeom>
          <a:noFill/>
        </p:spPr>
        <p:txBody>
          <a:bodyPr wrap="square" lIns="0" tIns="0" rIns="0" bIns="0" rtlCol="0">
            <a:spAutoFit/>
          </a:bodyPr>
          <a:lstStyle/>
          <a:p>
            <a:pPr marL="0" indent="0" eaLnBrk="0" latinLnBrk="1" hangingPunct="0">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 后角</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r>
              <a:rPr lang="zh-CN" altLang="en-US" sz="20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主要由中间神经元组成，接受脊神经后根传入纤维并发出纤维走在中枢内。后角内神经元形成的核群包括:后角边缘核、胶状质、后角固有核、胸核。</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前角</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spcBef>
                <a:spcPts val="3125"/>
              </a:spcBef>
              <a:buNone/>
            </a:pPr>
            <a:r>
              <a:rPr lang="zh-CN" altLang="en-US" sz="20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前角主要由运动神经元组成，前角运动细胞按其大小和所支配的骨骼肌的不同部位而分为如下类型:大型的</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α</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运动神经元、小型的</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γ</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运动神经元。</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3A5C5EDD-2285-48AF-BAEE-2491B4501AAC}"/>
              </a:ext>
            </a:extLst>
          </p:cNvPr>
          <p:cNvSpPr txBox="1"/>
          <p:nvPr/>
        </p:nvSpPr>
        <p:spPr>
          <a:xfrm>
            <a:off x="282659" y="365338"/>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1556" y="1193064"/>
            <a:ext cx="4572000" cy="662554"/>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(一) 灰质</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523222" y="2013487"/>
            <a:ext cx="8316000" cy="3651449"/>
          </a:xfrm>
          <a:prstGeom prst="rect">
            <a:avLst/>
          </a:prstGeom>
          <a:noFill/>
        </p:spPr>
        <p:txBody>
          <a:bodyPr wrap="square" lIns="0" tIns="0" rIns="0" bIns="0" rtlCol="0">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中间带</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50000"/>
              </a:lnSpc>
              <a:spcBef>
                <a:spcPts val="3125"/>
              </a:spcBef>
              <a:buNone/>
            </a:pPr>
            <a:r>
              <a:rPr lang="zh-CN" altLang="en-US" sz="20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位于前、后角之间，内有中间外侧核和中间内侧核。</a:t>
            </a:r>
            <a:r>
              <a:rPr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中间外侧核</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仅存在于脊髓T</a:t>
            </a:r>
            <a:r>
              <a:rPr lang="zh-CN" altLang="en-US" sz="2400" kern="0" baseline="-1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a:t>
            </a:r>
            <a:r>
              <a:rPr lang="zh-CN" altLang="en-US" sz="2400" kern="0" baseline="-1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(或L</a:t>
            </a:r>
            <a:r>
              <a:rPr lang="zh-CN" altLang="en-US" sz="2400" kern="0" baseline="-1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)节段的侧角，是交感神经的低级中枢。在S</a:t>
            </a:r>
            <a:r>
              <a:rPr lang="zh-CN" altLang="en-US" sz="2400" kern="0" baseline="-1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zh-CN" altLang="en-US" sz="2400" kern="0" baseline="-1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节段相当于中间外侧核的部位，有</a:t>
            </a:r>
            <a:r>
              <a:rPr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骶副交感核</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，为副交感神经的低级中枢。中间内侧核占脊髓全长，接受后根传入的内脏感觉纤维。</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81AEC1EB-90FE-40AA-BE69-402FD679F865}"/>
              </a:ext>
            </a:extLst>
          </p:cNvPr>
          <p:cNvSpPr txBox="1"/>
          <p:nvPr/>
        </p:nvSpPr>
        <p:spPr>
          <a:xfrm>
            <a:off x="321556" y="411418"/>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7885" y="1072610"/>
            <a:ext cx="4572000" cy="662554"/>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白质</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671491" y="1735164"/>
            <a:ext cx="8316000" cy="2683427"/>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000" kern="0" dirty="0">
                <a:solidFill>
                  <a:srgbClr val="000000"/>
                </a:solidFill>
                <a:latin typeface="宋体" panose="02010600030101010101" pitchFamily="2" charset="-122"/>
                <a:ea typeface="宋体" panose="02010600030101010101" pitchFamily="2" charset="-122"/>
              </a:rPr>
              <a:t>   </a:t>
            </a:r>
            <a:r>
              <a:rPr lang="zh-CN" altLang="en-US" sz="2400" kern="0" dirty="0">
                <a:solidFill>
                  <a:srgbClr val="000000"/>
                </a:solidFill>
                <a:latin typeface="宋体" panose="02010600030101010101" pitchFamily="2" charset="-122"/>
                <a:ea typeface="宋体" panose="02010600030101010101" pitchFamily="2" charset="-122"/>
              </a:rPr>
              <a:t>每侧脊髓白质借表面沟、裂分为</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kern="0" dirty="0">
                <a:solidFill>
                  <a:srgbClr val="000000"/>
                </a:solidFill>
                <a:latin typeface="宋体" panose="02010600030101010101" pitchFamily="2" charset="-122"/>
                <a:ea typeface="宋体" panose="02010600030101010101" pitchFamily="2" charset="-122"/>
              </a:rPr>
              <a:t>个索。后正中沟和后外侧沟之间为</a:t>
            </a:r>
            <a:r>
              <a:rPr lang="zh-CN" altLang="en-US" sz="2400" kern="0" dirty="0">
                <a:solidFill>
                  <a:srgbClr val="FF0000"/>
                </a:solidFill>
                <a:latin typeface="宋体" panose="02010600030101010101" pitchFamily="2" charset="-122"/>
                <a:ea typeface="宋体" panose="02010600030101010101" pitchFamily="2" charset="-122"/>
              </a:rPr>
              <a:t>后索</a:t>
            </a:r>
            <a:r>
              <a:rPr lang="zh-CN" altLang="en-US" sz="2400" kern="0" dirty="0">
                <a:solidFill>
                  <a:srgbClr val="000000"/>
                </a:solidFill>
                <a:latin typeface="宋体" panose="02010600030101010101" pitchFamily="2" charset="-122"/>
                <a:ea typeface="宋体" panose="02010600030101010101" pitchFamily="2" charset="-122"/>
              </a:rPr>
              <a:t>，前、后外侧沟之间为</a:t>
            </a:r>
            <a:r>
              <a:rPr lang="zh-CN" altLang="en-US" sz="2400" kern="0" dirty="0">
                <a:solidFill>
                  <a:srgbClr val="FF0000"/>
                </a:solidFill>
                <a:latin typeface="宋体" panose="02010600030101010101" pitchFamily="2" charset="-122"/>
                <a:ea typeface="宋体" panose="02010600030101010101" pitchFamily="2" charset="-122"/>
              </a:rPr>
              <a:t>外侧索</a:t>
            </a:r>
            <a:r>
              <a:rPr lang="zh-CN" altLang="en-US" sz="2400" kern="0" dirty="0">
                <a:solidFill>
                  <a:srgbClr val="000000"/>
                </a:solidFill>
                <a:latin typeface="宋体" panose="02010600030101010101" pitchFamily="2" charset="-122"/>
                <a:ea typeface="宋体" panose="02010600030101010101" pitchFamily="2" charset="-122"/>
              </a:rPr>
              <a:t>，前正中裂和前外侧沟之间为</a:t>
            </a:r>
            <a:r>
              <a:rPr lang="zh-CN" altLang="en-US" sz="2400" kern="0" dirty="0">
                <a:solidFill>
                  <a:srgbClr val="FF0000"/>
                </a:solidFill>
                <a:latin typeface="宋体" panose="02010600030101010101" pitchFamily="2" charset="-122"/>
                <a:ea typeface="宋体" panose="02010600030101010101" pitchFamily="2" charset="-122"/>
              </a:rPr>
              <a:t>前索</a:t>
            </a:r>
            <a:r>
              <a:rPr lang="zh-CN" altLang="en-US" sz="2400" kern="0" dirty="0">
                <a:solidFill>
                  <a:srgbClr val="000000"/>
                </a:solidFill>
                <a:latin typeface="宋体" panose="02010600030101010101" pitchFamily="2" charset="-122"/>
                <a:ea typeface="宋体" panose="02010600030101010101" pitchFamily="2" charset="-122"/>
              </a:rPr>
              <a:t>。两侧前索在灰质连合前方互相连合的部分称</a:t>
            </a:r>
            <a:r>
              <a:rPr lang="zh-CN" altLang="en-US" sz="2400" kern="0" dirty="0">
                <a:solidFill>
                  <a:srgbClr val="FF0000"/>
                </a:solidFill>
                <a:latin typeface="宋体" panose="02010600030101010101" pitchFamily="2" charset="-122"/>
                <a:ea typeface="宋体" panose="02010600030101010101" pitchFamily="2" charset="-122"/>
              </a:rPr>
              <a:t>白质前连合</a:t>
            </a:r>
            <a:r>
              <a:rPr lang="zh-CN" altLang="en-US" sz="2400" kern="0" dirty="0">
                <a:solidFill>
                  <a:srgbClr val="000000"/>
                </a:solidFill>
                <a:latin typeface="宋体" panose="02010600030101010101" pitchFamily="2" charset="-122"/>
                <a:ea typeface="宋体" panose="02010600030101010101" pitchFamily="2" charset="-122"/>
              </a:rPr>
              <a:t>。白质中的纤维束可分为长的上、下行纤维束和短的固有束。</a:t>
            </a:r>
            <a:endParaRPr lang="zh-CN" altLang="en-US" sz="2400" dirty="0">
              <a:latin typeface="宋体" panose="02010600030101010101" pitchFamily="2" charset="-122"/>
              <a:ea typeface="宋体" panose="02010600030101010101" pitchFamily="2" charset="-122"/>
            </a:endParaRPr>
          </a:p>
        </p:txBody>
      </p:sp>
      <p:pic>
        <p:nvPicPr>
          <p:cNvPr id="6" name="图片 4" descr="textimage326.jpeg"/>
          <p:cNvPicPr>
            <a:picLocks noChangeAspect="1"/>
          </p:cNvPicPr>
          <p:nvPr/>
        </p:nvPicPr>
        <p:blipFill>
          <a:blip r:embed="rId2"/>
          <a:stretch>
            <a:fillRect/>
          </a:stretch>
        </p:blipFill>
        <p:spPr>
          <a:xfrm>
            <a:off x="2365695" y="4282728"/>
            <a:ext cx="5267544" cy="2159693"/>
          </a:xfrm>
          <a:prstGeom prst="rect">
            <a:avLst/>
          </a:prstGeom>
        </p:spPr>
      </p:pic>
      <p:sp>
        <p:nvSpPr>
          <p:cNvPr id="7" name="文本框 6">
            <a:extLst>
              <a:ext uri="{FF2B5EF4-FFF2-40B4-BE49-F238E27FC236}">
                <a16:creationId xmlns:a16="http://schemas.microsoft.com/office/drawing/2014/main" id="{5CAFED69-2D8D-4128-9CF4-CD485AA8CA85}"/>
              </a:ext>
            </a:extLst>
          </p:cNvPr>
          <p:cNvSpPr txBox="1"/>
          <p:nvPr/>
        </p:nvSpPr>
        <p:spPr>
          <a:xfrm>
            <a:off x="552645" y="369340"/>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5345" y="1220920"/>
            <a:ext cx="2453690" cy="662554"/>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白质</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548387" y="2107917"/>
            <a:ext cx="3629332" cy="1425840"/>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1.上行纤维束</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薄束和楔束</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Rectangle 7"/>
          <p:cNvSpPr txBox="1">
            <a:spLocks noChangeArrowheads="1"/>
          </p:cNvSpPr>
          <p:nvPr/>
        </p:nvSpPr>
        <p:spPr>
          <a:xfrm>
            <a:off x="732913" y="3727425"/>
            <a:ext cx="7337296" cy="22996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Wingdings" panose="05000000000000000000" pitchFamily="2" charset="2"/>
              <a:buChar char="l"/>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位置：后索</a:t>
            </a:r>
          </a:p>
          <a:p>
            <a:pPr>
              <a:lnSpc>
                <a:spcPct val="100000"/>
              </a:lnSpc>
              <a:buFont typeface="Wingdings" panose="05000000000000000000" pitchFamily="2" charset="2"/>
              <a:buChar char="l"/>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起止：薄束纤维来自同侧第</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5</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胸节以下的脊神经后根；</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00000"/>
              </a:lnSpc>
              <a:buNone/>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               楔束纤维来自同侧第</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4</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胸节以上的脊神经后根。</a:t>
            </a:r>
          </a:p>
          <a:p>
            <a:pPr>
              <a:lnSpc>
                <a:spcPct val="100000"/>
              </a:lnSpc>
              <a:buFont typeface="Wingdings" panose="05000000000000000000" pitchFamily="2" charset="2"/>
              <a:buChar char="l"/>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功能：传导本体感觉</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肌、腱和关节的位置觉或运动觉</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和精细  </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00000"/>
              </a:lnSpc>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触觉</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如辨别两点距离和物体的纹理粗细的感觉</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5" descr="textimage328.jpeg"/>
          <p:cNvPicPr>
            <a:picLocks noChangeAspect="1"/>
          </p:cNvPicPr>
          <p:nvPr/>
        </p:nvPicPr>
        <p:blipFill rotWithShape="1">
          <a:blip r:embed="rId2"/>
          <a:srcRect l="9377" t="56119" b="2555"/>
          <a:stretch>
            <a:fillRect/>
          </a:stretch>
        </p:blipFill>
        <p:spPr>
          <a:xfrm>
            <a:off x="4177719" y="1089785"/>
            <a:ext cx="4728700" cy="3038955"/>
          </a:xfrm>
          <a:prstGeom prst="rect">
            <a:avLst/>
          </a:prstGeom>
        </p:spPr>
      </p:pic>
      <p:sp>
        <p:nvSpPr>
          <p:cNvPr id="6" name="文本框 5">
            <a:extLst>
              <a:ext uri="{FF2B5EF4-FFF2-40B4-BE49-F238E27FC236}">
                <a16:creationId xmlns:a16="http://schemas.microsoft.com/office/drawing/2014/main" id="{11C61638-B4BD-4B39-9F09-0DF599B7337D}"/>
              </a:ext>
            </a:extLst>
          </p:cNvPr>
          <p:cNvSpPr txBox="1"/>
          <p:nvPr/>
        </p:nvSpPr>
        <p:spPr>
          <a:xfrm>
            <a:off x="341382" y="476934"/>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8070" y="1226685"/>
            <a:ext cx="2218352" cy="662554"/>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白质</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596075" y="1979303"/>
            <a:ext cx="3629332" cy="1443024"/>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1.上行纤维束</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脊髓丘脑束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Rectangle 7"/>
          <p:cNvSpPr txBox="1">
            <a:spLocks noChangeArrowheads="1"/>
          </p:cNvSpPr>
          <p:nvPr/>
        </p:nvSpPr>
        <p:spPr>
          <a:xfrm>
            <a:off x="596075" y="3818946"/>
            <a:ext cx="7773492" cy="22996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Wingdings" panose="05000000000000000000" pitchFamily="2" charset="2"/>
              <a:buChar char="l"/>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位置：前索（</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脊髓丘脑前束</a:t>
            </a:r>
            <a:r>
              <a:rPr lang="zh-CN" altLang="en-US" sz="20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00000"/>
              </a:lnSpc>
              <a:buNone/>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                外侧索的前半部（</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脊髓丘脑侧束</a:t>
            </a:r>
            <a:r>
              <a:rPr lang="zh-CN" altLang="en-US" sz="20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buFont typeface="Wingdings" panose="05000000000000000000" pitchFamily="2" charset="2"/>
              <a:buChar char="l"/>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起止：后根中传导痛温觉的纤维位于后根背外侧束中，在进入脊</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00000"/>
              </a:lnSpc>
              <a:buNone/>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               髓前多数先上升</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1~2</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节段，再经白质前连合至对侧白质上行。</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00000"/>
              </a:lnSpc>
              <a:buFont typeface="Wingdings" panose="05000000000000000000" pitchFamily="2" charset="2"/>
              <a:buChar char="l"/>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功能：传导痛温觉和粗触觉。     </a:t>
            </a:r>
          </a:p>
        </p:txBody>
      </p:sp>
      <p:pic>
        <p:nvPicPr>
          <p:cNvPr id="8" name="图片 5" descr="textimage328.jpeg"/>
          <p:cNvPicPr>
            <a:picLocks noChangeAspect="1"/>
          </p:cNvPicPr>
          <p:nvPr/>
        </p:nvPicPr>
        <p:blipFill rotWithShape="1">
          <a:blip r:embed="rId2"/>
          <a:srcRect l="9377" t="56119" b="2555"/>
          <a:stretch>
            <a:fillRect/>
          </a:stretch>
        </p:blipFill>
        <p:spPr>
          <a:xfrm>
            <a:off x="4124739" y="1171328"/>
            <a:ext cx="4816995" cy="3095699"/>
          </a:xfrm>
          <a:prstGeom prst="rect">
            <a:avLst/>
          </a:prstGeom>
        </p:spPr>
      </p:pic>
      <p:sp>
        <p:nvSpPr>
          <p:cNvPr id="6" name="文本框 5">
            <a:extLst>
              <a:ext uri="{FF2B5EF4-FFF2-40B4-BE49-F238E27FC236}">
                <a16:creationId xmlns:a16="http://schemas.microsoft.com/office/drawing/2014/main" id="{DC86B350-949C-427A-B69A-DB2D9C968516}"/>
              </a:ext>
            </a:extLst>
          </p:cNvPr>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4937" y="1238197"/>
            <a:ext cx="2359874" cy="662554"/>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白质</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598300" y="2190750"/>
            <a:ext cx="2434892" cy="1443024"/>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.下行纤维束</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皮质脊髓束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 name="组合 5"/>
          <p:cNvGrpSpPr/>
          <p:nvPr/>
        </p:nvGrpSpPr>
        <p:grpSpPr>
          <a:xfrm>
            <a:off x="2796870" y="1062037"/>
            <a:ext cx="5688012" cy="4733925"/>
            <a:chOff x="649288" y="908050"/>
            <a:chExt cx="5688012" cy="4733925"/>
          </a:xfrm>
        </p:grpSpPr>
        <p:sp>
          <p:nvSpPr>
            <p:cNvPr id="9" name="Rectangle 2"/>
            <p:cNvSpPr>
              <a:spLocks noChangeArrowheads="1"/>
            </p:cNvSpPr>
            <p:nvPr/>
          </p:nvSpPr>
          <p:spPr bwMode="auto">
            <a:xfrm>
              <a:off x="2584450" y="1528763"/>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lang="zh-CN" altLang="en-US" sz="2000" b="1" dirty="0">
                  <a:effectLst>
                    <a:outerShdw blurRad="38100" dist="38100" dir="2700000" algn="tl">
                      <a:srgbClr val="FFFFFF"/>
                    </a:outerShdw>
                  </a:effectLst>
                </a:rPr>
                <a:t>皮质脊髓束</a:t>
              </a:r>
            </a:p>
          </p:txBody>
        </p:sp>
        <p:sp>
          <p:nvSpPr>
            <p:cNvPr id="10" name="Rectangle 3"/>
            <p:cNvSpPr>
              <a:spLocks noChangeArrowheads="1"/>
            </p:cNvSpPr>
            <p:nvPr/>
          </p:nvSpPr>
          <p:spPr bwMode="auto">
            <a:xfrm>
              <a:off x="2700338" y="908050"/>
              <a:ext cx="1200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lang="zh-CN" altLang="en-US" sz="2000" b="1" dirty="0">
                  <a:effectLst>
                    <a:outerShdw blurRad="38100" dist="38100" dir="2700000" algn="tl">
                      <a:srgbClr val="FFFFFF"/>
                    </a:outerShdw>
                  </a:effectLst>
                </a:rPr>
                <a:t>大脑皮质</a:t>
              </a:r>
            </a:p>
          </p:txBody>
        </p:sp>
        <p:sp>
          <p:nvSpPr>
            <p:cNvPr id="11" name="Line 5"/>
            <p:cNvSpPr>
              <a:spLocks noChangeShapeType="1"/>
            </p:cNvSpPr>
            <p:nvPr/>
          </p:nvSpPr>
          <p:spPr bwMode="auto">
            <a:xfrm>
              <a:off x="3400425" y="1292225"/>
              <a:ext cx="0" cy="215900"/>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Rectangle 6"/>
            <p:cNvSpPr>
              <a:spLocks noChangeArrowheads="1"/>
            </p:cNvSpPr>
            <p:nvPr/>
          </p:nvSpPr>
          <p:spPr bwMode="auto">
            <a:xfrm>
              <a:off x="1173163" y="2252663"/>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defRPr/>
              </a:pPr>
              <a:r>
                <a:rPr lang="zh-CN" altLang="en-US" sz="2000" b="1" dirty="0">
                  <a:effectLst>
                    <a:outerShdw blurRad="38100" dist="38100" dir="2700000" algn="tl">
                      <a:srgbClr val="FFFFFF"/>
                    </a:outerShdw>
                  </a:effectLst>
                </a:rPr>
                <a:t>大部分交叉</a:t>
              </a:r>
            </a:p>
          </p:txBody>
        </p:sp>
        <p:sp>
          <p:nvSpPr>
            <p:cNvPr id="13" name="Rectangle 7"/>
            <p:cNvSpPr>
              <a:spLocks noChangeArrowheads="1"/>
            </p:cNvSpPr>
            <p:nvPr/>
          </p:nvSpPr>
          <p:spPr bwMode="auto">
            <a:xfrm>
              <a:off x="4033838" y="2220913"/>
              <a:ext cx="19446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lang="zh-CN" altLang="en-US" sz="2000" b="1">
                  <a:effectLst>
                    <a:outerShdw blurRad="38100" dist="38100" dir="2700000" algn="tl">
                      <a:srgbClr val="FFFFFF"/>
                    </a:outerShdw>
                  </a:effectLst>
                </a:rPr>
                <a:t>小部分不交叉</a:t>
              </a:r>
            </a:p>
          </p:txBody>
        </p:sp>
        <p:sp>
          <p:nvSpPr>
            <p:cNvPr id="14" name="Rectangle 8"/>
            <p:cNvSpPr>
              <a:spLocks noChangeArrowheads="1"/>
            </p:cNvSpPr>
            <p:nvPr/>
          </p:nvSpPr>
          <p:spPr bwMode="auto">
            <a:xfrm>
              <a:off x="1009650" y="3086100"/>
              <a:ext cx="170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defRPr/>
              </a:pPr>
              <a:r>
                <a:rPr lang="zh-CN" altLang="en-US" sz="2000" b="1">
                  <a:solidFill>
                    <a:schemeClr val="accent2"/>
                  </a:solidFill>
                </a:rPr>
                <a:t>皮质脊髓侧束</a:t>
              </a:r>
              <a:endParaRPr lang="zh-CN" altLang="en-US" sz="2000" b="1">
                <a:effectLst>
                  <a:outerShdw blurRad="38100" dist="38100" dir="2700000" algn="tl">
                    <a:srgbClr val="FFFFFF"/>
                  </a:outerShdw>
                </a:effectLst>
              </a:endParaRPr>
            </a:p>
          </p:txBody>
        </p:sp>
        <p:sp>
          <p:nvSpPr>
            <p:cNvPr id="15" name="Rectangle 9"/>
            <p:cNvSpPr>
              <a:spLocks noChangeArrowheads="1"/>
            </p:cNvSpPr>
            <p:nvPr/>
          </p:nvSpPr>
          <p:spPr bwMode="auto">
            <a:xfrm>
              <a:off x="4071938" y="3086100"/>
              <a:ext cx="170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defRPr/>
              </a:pPr>
              <a:r>
                <a:rPr lang="zh-CN" altLang="en-US" sz="2000" b="1" dirty="0">
                  <a:solidFill>
                    <a:schemeClr val="accent2"/>
                  </a:solidFill>
                </a:rPr>
                <a:t>皮质脊髓前束</a:t>
              </a:r>
              <a:endParaRPr lang="zh-CN" altLang="en-US" sz="2000" b="1" dirty="0">
                <a:effectLst>
                  <a:outerShdw blurRad="38100" dist="38100" dir="2700000" algn="tl">
                    <a:srgbClr val="FFFFFF"/>
                  </a:outerShdw>
                </a:effectLst>
              </a:endParaRPr>
            </a:p>
          </p:txBody>
        </p:sp>
        <p:sp>
          <p:nvSpPr>
            <p:cNvPr id="16" name="Rectangle 10"/>
            <p:cNvSpPr>
              <a:spLocks noChangeArrowheads="1"/>
            </p:cNvSpPr>
            <p:nvPr/>
          </p:nvSpPr>
          <p:spPr bwMode="auto">
            <a:xfrm>
              <a:off x="1008063" y="3878263"/>
              <a:ext cx="1728787"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defRPr/>
              </a:pPr>
              <a:r>
                <a:rPr lang="zh-CN" altLang="en-US" sz="2000" b="1" dirty="0">
                  <a:effectLst>
                    <a:outerShdw blurRad="38100" dist="38100" dir="2700000" algn="tl">
                      <a:srgbClr val="FFFFFF"/>
                    </a:outerShdw>
                  </a:effectLst>
                </a:rPr>
                <a:t>同侧脊髓灰质</a:t>
              </a:r>
            </a:p>
            <a:p>
              <a:pPr algn="ctr" eaLnBrk="1" hangingPunct="1">
                <a:defRPr/>
              </a:pPr>
              <a:r>
                <a:rPr lang="zh-CN" altLang="en-US" sz="2000" b="1" dirty="0">
                  <a:effectLst>
                    <a:outerShdw blurRad="38100" dist="38100" dir="2700000" algn="tl">
                      <a:srgbClr val="FFFFFF"/>
                    </a:outerShdw>
                  </a:effectLst>
                </a:rPr>
                <a:t>前角外侧部（直至骶髓）</a:t>
              </a:r>
            </a:p>
          </p:txBody>
        </p:sp>
        <p:sp>
          <p:nvSpPr>
            <p:cNvPr id="17" name="Rectangle 11"/>
            <p:cNvSpPr>
              <a:spLocks noChangeArrowheads="1"/>
            </p:cNvSpPr>
            <p:nvPr/>
          </p:nvSpPr>
          <p:spPr bwMode="auto">
            <a:xfrm>
              <a:off x="3889375" y="3878263"/>
              <a:ext cx="1962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defRPr/>
              </a:pPr>
              <a:r>
                <a:rPr lang="zh-CN" altLang="en-US" sz="2000" b="1">
                  <a:effectLst>
                    <a:outerShdw blurRad="38100" dist="38100" dir="2700000" algn="tl">
                      <a:srgbClr val="FFFFFF"/>
                    </a:outerShdw>
                  </a:effectLst>
                </a:rPr>
                <a:t>双侧脊髓灰质</a:t>
              </a:r>
            </a:p>
            <a:p>
              <a:pPr algn="ctr" eaLnBrk="1" hangingPunct="1">
                <a:defRPr/>
              </a:pPr>
              <a:r>
                <a:rPr lang="zh-CN" altLang="en-US" sz="2000" b="1">
                  <a:effectLst>
                    <a:outerShdw blurRad="38100" dist="38100" dir="2700000" algn="tl">
                      <a:srgbClr val="FFFFFF"/>
                    </a:outerShdw>
                  </a:effectLst>
                </a:rPr>
                <a:t>前角内侧部</a:t>
              </a:r>
            </a:p>
            <a:p>
              <a:pPr algn="ctr" eaLnBrk="1" hangingPunct="1">
                <a:defRPr/>
              </a:pPr>
              <a:r>
                <a:rPr lang="zh-CN" altLang="en-US" sz="2000" b="1">
                  <a:effectLst>
                    <a:outerShdw blurRad="38100" dist="38100" dir="2700000" algn="tl">
                      <a:srgbClr val="FFFFFF"/>
                    </a:outerShdw>
                  </a:effectLst>
                </a:rPr>
                <a:t>（只至上胸节）</a:t>
              </a:r>
            </a:p>
          </p:txBody>
        </p:sp>
        <p:sp>
          <p:nvSpPr>
            <p:cNvPr id="18" name="Line 12"/>
            <p:cNvSpPr>
              <a:spLocks noChangeShapeType="1"/>
            </p:cNvSpPr>
            <p:nvPr/>
          </p:nvSpPr>
          <p:spPr bwMode="auto">
            <a:xfrm>
              <a:off x="1839913" y="2044700"/>
              <a:ext cx="3065462"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 name="Line 13"/>
            <p:cNvSpPr>
              <a:spLocks noChangeShapeType="1"/>
            </p:cNvSpPr>
            <p:nvPr/>
          </p:nvSpPr>
          <p:spPr bwMode="auto">
            <a:xfrm flipH="1">
              <a:off x="3400425" y="1900238"/>
              <a:ext cx="1588" cy="144462"/>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 name="Line 14"/>
            <p:cNvSpPr>
              <a:spLocks noChangeShapeType="1"/>
            </p:cNvSpPr>
            <p:nvPr/>
          </p:nvSpPr>
          <p:spPr bwMode="auto">
            <a:xfrm>
              <a:off x="1839913" y="2044700"/>
              <a:ext cx="0" cy="215900"/>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 name="Line 15"/>
            <p:cNvSpPr>
              <a:spLocks noChangeShapeType="1"/>
            </p:cNvSpPr>
            <p:nvPr/>
          </p:nvSpPr>
          <p:spPr bwMode="auto">
            <a:xfrm>
              <a:off x="4903788" y="2036763"/>
              <a:ext cx="0" cy="215900"/>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 name="Line 16"/>
            <p:cNvSpPr>
              <a:spLocks noChangeShapeType="1"/>
            </p:cNvSpPr>
            <p:nvPr/>
          </p:nvSpPr>
          <p:spPr bwMode="auto">
            <a:xfrm flipH="1">
              <a:off x="4897438" y="3444875"/>
              <a:ext cx="0" cy="415925"/>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 name="Line 17"/>
            <p:cNvSpPr>
              <a:spLocks noChangeShapeType="1"/>
            </p:cNvSpPr>
            <p:nvPr/>
          </p:nvSpPr>
          <p:spPr bwMode="auto">
            <a:xfrm>
              <a:off x="1873250" y="2725738"/>
              <a:ext cx="0" cy="287337"/>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Line 18"/>
            <p:cNvSpPr>
              <a:spLocks noChangeShapeType="1"/>
            </p:cNvSpPr>
            <p:nvPr/>
          </p:nvSpPr>
          <p:spPr bwMode="auto">
            <a:xfrm>
              <a:off x="4897438" y="2652713"/>
              <a:ext cx="0" cy="360362"/>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 name="Line 19"/>
            <p:cNvSpPr>
              <a:spLocks noChangeShapeType="1"/>
            </p:cNvSpPr>
            <p:nvPr/>
          </p:nvSpPr>
          <p:spPr bwMode="auto">
            <a:xfrm flipH="1">
              <a:off x="1873250" y="3444875"/>
              <a:ext cx="0" cy="415925"/>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 name="Line 22"/>
            <p:cNvSpPr>
              <a:spLocks noChangeShapeType="1"/>
            </p:cNvSpPr>
            <p:nvPr/>
          </p:nvSpPr>
          <p:spPr bwMode="auto">
            <a:xfrm flipH="1">
              <a:off x="1873250" y="4886325"/>
              <a:ext cx="0" cy="415925"/>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Line 23"/>
            <p:cNvSpPr>
              <a:spLocks noChangeShapeType="1"/>
            </p:cNvSpPr>
            <p:nvPr/>
          </p:nvSpPr>
          <p:spPr bwMode="auto">
            <a:xfrm flipH="1">
              <a:off x="4897438" y="4886325"/>
              <a:ext cx="0" cy="415925"/>
            </a:xfrm>
            <a:prstGeom prst="line">
              <a:avLst/>
            </a:prstGeom>
            <a:noFill/>
            <a:ln w="2857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Rectangle 24"/>
            <p:cNvSpPr>
              <a:spLocks noChangeArrowheads="1"/>
            </p:cNvSpPr>
            <p:nvPr/>
          </p:nvSpPr>
          <p:spPr bwMode="auto">
            <a:xfrm>
              <a:off x="649288" y="5245100"/>
              <a:ext cx="26654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defRPr/>
              </a:pPr>
              <a:r>
                <a:rPr lang="zh-CN" altLang="en-US" sz="2000" b="1">
                  <a:effectLst>
                    <a:outerShdw blurRad="38100" dist="38100" dir="2700000" algn="tl">
                      <a:srgbClr val="FFFFFF"/>
                    </a:outerShdw>
                  </a:effectLst>
                </a:rPr>
                <a:t>控制同侧四肢肌运动</a:t>
              </a:r>
            </a:p>
          </p:txBody>
        </p:sp>
        <p:sp>
          <p:nvSpPr>
            <p:cNvPr id="29" name="Rectangle 25"/>
            <p:cNvSpPr>
              <a:spLocks noChangeArrowheads="1"/>
            </p:cNvSpPr>
            <p:nvPr/>
          </p:nvSpPr>
          <p:spPr bwMode="auto">
            <a:xfrm>
              <a:off x="3457575" y="5245100"/>
              <a:ext cx="2879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defRPr/>
              </a:pPr>
              <a:r>
                <a:rPr lang="zh-CN" altLang="en-US" sz="2000" b="1">
                  <a:effectLst>
                    <a:outerShdw blurRad="38100" dist="38100" dir="2700000" algn="tl">
                      <a:srgbClr val="FFFFFF"/>
                    </a:outerShdw>
                  </a:effectLst>
                </a:rPr>
                <a:t>控制双侧躯干肌运动</a:t>
              </a:r>
            </a:p>
          </p:txBody>
        </p:sp>
      </p:grpSp>
      <p:sp>
        <p:nvSpPr>
          <p:cNvPr id="30" name="文本框 29">
            <a:extLst>
              <a:ext uri="{FF2B5EF4-FFF2-40B4-BE49-F238E27FC236}">
                <a16:creationId xmlns:a16="http://schemas.microsoft.com/office/drawing/2014/main" id="{70AC141D-4D3B-44D6-B998-5C3AA18546A1}"/>
              </a:ext>
            </a:extLst>
          </p:cNvPr>
          <p:cNvSpPr txBox="1"/>
          <p:nvPr/>
        </p:nvSpPr>
        <p:spPr>
          <a:xfrm>
            <a:off x="297192" y="535540"/>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三、脊髓的内部结构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四、脊髓的功能</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6" name="TextBox 3"/>
          <p:cNvSpPr txBox="1"/>
          <p:nvPr/>
        </p:nvSpPr>
        <p:spPr>
          <a:xfrm>
            <a:off x="736416" y="1252761"/>
            <a:ext cx="7875493" cy="1874872"/>
          </a:xfrm>
          <a:prstGeom prst="rect">
            <a:avLst/>
          </a:prstGeom>
          <a:noFill/>
        </p:spPr>
        <p:txBody>
          <a:bodyPr wrap="square" lIns="0" tIns="0" rIns="0" bIns="0" rtlCol="0">
            <a:spAutoFit/>
          </a:bodyPr>
          <a:lstStyle/>
          <a:p>
            <a:pPr marL="342900" indent="-342900" eaLnBrk="0" latinLnBrk="1" hangingPunct="0">
              <a:lnSpc>
                <a:spcPct val="150000"/>
              </a:lnSpc>
              <a:spcBef>
                <a:spcPts val="3125"/>
              </a:spcBef>
              <a:buFont typeface="Wingdings" panose="05000000000000000000" pitchFamily="2" charset="2"/>
              <a:buChar char="l"/>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反射功能：</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以脊髓为中枢，完成各种简单的反射，如腱反射、屈肌反射、排便和排尿反射等反射机能。</a:t>
            </a:r>
            <a:endPar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342900" indent="-342900" eaLnBrk="0" latinLnBrk="1" hangingPunct="0">
              <a:spcBef>
                <a:spcPts val="3125"/>
              </a:spcBef>
              <a:buFont typeface="Wingdings" panose="05000000000000000000" pitchFamily="2" charset="2"/>
              <a:buChar char="l"/>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传导功能：</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参加以脑为中枢的各种复杂反射的传导。</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5" descr="textimage329.jpeg"/>
          <p:cNvPicPr>
            <a:picLocks noChangeAspect="1"/>
          </p:cNvPicPr>
          <p:nvPr/>
        </p:nvPicPr>
        <p:blipFill>
          <a:blip r:embed="rId2"/>
          <a:stretch>
            <a:fillRect/>
          </a:stretch>
        </p:blipFill>
        <p:spPr>
          <a:xfrm>
            <a:off x="1728132" y="3340428"/>
            <a:ext cx="5287906" cy="281229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0852" y="1192205"/>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a:t>
            </a:r>
            <a:r>
              <a:rPr lang="zh-CN" altLang="en-US" sz="2800" b="1" dirty="0">
                <a:solidFill>
                  <a:schemeClr val="accent5"/>
                </a:solidFill>
                <a:latin typeface="微软雅黑" panose="020B0503020204020204" pitchFamily="34" charset="-122"/>
                <a:ea typeface="微软雅黑" panose="020B0503020204020204" pitchFamily="34" charset="-122"/>
                <a:sym typeface="+mn-ea"/>
              </a:rPr>
              <a:t>颈丛的分支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702032" y="1873608"/>
            <a:ext cx="3682919" cy="2422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1.</a:t>
            </a:r>
            <a:r>
              <a:rPr lang="zh-CN" sz="2400" b="1" dirty="0">
                <a:cs typeface="Times New Roman" panose="02020603050405020304" pitchFamily="18" charset="0"/>
              </a:rPr>
              <a:t>皮支：</a:t>
            </a:r>
            <a:r>
              <a:rPr lang="zh-CN" altLang="en-US" sz="2400" kern="0" dirty="0">
                <a:solidFill>
                  <a:srgbClr val="000000"/>
                </a:solidFill>
                <a:cs typeface="Times New Roman" panose="02020603050405020304" pitchFamily="18" charset="0"/>
                <a:sym typeface="+mn-ea"/>
              </a:rPr>
              <a:t>枕小神经、耳大神经、颈横神经和锁骨上神经。</a:t>
            </a:r>
            <a:endParaRPr lang="en-US" altLang="zh-CN" sz="2400" b="1" dirty="0">
              <a:cs typeface="Times New Roman" panose="02020603050405020304" pitchFamily="18" charset="0"/>
            </a:endParaRPr>
          </a:p>
          <a:p>
            <a:pPr>
              <a:lnSpc>
                <a:spcPct val="150000"/>
              </a:lnSpc>
              <a:spcBef>
                <a:spcPct val="50000"/>
              </a:spcBef>
              <a:buNone/>
            </a:pPr>
            <a:r>
              <a:rPr lang="en-US" altLang="zh-CN" sz="2400" b="1" dirty="0">
                <a:cs typeface="Times New Roman" panose="02020603050405020304" pitchFamily="18" charset="0"/>
              </a:rPr>
              <a:t>2.</a:t>
            </a:r>
            <a:r>
              <a:rPr lang="zh-CN" altLang="en-US" sz="2400" b="1" dirty="0">
                <a:cs typeface="Times New Roman" panose="02020603050405020304" pitchFamily="18" charset="0"/>
              </a:rPr>
              <a:t>膈神经</a:t>
            </a:r>
            <a:r>
              <a:rPr lang="zh-CN" altLang="en-US" sz="2400" kern="0" dirty="0">
                <a:solidFill>
                  <a:srgbClr val="000000"/>
                </a:solidFill>
                <a:cs typeface="Times New Roman" panose="02020603050405020304" pitchFamily="18" charset="0"/>
              </a:rPr>
              <a:t>(</a:t>
            </a:r>
            <a:r>
              <a:rPr lang="en-US" altLang="zh-CN" sz="2400" kern="0" dirty="0">
                <a:solidFill>
                  <a:srgbClr val="000000"/>
                </a:solidFill>
                <a:cs typeface="Times New Roman" panose="02020603050405020304" pitchFamily="18" charset="0"/>
              </a:rPr>
              <a:t>phrenic nerve</a:t>
            </a:r>
            <a:r>
              <a:rPr lang="zh-CN" altLang="en-US" sz="2400" kern="0" dirty="0">
                <a:solidFill>
                  <a:srgbClr val="000000"/>
                </a:solidFill>
                <a:cs typeface="Times New Roman" panose="02020603050405020304" pitchFamily="18" charset="0"/>
              </a:rPr>
              <a:t>)</a:t>
            </a:r>
            <a:endParaRPr lang="zh-CN" altLang="en-US" sz="2400" dirty="0">
              <a:cs typeface="Times New Roman" panose="02020603050405020304" pitchFamily="18" charset="0"/>
            </a:endParaRPr>
          </a:p>
        </p:txBody>
      </p:sp>
      <p:pic>
        <p:nvPicPr>
          <p:cNvPr id="5" name="图片 4" descr="textimage292.jpeg"/>
          <p:cNvPicPr>
            <a:picLocks noChangeAspect="1"/>
          </p:cNvPicPr>
          <p:nvPr/>
        </p:nvPicPr>
        <p:blipFill>
          <a:blip r:embed="rId2"/>
          <a:stretch>
            <a:fillRect/>
          </a:stretch>
        </p:blipFill>
        <p:spPr>
          <a:xfrm>
            <a:off x="4384951" y="1484113"/>
            <a:ext cx="4132939" cy="3536694"/>
          </a:xfrm>
          <a:prstGeom prst="rect">
            <a:avLst/>
          </a:prstGeom>
        </p:spPr>
      </p:pic>
      <p:sp>
        <p:nvSpPr>
          <p:cNvPr id="6" name="文本框 5">
            <a:extLst>
              <a:ext uri="{FF2B5EF4-FFF2-40B4-BE49-F238E27FC236}">
                <a16:creationId xmlns:a16="http://schemas.microsoft.com/office/drawing/2014/main" id="{D8FC2044-4760-469F-A090-0D6847547729}"/>
              </a:ext>
            </a:extLst>
          </p:cNvPr>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一、颈丛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四、脊髓的功能</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Rectangle 10"/>
          <p:cNvSpPr>
            <a:spLocks noChangeArrowheads="1"/>
          </p:cNvSpPr>
          <p:nvPr/>
        </p:nvSpPr>
        <p:spPr bwMode="auto">
          <a:xfrm>
            <a:off x="201336" y="1602465"/>
            <a:ext cx="8875551" cy="2238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0"/>
              </a:spcBef>
              <a:buNone/>
            </a:pPr>
            <a:r>
              <a:rPr lang="zh-CN" altLang="en-US" sz="2400" b="1" dirty="0">
                <a:solidFill>
                  <a:srgbClr val="FF0000"/>
                </a:solidFill>
                <a:cs typeface="Times New Roman" panose="02020603050405020304" pitchFamily="18" charset="0"/>
              </a:rPr>
              <a:t>脊髓半横断损伤</a:t>
            </a:r>
            <a:endParaRPr lang="en-US" altLang="zh-CN" sz="2400" b="1" dirty="0">
              <a:solidFill>
                <a:srgbClr val="FF0000"/>
              </a:solidFill>
              <a:cs typeface="Times New Roman" panose="02020603050405020304" pitchFamily="18" charset="0"/>
            </a:endParaRPr>
          </a:p>
          <a:p>
            <a:pPr>
              <a:lnSpc>
                <a:spcPct val="150000"/>
              </a:lnSpc>
              <a:spcBef>
                <a:spcPct val="0"/>
              </a:spcBef>
              <a:buNone/>
            </a:pPr>
            <a:r>
              <a:rPr lang="zh-CN" altLang="en-US" sz="2000" b="1" dirty="0">
                <a:cs typeface="Times New Roman" panose="02020603050405020304" pitchFamily="18" charset="0"/>
              </a:rPr>
              <a:t>  </a:t>
            </a:r>
            <a:r>
              <a:rPr lang="zh-CN" altLang="en-US" sz="2400" b="1" dirty="0">
                <a:cs typeface="Times New Roman" panose="02020603050405020304" pitchFamily="18" charset="0"/>
              </a:rPr>
              <a:t>同侧损伤节段以下身体本体感觉和精细触觉丧失</a:t>
            </a:r>
            <a:r>
              <a:rPr lang="en-US" altLang="zh-CN" sz="2400" b="1" dirty="0">
                <a:cs typeface="Times New Roman" panose="02020603050405020304" pitchFamily="18" charset="0"/>
              </a:rPr>
              <a:t>----</a:t>
            </a:r>
            <a:r>
              <a:rPr lang="zh-CN" altLang="en-US" sz="2400" b="1" dirty="0">
                <a:solidFill>
                  <a:srgbClr val="800000"/>
                </a:solidFill>
                <a:cs typeface="Times New Roman" panose="02020603050405020304" pitchFamily="18" charset="0"/>
              </a:rPr>
              <a:t>薄束、楔束</a:t>
            </a:r>
            <a:r>
              <a:rPr lang="zh-CN" altLang="en-US" sz="2400" b="1" dirty="0">
                <a:cs typeface="Times New Roman" panose="02020603050405020304" pitchFamily="18" charset="0"/>
              </a:rPr>
              <a:t>                                                    </a:t>
            </a:r>
            <a:endParaRPr lang="zh-CN" altLang="en-US" sz="2400" b="1" dirty="0">
              <a:solidFill>
                <a:srgbClr val="800000"/>
              </a:solidFill>
              <a:cs typeface="Times New Roman" panose="02020603050405020304" pitchFamily="18" charset="0"/>
            </a:endParaRPr>
          </a:p>
          <a:p>
            <a:pPr>
              <a:lnSpc>
                <a:spcPct val="150000"/>
              </a:lnSpc>
              <a:spcBef>
                <a:spcPct val="0"/>
              </a:spcBef>
              <a:buNone/>
            </a:pPr>
            <a:r>
              <a:rPr lang="zh-CN" altLang="en-US" sz="2400" b="1" dirty="0">
                <a:cs typeface="Times New Roman" panose="02020603050405020304" pitchFamily="18" charset="0"/>
              </a:rPr>
              <a:t>  同侧肢体痉挛性瘫痪</a:t>
            </a:r>
            <a:r>
              <a:rPr lang="en-US" altLang="zh-CN" sz="2400" b="1" dirty="0">
                <a:cs typeface="Times New Roman" panose="02020603050405020304" pitchFamily="18" charset="0"/>
              </a:rPr>
              <a:t>----</a:t>
            </a:r>
            <a:r>
              <a:rPr lang="zh-CN" altLang="en-US" sz="2400" b="1" dirty="0">
                <a:solidFill>
                  <a:srgbClr val="800000"/>
                </a:solidFill>
                <a:cs typeface="Times New Roman" panose="02020603050405020304" pitchFamily="18" charset="0"/>
              </a:rPr>
              <a:t>皮质脊髓侧束</a:t>
            </a:r>
            <a:r>
              <a:rPr lang="zh-CN" altLang="en-US" sz="2400" b="1" dirty="0">
                <a:cs typeface="Times New Roman" panose="02020603050405020304" pitchFamily="18" charset="0"/>
              </a:rPr>
              <a:t>                                         </a:t>
            </a:r>
            <a:endParaRPr lang="zh-CN" altLang="en-US" sz="2400" b="1" dirty="0">
              <a:solidFill>
                <a:srgbClr val="800000"/>
              </a:solidFill>
              <a:cs typeface="Times New Roman" panose="02020603050405020304" pitchFamily="18" charset="0"/>
            </a:endParaRPr>
          </a:p>
          <a:p>
            <a:pPr>
              <a:lnSpc>
                <a:spcPct val="150000"/>
              </a:lnSpc>
              <a:spcBef>
                <a:spcPct val="0"/>
              </a:spcBef>
              <a:buNone/>
            </a:pPr>
            <a:r>
              <a:rPr lang="zh-CN" altLang="en-US" sz="2400" b="1" dirty="0">
                <a:cs typeface="Times New Roman" panose="02020603050405020304" pitchFamily="18" charset="0"/>
              </a:rPr>
              <a:t>  对侧损伤下方</a:t>
            </a:r>
            <a:r>
              <a:rPr lang="en-US" altLang="zh-CN" sz="2400" b="1" dirty="0">
                <a:cs typeface="Times New Roman" panose="02020603050405020304" pitchFamily="18" charset="0"/>
              </a:rPr>
              <a:t>1~2</a:t>
            </a:r>
            <a:r>
              <a:rPr lang="zh-CN" altLang="en-US" sz="2400" b="1" dirty="0">
                <a:cs typeface="Times New Roman" panose="02020603050405020304" pitchFamily="18" charset="0"/>
              </a:rPr>
              <a:t>节段以下身体痛温觉丧失</a:t>
            </a:r>
            <a:r>
              <a:rPr lang="en-US" altLang="zh-CN" sz="2400" b="1" dirty="0">
                <a:cs typeface="Times New Roman" panose="02020603050405020304" pitchFamily="18" charset="0"/>
              </a:rPr>
              <a:t>----</a:t>
            </a:r>
            <a:r>
              <a:rPr lang="zh-CN" altLang="en-US" sz="2400" b="1" dirty="0">
                <a:solidFill>
                  <a:srgbClr val="800000"/>
                </a:solidFill>
                <a:cs typeface="Times New Roman" panose="02020603050405020304" pitchFamily="18" charset="0"/>
              </a:rPr>
              <a:t>脊髓丘脑束</a:t>
            </a:r>
            <a:endParaRPr lang="zh-CN" altLang="en-US" sz="2400" b="1" dirty="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noChangeArrowheads="1"/>
          </p:cNvSpPr>
          <p:nvPr>
            <p:ph type="ctrTitle"/>
          </p:nvPr>
        </p:nvSpPr>
        <p:spPr>
          <a:xfrm>
            <a:off x="2548773" y="1631244"/>
            <a:ext cx="3509010" cy="635000"/>
          </a:xfrm>
        </p:spPr>
        <p:txBody>
          <a:bodyPr>
            <a:normAutofit/>
          </a:bodyPr>
          <a:lstStyle/>
          <a:p>
            <a:pPr eaLnBrk="1" hangingPunct="1"/>
            <a:r>
              <a:rPr lang="zh-CN" altLang="en-US" sz="3600" b="1" dirty="0">
                <a:solidFill>
                  <a:srgbClr val="0058A8"/>
                </a:solidFill>
                <a:latin typeface="微软雅黑" panose="020B0503020204020204" pitchFamily="34" charset="-122"/>
                <a:ea typeface="微软雅黑" panose="020B0503020204020204" pitchFamily="34" charset="-122"/>
              </a:rPr>
              <a:t>第五节  脑  干</a:t>
            </a:r>
          </a:p>
        </p:txBody>
      </p:sp>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3258142" y="2495314"/>
            <a:ext cx="4587240" cy="3247877"/>
          </a:xfrm>
          <a:prstGeom prst="rect">
            <a:avLst/>
          </a:prstGeom>
          <a:noFill/>
        </p:spPr>
        <p:txBody>
          <a:bodyPr wrap="square">
            <a:spAutoFit/>
          </a:bodyPr>
          <a:lstStyle/>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一、脑干的位置</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二、脑干的外形</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三、脑干的内部结构</a:t>
            </a:r>
            <a:endParaRPr lang="en-US" altLang="zh-CN" sz="2800" b="1" dirty="0">
              <a:solidFill>
                <a:schemeClr val="accent5"/>
              </a:solidFill>
              <a:latin typeface="微软雅黑" panose="020B0503020204020204" pitchFamily="34" charset="-122"/>
              <a:ea typeface="微软雅黑" panose="020B0503020204020204" pitchFamily="34" charset="-122"/>
            </a:endParaRPr>
          </a:p>
          <a:p>
            <a:pPr eaLnBrk="1" hangingPunct="1">
              <a:lnSpc>
                <a:spcPct val="150000"/>
              </a:lnSpc>
              <a:spcBef>
                <a:spcPct val="50000"/>
              </a:spcBef>
              <a:buFontTx/>
              <a:buNone/>
            </a:pPr>
            <a:r>
              <a:rPr lang="zh-CN" altLang="en-US" sz="2800" b="1" dirty="0">
                <a:solidFill>
                  <a:schemeClr val="accent5"/>
                </a:solidFill>
                <a:latin typeface="微软雅黑" panose="020B0503020204020204" pitchFamily="34" charset="-122"/>
                <a:ea typeface="微软雅黑" panose="020B0503020204020204" pitchFamily="34" charset="-122"/>
              </a:rPr>
              <a:t>四、脑干的功能</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185783" y="871958"/>
            <a:ext cx="2104568"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脑的组成</a:t>
            </a:r>
          </a:p>
        </p:txBody>
      </p:sp>
      <p:sp>
        <p:nvSpPr>
          <p:cNvPr id="6" name="TextBox 3"/>
          <p:cNvSpPr txBox="1"/>
          <p:nvPr/>
        </p:nvSpPr>
        <p:spPr>
          <a:xfrm>
            <a:off x="369117" y="2015008"/>
            <a:ext cx="4622333" cy="2145908"/>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000" kern="0" dirty="0">
                <a:solidFill>
                  <a:srgbClr val="000000"/>
                </a:solidFill>
                <a:latin typeface="Times New Roman" panose="02020603050405020304" pitchFamily="18" charset="0"/>
                <a:ea typeface="方正宋黑_GBK" panose="02000000000000000000" pitchFamily="65" charset="-122"/>
                <a:cs typeface="Times New Roman" panose="02020603050405020304" pitchFamily="18" charset="0"/>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脑(brain,encephalon)位于颅腔内, 可分为端脑、间脑、小脑、中脑、脑桥和延髓6个部分。通常把中脑、脑桥和延髓合称为</a:t>
            </a:r>
            <a:r>
              <a:rPr lang="zh-CN" altLang="en-US"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脑干</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5" descr="textimage330.jpeg"/>
          <p:cNvPicPr>
            <a:picLocks noChangeAspect="1"/>
          </p:cNvPicPr>
          <p:nvPr/>
        </p:nvPicPr>
        <p:blipFill>
          <a:blip r:embed="rId2"/>
          <a:stretch>
            <a:fillRect/>
          </a:stretch>
        </p:blipFill>
        <p:spPr>
          <a:xfrm>
            <a:off x="5167618" y="2015008"/>
            <a:ext cx="3917218" cy="3144221"/>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一、脑干的位置</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6" name="TextBox 3"/>
          <p:cNvSpPr txBox="1"/>
          <p:nvPr/>
        </p:nvSpPr>
        <p:spPr>
          <a:xfrm>
            <a:off x="551031" y="1411001"/>
            <a:ext cx="8041938" cy="1591911"/>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000" kern="0" dirty="0">
                <a:solidFill>
                  <a:srgbClr val="000000"/>
                </a:solidFill>
                <a:latin typeface="Times New Roman" panose="02020603050405020304" pitchFamily="65" charset="-122"/>
                <a:ea typeface="方正宋黑_GBK" panose="02000000000000000000" pitchFamily="65" charset="-122"/>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位于颅后窝,鞍背和斜坡的后上方。上界以视束与间脑毗邻,向下经枕骨大孔连接脊髓,背面与小脑相连,它们之间的空腔为第四脑室。</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4" descr="textimage331.jpeg"/>
          <p:cNvPicPr>
            <a:picLocks noChangeAspect="1"/>
          </p:cNvPicPr>
          <p:nvPr/>
        </p:nvPicPr>
        <p:blipFill>
          <a:blip r:embed="rId2"/>
          <a:stretch>
            <a:fillRect/>
          </a:stretch>
        </p:blipFill>
        <p:spPr>
          <a:xfrm>
            <a:off x="2332140" y="2895408"/>
            <a:ext cx="5018632" cy="3262111"/>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447404"/>
            <a:ext cx="178375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(一)延髓</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pic>
        <p:nvPicPr>
          <p:cNvPr id="7" name="图片 4" descr="textimage332.jpeg"/>
          <p:cNvPicPr>
            <a:picLocks noChangeAspect="1"/>
          </p:cNvPicPr>
          <p:nvPr/>
        </p:nvPicPr>
        <p:blipFill>
          <a:blip r:embed="rId2"/>
          <a:stretch>
            <a:fillRect/>
          </a:stretch>
        </p:blipFill>
        <p:spPr>
          <a:xfrm>
            <a:off x="3655558" y="1753299"/>
            <a:ext cx="4045943" cy="4030501"/>
          </a:xfrm>
          <a:prstGeom prst="rect">
            <a:avLst/>
          </a:prstGeom>
        </p:spPr>
      </p:pic>
      <p:sp>
        <p:nvSpPr>
          <p:cNvPr id="8" name="文本框 7"/>
          <p:cNvSpPr txBox="1"/>
          <p:nvPr/>
        </p:nvSpPr>
        <p:spPr>
          <a:xfrm>
            <a:off x="847751" y="2357576"/>
            <a:ext cx="1548636" cy="576248"/>
          </a:xfrm>
          <a:prstGeom prst="rect">
            <a:avLst/>
          </a:prstGeom>
          <a:noFill/>
        </p:spPr>
        <p:txBody>
          <a:bodyPr wrap="square">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1.腹侧面</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7"/>
          <p:cNvSpPr>
            <a:spLocks noChangeArrowheads="1"/>
          </p:cNvSpPr>
          <p:nvPr/>
        </p:nvSpPr>
        <p:spPr bwMode="auto">
          <a:xfrm>
            <a:off x="1116192" y="3175414"/>
            <a:ext cx="1199163" cy="1497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锥体</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000" dirty="0">
                <a:latin typeface="宋体" panose="02010600030101010101" pitchFamily="2" charset="-122"/>
                <a:ea typeface="宋体" panose="02010600030101010101" pitchFamily="2" charset="-122"/>
              </a:rPr>
              <a:t>锥体交叉</a:t>
            </a:r>
          </a:p>
          <a:p>
            <a:pPr>
              <a:lnSpc>
                <a:spcPct val="150000"/>
              </a:lnSpc>
            </a:pPr>
            <a:r>
              <a:rPr lang="zh-CN" altLang="en-US" sz="2000" dirty="0">
                <a:latin typeface="宋体" panose="02010600030101010101" pitchFamily="2" charset="-122"/>
                <a:ea typeface="宋体" panose="02010600030101010101" pitchFamily="2" charset="-122"/>
              </a:rPr>
              <a:t>橄榄</a:t>
            </a:r>
            <a:endParaRPr lang="en-US" altLang="zh-CN" sz="2000" dirty="0">
              <a:latin typeface="宋体" panose="02010600030101010101" pitchFamily="2" charset="-122"/>
              <a:ea typeface="宋体" panose="02010600030101010101" pitchFamily="2" charset="-122"/>
            </a:endParaRPr>
          </a:p>
        </p:txBody>
      </p:sp>
      <p:sp>
        <p:nvSpPr>
          <p:cNvPr id="30" name="Line 10"/>
          <p:cNvSpPr>
            <a:spLocks noChangeShapeType="1"/>
          </p:cNvSpPr>
          <p:nvPr/>
        </p:nvSpPr>
        <p:spPr bwMode="auto">
          <a:xfrm>
            <a:off x="1837190" y="3526179"/>
            <a:ext cx="3808602" cy="1157408"/>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31" name="Line 10"/>
          <p:cNvSpPr>
            <a:spLocks noChangeShapeType="1"/>
          </p:cNvSpPr>
          <p:nvPr/>
        </p:nvSpPr>
        <p:spPr bwMode="auto">
          <a:xfrm>
            <a:off x="2200362" y="4026716"/>
            <a:ext cx="3588042" cy="1308915"/>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32" name="Line 10"/>
          <p:cNvSpPr>
            <a:spLocks noChangeShapeType="1"/>
          </p:cNvSpPr>
          <p:nvPr/>
        </p:nvSpPr>
        <p:spPr bwMode="auto">
          <a:xfrm>
            <a:off x="1753299" y="4487906"/>
            <a:ext cx="3730655" cy="507775"/>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 descr="textimage333.jpeg"/>
          <p:cNvPicPr>
            <a:picLocks noChangeAspect="1"/>
          </p:cNvPicPr>
          <p:nvPr/>
        </p:nvPicPr>
        <p:blipFill>
          <a:blip r:embed="rId2"/>
          <a:stretch>
            <a:fillRect/>
          </a:stretch>
        </p:blipFill>
        <p:spPr>
          <a:xfrm>
            <a:off x="3632933" y="1732514"/>
            <a:ext cx="3766157" cy="3952469"/>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447404"/>
            <a:ext cx="178375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(一)延髓</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47751" y="2357576"/>
            <a:ext cx="1548636" cy="576248"/>
          </a:xfrm>
          <a:prstGeom prst="rect">
            <a:avLst/>
          </a:prstGeom>
          <a:noFill/>
        </p:spPr>
        <p:txBody>
          <a:bodyPr wrap="square">
            <a:spAutoFit/>
          </a:bodyPr>
          <a:lstStyle/>
          <a:p>
            <a:pPr marL="0" indent="0" eaLnBrk="0" latinLnBrk="1" hangingPunct="0">
              <a:lnSpc>
                <a:spcPct val="150000"/>
              </a:lnSpc>
              <a:spcBef>
                <a:spcPts val="3125"/>
              </a:spcBef>
              <a:buNone/>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.背侧面</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7"/>
          <p:cNvSpPr>
            <a:spLocks noChangeArrowheads="1"/>
          </p:cNvSpPr>
          <p:nvPr/>
        </p:nvSpPr>
        <p:spPr bwMode="auto">
          <a:xfrm>
            <a:off x="970592" y="3121563"/>
            <a:ext cx="1548636" cy="1667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薄束结节楔束结节小脑下脚</a:t>
            </a:r>
          </a:p>
        </p:txBody>
      </p:sp>
      <p:sp>
        <p:nvSpPr>
          <p:cNvPr id="12" name="Line 10"/>
          <p:cNvSpPr>
            <a:spLocks noChangeShapeType="1"/>
          </p:cNvSpPr>
          <p:nvPr/>
        </p:nvSpPr>
        <p:spPr bwMode="auto">
          <a:xfrm>
            <a:off x="2323750" y="3498210"/>
            <a:ext cx="3154262" cy="1508300"/>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4" name="Line 10"/>
          <p:cNvSpPr>
            <a:spLocks noChangeShapeType="1"/>
          </p:cNvSpPr>
          <p:nvPr/>
        </p:nvSpPr>
        <p:spPr bwMode="auto">
          <a:xfrm>
            <a:off x="2323750" y="4110605"/>
            <a:ext cx="2952925" cy="695423"/>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5" name="Line 10"/>
          <p:cNvSpPr>
            <a:spLocks noChangeShapeType="1"/>
          </p:cNvSpPr>
          <p:nvPr/>
        </p:nvSpPr>
        <p:spPr bwMode="auto">
          <a:xfrm>
            <a:off x="2323751" y="4555222"/>
            <a:ext cx="2818700" cy="153530"/>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447404"/>
            <a:ext cx="178375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(二)脑桥</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pic>
        <p:nvPicPr>
          <p:cNvPr id="7" name="图片 4" descr="textimage332.jpeg"/>
          <p:cNvPicPr>
            <a:picLocks noChangeAspect="1"/>
          </p:cNvPicPr>
          <p:nvPr/>
        </p:nvPicPr>
        <p:blipFill>
          <a:blip r:embed="rId2"/>
          <a:stretch>
            <a:fillRect/>
          </a:stretch>
        </p:blipFill>
        <p:spPr>
          <a:xfrm>
            <a:off x="3655558" y="1753299"/>
            <a:ext cx="4045943" cy="4030501"/>
          </a:xfrm>
          <a:prstGeom prst="rect">
            <a:avLst/>
          </a:prstGeom>
        </p:spPr>
      </p:pic>
      <p:sp>
        <p:nvSpPr>
          <p:cNvPr id="8" name="文本框 7"/>
          <p:cNvSpPr txBox="1"/>
          <p:nvPr/>
        </p:nvSpPr>
        <p:spPr>
          <a:xfrm>
            <a:off x="847751" y="2357576"/>
            <a:ext cx="1548636" cy="576248"/>
          </a:xfrm>
          <a:prstGeom prst="rect">
            <a:avLst/>
          </a:prstGeom>
          <a:noFill/>
        </p:spPr>
        <p:txBody>
          <a:bodyPr wrap="square">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1.腹侧面</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7"/>
          <p:cNvSpPr>
            <a:spLocks noChangeArrowheads="1"/>
          </p:cNvSpPr>
          <p:nvPr/>
        </p:nvSpPr>
        <p:spPr bwMode="auto">
          <a:xfrm>
            <a:off x="980722" y="3157890"/>
            <a:ext cx="1783750" cy="2221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基底部</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基底沟</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小脑中脚</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延髓脑桥沟</a:t>
            </a:r>
          </a:p>
        </p:txBody>
      </p:sp>
      <p:sp>
        <p:nvSpPr>
          <p:cNvPr id="10" name="Line 10"/>
          <p:cNvSpPr>
            <a:spLocks noChangeShapeType="1"/>
          </p:cNvSpPr>
          <p:nvPr/>
        </p:nvSpPr>
        <p:spPr bwMode="auto">
          <a:xfrm>
            <a:off x="2046915" y="3512904"/>
            <a:ext cx="3330427" cy="530352"/>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2" name="Line 10"/>
          <p:cNvSpPr>
            <a:spLocks noChangeShapeType="1"/>
          </p:cNvSpPr>
          <p:nvPr/>
        </p:nvSpPr>
        <p:spPr bwMode="auto">
          <a:xfrm>
            <a:off x="2046915" y="4074089"/>
            <a:ext cx="3724712" cy="194682"/>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4" name="Line 10"/>
          <p:cNvSpPr>
            <a:spLocks noChangeShapeType="1"/>
          </p:cNvSpPr>
          <p:nvPr/>
        </p:nvSpPr>
        <p:spPr bwMode="auto">
          <a:xfrm flipV="1">
            <a:off x="2332139" y="4473128"/>
            <a:ext cx="2634143" cy="70666"/>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5" name="Line 10"/>
          <p:cNvSpPr>
            <a:spLocks noChangeShapeType="1"/>
          </p:cNvSpPr>
          <p:nvPr/>
        </p:nvSpPr>
        <p:spPr bwMode="auto">
          <a:xfrm flipV="1">
            <a:off x="2642532" y="4515072"/>
            <a:ext cx="3011649" cy="597782"/>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3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 descr="textimage333.jpeg"/>
          <p:cNvPicPr>
            <a:picLocks noChangeAspect="1"/>
          </p:cNvPicPr>
          <p:nvPr/>
        </p:nvPicPr>
        <p:blipFill>
          <a:blip r:embed="rId2"/>
          <a:stretch>
            <a:fillRect/>
          </a:stretch>
        </p:blipFill>
        <p:spPr>
          <a:xfrm>
            <a:off x="3632933" y="1732514"/>
            <a:ext cx="3766157" cy="3952469"/>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447404"/>
            <a:ext cx="178375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(二)脑桥</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47751" y="2357576"/>
            <a:ext cx="1548636" cy="576248"/>
          </a:xfrm>
          <a:prstGeom prst="rect">
            <a:avLst/>
          </a:prstGeom>
          <a:noFill/>
        </p:spPr>
        <p:txBody>
          <a:bodyPr wrap="square">
            <a:spAutoFit/>
          </a:bodyPr>
          <a:lstStyle/>
          <a:p>
            <a:pPr marL="0" indent="0" eaLnBrk="0" latinLnBrk="1" hangingPunct="0">
              <a:lnSpc>
                <a:spcPct val="150000"/>
              </a:lnSpc>
              <a:spcBef>
                <a:spcPts val="3125"/>
              </a:spcBef>
              <a:buNone/>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.背侧面</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7"/>
          <p:cNvSpPr>
            <a:spLocks noChangeArrowheads="1"/>
          </p:cNvSpPr>
          <p:nvPr/>
        </p:nvSpPr>
        <p:spPr bwMode="auto">
          <a:xfrm>
            <a:off x="1091069" y="3172612"/>
            <a:ext cx="1548636" cy="1667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上髓帆</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小脑上脚小脑中脚</a:t>
            </a:r>
          </a:p>
        </p:txBody>
      </p:sp>
      <p:sp>
        <p:nvSpPr>
          <p:cNvPr id="12" name="Line 10"/>
          <p:cNvSpPr>
            <a:spLocks noChangeShapeType="1"/>
          </p:cNvSpPr>
          <p:nvPr/>
        </p:nvSpPr>
        <p:spPr bwMode="auto">
          <a:xfrm flipV="1">
            <a:off x="2513944" y="3867325"/>
            <a:ext cx="2762732" cy="169708"/>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4" name="Line 10"/>
          <p:cNvSpPr>
            <a:spLocks noChangeShapeType="1"/>
          </p:cNvSpPr>
          <p:nvPr/>
        </p:nvSpPr>
        <p:spPr bwMode="auto">
          <a:xfrm flipV="1">
            <a:off x="2513944" y="4118994"/>
            <a:ext cx="2343282" cy="503340"/>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7" name="Line 10"/>
          <p:cNvSpPr>
            <a:spLocks noChangeShapeType="1"/>
          </p:cNvSpPr>
          <p:nvPr/>
        </p:nvSpPr>
        <p:spPr bwMode="auto">
          <a:xfrm>
            <a:off x="2147583" y="3526427"/>
            <a:ext cx="3422708" cy="156791"/>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447404"/>
            <a:ext cx="178375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(三)中脑</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pic>
        <p:nvPicPr>
          <p:cNvPr id="7" name="图片 4" descr="textimage332.jpeg"/>
          <p:cNvPicPr>
            <a:picLocks noChangeAspect="1"/>
          </p:cNvPicPr>
          <p:nvPr/>
        </p:nvPicPr>
        <p:blipFill>
          <a:blip r:embed="rId2"/>
          <a:stretch>
            <a:fillRect/>
          </a:stretch>
        </p:blipFill>
        <p:spPr>
          <a:xfrm>
            <a:off x="3655558" y="1753299"/>
            <a:ext cx="4045943" cy="4030501"/>
          </a:xfrm>
          <a:prstGeom prst="rect">
            <a:avLst/>
          </a:prstGeom>
        </p:spPr>
      </p:pic>
      <p:sp>
        <p:nvSpPr>
          <p:cNvPr id="8" name="文本框 7"/>
          <p:cNvSpPr txBox="1"/>
          <p:nvPr/>
        </p:nvSpPr>
        <p:spPr>
          <a:xfrm>
            <a:off x="847751" y="2357576"/>
            <a:ext cx="1548636" cy="576248"/>
          </a:xfrm>
          <a:prstGeom prst="rect">
            <a:avLst/>
          </a:prstGeom>
          <a:noFill/>
        </p:spPr>
        <p:txBody>
          <a:bodyPr wrap="square">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1.腹侧面</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7"/>
          <p:cNvSpPr>
            <a:spLocks noChangeArrowheads="1"/>
          </p:cNvSpPr>
          <p:nvPr/>
        </p:nvSpPr>
        <p:spPr bwMode="auto">
          <a:xfrm>
            <a:off x="1063000" y="3172612"/>
            <a:ext cx="1548636" cy="1667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大脑脚</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脚间窝</a:t>
            </a:r>
            <a:endParaRPr lang="en-US" altLang="zh-CN" sz="2400" dirty="0">
              <a:latin typeface="宋体" panose="02010600030101010101" pitchFamily="2" charset="-122"/>
              <a:ea typeface="宋体" panose="02010600030101010101" pitchFamily="2" charset="-122"/>
            </a:endParaRPr>
          </a:p>
          <a:p>
            <a:pPr>
              <a:lnSpc>
                <a:spcPct val="150000"/>
              </a:lnSpc>
            </a:pPr>
            <a:endParaRPr lang="zh-CN" altLang="en-US" sz="2400" dirty="0">
              <a:latin typeface="宋体" panose="02010600030101010101" pitchFamily="2" charset="-122"/>
              <a:ea typeface="宋体" panose="02010600030101010101" pitchFamily="2" charset="-122"/>
            </a:endParaRPr>
          </a:p>
        </p:txBody>
      </p:sp>
      <p:sp>
        <p:nvSpPr>
          <p:cNvPr id="10" name="Line 10"/>
          <p:cNvSpPr>
            <a:spLocks noChangeShapeType="1"/>
          </p:cNvSpPr>
          <p:nvPr/>
        </p:nvSpPr>
        <p:spPr bwMode="auto">
          <a:xfrm flipV="1">
            <a:off x="2114025" y="3438979"/>
            <a:ext cx="3070371" cy="151509"/>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2" name="Line 10"/>
          <p:cNvSpPr>
            <a:spLocks noChangeShapeType="1"/>
          </p:cNvSpPr>
          <p:nvPr/>
        </p:nvSpPr>
        <p:spPr bwMode="auto">
          <a:xfrm flipV="1">
            <a:off x="2114025" y="3438978"/>
            <a:ext cx="3615657" cy="604277"/>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 descr="textimage333.jpeg"/>
          <p:cNvPicPr>
            <a:picLocks noChangeAspect="1"/>
          </p:cNvPicPr>
          <p:nvPr/>
        </p:nvPicPr>
        <p:blipFill>
          <a:blip r:embed="rId2"/>
          <a:stretch>
            <a:fillRect/>
          </a:stretch>
        </p:blipFill>
        <p:spPr>
          <a:xfrm>
            <a:off x="3632933" y="1732514"/>
            <a:ext cx="3766157" cy="3952469"/>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447404"/>
            <a:ext cx="178375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(三)中脑</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47751" y="2357576"/>
            <a:ext cx="1548636" cy="576248"/>
          </a:xfrm>
          <a:prstGeom prst="rect">
            <a:avLst/>
          </a:prstGeom>
          <a:noFill/>
        </p:spPr>
        <p:txBody>
          <a:bodyPr wrap="square">
            <a:spAutoFit/>
          </a:bodyPr>
          <a:lstStyle/>
          <a:p>
            <a:pPr marL="0" indent="0" eaLnBrk="0" latinLnBrk="1" hangingPunct="0">
              <a:lnSpc>
                <a:spcPct val="150000"/>
              </a:lnSpc>
              <a:spcBef>
                <a:spcPts val="3125"/>
              </a:spcBef>
              <a:buNone/>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.背侧面</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7"/>
          <p:cNvSpPr>
            <a:spLocks noChangeArrowheads="1"/>
          </p:cNvSpPr>
          <p:nvPr/>
        </p:nvSpPr>
        <p:spPr bwMode="auto">
          <a:xfrm>
            <a:off x="2155005" y="3222572"/>
            <a:ext cx="1199163" cy="1113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上丘</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下丘</a:t>
            </a:r>
            <a:endParaRPr lang="en-US" altLang="zh-CN" sz="2400" dirty="0">
              <a:latin typeface="宋体" panose="02010600030101010101" pitchFamily="2" charset="-122"/>
              <a:ea typeface="宋体" panose="02010600030101010101" pitchFamily="2" charset="-122"/>
            </a:endParaRPr>
          </a:p>
        </p:txBody>
      </p:sp>
      <p:sp>
        <p:nvSpPr>
          <p:cNvPr id="12" name="Line 10"/>
          <p:cNvSpPr>
            <a:spLocks noChangeShapeType="1"/>
          </p:cNvSpPr>
          <p:nvPr/>
        </p:nvSpPr>
        <p:spPr bwMode="auto">
          <a:xfrm flipV="1">
            <a:off x="2894202" y="3103927"/>
            <a:ext cx="2449586" cy="478171"/>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4" name="Line 10"/>
          <p:cNvSpPr>
            <a:spLocks noChangeShapeType="1"/>
          </p:cNvSpPr>
          <p:nvPr/>
        </p:nvSpPr>
        <p:spPr bwMode="auto">
          <a:xfrm flipV="1">
            <a:off x="2964025" y="3305261"/>
            <a:ext cx="2379762" cy="796955"/>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6" name="Text Box 14"/>
          <p:cNvSpPr txBox="1">
            <a:spLocks noChangeArrowheads="1"/>
          </p:cNvSpPr>
          <p:nvPr/>
        </p:nvSpPr>
        <p:spPr bwMode="auto">
          <a:xfrm>
            <a:off x="777286" y="3264858"/>
            <a:ext cx="1415772" cy="1113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pPr>
            <a:r>
              <a:rPr lang="zh-CN" altLang="en-US" sz="2400" dirty="0">
                <a:latin typeface="宋体" panose="02010600030101010101" pitchFamily="2" charset="-122"/>
                <a:ea typeface="宋体" panose="02010600030101010101" pitchFamily="2" charset="-122"/>
              </a:rPr>
              <a:t>四叠体</a:t>
            </a:r>
            <a:r>
              <a:rPr lang="en-US" altLang="zh-CN" sz="2400" dirty="0">
                <a:latin typeface="宋体" panose="02010600030101010101" pitchFamily="2" charset="-122"/>
                <a:ea typeface="宋体" panose="02010600030101010101" pitchFamily="2" charset="-122"/>
              </a:rPr>
              <a:t>/</a:t>
            </a:r>
          </a:p>
          <a:p>
            <a:pPr>
              <a:lnSpc>
                <a:spcPct val="150000"/>
              </a:lnSpc>
            </a:pPr>
            <a:r>
              <a:rPr lang="zh-CN" altLang="en-US" sz="2400" dirty="0">
                <a:latin typeface="宋体" panose="02010600030101010101" pitchFamily="2" charset="-122"/>
                <a:ea typeface="宋体" panose="02010600030101010101" pitchFamily="2" charset="-122"/>
              </a:rPr>
              <a:t>中脑顶盖</a:t>
            </a:r>
          </a:p>
        </p:txBody>
      </p:sp>
      <p:sp>
        <p:nvSpPr>
          <p:cNvPr id="17" name="AutoShape 13"/>
          <p:cNvSpPr/>
          <p:nvPr/>
        </p:nvSpPr>
        <p:spPr bwMode="auto">
          <a:xfrm>
            <a:off x="2145619" y="3556931"/>
            <a:ext cx="119814" cy="637564"/>
          </a:xfrm>
          <a:prstGeom prst="leftBrace">
            <a:avLst>
              <a:gd name="adj1" fmla="val 75556"/>
              <a:gd name="adj2" fmla="val 50000"/>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4938" y="1073097"/>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(一) </a:t>
            </a:r>
            <a:r>
              <a:rPr lang="zh-CN" altLang="en-US" sz="2800" b="1" dirty="0">
                <a:solidFill>
                  <a:schemeClr val="accent5"/>
                </a:solidFill>
                <a:latin typeface="微软雅黑" panose="020B0503020204020204" pitchFamily="34" charset="-122"/>
                <a:ea typeface="微软雅黑" panose="020B0503020204020204" pitchFamily="34" charset="-122"/>
              </a:rPr>
              <a:t>臂丛的组成和位置</a:t>
            </a:r>
          </a:p>
        </p:txBody>
      </p:sp>
      <p:sp>
        <p:nvSpPr>
          <p:cNvPr id="4" name="Text Box 19"/>
          <p:cNvSpPr txBox="1">
            <a:spLocks noChangeArrowheads="1"/>
          </p:cNvSpPr>
          <p:nvPr/>
        </p:nvSpPr>
        <p:spPr bwMode="auto">
          <a:xfrm>
            <a:off x="625207" y="1884668"/>
            <a:ext cx="3368040" cy="3900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zh-CN" altLang="en-US" sz="2400" b="1" kern="0" dirty="0">
                <a:solidFill>
                  <a:srgbClr val="000000"/>
                </a:solidFill>
                <a:cs typeface="Times New Roman" panose="02020603050405020304" pitchFamily="18" charset="0"/>
                <a:sym typeface="+mn-ea"/>
              </a:rPr>
              <a:t>臂丛</a:t>
            </a:r>
            <a:r>
              <a:rPr lang="zh-CN" altLang="en-US" sz="2400" kern="0" dirty="0">
                <a:solidFill>
                  <a:srgbClr val="000000"/>
                </a:solidFill>
                <a:cs typeface="Times New Roman" panose="02020603050405020304" pitchFamily="18" charset="0"/>
                <a:sym typeface="+mn-ea"/>
              </a:rPr>
              <a:t>(brachial plexus)由第5~8颈神经的前支和第1胸神经前支的大</a:t>
            </a:r>
            <a:br>
              <a:rPr lang="zh-CN" altLang="en-US" sz="2400" kern="0" dirty="0">
                <a:solidFill>
                  <a:srgbClr val="000000"/>
                </a:solidFill>
                <a:cs typeface="Times New Roman" panose="02020603050405020304" pitchFamily="18" charset="0"/>
                <a:sym typeface="+mn-ea"/>
              </a:rPr>
            </a:br>
            <a:r>
              <a:rPr lang="zh-CN" altLang="en-US" sz="2400" kern="0" dirty="0">
                <a:solidFill>
                  <a:srgbClr val="000000"/>
                </a:solidFill>
                <a:cs typeface="Times New Roman" panose="02020603050405020304" pitchFamily="18" charset="0"/>
                <a:sym typeface="+mn-ea"/>
              </a:rPr>
              <a:t>部分组成。合成3干穿经斜角肌间隙,每干均分为前、后两股,经锁骨后方进入腋窝包围腋动脉。</a:t>
            </a:r>
            <a:endParaRPr lang="en-US" altLang="zh-CN" sz="2400" kern="0" dirty="0">
              <a:solidFill>
                <a:srgbClr val="000000"/>
              </a:solidFill>
              <a:cs typeface="Times New Roman" panose="02020603050405020304" pitchFamily="18" charset="0"/>
              <a:sym typeface="+mn-ea"/>
            </a:endParaRPr>
          </a:p>
        </p:txBody>
      </p:sp>
      <p:pic>
        <p:nvPicPr>
          <p:cNvPr id="5" name="图片 5" descr="textimage293.jpeg"/>
          <p:cNvPicPr>
            <a:picLocks noChangeAspect="1"/>
          </p:cNvPicPr>
          <p:nvPr/>
        </p:nvPicPr>
        <p:blipFill>
          <a:blip r:embed="rId2"/>
          <a:stretch>
            <a:fillRect/>
          </a:stretch>
        </p:blipFill>
        <p:spPr>
          <a:xfrm>
            <a:off x="4572000" y="1884668"/>
            <a:ext cx="3825380" cy="3405672"/>
          </a:xfrm>
          <a:prstGeom prst="rect">
            <a:avLst/>
          </a:prstGeom>
        </p:spPr>
      </p:pic>
      <p:sp>
        <p:nvSpPr>
          <p:cNvPr id="6" name="文本框 5">
            <a:extLst>
              <a:ext uri="{FF2B5EF4-FFF2-40B4-BE49-F238E27FC236}">
                <a16:creationId xmlns:a16="http://schemas.microsoft.com/office/drawing/2014/main" id="{8B5F866B-0F65-4E4A-933F-4AD01EB30429}"/>
              </a:ext>
            </a:extLst>
          </p:cNvPr>
          <p:cNvSpPr txBox="1"/>
          <p:nvPr/>
        </p:nvSpPr>
        <p:spPr>
          <a:xfrm>
            <a:off x="359698" y="309896"/>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二、臂丛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4" descr="textimage333.jpeg"/>
          <p:cNvPicPr>
            <a:picLocks noChangeAspect="1"/>
          </p:cNvPicPr>
          <p:nvPr/>
        </p:nvPicPr>
        <p:blipFill>
          <a:blip r:embed="rId2"/>
          <a:stretch>
            <a:fillRect/>
          </a:stretch>
        </p:blipFill>
        <p:spPr>
          <a:xfrm>
            <a:off x="3632933" y="1581513"/>
            <a:ext cx="3766157" cy="3952469"/>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447404"/>
            <a:ext cx="178375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(四)菱形窝</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13" name="Rectangle 7"/>
          <p:cNvSpPr>
            <a:spLocks noChangeArrowheads="1"/>
          </p:cNvSpPr>
          <p:nvPr/>
        </p:nvSpPr>
        <p:spPr bwMode="auto">
          <a:xfrm>
            <a:off x="972136" y="2362253"/>
            <a:ext cx="2184808" cy="277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latin typeface="宋体" panose="02010600030101010101" pitchFamily="2" charset="-122"/>
                <a:ea typeface="宋体" panose="02010600030101010101" pitchFamily="2" charset="-122"/>
              </a:rPr>
              <a:t>面神经丘</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前庭区</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髓纹</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舌下神经三角</a:t>
            </a:r>
            <a:endParaRPr lang="en-US" altLang="zh-CN" sz="2400" dirty="0">
              <a:latin typeface="宋体" panose="02010600030101010101" pitchFamily="2" charset="-122"/>
              <a:ea typeface="宋体" panose="02010600030101010101" pitchFamily="2" charset="-122"/>
            </a:endParaRPr>
          </a:p>
          <a:p>
            <a:pPr>
              <a:lnSpc>
                <a:spcPct val="150000"/>
              </a:lnSpc>
            </a:pPr>
            <a:r>
              <a:rPr lang="zh-CN" altLang="en-US" sz="2400" dirty="0">
                <a:latin typeface="宋体" panose="02010600030101010101" pitchFamily="2" charset="-122"/>
                <a:ea typeface="宋体" panose="02010600030101010101" pitchFamily="2" charset="-122"/>
              </a:rPr>
              <a:t>迷走神经三角</a:t>
            </a:r>
            <a:endParaRPr lang="en-US" altLang="zh-CN" sz="2400" dirty="0">
              <a:latin typeface="宋体" panose="02010600030101010101" pitchFamily="2" charset="-122"/>
              <a:ea typeface="宋体" panose="02010600030101010101" pitchFamily="2" charset="-122"/>
            </a:endParaRPr>
          </a:p>
        </p:txBody>
      </p:sp>
      <p:sp>
        <p:nvSpPr>
          <p:cNvPr id="12" name="Line 10"/>
          <p:cNvSpPr>
            <a:spLocks noChangeShapeType="1"/>
          </p:cNvSpPr>
          <p:nvPr/>
        </p:nvSpPr>
        <p:spPr bwMode="auto">
          <a:xfrm>
            <a:off x="2374084" y="2734812"/>
            <a:ext cx="3109562" cy="1363166"/>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5" name="Line 10"/>
          <p:cNvSpPr>
            <a:spLocks noChangeShapeType="1"/>
          </p:cNvSpPr>
          <p:nvPr/>
        </p:nvSpPr>
        <p:spPr bwMode="auto">
          <a:xfrm>
            <a:off x="2063692" y="3239461"/>
            <a:ext cx="3252175" cy="1002303"/>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8" name="Line 10"/>
          <p:cNvSpPr>
            <a:spLocks noChangeShapeType="1"/>
          </p:cNvSpPr>
          <p:nvPr/>
        </p:nvSpPr>
        <p:spPr bwMode="auto">
          <a:xfrm>
            <a:off x="1744910" y="3791621"/>
            <a:ext cx="3570958" cy="584481"/>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9" name="Line 10"/>
          <p:cNvSpPr>
            <a:spLocks noChangeShapeType="1"/>
          </p:cNvSpPr>
          <p:nvPr/>
        </p:nvSpPr>
        <p:spPr bwMode="auto">
          <a:xfrm>
            <a:off x="2948558" y="4376102"/>
            <a:ext cx="2588175" cy="163966"/>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0" name="Line 10"/>
          <p:cNvSpPr>
            <a:spLocks noChangeShapeType="1"/>
          </p:cNvSpPr>
          <p:nvPr/>
        </p:nvSpPr>
        <p:spPr bwMode="auto">
          <a:xfrm flipV="1">
            <a:off x="2915002" y="4587854"/>
            <a:ext cx="2588175" cy="296841"/>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1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376541"/>
            <a:ext cx="247440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(五)第四脑室</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pic>
        <p:nvPicPr>
          <p:cNvPr id="14" name="图片 5" descr="textimage334.jpeg"/>
          <p:cNvPicPr>
            <a:picLocks noChangeAspect="1"/>
          </p:cNvPicPr>
          <p:nvPr/>
        </p:nvPicPr>
        <p:blipFill>
          <a:blip r:embed="rId2"/>
          <a:stretch>
            <a:fillRect/>
          </a:stretch>
        </p:blipFill>
        <p:spPr>
          <a:xfrm>
            <a:off x="4639114" y="1765644"/>
            <a:ext cx="4370664" cy="3612902"/>
          </a:xfrm>
          <a:prstGeom prst="rect">
            <a:avLst/>
          </a:prstGeom>
        </p:spPr>
      </p:pic>
      <p:sp>
        <p:nvSpPr>
          <p:cNvPr id="28" name="TextBox 3"/>
          <p:cNvSpPr txBox="1"/>
          <p:nvPr/>
        </p:nvSpPr>
        <p:spPr>
          <a:xfrm>
            <a:off x="629173" y="2129381"/>
            <a:ext cx="3875714" cy="2699906"/>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000" kern="0" dirty="0">
                <a:solidFill>
                  <a:srgbClr val="000000"/>
                </a:solidFill>
                <a:latin typeface="Times New Roman" panose="02020603050405020304" pitchFamily="65" charset="-122"/>
                <a:ea typeface="方正宋黑_GBK" panose="02000000000000000000" pitchFamily="65" charset="-122"/>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是延髓、脑桥和小脑之间的室腔,呈锥体形,底即菱形窝。顶前部由小脑上脚及前髓帆形成,后部由后髓帆和第四脑室脉络组织形成。</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二、脑干的外形</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376541"/>
            <a:ext cx="2474400"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(五)第四脑室</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pic>
        <p:nvPicPr>
          <p:cNvPr id="14" name="图片 5" descr="textimage334.jpeg"/>
          <p:cNvPicPr>
            <a:picLocks noChangeAspect="1"/>
          </p:cNvPicPr>
          <p:nvPr/>
        </p:nvPicPr>
        <p:blipFill>
          <a:blip r:embed="rId2"/>
          <a:stretch>
            <a:fillRect/>
          </a:stretch>
        </p:blipFill>
        <p:spPr>
          <a:xfrm>
            <a:off x="4572000" y="1823164"/>
            <a:ext cx="4370664" cy="3612902"/>
          </a:xfrm>
          <a:prstGeom prst="rect">
            <a:avLst/>
          </a:prstGeom>
        </p:spPr>
      </p:pic>
      <p:grpSp>
        <p:nvGrpSpPr>
          <p:cNvPr id="2" name="组合 1"/>
          <p:cNvGrpSpPr/>
          <p:nvPr/>
        </p:nvGrpSpPr>
        <p:grpSpPr>
          <a:xfrm>
            <a:off x="730194" y="2372878"/>
            <a:ext cx="3741342" cy="2112244"/>
            <a:chOff x="512339" y="2880646"/>
            <a:chExt cx="3741342" cy="2112244"/>
          </a:xfrm>
        </p:grpSpPr>
        <p:sp>
          <p:nvSpPr>
            <p:cNvPr id="17" name="Rectangle 3"/>
            <p:cNvSpPr>
              <a:spLocks noChangeArrowheads="1"/>
            </p:cNvSpPr>
            <p:nvPr/>
          </p:nvSpPr>
          <p:spPr bwMode="auto">
            <a:xfrm>
              <a:off x="2786613" y="4324833"/>
              <a:ext cx="1467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b="1" dirty="0">
                  <a:solidFill>
                    <a:srgbClr val="C00000"/>
                  </a:solidFill>
                  <a:latin typeface="黑体" panose="02010609060101010101" pitchFamily="49" charset="-122"/>
                  <a:ea typeface="黑体" panose="02010609060101010101" pitchFamily="49" charset="-122"/>
                </a:rPr>
                <a:t>蛛网膜下隙</a:t>
              </a:r>
            </a:p>
          </p:txBody>
        </p:sp>
        <p:sp>
          <p:nvSpPr>
            <p:cNvPr id="21" name="Line 4"/>
            <p:cNvSpPr>
              <a:spLocks noChangeShapeType="1"/>
            </p:cNvSpPr>
            <p:nvPr/>
          </p:nvSpPr>
          <p:spPr bwMode="auto">
            <a:xfrm>
              <a:off x="2248711" y="4156187"/>
              <a:ext cx="537901" cy="368702"/>
            </a:xfrm>
            <a:prstGeom prst="line">
              <a:avLst/>
            </a:prstGeom>
            <a:noFill/>
            <a:ln w="28575">
              <a:solidFill>
                <a:srgbClr val="C000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solidFill>
                  <a:srgbClr val="C00000"/>
                </a:solidFill>
                <a:latin typeface="黑体" panose="02010609060101010101" pitchFamily="49" charset="-122"/>
                <a:ea typeface="黑体" panose="02010609060101010101" pitchFamily="49" charset="-122"/>
              </a:endParaRPr>
            </a:p>
          </p:txBody>
        </p:sp>
        <p:sp>
          <p:nvSpPr>
            <p:cNvPr id="23" name="Text Box 11"/>
            <p:cNvSpPr txBox="1">
              <a:spLocks noChangeArrowheads="1"/>
            </p:cNvSpPr>
            <p:nvPr/>
          </p:nvSpPr>
          <p:spPr bwMode="auto">
            <a:xfrm>
              <a:off x="512339" y="3391323"/>
              <a:ext cx="3544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rgbClr val="C00000"/>
                  </a:solidFill>
                  <a:latin typeface="黑体" panose="02010609060101010101" pitchFamily="49" charset="-122"/>
                  <a:ea typeface="黑体" panose="02010609060101010101" pitchFamily="49" charset="-122"/>
                </a:rPr>
                <a:t>上</a:t>
              </a:r>
              <a:r>
                <a:rPr lang="en-US"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中脑水管</a:t>
              </a:r>
              <a:r>
                <a:rPr lang="en-US"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第三脑室</a:t>
              </a:r>
              <a:endParaRPr lang="zh-CN" altLang="en-US" sz="2000" dirty="0">
                <a:solidFill>
                  <a:srgbClr val="C00000"/>
                </a:solidFill>
                <a:latin typeface="黑体" panose="02010609060101010101" pitchFamily="49" charset="-122"/>
                <a:ea typeface="黑体" panose="02010609060101010101" pitchFamily="49" charset="-122"/>
              </a:endParaRPr>
            </a:p>
          </p:txBody>
        </p:sp>
        <p:sp>
          <p:nvSpPr>
            <p:cNvPr id="24" name="Text Box 12"/>
            <p:cNvSpPr txBox="1">
              <a:spLocks noChangeArrowheads="1"/>
            </p:cNvSpPr>
            <p:nvPr/>
          </p:nvSpPr>
          <p:spPr bwMode="auto">
            <a:xfrm>
              <a:off x="548246" y="2880646"/>
              <a:ext cx="18662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Aft>
                  <a:spcPct val="25000"/>
                </a:spcAft>
              </a:pPr>
              <a:r>
                <a:rPr lang="zh-CN" altLang="en-US" sz="2000" b="1" dirty="0">
                  <a:solidFill>
                    <a:srgbClr val="C00000"/>
                  </a:solidFill>
                  <a:latin typeface="黑体" panose="02010609060101010101" pitchFamily="49" charset="-122"/>
                  <a:ea typeface="黑体" panose="02010609060101010101" pitchFamily="49" charset="-122"/>
                </a:rPr>
                <a:t>下</a:t>
              </a:r>
              <a:r>
                <a:rPr lang="en-US"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中央管 </a:t>
              </a:r>
              <a:endParaRPr lang="zh-CN" altLang="en-US" sz="2000" dirty="0">
                <a:solidFill>
                  <a:srgbClr val="C00000"/>
                </a:solidFill>
                <a:latin typeface="黑体" panose="02010609060101010101" pitchFamily="49" charset="-122"/>
                <a:ea typeface="黑体" panose="02010609060101010101" pitchFamily="49" charset="-122"/>
              </a:endParaRPr>
            </a:p>
          </p:txBody>
        </p:sp>
        <p:sp>
          <p:nvSpPr>
            <p:cNvPr id="25" name="Text Box 13"/>
            <p:cNvSpPr txBox="1">
              <a:spLocks noChangeArrowheads="1"/>
            </p:cNvSpPr>
            <p:nvPr/>
          </p:nvSpPr>
          <p:spPr bwMode="auto">
            <a:xfrm>
              <a:off x="548246" y="3935052"/>
              <a:ext cx="17363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rgbClr val="C00000"/>
                  </a:solidFill>
                  <a:latin typeface="黑体" panose="02010609060101010101" pitchFamily="49" charset="-122"/>
                  <a:ea typeface="黑体" panose="02010609060101010101" pitchFamily="49" charset="-122"/>
                </a:rPr>
                <a:t>后</a:t>
              </a:r>
              <a:r>
                <a:rPr lang="en-US"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正中孔</a:t>
              </a:r>
              <a:endParaRPr lang="zh-CN" altLang="en-US" sz="2000" dirty="0">
                <a:solidFill>
                  <a:srgbClr val="C00000"/>
                </a:solidFill>
                <a:latin typeface="黑体" panose="02010609060101010101" pitchFamily="49" charset="-122"/>
                <a:ea typeface="黑体" panose="02010609060101010101" pitchFamily="49" charset="-122"/>
              </a:endParaRPr>
            </a:p>
          </p:txBody>
        </p:sp>
        <p:sp>
          <p:nvSpPr>
            <p:cNvPr id="26" name="Text Box 14"/>
            <p:cNvSpPr txBox="1">
              <a:spLocks noChangeArrowheads="1"/>
            </p:cNvSpPr>
            <p:nvPr/>
          </p:nvSpPr>
          <p:spPr bwMode="auto">
            <a:xfrm>
              <a:off x="548246" y="4592780"/>
              <a:ext cx="1736373"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000" b="1" dirty="0">
                  <a:solidFill>
                    <a:srgbClr val="C00000"/>
                  </a:solidFill>
                  <a:latin typeface="黑体" panose="02010609060101010101" pitchFamily="49" charset="-122"/>
                  <a:ea typeface="黑体" panose="02010609060101010101" pitchFamily="49" charset="-122"/>
                </a:rPr>
                <a:t>侧</a:t>
              </a:r>
              <a:r>
                <a:rPr lang="zh-CN" altLang="zh-CN" sz="2000" b="1" dirty="0">
                  <a:solidFill>
                    <a:srgbClr val="C00000"/>
                  </a:solidFill>
                  <a:latin typeface="黑体" panose="02010609060101010101" pitchFamily="49" charset="-122"/>
                  <a:ea typeface="黑体" panose="02010609060101010101" pitchFamily="49" charset="-122"/>
                </a:rPr>
                <a:t>----</a:t>
              </a:r>
              <a:r>
                <a:rPr lang="zh-CN" altLang="en-US" sz="2000" b="1" dirty="0">
                  <a:solidFill>
                    <a:srgbClr val="C00000"/>
                  </a:solidFill>
                  <a:latin typeface="黑体" panose="02010609060101010101" pitchFamily="49" charset="-122"/>
                  <a:ea typeface="黑体" panose="02010609060101010101" pitchFamily="49" charset="-122"/>
                </a:rPr>
                <a:t>外侧</a:t>
              </a:r>
              <a:r>
                <a:rPr lang="zh-CN" altLang="zh-CN" sz="2000" b="1" dirty="0">
                  <a:solidFill>
                    <a:srgbClr val="C00000"/>
                  </a:solidFill>
                  <a:latin typeface="黑体" panose="02010609060101010101" pitchFamily="49" charset="-122"/>
                  <a:ea typeface="黑体" panose="02010609060101010101" pitchFamily="49" charset="-122"/>
                </a:rPr>
                <a:t>孔</a:t>
              </a:r>
              <a:endParaRPr lang="zh-CN" altLang="zh-CN" sz="2000" dirty="0">
                <a:solidFill>
                  <a:srgbClr val="C00000"/>
                </a:solidFill>
                <a:latin typeface="黑体" panose="02010609060101010101" pitchFamily="49" charset="-122"/>
                <a:ea typeface="黑体" panose="02010609060101010101" pitchFamily="49" charset="-122"/>
              </a:endParaRPr>
            </a:p>
          </p:txBody>
        </p:sp>
        <p:sp>
          <p:nvSpPr>
            <p:cNvPr id="27" name="Line 4"/>
            <p:cNvSpPr>
              <a:spLocks noChangeShapeType="1"/>
            </p:cNvSpPr>
            <p:nvPr/>
          </p:nvSpPr>
          <p:spPr bwMode="auto">
            <a:xfrm flipV="1">
              <a:off x="2181820" y="4592780"/>
              <a:ext cx="617899" cy="200054"/>
            </a:xfrm>
            <a:prstGeom prst="line">
              <a:avLst/>
            </a:prstGeom>
            <a:noFill/>
            <a:ln w="28575">
              <a:solidFill>
                <a:srgbClr val="C000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solidFill>
                  <a:srgbClr val="C00000"/>
                </a:solidFill>
                <a:latin typeface="黑体" panose="02010609060101010101" pitchFamily="49" charset="-122"/>
                <a:ea typeface="黑体" panose="02010609060101010101" pitchFamily="49" charset="-122"/>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764467" y="1650302"/>
            <a:ext cx="7876194" cy="2699906"/>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000" kern="0" dirty="0">
                <a:solidFill>
                  <a:srgbClr val="000000"/>
                </a:solidFill>
                <a:latin typeface="Times New Roman" panose="02020603050405020304" pitchFamily="65" charset="-122"/>
                <a:ea typeface="方正宋黑_GBK" panose="02000000000000000000" pitchFamily="65" charset="-122"/>
              </a:rPr>
              <a:t>    </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脑干内部结构可分为</a:t>
            </a:r>
            <a:r>
              <a:rPr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灰质</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白质</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网状结构</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3部分, 从纵的方向看,灰质不再连贯成柱,而是分化断开,形成机能相似的核团称神经核。脑干的神经核可分为两种:一种是直接和第Ⅲ~Ⅻ对脑神经相连的脑神经核;另一种是不与脑神经相连的其他核团。脑干的白质由上、下行的神经纤维束组成。</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25275" y="1232308"/>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82266" y="1827456"/>
            <a:ext cx="1841384" cy="576248"/>
          </a:xfrm>
          <a:prstGeom prst="rect">
            <a:avLst/>
          </a:prstGeom>
          <a:noFill/>
        </p:spPr>
        <p:txBody>
          <a:bodyPr wrap="square">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1.脑神经核</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Rectangle 14"/>
          <p:cNvSpPr>
            <a:spLocks noChangeArrowheads="1"/>
          </p:cNvSpPr>
          <p:nvPr/>
        </p:nvSpPr>
        <p:spPr bwMode="auto">
          <a:xfrm>
            <a:off x="1636504" y="3842680"/>
            <a:ext cx="1609736" cy="1534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133350">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defRPr/>
            </a:pPr>
            <a:r>
              <a:rPr lang="zh-CN" altLang="en-US" sz="2000" b="1" dirty="0">
                <a:solidFill>
                  <a:srgbClr val="FF0000"/>
                </a:solidFill>
              </a:rPr>
              <a:t>躯体运动核</a:t>
            </a:r>
            <a:endParaRPr lang="zh-CN" altLang="en-US" sz="2000" b="1" dirty="0">
              <a:solidFill>
                <a:srgbClr val="000000"/>
              </a:solidFill>
            </a:endParaRPr>
          </a:p>
          <a:p>
            <a:pPr>
              <a:lnSpc>
                <a:spcPct val="120000"/>
              </a:lnSpc>
              <a:defRPr/>
            </a:pPr>
            <a:r>
              <a:rPr lang="zh-CN" altLang="en-US" sz="2000" b="1" dirty="0">
                <a:solidFill>
                  <a:srgbClr val="FF6600"/>
                </a:solidFill>
              </a:rPr>
              <a:t>内脏运动核</a:t>
            </a:r>
          </a:p>
          <a:p>
            <a:pPr>
              <a:lnSpc>
                <a:spcPct val="120000"/>
              </a:lnSpc>
              <a:defRPr/>
            </a:pPr>
            <a:r>
              <a:rPr lang="zh-CN" altLang="en-US" sz="2000" b="1" dirty="0">
                <a:solidFill>
                  <a:srgbClr val="339966"/>
                </a:solidFill>
              </a:rPr>
              <a:t>内脏感觉核</a:t>
            </a:r>
            <a:endParaRPr lang="zh-CN" altLang="en-US" sz="2000" b="1" dirty="0">
              <a:solidFill>
                <a:srgbClr val="000000"/>
              </a:solidFill>
            </a:endParaRPr>
          </a:p>
          <a:p>
            <a:pPr>
              <a:lnSpc>
                <a:spcPct val="120000"/>
              </a:lnSpc>
              <a:defRPr/>
            </a:pPr>
            <a:r>
              <a:rPr lang="zh-CN" altLang="en-US" sz="2000" b="1" dirty="0">
                <a:solidFill>
                  <a:srgbClr val="0000FF"/>
                </a:solidFill>
              </a:rPr>
              <a:t>躯体感觉核</a:t>
            </a:r>
            <a:endParaRPr lang="zh-CN" altLang="en-US" sz="2000" b="1" dirty="0"/>
          </a:p>
        </p:txBody>
      </p:sp>
      <p:sp>
        <p:nvSpPr>
          <p:cNvPr id="8" name="Rectangle 13"/>
          <p:cNvSpPr>
            <a:spLocks noChangeArrowheads="1"/>
          </p:cNvSpPr>
          <p:nvPr/>
        </p:nvSpPr>
        <p:spPr bwMode="auto">
          <a:xfrm>
            <a:off x="868668" y="2298754"/>
            <a:ext cx="7193151"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lang="en-US" altLang="zh-CN" b="1" dirty="0">
                <a:cs typeface="Times New Roman" panose="02020603050405020304" pitchFamily="18" charset="0"/>
              </a:rPr>
              <a:t>   </a:t>
            </a:r>
            <a:r>
              <a:rPr lang="zh-CN" altLang="en-US" b="1" dirty="0">
                <a:cs typeface="Times New Roman" panose="02020603050405020304" pitchFamily="18" charset="0"/>
              </a:rPr>
              <a:t>脑干内有与第 </a:t>
            </a:r>
            <a:r>
              <a:rPr lang="en-US" altLang="zh-CN" b="1" dirty="0">
                <a:solidFill>
                  <a:srgbClr val="FF6600"/>
                </a:solidFill>
                <a:cs typeface="Times New Roman" panose="02020603050405020304" pitchFamily="18" charset="0"/>
              </a:rPr>
              <a:t>Ⅲ-Ⅻ</a:t>
            </a:r>
            <a:r>
              <a:rPr lang="zh-CN" altLang="en-US" b="1" dirty="0">
                <a:cs typeface="Times New Roman" panose="02020603050405020304" pitchFamily="18" charset="0"/>
              </a:rPr>
              <a:t>对脑神经有关的脑神经核，与脑神经的纤维成分对应可分为四种：</a:t>
            </a:r>
          </a:p>
        </p:txBody>
      </p:sp>
      <p:sp>
        <p:nvSpPr>
          <p:cNvPr id="9" name="AutoShape 12"/>
          <p:cNvSpPr/>
          <p:nvPr/>
        </p:nvSpPr>
        <p:spPr bwMode="auto">
          <a:xfrm flipH="1">
            <a:off x="1650886" y="4024084"/>
            <a:ext cx="104145" cy="1171524"/>
          </a:xfrm>
          <a:prstGeom prst="rightBrace">
            <a:avLst>
              <a:gd name="adj1" fmla="val 176480"/>
              <a:gd name="adj2" fmla="val 48097"/>
            </a:avLst>
          </a:prstGeom>
          <a:noFill/>
          <a:ln w="28575">
            <a:solidFill>
              <a:srgbClr val="000000"/>
            </a:solidFill>
            <a:round/>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p>
        </p:txBody>
      </p:sp>
      <p:pic>
        <p:nvPicPr>
          <p:cNvPr id="12" name="图片 5" descr="textimage335.jpeg"/>
          <p:cNvPicPr>
            <a:picLocks noChangeAspect="1"/>
          </p:cNvPicPr>
          <p:nvPr/>
        </p:nvPicPr>
        <p:blipFill>
          <a:blip r:embed="rId2"/>
          <a:stretch>
            <a:fillRect/>
          </a:stretch>
        </p:blipFill>
        <p:spPr>
          <a:xfrm>
            <a:off x="4147631" y="3429000"/>
            <a:ext cx="3588091" cy="2738575"/>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42396" y="1806340"/>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脑神经核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663516" y="2427976"/>
            <a:ext cx="28015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1</a:t>
            </a:r>
            <a:r>
              <a:rPr lang="zh-CN" altLang="en-US" dirty="0">
                <a:cs typeface="Times New Roman" panose="02020603050405020304" pitchFamily="18" charset="0"/>
              </a:rPr>
              <a:t>）</a:t>
            </a:r>
            <a:r>
              <a:rPr lang="zh-CN" altLang="en-US" dirty="0">
                <a:latin typeface="宋体" panose="02010600030101010101" pitchFamily="2" charset="-122"/>
              </a:rPr>
              <a:t>躯体运动核</a:t>
            </a:r>
            <a:endParaRPr lang="en-US" altLang="zh-CN" dirty="0">
              <a:latin typeface="宋体" panose="02010600030101010101" pitchFamily="2" charset="-122"/>
            </a:endParaRPr>
          </a:p>
        </p:txBody>
      </p:sp>
      <p:sp>
        <p:nvSpPr>
          <p:cNvPr id="16" name="Rectangle 3"/>
          <p:cNvSpPr txBox="1">
            <a:spLocks noChangeArrowheads="1"/>
          </p:cNvSpPr>
          <p:nvPr/>
        </p:nvSpPr>
        <p:spPr>
          <a:xfrm>
            <a:off x="1616876" y="2889641"/>
            <a:ext cx="2108204" cy="34853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zh-CN" altLang="en-US" sz="2000" dirty="0">
                <a:latin typeface="宋体" panose="02010600030101010101" pitchFamily="2" charset="-122"/>
                <a:ea typeface="宋体" panose="02010600030101010101" pitchFamily="2" charset="-122"/>
              </a:rPr>
              <a:t>动眼神经核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滑车神经核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三叉神经运动核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展神经核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面神经核</a:t>
            </a:r>
          </a:p>
          <a:p>
            <a:pPr marL="0" indent="0">
              <a:lnSpc>
                <a:spcPct val="100000"/>
              </a:lnSpc>
              <a:buNone/>
              <a:defRPr/>
            </a:pPr>
            <a:r>
              <a:rPr lang="zh-CN" altLang="en-US" sz="2000" dirty="0">
                <a:solidFill>
                  <a:srgbClr val="FF3399"/>
                </a:solidFill>
                <a:latin typeface="宋体" panose="02010600030101010101" pitchFamily="2" charset="-122"/>
                <a:ea typeface="宋体" panose="02010600030101010101" pitchFamily="2" charset="-122"/>
              </a:rPr>
              <a:t>疑核</a:t>
            </a:r>
            <a:r>
              <a:rPr lang="zh-CN" altLang="en-US" sz="2000" dirty="0">
                <a:solidFill>
                  <a:srgbClr val="FF3399"/>
                </a:solidFill>
                <a:effectLst>
                  <a:outerShdw blurRad="38100" dist="38100" dir="2700000" algn="tl">
                    <a:srgbClr val="000000"/>
                  </a:outerShdw>
                </a:effectLst>
                <a:latin typeface="宋体" panose="02010600030101010101" pitchFamily="2" charset="-122"/>
                <a:ea typeface="宋体" panose="02010600030101010101" pitchFamily="2" charset="-122"/>
              </a:rPr>
              <a:t>　　　</a:t>
            </a:r>
          </a:p>
          <a:p>
            <a:pPr marL="0" indent="0">
              <a:lnSpc>
                <a:spcPct val="100000"/>
              </a:lnSpc>
              <a:buNone/>
              <a:defRPr/>
            </a:pPr>
            <a:r>
              <a:rPr lang="zh-CN" altLang="en-US" sz="2000" dirty="0">
                <a:latin typeface="宋体" panose="02010600030101010101" pitchFamily="2" charset="-122"/>
                <a:ea typeface="宋体" panose="02010600030101010101" pitchFamily="2" charset="-122"/>
              </a:rPr>
              <a:t>副神经核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舌下神经核</a:t>
            </a:r>
          </a:p>
        </p:txBody>
      </p:sp>
      <p:pic>
        <p:nvPicPr>
          <p:cNvPr id="17" name="图片 5" descr="textimage337.jpeg"/>
          <p:cNvPicPr>
            <a:picLocks noChangeAspect="1"/>
          </p:cNvPicPr>
          <p:nvPr/>
        </p:nvPicPr>
        <p:blipFill>
          <a:blip r:embed="rId2"/>
          <a:stretch>
            <a:fillRect/>
          </a:stretch>
        </p:blipFill>
        <p:spPr>
          <a:xfrm>
            <a:off x="4202124" y="1918139"/>
            <a:ext cx="3809994" cy="4329094"/>
          </a:xfrm>
          <a:prstGeom prst="rect">
            <a:avLst/>
          </a:prstGeom>
        </p:spPr>
      </p:pic>
      <p:sp>
        <p:nvSpPr>
          <p:cNvPr id="18" name="Line 10"/>
          <p:cNvSpPr>
            <a:spLocks noChangeShapeType="1"/>
          </p:cNvSpPr>
          <p:nvPr/>
        </p:nvSpPr>
        <p:spPr bwMode="auto">
          <a:xfrm flipV="1">
            <a:off x="3098551" y="2788589"/>
            <a:ext cx="3168417" cy="329888"/>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9" name="Line 10"/>
          <p:cNvSpPr>
            <a:spLocks noChangeShapeType="1"/>
          </p:cNvSpPr>
          <p:nvPr/>
        </p:nvSpPr>
        <p:spPr bwMode="auto">
          <a:xfrm flipV="1">
            <a:off x="2827090" y="4004559"/>
            <a:ext cx="3330427" cy="790743"/>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0" name="Line 10"/>
          <p:cNvSpPr>
            <a:spLocks noChangeShapeType="1"/>
          </p:cNvSpPr>
          <p:nvPr/>
        </p:nvSpPr>
        <p:spPr bwMode="auto">
          <a:xfrm flipV="1">
            <a:off x="3098551" y="2946075"/>
            <a:ext cx="3210100" cy="578120"/>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1" name="Line 10"/>
          <p:cNvSpPr>
            <a:spLocks noChangeShapeType="1"/>
          </p:cNvSpPr>
          <p:nvPr/>
        </p:nvSpPr>
        <p:spPr bwMode="auto">
          <a:xfrm flipV="1">
            <a:off x="3556932" y="3454013"/>
            <a:ext cx="2852257" cy="468502"/>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2" name="Line 10"/>
          <p:cNvSpPr>
            <a:spLocks noChangeShapeType="1"/>
          </p:cNvSpPr>
          <p:nvPr/>
        </p:nvSpPr>
        <p:spPr bwMode="auto">
          <a:xfrm flipV="1">
            <a:off x="2827091" y="3682849"/>
            <a:ext cx="3682766" cy="727427"/>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3" name="Line 10"/>
          <p:cNvSpPr>
            <a:spLocks noChangeShapeType="1"/>
          </p:cNvSpPr>
          <p:nvPr/>
        </p:nvSpPr>
        <p:spPr bwMode="auto">
          <a:xfrm flipV="1">
            <a:off x="2298584" y="4659004"/>
            <a:ext cx="3741490" cy="619373"/>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4" name="Line 10"/>
          <p:cNvSpPr>
            <a:spLocks noChangeShapeType="1"/>
          </p:cNvSpPr>
          <p:nvPr/>
        </p:nvSpPr>
        <p:spPr bwMode="auto">
          <a:xfrm flipV="1">
            <a:off x="2827091" y="5483037"/>
            <a:ext cx="3330427" cy="204188"/>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5" name="Line 10"/>
          <p:cNvSpPr>
            <a:spLocks noChangeShapeType="1"/>
          </p:cNvSpPr>
          <p:nvPr/>
        </p:nvSpPr>
        <p:spPr bwMode="auto">
          <a:xfrm flipV="1">
            <a:off x="3071991" y="4678998"/>
            <a:ext cx="3236659" cy="1419797"/>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linds(horizontal)">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5" descr="textimage336.jpeg"/>
          <p:cNvPicPr>
            <a:picLocks noChangeAspect="1"/>
          </p:cNvPicPr>
          <p:nvPr/>
        </p:nvPicPr>
        <p:blipFill>
          <a:blip r:embed="rId2"/>
          <a:stretch>
            <a:fillRect/>
          </a:stretch>
        </p:blipFill>
        <p:spPr>
          <a:xfrm>
            <a:off x="3794857" y="1822982"/>
            <a:ext cx="4751851" cy="4287501"/>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856674"/>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脑神经核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1" y="2490684"/>
            <a:ext cx="28015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2</a:t>
            </a:r>
            <a:r>
              <a:rPr lang="zh-CN" altLang="en-US" dirty="0">
                <a:cs typeface="Times New Roman" panose="02020603050405020304" pitchFamily="18" charset="0"/>
              </a:rPr>
              <a:t>）内脏运动核</a:t>
            </a:r>
            <a:endParaRPr lang="en-US" altLang="zh-CN" dirty="0">
              <a:cs typeface="Times New Roman" panose="02020603050405020304" pitchFamily="18" charset="0"/>
            </a:endParaRPr>
          </a:p>
        </p:txBody>
      </p:sp>
      <p:sp>
        <p:nvSpPr>
          <p:cNvPr id="16" name="Rectangle 3"/>
          <p:cNvSpPr txBox="1">
            <a:spLocks noChangeArrowheads="1"/>
          </p:cNvSpPr>
          <p:nvPr/>
        </p:nvSpPr>
        <p:spPr>
          <a:xfrm>
            <a:off x="1527941" y="3209642"/>
            <a:ext cx="2108204" cy="1746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zh-CN" altLang="en-US" sz="2000" dirty="0">
                <a:latin typeface="宋体" panose="02010600030101010101" pitchFamily="2" charset="-122"/>
                <a:ea typeface="宋体" panose="02010600030101010101" pitchFamily="2" charset="-122"/>
              </a:rPr>
              <a:t>动眼神经副核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上泌涎核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下泌涎核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迷走神经背核</a:t>
            </a:r>
          </a:p>
        </p:txBody>
      </p:sp>
      <p:sp>
        <p:nvSpPr>
          <p:cNvPr id="18" name="Line 10"/>
          <p:cNvSpPr>
            <a:spLocks noChangeShapeType="1"/>
          </p:cNvSpPr>
          <p:nvPr/>
        </p:nvSpPr>
        <p:spPr bwMode="auto">
          <a:xfrm flipV="1">
            <a:off x="3232646" y="2331357"/>
            <a:ext cx="2801572" cy="1084135"/>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0" name="Line 10"/>
          <p:cNvSpPr>
            <a:spLocks noChangeShapeType="1"/>
          </p:cNvSpPr>
          <p:nvPr/>
        </p:nvSpPr>
        <p:spPr bwMode="auto">
          <a:xfrm>
            <a:off x="2719865" y="3862666"/>
            <a:ext cx="3067330" cy="442349"/>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1" name="Line 10"/>
          <p:cNvSpPr>
            <a:spLocks noChangeShapeType="1"/>
          </p:cNvSpPr>
          <p:nvPr/>
        </p:nvSpPr>
        <p:spPr bwMode="auto">
          <a:xfrm>
            <a:off x="2711476" y="4296627"/>
            <a:ext cx="3109562" cy="166315"/>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2" name="Line 10"/>
          <p:cNvSpPr>
            <a:spLocks noChangeShapeType="1"/>
          </p:cNvSpPr>
          <p:nvPr/>
        </p:nvSpPr>
        <p:spPr bwMode="auto">
          <a:xfrm>
            <a:off x="3215868" y="4734044"/>
            <a:ext cx="2664816" cy="148348"/>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5" descr="textimage336.jpeg"/>
          <p:cNvPicPr>
            <a:picLocks noChangeAspect="1"/>
          </p:cNvPicPr>
          <p:nvPr/>
        </p:nvPicPr>
        <p:blipFill>
          <a:blip r:embed="rId2"/>
          <a:stretch>
            <a:fillRect/>
          </a:stretch>
        </p:blipFill>
        <p:spPr>
          <a:xfrm>
            <a:off x="3624045" y="1739092"/>
            <a:ext cx="4751851" cy="4287501"/>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856674"/>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脑神经核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1" y="2490684"/>
            <a:ext cx="28015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3</a:t>
            </a:r>
            <a:r>
              <a:rPr lang="zh-CN" altLang="en-US" dirty="0">
                <a:cs typeface="Times New Roman" panose="02020603050405020304" pitchFamily="18" charset="0"/>
              </a:rPr>
              <a:t>）内脏感觉核</a:t>
            </a:r>
            <a:endParaRPr lang="en-US" altLang="zh-CN" dirty="0">
              <a:cs typeface="Times New Roman" panose="02020603050405020304" pitchFamily="18" charset="0"/>
            </a:endParaRPr>
          </a:p>
        </p:txBody>
      </p:sp>
      <p:sp>
        <p:nvSpPr>
          <p:cNvPr id="16" name="Rectangle 3"/>
          <p:cNvSpPr txBox="1">
            <a:spLocks noChangeArrowheads="1"/>
          </p:cNvSpPr>
          <p:nvPr/>
        </p:nvSpPr>
        <p:spPr>
          <a:xfrm>
            <a:off x="1527941" y="3209642"/>
            <a:ext cx="2108204" cy="1746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zh-CN" altLang="en-US" sz="2000" dirty="0">
                <a:latin typeface="宋体" panose="02010600030101010101" pitchFamily="2" charset="-122"/>
                <a:ea typeface="宋体" panose="02010600030101010101" pitchFamily="2" charset="-122"/>
              </a:rPr>
              <a:t>孤束核</a:t>
            </a:r>
          </a:p>
        </p:txBody>
      </p:sp>
      <p:sp>
        <p:nvSpPr>
          <p:cNvPr id="18" name="Line 10"/>
          <p:cNvSpPr>
            <a:spLocks noChangeShapeType="1"/>
          </p:cNvSpPr>
          <p:nvPr/>
        </p:nvSpPr>
        <p:spPr bwMode="auto">
          <a:xfrm>
            <a:off x="2557593" y="3396510"/>
            <a:ext cx="3516036" cy="1435549"/>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5" descr="textimage336.jpeg"/>
          <p:cNvPicPr>
            <a:picLocks noChangeAspect="1"/>
          </p:cNvPicPr>
          <p:nvPr/>
        </p:nvPicPr>
        <p:blipFill>
          <a:blip r:embed="rId2"/>
          <a:stretch>
            <a:fillRect/>
          </a:stretch>
        </p:blipFill>
        <p:spPr>
          <a:xfrm>
            <a:off x="4152550" y="1826005"/>
            <a:ext cx="4751851" cy="4287501"/>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856674"/>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脑神经核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1" y="2490684"/>
            <a:ext cx="28015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4</a:t>
            </a:r>
            <a:r>
              <a:rPr lang="zh-CN" altLang="en-US" dirty="0">
                <a:cs typeface="Times New Roman" panose="02020603050405020304" pitchFamily="18" charset="0"/>
              </a:rPr>
              <a:t>）躯体感觉核</a:t>
            </a:r>
            <a:endParaRPr lang="en-US" altLang="zh-CN" dirty="0">
              <a:cs typeface="Times New Roman" panose="02020603050405020304" pitchFamily="18" charset="0"/>
            </a:endParaRPr>
          </a:p>
        </p:txBody>
      </p:sp>
      <p:sp>
        <p:nvSpPr>
          <p:cNvPr id="16" name="Rectangle 3"/>
          <p:cNvSpPr txBox="1">
            <a:spLocks noChangeArrowheads="1"/>
          </p:cNvSpPr>
          <p:nvPr/>
        </p:nvSpPr>
        <p:spPr>
          <a:xfrm>
            <a:off x="1471576" y="3050823"/>
            <a:ext cx="2420916" cy="27795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defRPr/>
            </a:pPr>
            <a:r>
              <a:rPr lang="zh-CN" altLang="en-US" sz="2000" dirty="0">
                <a:latin typeface="宋体" panose="02010600030101010101" pitchFamily="2" charset="-122"/>
                <a:ea typeface="宋体" panose="02010600030101010101" pitchFamily="2" charset="-122"/>
              </a:rPr>
              <a:t>三叉神经感觉核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  三叉神经中脑核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  三叉神经脑桥核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  三叉神经脊束核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前庭神经核</a:t>
            </a:r>
          </a:p>
          <a:p>
            <a:pPr marL="0" indent="0">
              <a:lnSpc>
                <a:spcPct val="100000"/>
              </a:lnSpc>
              <a:buNone/>
              <a:defRPr/>
            </a:pPr>
            <a:r>
              <a:rPr lang="zh-CN" altLang="en-US" sz="2000" dirty="0">
                <a:latin typeface="宋体" panose="02010600030101010101" pitchFamily="2" charset="-122"/>
                <a:ea typeface="宋体" panose="02010600030101010101" pitchFamily="2" charset="-122"/>
              </a:rPr>
              <a:t>蜗神经核</a:t>
            </a:r>
          </a:p>
        </p:txBody>
      </p:sp>
      <p:sp>
        <p:nvSpPr>
          <p:cNvPr id="18" name="Line 10"/>
          <p:cNvSpPr>
            <a:spLocks noChangeShapeType="1"/>
          </p:cNvSpPr>
          <p:nvPr/>
        </p:nvSpPr>
        <p:spPr bwMode="auto">
          <a:xfrm flipV="1">
            <a:off x="3701735" y="3036899"/>
            <a:ext cx="2967514" cy="675763"/>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0" name="Line 10"/>
          <p:cNvSpPr>
            <a:spLocks noChangeShapeType="1"/>
          </p:cNvSpPr>
          <p:nvPr/>
        </p:nvSpPr>
        <p:spPr bwMode="auto">
          <a:xfrm flipV="1">
            <a:off x="3701735" y="3715686"/>
            <a:ext cx="3090464" cy="440456"/>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1" name="Line 10"/>
          <p:cNvSpPr>
            <a:spLocks noChangeShapeType="1"/>
          </p:cNvSpPr>
          <p:nvPr/>
        </p:nvSpPr>
        <p:spPr bwMode="auto">
          <a:xfrm>
            <a:off x="3701736" y="4555222"/>
            <a:ext cx="3017848" cy="346191"/>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22" name="Line 10"/>
          <p:cNvSpPr>
            <a:spLocks noChangeShapeType="1"/>
          </p:cNvSpPr>
          <p:nvPr/>
        </p:nvSpPr>
        <p:spPr bwMode="auto">
          <a:xfrm flipV="1">
            <a:off x="2939031" y="4301691"/>
            <a:ext cx="3663105" cy="684785"/>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
        <p:nvSpPr>
          <p:cNvPr id="12" name="AutoShape 8"/>
          <p:cNvSpPr/>
          <p:nvPr/>
        </p:nvSpPr>
        <p:spPr bwMode="auto">
          <a:xfrm>
            <a:off x="1717691" y="3636829"/>
            <a:ext cx="60776" cy="993894"/>
          </a:xfrm>
          <a:prstGeom prst="leftBrace">
            <a:avLst>
              <a:gd name="adj1" fmla="val 125927"/>
              <a:gd name="adj2" fmla="val 50000"/>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endParaRPr lang="zh-CN" altLang="en-US"/>
          </a:p>
        </p:txBody>
      </p:sp>
      <p:sp>
        <p:nvSpPr>
          <p:cNvPr id="14" name="Line 10"/>
          <p:cNvSpPr>
            <a:spLocks noChangeShapeType="1"/>
          </p:cNvSpPr>
          <p:nvPr/>
        </p:nvSpPr>
        <p:spPr bwMode="auto">
          <a:xfrm flipV="1">
            <a:off x="2673644" y="4440826"/>
            <a:ext cx="4456997" cy="993895"/>
          </a:xfrm>
          <a:prstGeom prst="line">
            <a:avLst/>
          </a:prstGeom>
          <a:noFill/>
          <a:ln w="28575">
            <a:solidFill>
              <a:srgbClr val="015EA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其它神经核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342235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1</a:t>
            </a:r>
            <a:r>
              <a:rPr lang="zh-CN" altLang="en-US" dirty="0">
                <a:cs typeface="Times New Roman" panose="02020603050405020304" pitchFamily="18" charset="0"/>
              </a:rPr>
              <a:t>）薄束核和楔束核</a:t>
            </a:r>
            <a:endParaRPr lang="en-US" altLang="zh-CN" dirty="0">
              <a:cs typeface="Times New Roman" panose="02020603050405020304" pitchFamily="18" charset="0"/>
            </a:endParaRPr>
          </a:p>
        </p:txBody>
      </p:sp>
      <p:sp>
        <p:nvSpPr>
          <p:cNvPr id="16" name="Rectangle 3"/>
          <p:cNvSpPr txBox="1">
            <a:spLocks noChangeArrowheads="1"/>
          </p:cNvSpPr>
          <p:nvPr/>
        </p:nvSpPr>
        <p:spPr>
          <a:xfrm>
            <a:off x="1253463" y="3153478"/>
            <a:ext cx="2941033" cy="18815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位于薄束结节和楔束结节的深面。脊髓的薄束、楔束终于此核，传导本体感觉和精细触觉。</a:t>
            </a:r>
          </a:p>
        </p:txBody>
      </p:sp>
      <p:pic>
        <p:nvPicPr>
          <p:cNvPr id="15" name="图片 5" descr="textimage338.jpeg"/>
          <p:cNvPicPr>
            <a:picLocks noChangeAspect="1"/>
          </p:cNvPicPr>
          <p:nvPr/>
        </p:nvPicPr>
        <p:blipFill>
          <a:blip r:embed="rId2"/>
          <a:stretch>
            <a:fillRect/>
          </a:stretch>
        </p:blipFill>
        <p:spPr>
          <a:xfrm>
            <a:off x="4152550" y="2504651"/>
            <a:ext cx="4606589" cy="2869881"/>
          </a:xfrm>
          <a:prstGeom prst="rect">
            <a:avLst/>
          </a:prstGeom>
        </p:spPr>
      </p:pic>
      <p:sp>
        <p:nvSpPr>
          <p:cNvPr id="2" name="矩形 1"/>
          <p:cNvSpPr/>
          <p:nvPr/>
        </p:nvSpPr>
        <p:spPr>
          <a:xfrm>
            <a:off x="7407479" y="2830574"/>
            <a:ext cx="461394" cy="2308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600426" y="3128311"/>
            <a:ext cx="461394" cy="2308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6549" y="1159431"/>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臂</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464656" y="2019465"/>
            <a:ext cx="4375785" cy="57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1.</a:t>
            </a:r>
            <a:r>
              <a:rPr lang="zh-CN" altLang="en-US" sz="2400" b="1" kern="0" dirty="0">
                <a:solidFill>
                  <a:srgbClr val="000000"/>
                </a:solidFill>
                <a:cs typeface="Times New Roman" panose="02020603050405020304" pitchFamily="18" charset="0"/>
                <a:sym typeface="+mn-ea"/>
              </a:rPr>
              <a:t>胸长神经</a:t>
            </a:r>
            <a:r>
              <a:rPr lang="zh-CN" altLang="en-US" sz="2400" kern="0" dirty="0">
                <a:solidFill>
                  <a:srgbClr val="000000"/>
                </a:solidFill>
                <a:cs typeface="Times New Roman" panose="02020603050405020304" pitchFamily="18" charset="0"/>
                <a:sym typeface="+mn-ea"/>
              </a:rPr>
              <a:t>(long thoracic nerve)</a:t>
            </a:r>
            <a:endParaRPr lang="zh-CN" altLang="en-US" sz="2400" dirty="0">
              <a:cs typeface="Times New Roman" panose="02020603050405020304" pitchFamily="18" charset="0"/>
            </a:endParaRPr>
          </a:p>
        </p:txBody>
      </p:sp>
      <p:sp>
        <p:nvSpPr>
          <p:cNvPr id="5" name="文本框 4"/>
          <p:cNvSpPr txBox="1"/>
          <p:nvPr/>
        </p:nvSpPr>
        <p:spPr>
          <a:xfrm>
            <a:off x="518159" y="2807682"/>
            <a:ext cx="4114800" cy="1569660"/>
          </a:xfrm>
          <a:prstGeom prst="rect">
            <a:avLst/>
          </a:prstGeom>
          <a:noFill/>
        </p:spPr>
        <p:txBody>
          <a:bodyPr wrap="square" rtlCol="0" anchor="t">
            <a:spAutoFit/>
          </a:bodyPr>
          <a:lstStyle/>
          <a:p>
            <a:pPr>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沿前锯肌表面下行,支配该肌。</a:t>
            </a:r>
          </a:p>
          <a:p>
            <a:pPr>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此神经损伤可致前锯肌瘫痪,</a:t>
            </a:r>
          </a:p>
          <a:p>
            <a:pPr>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出现“</a:t>
            </a:r>
            <a:r>
              <a:rPr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翼状肩</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p>
        </p:txBody>
      </p:sp>
      <p:pic>
        <p:nvPicPr>
          <p:cNvPr id="6" name="图片 5" descr="textimage294.jpeg"/>
          <p:cNvPicPr>
            <a:picLocks noChangeAspect="1"/>
          </p:cNvPicPr>
          <p:nvPr/>
        </p:nvPicPr>
        <p:blipFill>
          <a:blip r:embed="rId2"/>
          <a:stretch>
            <a:fillRect/>
          </a:stretch>
        </p:blipFill>
        <p:spPr>
          <a:xfrm>
            <a:off x="4572000" y="2307590"/>
            <a:ext cx="4194810" cy="2569845"/>
          </a:xfrm>
          <a:prstGeom prst="rect">
            <a:avLst/>
          </a:prstGeom>
        </p:spPr>
      </p:pic>
      <p:sp>
        <p:nvSpPr>
          <p:cNvPr id="7" name="文本框 6">
            <a:extLst>
              <a:ext uri="{FF2B5EF4-FFF2-40B4-BE49-F238E27FC236}">
                <a16:creationId xmlns:a16="http://schemas.microsoft.com/office/drawing/2014/main" id="{880DEA94-BB74-447B-9EC3-91CD3AC927A1}"/>
              </a:ext>
            </a:extLst>
          </p:cNvPr>
          <p:cNvSpPr txBox="1"/>
          <p:nvPr/>
        </p:nvSpPr>
        <p:spPr>
          <a:xfrm>
            <a:off x="351309" y="432019"/>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二、臂丛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descr="textimage339.jpeg"/>
          <p:cNvPicPr>
            <a:picLocks noChangeAspect="1"/>
          </p:cNvPicPr>
          <p:nvPr/>
        </p:nvPicPr>
        <p:blipFill>
          <a:blip r:embed="rId2"/>
          <a:stretch>
            <a:fillRect/>
          </a:stretch>
        </p:blipFill>
        <p:spPr>
          <a:xfrm>
            <a:off x="4090164" y="2754158"/>
            <a:ext cx="4794925" cy="2683171"/>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其它神经核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2</a:t>
            </a:r>
            <a:r>
              <a:rPr lang="zh-CN" altLang="en-US" dirty="0">
                <a:cs typeface="Times New Roman" panose="02020603050405020304" pitchFamily="18" charset="0"/>
              </a:rPr>
              <a:t>）脑桥核</a:t>
            </a:r>
            <a:endParaRPr lang="en-US" altLang="zh-CN" dirty="0">
              <a:cs typeface="Times New Roman" panose="02020603050405020304" pitchFamily="18" charset="0"/>
            </a:endParaRPr>
          </a:p>
        </p:txBody>
      </p:sp>
      <p:sp>
        <p:nvSpPr>
          <p:cNvPr id="16" name="Rectangle 3"/>
          <p:cNvSpPr txBox="1">
            <a:spLocks noChangeArrowheads="1"/>
          </p:cNvSpPr>
          <p:nvPr/>
        </p:nvSpPr>
        <p:spPr>
          <a:xfrm>
            <a:off x="1249800" y="3179959"/>
            <a:ext cx="3041700" cy="16637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分散布于脑桥基底部的纤维束之间，是大脑皮质和小脑之间的中继核团。</a:t>
            </a:r>
          </a:p>
        </p:txBody>
      </p:sp>
      <p:sp>
        <p:nvSpPr>
          <p:cNvPr id="2" name="矩形 1"/>
          <p:cNvSpPr/>
          <p:nvPr/>
        </p:nvSpPr>
        <p:spPr>
          <a:xfrm>
            <a:off x="7986319" y="4231535"/>
            <a:ext cx="461394" cy="2308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6" descr="textimage340.jpeg"/>
          <p:cNvPicPr>
            <a:picLocks noChangeAspect="1"/>
          </p:cNvPicPr>
          <p:nvPr/>
        </p:nvPicPr>
        <p:blipFill rotWithShape="1">
          <a:blip r:embed="rId2"/>
          <a:srcRect l="2950"/>
          <a:stretch>
            <a:fillRect/>
          </a:stretch>
        </p:blipFill>
        <p:spPr>
          <a:xfrm>
            <a:off x="4320329" y="2969127"/>
            <a:ext cx="4726020" cy="2370099"/>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其它神经核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3</a:t>
            </a:r>
            <a:r>
              <a:rPr lang="zh-CN" altLang="en-US" dirty="0">
                <a:cs typeface="Times New Roman" panose="02020603050405020304" pitchFamily="18" charset="0"/>
              </a:rPr>
              <a:t>）红核</a:t>
            </a:r>
            <a:endParaRPr lang="en-US" altLang="zh-CN" dirty="0">
              <a:cs typeface="Times New Roman" panose="02020603050405020304" pitchFamily="18" charset="0"/>
            </a:endParaRPr>
          </a:p>
        </p:txBody>
      </p:sp>
      <p:sp>
        <p:nvSpPr>
          <p:cNvPr id="16" name="Rectangle 3"/>
          <p:cNvSpPr txBox="1">
            <a:spLocks noChangeArrowheads="1"/>
          </p:cNvSpPr>
          <p:nvPr/>
        </p:nvSpPr>
        <p:spPr>
          <a:xfrm>
            <a:off x="897623" y="3106748"/>
            <a:ext cx="3514986" cy="24984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位于中脑被盖部，主要接受自小脑发出经小脑上脚并交叉的纤维。由红核发出的纤维在被盖内交叉以后，组成红核脊髓束下行，止于脊髓。</a:t>
            </a:r>
          </a:p>
        </p:txBody>
      </p:sp>
      <p:sp>
        <p:nvSpPr>
          <p:cNvPr id="2" name="矩形 1"/>
          <p:cNvSpPr/>
          <p:nvPr/>
        </p:nvSpPr>
        <p:spPr>
          <a:xfrm>
            <a:off x="8083485" y="4185760"/>
            <a:ext cx="414562" cy="2230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6" descr="textimage340.jpeg"/>
          <p:cNvPicPr>
            <a:picLocks noChangeAspect="1"/>
          </p:cNvPicPr>
          <p:nvPr/>
        </p:nvPicPr>
        <p:blipFill rotWithShape="1">
          <a:blip r:embed="rId2"/>
          <a:srcRect l="2950"/>
          <a:stretch>
            <a:fillRect/>
          </a:stretch>
        </p:blipFill>
        <p:spPr>
          <a:xfrm>
            <a:off x="4572000" y="3106748"/>
            <a:ext cx="4474349" cy="2243886"/>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422356"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(一)脑干的灰质团块</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其它神经核</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4</a:t>
            </a:r>
            <a:r>
              <a:rPr lang="zh-CN" altLang="en-US" dirty="0">
                <a:cs typeface="Times New Roman" panose="02020603050405020304" pitchFamily="18" charset="0"/>
              </a:rPr>
              <a:t>）黑质</a:t>
            </a:r>
            <a:endParaRPr lang="en-US" altLang="zh-CN" dirty="0">
              <a:cs typeface="Times New Roman" panose="02020603050405020304" pitchFamily="18" charset="0"/>
            </a:endParaRPr>
          </a:p>
        </p:txBody>
      </p:sp>
      <p:sp>
        <p:nvSpPr>
          <p:cNvPr id="16" name="Rectangle 3"/>
          <p:cNvSpPr txBox="1">
            <a:spLocks noChangeArrowheads="1"/>
          </p:cNvSpPr>
          <p:nvPr/>
        </p:nvSpPr>
        <p:spPr>
          <a:xfrm>
            <a:off x="1110849" y="3106748"/>
            <a:ext cx="3561819" cy="28829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位于中脑被盖和脚底之间，黑质细胞含有丰富的多巴胺，多巴胺是锥体外系的一种重要递质，当黑质细胞变性而多巴胺量减少到一定程度时，可引起震颤麻痹又称帕金森症。</a:t>
            </a:r>
          </a:p>
        </p:txBody>
      </p:sp>
      <p:sp>
        <p:nvSpPr>
          <p:cNvPr id="2" name="矩形 1"/>
          <p:cNvSpPr/>
          <p:nvPr/>
        </p:nvSpPr>
        <p:spPr>
          <a:xfrm>
            <a:off x="8125430" y="4479375"/>
            <a:ext cx="414562" cy="2230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descr="textimage363.jpeg"/>
          <p:cNvPicPr>
            <a:picLocks noChangeAspect="1"/>
          </p:cNvPicPr>
          <p:nvPr/>
        </p:nvPicPr>
        <p:blipFill>
          <a:blip r:embed="rId2"/>
          <a:stretch>
            <a:fillRect/>
          </a:stretch>
        </p:blipFill>
        <p:spPr>
          <a:xfrm>
            <a:off x="5301842" y="1690500"/>
            <a:ext cx="3016540" cy="4488024"/>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942474"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(二)脑干的白质纤维束</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上行纤维束</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1</a:t>
            </a:r>
            <a:r>
              <a:rPr lang="zh-CN" altLang="en-US" dirty="0">
                <a:cs typeface="Times New Roman" panose="02020603050405020304" pitchFamily="18" charset="0"/>
              </a:rPr>
              <a:t>）内侧丘系</a:t>
            </a:r>
            <a:endParaRPr lang="en-US" altLang="zh-CN" dirty="0">
              <a:cs typeface="Times New Roman" panose="02020603050405020304" pitchFamily="18" charset="0"/>
            </a:endParaRPr>
          </a:p>
        </p:txBody>
      </p:sp>
      <p:sp>
        <p:nvSpPr>
          <p:cNvPr id="16" name="Rectangle 3"/>
          <p:cNvSpPr txBox="1">
            <a:spLocks noChangeArrowheads="1"/>
          </p:cNvSpPr>
          <p:nvPr/>
        </p:nvSpPr>
        <p:spPr>
          <a:xfrm>
            <a:off x="1236684" y="3221875"/>
            <a:ext cx="4065158" cy="192827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薄束核和楔束核发出的纤维，走向中央管的腹侧，在中线越边形成内侧丘系交叉。交叉后的纤维在中线两侧继续上行成为内侧丘系。</a:t>
            </a:r>
          </a:p>
        </p:txBody>
      </p:sp>
      <p:sp>
        <p:nvSpPr>
          <p:cNvPr id="2" name="矩形 1"/>
          <p:cNvSpPr/>
          <p:nvPr/>
        </p:nvSpPr>
        <p:spPr>
          <a:xfrm>
            <a:off x="6917420" y="4278039"/>
            <a:ext cx="481670" cy="243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5" descr="textimage365.jpeg"/>
          <p:cNvPicPr>
            <a:picLocks noChangeAspect="1"/>
          </p:cNvPicPr>
          <p:nvPr/>
        </p:nvPicPr>
        <p:blipFill>
          <a:blip r:embed="rId2"/>
          <a:stretch>
            <a:fillRect/>
          </a:stretch>
        </p:blipFill>
        <p:spPr>
          <a:xfrm>
            <a:off x="5529415" y="1822982"/>
            <a:ext cx="2456907" cy="3498422"/>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942474"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(二)脑干的白质纤维束</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上行纤维束</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2</a:t>
            </a:r>
            <a:r>
              <a:rPr lang="zh-CN" altLang="en-US" dirty="0">
                <a:cs typeface="Times New Roman" panose="02020603050405020304" pitchFamily="18" charset="0"/>
              </a:rPr>
              <a:t>）脊髓丘系</a:t>
            </a:r>
            <a:endParaRPr lang="en-US" altLang="zh-CN" dirty="0">
              <a:cs typeface="Times New Roman" panose="02020603050405020304" pitchFamily="18" charset="0"/>
            </a:endParaRPr>
          </a:p>
        </p:txBody>
      </p:sp>
      <p:sp>
        <p:nvSpPr>
          <p:cNvPr id="16" name="Rectangle 3"/>
          <p:cNvSpPr txBox="1">
            <a:spLocks noChangeArrowheads="1"/>
          </p:cNvSpPr>
          <p:nvPr/>
        </p:nvSpPr>
        <p:spPr>
          <a:xfrm>
            <a:off x="1236684" y="3221875"/>
            <a:ext cx="4065158" cy="9977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脊髓丘脑前、侧束自脊髓上行至脑干后合成一束，又称脊髓丘系。</a:t>
            </a:r>
          </a:p>
        </p:txBody>
      </p:sp>
      <p:sp>
        <p:nvSpPr>
          <p:cNvPr id="14" name="矩形 13"/>
          <p:cNvSpPr/>
          <p:nvPr/>
        </p:nvSpPr>
        <p:spPr>
          <a:xfrm>
            <a:off x="6952374" y="3328566"/>
            <a:ext cx="481670" cy="2436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802585" y="3266006"/>
            <a:ext cx="781247" cy="325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b="1" dirty="0">
                <a:solidFill>
                  <a:schemeClr val="tx1"/>
                </a:solidFill>
                <a:latin typeface="楷体" panose="02010609060101010101" pitchFamily="49" charset="-122"/>
                <a:ea typeface="楷体" panose="02010609060101010101" pitchFamily="49" charset="-122"/>
              </a:rPr>
              <a:t>脊髓丘系</a:t>
            </a:r>
          </a:p>
        </p:txBody>
      </p:sp>
      <p:sp>
        <p:nvSpPr>
          <p:cNvPr id="2" name="矩形 1"/>
          <p:cNvSpPr/>
          <p:nvPr/>
        </p:nvSpPr>
        <p:spPr>
          <a:xfrm>
            <a:off x="6952373" y="3307186"/>
            <a:ext cx="481670" cy="2436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5" descr="textimage366.jpeg"/>
          <p:cNvPicPr>
            <a:picLocks noChangeAspect="1"/>
          </p:cNvPicPr>
          <p:nvPr/>
        </p:nvPicPr>
        <p:blipFill>
          <a:blip r:embed="rId2"/>
          <a:stretch>
            <a:fillRect/>
          </a:stretch>
        </p:blipFill>
        <p:spPr>
          <a:xfrm>
            <a:off x="4615708" y="1626120"/>
            <a:ext cx="4166497" cy="4195840"/>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942474"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(二)脑干的白质纤维束</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上行纤维束</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3</a:t>
            </a:r>
            <a:r>
              <a:rPr lang="zh-CN" altLang="en-US" dirty="0">
                <a:cs typeface="Times New Roman" panose="02020603050405020304" pitchFamily="18" charset="0"/>
              </a:rPr>
              <a:t>）三叉丘系</a:t>
            </a:r>
            <a:endParaRPr lang="en-US" altLang="zh-CN" dirty="0">
              <a:cs typeface="Times New Roman" panose="02020603050405020304" pitchFamily="18" charset="0"/>
            </a:endParaRPr>
          </a:p>
        </p:txBody>
      </p:sp>
      <p:sp>
        <p:nvSpPr>
          <p:cNvPr id="16" name="Rectangle 3"/>
          <p:cNvSpPr txBox="1">
            <a:spLocks noChangeArrowheads="1"/>
          </p:cNvSpPr>
          <p:nvPr/>
        </p:nvSpPr>
        <p:spPr>
          <a:xfrm>
            <a:off x="1236684" y="3221875"/>
            <a:ext cx="3016534" cy="163535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由三叉神经脊束核及三叉神经脑桥核发出的纤维越边交叉到对侧上行组成。</a:t>
            </a:r>
          </a:p>
        </p:txBody>
      </p:sp>
      <p:sp>
        <p:nvSpPr>
          <p:cNvPr id="2" name="矩形 1"/>
          <p:cNvSpPr/>
          <p:nvPr/>
        </p:nvSpPr>
        <p:spPr>
          <a:xfrm>
            <a:off x="6878758" y="3452070"/>
            <a:ext cx="629389" cy="27264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5" descr="textimage368.jpeg"/>
          <p:cNvPicPr>
            <a:picLocks noChangeAspect="1"/>
          </p:cNvPicPr>
          <p:nvPr/>
        </p:nvPicPr>
        <p:blipFill>
          <a:blip r:embed="rId2"/>
          <a:stretch>
            <a:fillRect/>
          </a:stretch>
        </p:blipFill>
        <p:spPr>
          <a:xfrm>
            <a:off x="5564776" y="1761126"/>
            <a:ext cx="3369499" cy="4550352"/>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942474"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(二)脑干的白质纤维束</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上行纤维束</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4</a:t>
            </a:r>
            <a:r>
              <a:rPr lang="zh-CN" altLang="en-US" dirty="0">
                <a:cs typeface="Times New Roman" panose="02020603050405020304" pitchFamily="18" charset="0"/>
              </a:rPr>
              <a:t>）外侧丘系</a:t>
            </a:r>
            <a:endParaRPr lang="en-US" altLang="zh-CN" dirty="0">
              <a:cs typeface="Times New Roman" panose="02020603050405020304" pitchFamily="18" charset="0"/>
            </a:endParaRPr>
          </a:p>
        </p:txBody>
      </p:sp>
      <p:sp>
        <p:nvSpPr>
          <p:cNvPr id="16" name="Rectangle 3"/>
          <p:cNvSpPr txBox="1">
            <a:spLocks noChangeArrowheads="1"/>
          </p:cNvSpPr>
          <p:nvPr/>
        </p:nvSpPr>
        <p:spPr>
          <a:xfrm>
            <a:off x="1236683" y="3221875"/>
            <a:ext cx="4215947" cy="280980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蜗神经核发出的横行纤维，大部分穿过纵行的内侧丘系，交叉至对侧，形成斜方体。斜方体的纤维在脑桥被盖部腹外侧折向上行形成外侧丘系。也有部分纤维未越边直接加入本侧的外侧丘系上行。</a:t>
            </a:r>
          </a:p>
        </p:txBody>
      </p:sp>
      <p:sp>
        <p:nvSpPr>
          <p:cNvPr id="2" name="矩形 1"/>
          <p:cNvSpPr/>
          <p:nvPr/>
        </p:nvSpPr>
        <p:spPr>
          <a:xfrm>
            <a:off x="6132352" y="4655889"/>
            <a:ext cx="461395" cy="2097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5" descr="textimage369.jpeg"/>
          <p:cNvPicPr>
            <a:picLocks noChangeAspect="1"/>
          </p:cNvPicPr>
          <p:nvPr/>
        </p:nvPicPr>
        <p:blipFill>
          <a:blip r:embed="rId2"/>
          <a:stretch>
            <a:fillRect/>
          </a:stretch>
        </p:blipFill>
        <p:spPr>
          <a:xfrm>
            <a:off x="6227775" y="1543574"/>
            <a:ext cx="2407123" cy="4879030"/>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942474"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(二)脑干的白质纤维束</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下行纤维束</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1</a:t>
            </a:r>
            <a:r>
              <a:rPr lang="zh-CN" altLang="en-US" dirty="0">
                <a:cs typeface="Times New Roman" panose="02020603050405020304" pitchFamily="18" charset="0"/>
              </a:rPr>
              <a:t>）锥体束</a:t>
            </a:r>
            <a:endParaRPr lang="en-US" altLang="zh-CN" dirty="0">
              <a:cs typeface="Times New Roman" panose="02020603050405020304" pitchFamily="18" charset="0"/>
            </a:endParaRPr>
          </a:p>
        </p:txBody>
      </p:sp>
      <p:sp>
        <p:nvSpPr>
          <p:cNvPr id="16" name="Rectangle 3"/>
          <p:cNvSpPr txBox="1">
            <a:spLocks noChangeArrowheads="1"/>
          </p:cNvSpPr>
          <p:nvPr/>
        </p:nvSpPr>
        <p:spPr>
          <a:xfrm>
            <a:off x="1154458" y="3035662"/>
            <a:ext cx="5017740" cy="338694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是由大脑皮质发出的支配随意运动的下行运动纤维束，包括</a:t>
            </a:r>
            <a:r>
              <a:rPr lang="zh-CN" altLang="en-US" sz="2000" dirty="0">
                <a:solidFill>
                  <a:srgbClr val="FF0000"/>
                </a:solidFill>
                <a:latin typeface="宋体" panose="02010600030101010101" pitchFamily="2" charset="-122"/>
                <a:ea typeface="宋体" panose="02010600030101010101" pitchFamily="2" charset="-122"/>
              </a:rPr>
              <a:t>皮质脊髓束</a:t>
            </a:r>
            <a:r>
              <a:rPr lang="zh-CN" altLang="en-US" sz="2000" dirty="0">
                <a:latin typeface="宋体" panose="02010600030101010101" pitchFamily="2" charset="-122"/>
                <a:ea typeface="宋体" panose="02010600030101010101" pitchFamily="2" charset="-122"/>
              </a:rPr>
              <a:t>和</a:t>
            </a:r>
            <a:r>
              <a:rPr lang="zh-CN" altLang="en-US" sz="2000" dirty="0">
                <a:solidFill>
                  <a:srgbClr val="FF0000"/>
                </a:solidFill>
                <a:latin typeface="宋体" panose="02010600030101010101" pitchFamily="2" charset="-122"/>
                <a:ea typeface="宋体" panose="02010600030101010101" pitchFamily="2" charset="-122"/>
              </a:rPr>
              <a:t>皮质核束</a:t>
            </a:r>
            <a:r>
              <a:rPr lang="zh-CN" altLang="en-US" sz="2000" dirty="0">
                <a:latin typeface="宋体" panose="02010600030101010101" pitchFamily="2" charset="-122"/>
                <a:ea typeface="宋体" panose="02010600030101010101" pitchFamily="2" charset="-122"/>
              </a:rPr>
              <a:t>。  </a:t>
            </a:r>
            <a:endParaRPr lang="en-US" altLang="zh-CN" sz="2000" dirty="0">
              <a:latin typeface="宋体" panose="02010600030101010101" pitchFamily="2" charset="-122"/>
              <a:ea typeface="宋体" panose="02010600030101010101" pitchFamily="2" charset="-122"/>
            </a:endParaRPr>
          </a:p>
          <a:p>
            <a:pPr marL="0" indent="0">
              <a:lnSpc>
                <a:spcPct val="150000"/>
              </a:lnSpc>
              <a:buNone/>
              <a:defRPr/>
            </a:pPr>
            <a:r>
              <a:rPr lang="en-US" altLang="zh-CN" sz="2000" dirty="0">
                <a:latin typeface="宋体" panose="02010600030101010101" pitchFamily="2" charset="-122"/>
                <a:ea typeface="宋体" panose="02010600030101010101" pitchFamily="2" charset="-122"/>
              </a:rPr>
              <a:t>  </a:t>
            </a:r>
            <a:r>
              <a:rPr lang="zh-CN" altLang="en-US" sz="2000" dirty="0">
                <a:latin typeface="宋体" panose="02010600030101010101" pitchFamily="2" charset="-122"/>
                <a:ea typeface="宋体" panose="02010600030101010101" pitchFamily="2" charset="-122"/>
              </a:rPr>
              <a:t>皮质脊髓束在延髓集聚形成锥体，并在延髓的下段大部分纤维越边形成锥体交叉，交叉后的纤维在脊髓外侧索下行称为皮质脊髓侧束。小部分未交叉的纤维继续沿同侧下行入脊髓前索称皮质脊髓前束。</a:t>
            </a:r>
          </a:p>
        </p:txBody>
      </p:sp>
      <p:sp>
        <p:nvSpPr>
          <p:cNvPr id="2" name="矩形 1"/>
          <p:cNvSpPr/>
          <p:nvPr/>
        </p:nvSpPr>
        <p:spPr>
          <a:xfrm>
            <a:off x="7935985" y="2571763"/>
            <a:ext cx="587230" cy="2013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5" descr="textimage370.jpeg"/>
          <p:cNvPicPr>
            <a:picLocks noChangeAspect="1"/>
          </p:cNvPicPr>
          <p:nvPr/>
        </p:nvPicPr>
        <p:blipFill>
          <a:blip r:embed="rId2"/>
          <a:stretch>
            <a:fillRect/>
          </a:stretch>
        </p:blipFill>
        <p:spPr>
          <a:xfrm>
            <a:off x="5268288" y="1713289"/>
            <a:ext cx="3703451" cy="4226116"/>
          </a:xfrm>
          <a:prstGeom prst="rect">
            <a:avLst/>
          </a:prstGeom>
        </p:spPr>
      </p:pic>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30194" y="1252761"/>
            <a:ext cx="3942474"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(二)脑干的白质纤维束</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25618" y="1923786"/>
            <a:ext cx="2315010" cy="580865"/>
          </a:xfrm>
          <a:prstGeom prst="rect">
            <a:avLst/>
          </a:prstGeom>
          <a:noFill/>
        </p:spPr>
        <p:txBody>
          <a:bodyPr wrap="square">
            <a:spAutoFit/>
          </a:bodyPr>
          <a:lstStyle/>
          <a:p>
            <a:pPr eaLnBrk="0" latinLnBrk="1" hangingPunct="0">
              <a:lnSpc>
                <a:spcPct val="150000"/>
              </a:lnSpc>
              <a:spcBef>
                <a:spcPts val="3125"/>
              </a:spcBef>
            </a:pPr>
            <a:r>
              <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下行纤维束</a:t>
            </a:r>
            <a:endParaRPr lang="en-US" altLang="zh-CN"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3" name="Rectangle 13"/>
          <p:cNvSpPr>
            <a:spLocks noChangeArrowheads="1"/>
          </p:cNvSpPr>
          <p:nvPr/>
        </p:nvSpPr>
        <p:spPr bwMode="auto">
          <a:xfrm>
            <a:off x="563130" y="2599741"/>
            <a:ext cx="24569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1270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cs typeface="Times New Roman" panose="02020603050405020304" pitchFamily="18" charset="0"/>
              </a:rPr>
              <a:t>（</a:t>
            </a:r>
            <a:r>
              <a:rPr lang="en-US" altLang="zh-CN" dirty="0">
                <a:cs typeface="Times New Roman" panose="02020603050405020304" pitchFamily="18" charset="0"/>
              </a:rPr>
              <a:t>1</a:t>
            </a:r>
            <a:r>
              <a:rPr lang="zh-CN" altLang="en-US" dirty="0">
                <a:cs typeface="Times New Roman" panose="02020603050405020304" pitchFamily="18" charset="0"/>
              </a:rPr>
              <a:t>）锥体束</a:t>
            </a:r>
            <a:endParaRPr lang="en-US" altLang="zh-CN" dirty="0">
              <a:cs typeface="Times New Roman" panose="02020603050405020304" pitchFamily="18" charset="0"/>
            </a:endParaRPr>
          </a:p>
        </p:txBody>
      </p:sp>
      <p:sp>
        <p:nvSpPr>
          <p:cNvPr id="16" name="Rectangle 3"/>
          <p:cNvSpPr txBox="1">
            <a:spLocks noChangeArrowheads="1"/>
          </p:cNvSpPr>
          <p:nvPr/>
        </p:nvSpPr>
        <p:spPr>
          <a:xfrm>
            <a:off x="1131391" y="3105086"/>
            <a:ext cx="4220786" cy="19299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皮质核束在下行过程中，陆续分出小束支配双侧脑神经运动核，但面神经核下半（支配睑裂以下表情肌）和舌下神经核主要接受对侧皮质核束的支配。</a:t>
            </a:r>
          </a:p>
        </p:txBody>
      </p:sp>
      <p:sp>
        <p:nvSpPr>
          <p:cNvPr id="2" name="矩形 1"/>
          <p:cNvSpPr/>
          <p:nvPr/>
        </p:nvSpPr>
        <p:spPr>
          <a:xfrm>
            <a:off x="8288321" y="3079918"/>
            <a:ext cx="683417" cy="2253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三、脑干的内部结构</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5" name="TextBox 3"/>
          <p:cNvSpPr txBox="1"/>
          <p:nvPr/>
        </p:nvSpPr>
        <p:spPr>
          <a:xfrm>
            <a:off x="793235" y="1380360"/>
            <a:ext cx="3942474" cy="570221"/>
          </a:xfrm>
          <a:prstGeom prst="rect">
            <a:avLst/>
          </a:prstGeom>
          <a:noFill/>
        </p:spPr>
        <p:txBody>
          <a:bodyPr wrap="square" lIns="0" tIns="0" rIns="0" bIns="0" rtlCol="0">
            <a:spAutoFit/>
          </a:bodyPr>
          <a:lstStyle/>
          <a:p>
            <a:pPr eaLnBrk="0" latinLnBrk="1" hangingPunct="0">
              <a:lnSpc>
                <a:spcPct val="150000"/>
              </a:lnSpc>
              <a:spcBef>
                <a:spcPts val="3125"/>
              </a:spcBef>
            </a:pPr>
            <a:r>
              <a:rPr lang="zh-CN" altLang="en-US" sz="2800" b="1" kern="0" dirty="0">
                <a:solidFill>
                  <a:schemeClr val="accent5"/>
                </a:solidFill>
                <a:latin typeface="微软雅黑" panose="020B0503020204020204" pitchFamily="34" charset="-122"/>
                <a:ea typeface="微软雅黑" panose="020B0503020204020204" pitchFamily="34" charset="-122"/>
              </a:rPr>
              <a:t>(三)网状结构</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16" name="Rectangle 3"/>
          <p:cNvSpPr txBox="1">
            <a:spLocks noChangeArrowheads="1"/>
          </p:cNvSpPr>
          <p:nvPr/>
        </p:nvSpPr>
        <p:spPr>
          <a:xfrm>
            <a:off x="1181725" y="2078180"/>
            <a:ext cx="6611648" cy="25693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脑干中除边界明确的神经核团以及长距离纤维束以外的区域，纤维纵横交错，其间散在有大小不等的细胞团，被称为网状结构。脑干网状结构核团众多，纤维联系广泛，可产生多种神经递质，如去甲肾上腺素、多巴胺及</a:t>
            </a:r>
            <a:r>
              <a:rPr lang="en-US" altLang="zh-CN" sz="2400" dirty="0">
                <a:latin typeface="宋体" panose="02010600030101010101" pitchFamily="2" charset="-122"/>
                <a:ea typeface="宋体" panose="02010600030101010101" pitchFamily="2" charset="-122"/>
              </a:rPr>
              <a:t>5-</a:t>
            </a:r>
            <a:r>
              <a:rPr lang="zh-CN" altLang="en-US" sz="2400" dirty="0">
                <a:latin typeface="宋体" panose="02010600030101010101" pitchFamily="2" charset="-122"/>
                <a:ea typeface="宋体" panose="02010600030101010101" pitchFamily="2" charset="-122"/>
              </a:rPr>
              <a:t>羟色胺等。</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0852" y="1219863"/>
            <a:ext cx="4572000" cy="737235"/>
          </a:xfrm>
          <a:prstGeom prst="rect">
            <a:avLst/>
          </a:prstGeom>
          <a:noFill/>
        </p:spPr>
        <p:txBody>
          <a:bodyPr wrap="square">
            <a:spAutoFit/>
          </a:bodyPr>
          <a:lstStyle/>
          <a:p>
            <a:pPr marL="0" indent="0" eaLnBrk="0" latinLnBrk="1" hangingPunct="0">
              <a:lnSpc>
                <a:spcPct val="150000"/>
              </a:lnSpc>
              <a:spcBef>
                <a:spcPts val="3125"/>
              </a:spcBef>
              <a:buNone/>
            </a:pPr>
            <a:r>
              <a:rPr lang="zh-CN" altLang="en-US" sz="2800" b="1" kern="0" dirty="0">
                <a:solidFill>
                  <a:schemeClr val="accent5"/>
                </a:solidFill>
                <a:latin typeface="微软雅黑" panose="020B0503020204020204" pitchFamily="34" charset="-122"/>
                <a:ea typeface="微软雅黑" panose="020B0503020204020204" pitchFamily="34" charset="-122"/>
              </a:rPr>
              <a:t>(二) 臂</a:t>
            </a:r>
            <a:r>
              <a:rPr lang="zh-CN" altLang="en-US" sz="2800" b="1" dirty="0">
                <a:solidFill>
                  <a:schemeClr val="accent5"/>
                </a:solidFill>
                <a:latin typeface="微软雅黑" panose="020B0503020204020204" pitchFamily="34" charset="-122"/>
                <a:ea typeface="微软雅黑" panose="020B0503020204020204" pitchFamily="34" charset="-122"/>
                <a:sym typeface="+mn-ea"/>
              </a:rPr>
              <a:t>丛的主要分支</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4" name="Text Box 19"/>
          <p:cNvSpPr txBox="1">
            <a:spLocks noChangeArrowheads="1"/>
          </p:cNvSpPr>
          <p:nvPr/>
        </p:nvSpPr>
        <p:spPr bwMode="auto">
          <a:xfrm>
            <a:off x="377190" y="1872312"/>
            <a:ext cx="5042535" cy="57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a:lnSpc>
                <a:spcPct val="150000"/>
              </a:lnSpc>
              <a:spcBef>
                <a:spcPct val="50000"/>
              </a:spcBef>
              <a:buNone/>
            </a:pPr>
            <a:r>
              <a:rPr lang="en-US" altLang="zh-CN" sz="2400" b="1" dirty="0">
                <a:cs typeface="Times New Roman" panose="02020603050405020304" pitchFamily="18" charset="0"/>
              </a:rPr>
              <a:t>2.</a:t>
            </a:r>
            <a:r>
              <a:rPr lang="zh-CN" altLang="en-US" sz="2400" b="1" kern="0" dirty="0">
                <a:solidFill>
                  <a:srgbClr val="000000"/>
                </a:solidFill>
                <a:cs typeface="Times New Roman" panose="02020603050405020304" pitchFamily="18" charset="0"/>
                <a:sym typeface="+mn-ea"/>
              </a:rPr>
              <a:t>肌皮神经</a:t>
            </a:r>
            <a:r>
              <a:rPr lang="zh-CN" altLang="en-US" sz="2400" kern="0" dirty="0">
                <a:solidFill>
                  <a:srgbClr val="000000"/>
                </a:solidFill>
                <a:cs typeface="Times New Roman" panose="02020603050405020304" pitchFamily="18" charset="0"/>
                <a:sym typeface="+mn-ea"/>
              </a:rPr>
              <a:t>(musculocutaneous nerve)</a:t>
            </a:r>
            <a:endParaRPr lang="zh-CN" altLang="en-US" sz="2400" dirty="0">
              <a:cs typeface="Times New Roman" panose="02020603050405020304" pitchFamily="18" charset="0"/>
            </a:endParaRPr>
          </a:p>
        </p:txBody>
      </p:sp>
      <p:sp>
        <p:nvSpPr>
          <p:cNvPr id="5" name="文本框 4"/>
          <p:cNvSpPr txBox="1"/>
          <p:nvPr/>
        </p:nvSpPr>
        <p:spPr>
          <a:xfrm>
            <a:off x="517525" y="2448560"/>
            <a:ext cx="4114800" cy="3599815"/>
          </a:xfrm>
          <a:prstGeom prst="rect">
            <a:avLst/>
          </a:prstGeom>
          <a:noFill/>
        </p:spPr>
        <p:txBody>
          <a:bodyPr wrap="square" rtlCol="0" anchor="t">
            <a:spAutoFit/>
          </a:bodyPr>
          <a:lstStyle/>
          <a:p>
            <a:pPr>
              <a:lnSpc>
                <a:spcPct val="150000"/>
              </a:lnSpc>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自外侧束发出后,斜穿喙肱肌,经肱二头肌与肱肌之间下行,发出肌支支配上述3肌后,</a:t>
            </a:r>
          </a:p>
          <a:p>
            <a:pPr>
              <a:lnSpc>
                <a:spcPct val="150000"/>
              </a:lnSpc>
              <a:spcBef>
                <a:spcPct val="50000"/>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在肘关节稍上方穿出深筋膜,分布于前臂外侧的皮肤,称前臂外侧皮神经。</a:t>
            </a:r>
          </a:p>
        </p:txBody>
      </p:sp>
      <p:pic>
        <p:nvPicPr>
          <p:cNvPr id="6" name="图片 5" descr="textimage294.jpeg"/>
          <p:cNvPicPr>
            <a:picLocks noChangeAspect="1"/>
          </p:cNvPicPr>
          <p:nvPr/>
        </p:nvPicPr>
        <p:blipFill>
          <a:blip r:embed="rId2"/>
          <a:stretch>
            <a:fillRect/>
          </a:stretch>
        </p:blipFill>
        <p:spPr>
          <a:xfrm>
            <a:off x="4572000" y="2658082"/>
            <a:ext cx="4194810" cy="2569845"/>
          </a:xfrm>
          <a:prstGeom prst="rect">
            <a:avLst/>
          </a:prstGeom>
        </p:spPr>
      </p:pic>
      <p:sp>
        <p:nvSpPr>
          <p:cNvPr id="7" name="文本框 6">
            <a:extLst>
              <a:ext uri="{FF2B5EF4-FFF2-40B4-BE49-F238E27FC236}">
                <a16:creationId xmlns:a16="http://schemas.microsoft.com/office/drawing/2014/main" id="{E77822D4-B3EA-4196-93EA-EC90268149BC}"/>
              </a:ext>
            </a:extLst>
          </p:cNvPr>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二、臂丛</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0852" y="427342"/>
            <a:ext cx="4587240" cy="743986"/>
          </a:xfrm>
          <a:prstGeom prst="rect">
            <a:avLst/>
          </a:prstGeom>
          <a:noFill/>
        </p:spPr>
        <p:txBody>
          <a:bodyPr wrap="square">
            <a:spAutoFit/>
          </a:bodyPr>
          <a:lstStyle/>
          <a:p>
            <a:pPr eaLnBrk="1" hangingPunct="1">
              <a:lnSpc>
                <a:spcPct val="150000"/>
              </a:lnSpc>
              <a:spcBef>
                <a:spcPct val="50000"/>
              </a:spcBef>
              <a:buFontTx/>
              <a:buNone/>
            </a:pPr>
            <a:r>
              <a:rPr lang="zh-CN" altLang="en-US" sz="3200" b="1" dirty="0">
                <a:solidFill>
                  <a:srgbClr val="0058A8"/>
                </a:solidFill>
                <a:latin typeface="微软雅黑" panose="020B0503020204020204" pitchFamily="34" charset="-122"/>
                <a:ea typeface="微软雅黑" panose="020B0503020204020204" pitchFamily="34" charset="-122"/>
              </a:rPr>
              <a:t>四、脑干的功能</a:t>
            </a:r>
            <a:endParaRPr lang="en-US" altLang="zh-CN" sz="3200" b="1" dirty="0">
              <a:solidFill>
                <a:srgbClr val="0058A8"/>
              </a:solidFill>
              <a:latin typeface="微软雅黑" panose="020B0503020204020204" pitchFamily="34" charset="-122"/>
              <a:ea typeface="微软雅黑" panose="020B0503020204020204" pitchFamily="34" charset="-122"/>
            </a:endParaRPr>
          </a:p>
        </p:txBody>
      </p:sp>
      <p:sp>
        <p:nvSpPr>
          <p:cNvPr id="16" name="Rectangle 3"/>
          <p:cNvSpPr txBox="1">
            <a:spLocks noChangeArrowheads="1"/>
          </p:cNvSpPr>
          <p:nvPr/>
        </p:nvSpPr>
        <p:spPr>
          <a:xfrm>
            <a:off x="1123002" y="1759398"/>
            <a:ext cx="6611648" cy="25693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defRPr/>
            </a:pPr>
            <a:r>
              <a:rPr lang="zh-CN" altLang="en-US" sz="20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脑干不仅可以参与构成一些简单反射的反射弧（如角膜反射、瞳孔对光反射等），还可以通过与脊髓、小脑、前脑等部位建立的广泛纤维联系，进而调节躯体和内脏的活动。</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4" name="TextBox 3"/>
          <p:cNvSpPr txBox="1"/>
          <p:nvPr/>
        </p:nvSpPr>
        <p:spPr>
          <a:xfrm>
            <a:off x="271303" y="1507490"/>
            <a:ext cx="8315960" cy="986790"/>
          </a:xfrm>
          <a:prstGeom prst="rect">
            <a:avLst/>
          </a:prstGeom>
          <a:noFill/>
        </p:spPr>
        <p:txBody>
          <a:bodyPr wrap="square" lIns="0" tIns="0" rIns="0" bIns="0" rtlCol="0">
            <a:noAutofit/>
          </a:bodyPr>
          <a:lstStyle/>
          <a:p>
            <a:pPr marL="0" indent="0" algn="ctr" eaLnBrk="0" latinLnBrk="1" hangingPunct="0">
              <a:lnSpc>
                <a:spcPct val="150000"/>
              </a:lnSpc>
              <a:spcBef>
                <a:spcPts val="3125"/>
              </a:spcBef>
              <a:buNone/>
            </a:pPr>
            <a:r>
              <a:rPr lang="zh-CN" altLang="en-US" sz="3600" b="1" dirty="0">
                <a:solidFill>
                  <a:srgbClr val="0058A8"/>
                </a:solidFill>
                <a:latin typeface="微软雅黑" panose="020B0503020204020204" pitchFamily="34" charset="-122"/>
                <a:ea typeface="微软雅黑" panose="020B0503020204020204" pitchFamily="34" charset="-122"/>
                <a:cs typeface="+mj-cs"/>
              </a:rPr>
              <a:t>第六节　小　　脑</a:t>
            </a:r>
            <a:endParaRPr lang="zh-CN" altLang="en-US"/>
          </a:p>
        </p:txBody>
      </p:sp>
      <p:sp>
        <p:nvSpPr>
          <p:cNvPr id="6" name="TextBox 3"/>
          <p:cNvSpPr txBox="1"/>
          <p:nvPr/>
        </p:nvSpPr>
        <p:spPr>
          <a:xfrm>
            <a:off x="2984384" y="2494280"/>
            <a:ext cx="5352415" cy="1955215"/>
          </a:xfrm>
          <a:prstGeom prst="rect">
            <a:avLst/>
          </a:prstGeom>
          <a:noFill/>
        </p:spPr>
        <p:txBody>
          <a:bodyPr wrap="square" lIns="91440" tIns="45720" rIns="91440" bIns="45720" rtlCol="0">
            <a:spAutoFit/>
          </a:bodyPr>
          <a:lstStyle/>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一、 小脑的位置和外形</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二、 小脑的内部结构</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三、 小脑的纤维联系和功能</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5" descr="textimage341.jpeg"/>
          <p:cNvPicPr>
            <a:picLocks noChangeAspect="1"/>
          </p:cNvPicPr>
          <p:nvPr/>
        </p:nvPicPr>
        <p:blipFill>
          <a:blip r:embed="rId3"/>
          <a:stretch>
            <a:fillRect/>
          </a:stretch>
        </p:blipFill>
        <p:spPr>
          <a:xfrm>
            <a:off x="5139556" y="1288572"/>
            <a:ext cx="3232150" cy="4914900"/>
          </a:xfrm>
          <a:prstGeom prst="rect">
            <a:avLst/>
          </a:prstGeom>
        </p:spPr>
      </p:pic>
      <p:sp>
        <p:nvSpPr>
          <p:cNvPr id="6" name="TextBox 3"/>
          <p:cNvSpPr txBox="1"/>
          <p:nvPr/>
        </p:nvSpPr>
        <p:spPr>
          <a:xfrm>
            <a:off x="306376" y="711310"/>
            <a:ext cx="4670448" cy="727075"/>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zh-CN" altLang="en-US" sz="3200" b="1" dirty="0">
                <a:solidFill>
                  <a:srgbClr val="0058A8"/>
                </a:solidFill>
                <a:latin typeface="微软雅黑" panose="020B0503020204020204" pitchFamily="34" charset="-122"/>
                <a:ea typeface="微软雅黑" panose="020B0503020204020204" pitchFamily="34" charset="-122"/>
              </a:rPr>
              <a:t>一、小脑的位置和外形</a:t>
            </a:r>
          </a:p>
        </p:txBody>
      </p:sp>
      <p:sp>
        <p:nvSpPr>
          <p:cNvPr id="7" name="TextBox 3"/>
          <p:cNvSpPr txBox="1"/>
          <p:nvPr/>
        </p:nvSpPr>
        <p:spPr>
          <a:xfrm>
            <a:off x="539115" y="1943980"/>
            <a:ext cx="4204970" cy="2466340"/>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zh-CN" altLang="en-US" sz="2400" b="1" dirty="0">
                <a:latin typeface="宋体" panose="02010600030101010101" pitchFamily="2" charset="-122"/>
                <a:ea typeface="宋体" panose="02010600030101010101" pitchFamily="2" charset="-122"/>
              </a:rPr>
              <a:t>小脑(</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cerebellum</a:t>
            </a:r>
            <a:r>
              <a:rPr lang="zh-CN" altLang="en-US" sz="2400" b="1"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位于颅后窝。上面平坦被大脑枕叶遮盖,下面中间凹陷,借</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dirty="0">
                <a:latin typeface="宋体" panose="02010600030101010101" pitchFamily="2" charset="-122"/>
                <a:ea typeface="宋体" panose="02010600030101010101" pitchFamily="2" charset="-122"/>
              </a:rPr>
              <a:t>对小脑脚连于脑干背面。</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86109" y="1850850"/>
            <a:ext cx="3474085" cy="3323590"/>
          </a:xfrm>
          <a:prstGeom prst="rect">
            <a:avLst/>
          </a:prstGeom>
          <a:noFill/>
        </p:spPr>
        <p:txBody>
          <a:bodyPr wrap="square" lIns="0" tIns="0" rIns="0" bIns="0" rtlCol="0">
            <a:spAutoFit/>
          </a:bodyPr>
          <a:lstStyle/>
          <a:p>
            <a:pPr indent="0" eaLnBrk="0" fontAlgn="auto" latinLnBrk="1" hangingPunct="0">
              <a:lnSpc>
                <a:spcPct val="150000"/>
              </a:lnSpc>
              <a:spcBef>
                <a:spcPts val="0"/>
              </a:spcBef>
              <a:buNone/>
            </a:pPr>
            <a:r>
              <a:rPr kumimoji="1"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1.小脑皮质</a:t>
            </a:r>
          </a:p>
          <a:p>
            <a:pPr indent="0" eaLnBrk="0" fontAlgn="auto" latinLnBrk="1" hangingPunct="0">
              <a:lnSpc>
                <a:spcPct val="150000"/>
              </a:lnSpc>
              <a:spcBef>
                <a:spcPts val="0"/>
              </a:spcBef>
              <a:buNone/>
            </a:pPr>
            <a:r>
              <a:rPr kumimoji="1"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kumimoji="1"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小脑</a:t>
            </a:r>
            <a:r>
              <a:rPr kumimoji="1"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髓质</a:t>
            </a:r>
          </a:p>
          <a:p>
            <a:pPr indent="0" eaLnBrk="0" fontAlgn="auto" latinLnBrk="1" hangingPunct="0">
              <a:lnSpc>
                <a:spcPct val="150000"/>
              </a:lnSpc>
              <a:spcBef>
                <a:spcPts val="0"/>
              </a:spcBef>
              <a:buNone/>
            </a:pPr>
            <a:r>
              <a:rPr kumimoji="1"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3.小脑核：</a:t>
            </a:r>
            <a:r>
              <a:rPr kumimoji="1"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有4对,最大的是</a:t>
            </a:r>
            <a:r>
              <a:rPr kumimoji="1"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齿状核</a:t>
            </a:r>
            <a:r>
              <a:rPr kumimoji="1"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,其内侧有</a:t>
            </a:r>
            <a:r>
              <a:rPr kumimoji="1"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栓状核</a:t>
            </a:r>
            <a:r>
              <a:rPr kumimoji="1"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kumimoji="1"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球状核</a:t>
            </a:r>
            <a:r>
              <a:rPr kumimoji="1"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kumimoji="1" lang="zh-CN" altLang="en-US" sz="2400"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顶核</a:t>
            </a:r>
            <a:r>
              <a:rPr kumimoji="1"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位于第4脑室顶的上方。</a:t>
            </a:r>
          </a:p>
        </p:txBody>
      </p:sp>
      <p:sp>
        <p:nvSpPr>
          <p:cNvPr id="4" name="TextBox 3"/>
          <p:cNvSpPr txBox="1"/>
          <p:nvPr/>
        </p:nvSpPr>
        <p:spPr>
          <a:xfrm>
            <a:off x="467995" y="813783"/>
            <a:ext cx="5020310" cy="660052"/>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3200" b="1" dirty="0">
                <a:solidFill>
                  <a:srgbClr val="015EAB"/>
                </a:solidFill>
                <a:latin typeface="微软雅黑" panose="020B0503020204020204" pitchFamily="34" charset="-122"/>
                <a:ea typeface="微软雅黑" panose="020B0503020204020204" pitchFamily="34" charset="-122"/>
                <a:cs typeface="+mn-ea"/>
              </a:rPr>
              <a:t>二、 小脑的内部结构</a:t>
            </a:r>
            <a:endParaRPr lang="zh-CN" altLang="en-US" sz="3200" dirty="0">
              <a:solidFill>
                <a:srgbClr val="015EAB"/>
              </a:solidFill>
            </a:endParaRPr>
          </a:p>
        </p:txBody>
      </p:sp>
      <p:pic>
        <p:nvPicPr>
          <p:cNvPr id="5" name="图片 4" descr="textimage342.jpeg"/>
          <p:cNvPicPr>
            <a:picLocks noChangeAspect="1"/>
          </p:cNvPicPr>
          <p:nvPr/>
        </p:nvPicPr>
        <p:blipFill>
          <a:blip r:embed="rId3"/>
          <a:stretch>
            <a:fillRect/>
          </a:stretch>
        </p:blipFill>
        <p:spPr>
          <a:xfrm>
            <a:off x="4309512" y="2316480"/>
            <a:ext cx="4545965" cy="222504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85441" y="1520568"/>
            <a:ext cx="7602855" cy="2372995"/>
          </a:xfrm>
          <a:prstGeom prst="rect">
            <a:avLst/>
          </a:prstGeom>
          <a:noFill/>
        </p:spPr>
        <p:txBody>
          <a:bodyPr wrap="square" lIns="0" tIns="0" rIns="0" bIns="0" rtlCol="0">
            <a:noAutofit/>
          </a:bodyPr>
          <a:lstStyle/>
          <a:p>
            <a:pPr indent="0" eaLnBrk="0" fontAlgn="auto" latinLnBrk="1" hangingPunct="0">
              <a:lnSpc>
                <a:spcPct val="150000"/>
              </a:lnSpc>
              <a:spcBef>
                <a:spcPts val="0"/>
              </a:spcBef>
              <a:buNone/>
            </a:pPr>
            <a:r>
              <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rPr>
              <a:t>根据小脑的纤维联系和发生进化,可将其分为以下3部分:</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a:p>
            <a:pPr indent="0" eaLnBrk="0" fontAlgn="auto" latinLnBrk="1" hangingPunct="0">
              <a:lnSpc>
                <a:spcPct val="150000"/>
              </a:lnSpc>
              <a:spcBef>
                <a:spcPts val="0"/>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1.前庭小脑(古小脑)</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indent="0" eaLnBrk="0" fontAlgn="auto" latinLnBrk="1" hangingPunct="0">
              <a:lnSpc>
                <a:spcPct val="150000"/>
              </a:lnSpc>
              <a:spcBef>
                <a:spcPts val="0"/>
              </a:spcBef>
              <a:buNone/>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脊髓小脑</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旧小脑</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p>
          <a:p>
            <a:pPr indent="0" eaLnBrk="0" fontAlgn="auto" latinLnBrk="1" hangingPunct="0">
              <a:lnSpc>
                <a:spcPct val="150000"/>
              </a:lnSpc>
              <a:spcBef>
                <a:spcPts val="0"/>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3.大脑小脑(新小脑)</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indent="0" eaLnBrk="0" fontAlgn="auto" latinLnBrk="1" hangingPunct="0">
              <a:lnSpc>
                <a:spcPct val="150000"/>
              </a:lnSpc>
              <a:spcBef>
                <a:spcPts val="0"/>
              </a:spcBef>
              <a:buNone/>
            </a:pPr>
            <a:endParaRPr lang="en-US" altLang="zh-CN" sz="2400" dirty="0">
              <a:latin typeface="宋体" panose="02010600030101010101" pitchFamily="2" charset="-122"/>
              <a:ea typeface="宋体" panose="02010600030101010101" pitchFamily="2" charset="-122"/>
              <a:cs typeface="宋体" panose="02010600030101010101" pitchFamily="2" charset="-122"/>
            </a:endParaRPr>
          </a:p>
        </p:txBody>
      </p:sp>
      <p:sp>
        <p:nvSpPr>
          <p:cNvPr id="4" name="TextBox 3"/>
          <p:cNvSpPr txBox="1"/>
          <p:nvPr/>
        </p:nvSpPr>
        <p:spPr>
          <a:xfrm>
            <a:off x="345272" y="645056"/>
            <a:ext cx="5020310" cy="676910"/>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三、 小脑的纤维联系和功能</a:t>
            </a:r>
            <a:endParaRPr lang="zh-CN" altLang="en-US" sz="3200" b="1" dirty="0">
              <a:solidFill>
                <a:srgbClr val="015EAB"/>
              </a:solidFill>
              <a:latin typeface="微软雅黑" panose="020B0503020204020204" pitchFamily="34" charset="-122"/>
              <a:ea typeface="微软雅黑" panose="020B0503020204020204" pitchFamily="34" charset="-122"/>
              <a:cs typeface="+mn-ea"/>
            </a:endParaRPr>
          </a:p>
          <a:p>
            <a:pPr marL="0" indent="0" eaLnBrk="0" latinLnBrk="1" hangingPunct="0">
              <a:lnSpc>
                <a:spcPct val="150000"/>
              </a:lnSpc>
              <a:spcBef>
                <a:spcPts val="3125"/>
              </a:spcBef>
              <a:buNone/>
            </a:pPr>
            <a:endParaRPr lang="zh-CN" altLang="en-US" sz="3200" dirty="0">
              <a:solidFill>
                <a:srgbClr val="015EAB"/>
              </a:solidFill>
            </a:endParaRPr>
          </a:p>
        </p:txBody>
      </p:sp>
      <p:pic>
        <p:nvPicPr>
          <p:cNvPr id="5" name="图片 5" descr="textimage343.jpeg"/>
          <p:cNvPicPr>
            <a:picLocks noChangeAspect="1"/>
          </p:cNvPicPr>
          <p:nvPr/>
        </p:nvPicPr>
        <p:blipFill>
          <a:blip r:embed="rId3"/>
          <a:stretch>
            <a:fillRect/>
          </a:stretch>
        </p:blipFill>
        <p:spPr>
          <a:xfrm>
            <a:off x="3322553" y="2938692"/>
            <a:ext cx="5768162" cy="2681932"/>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6"/>
          <p:cNvSpPr>
            <a:spLocks noChangeArrowheads="1"/>
          </p:cNvSpPr>
          <p:nvPr/>
        </p:nvSpPr>
        <p:spPr bwMode="auto">
          <a:xfrm>
            <a:off x="0" y="6477000"/>
            <a:ext cx="9144000" cy="381000"/>
          </a:xfrm>
          <a:prstGeom prst="rect">
            <a:avLst/>
          </a:prstGeom>
          <a:solidFill>
            <a:srgbClr val="969696">
              <a:alpha val="39999"/>
            </a:srgbClr>
          </a:solidFill>
          <a:ln w="9525">
            <a:noFill/>
            <a:miter lim="800000"/>
          </a:ln>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4" name="TextBox 3"/>
          <p:cNvSpPr txBox="1"/>
          <p:nvPr/>
        </p:nvSpPr>
        <p:spPr>
          <a:xfrm>
            <a:off x="313352" y="1346835"/>
            <a:ext cx="8315960" cy="986790"/>
          </a:xfrm>
          <a:prstGeom prst="rect">
            <a:avLst/>
          </a:prstGeom>
          <a:noFill/>
        </p:spPr>
        <p:txBody>
          <a:bodyPr wrap="square" lIns="0" tIns="0" rIns="0" bIns="0" rtlCol="0">
            <a:noAutofit/>
          </a:bodyPr>
          <a:lstStyle/>
          <a:p>
            <a:pPr marL="0" indent="0" algn="ctr" eaLnBrk="0" latinLnBrk="1" hangingPunct="0">
              <a:lnSpc>
                <a:spcPct val="150000"/>
              </a:lnSpc>
              <a:spcBef>
                <a:spcPts val="3125"/>
              </a:spcBef>
              <a:buNone/>
            </a:pPr>
            <a:r>
              <a:rPr lang="zh-CN" altLang="en-US" sz="3600" b="1" dirty="0">
                <a:solidFill>
                  <a:srgbClr val="0058A8"/>
                </a:solidFill>
                <a:latin typeface="微软雅黑" panose="020B0503020204020204" pitchFamily="34" charset="-122"/>
                <a:ea typeface="微软雅黑" panose="020B0503020204020204" pitchFamily="34" charset="-122"/>
                <a:cs typeface="+mj-cs"/>
              </a:rPr>
              <a:t>第七节　间　　脑</a:t>
            </a:r>
            <a:endParaRPr lang="zh-CN" altLang="en-US"/>
          </a:p>
        </p:txBody>
      </p:sp>
      <p:sp>
        <p:nvSpPr>
          <p:cNvPr id="6" name="TextBox 3"/>
          <p:cNvSpPr txBox="1"/>
          <p:nvPr/>
        </p:nvSpPr>
        <p:spPr>
          <a:xfrm>
            <a:off x="3156987" y="2333625"/>
            <a:ext cx="3927475" cy="367855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一、背侧丘脑</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二、后丘脑</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三、上丘脑</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四、底丘脑</a:t>
            </a:r>
          </a:p>
          <a:p>
            <a:pPr lvl="0" algn="l" defTabSz="914400">
              <a:lnSpc>
                <a:spcPct val="150000"/>
              </a:lnSpc>
              <a:spcBef>
                <a:spcPts val="0"/>
              </a:spcBef>
              <a:buClrTx/>
              <a:buSzTx/>
              <a:buFontTx/>
              <a:buNone/>
            </a:pPr>
            <a:r>
              <a:rPr lang="zh-CN" altLang="en-US" sz="2800" b="1" dirty="0">
                <a:solidFill>
                  <a:srgbClr val="A02B93"/>
                </a:solidFill>
                <a:latin typeface="微软雅黑" panose="020B0503020204020204" pitchFamily="34" charset="-122"/>
                <a:ea typeface="微软雅黑" panose="020B0503020204020204" pitchFamily="34" charset="-122"/>
                <a:cs typeface="+mn-ea"/>
                <a:sym typeface="+mn-ea"/>
              </a:rPr>
              <a:t>五、下丘脑</a:t>
            </a:r>
          </a:p>
          <a:p>
            <a:pPr lvl="0" algn="l" defTabSz="914400">
              <a:lnSpc>
                <a:spcPct val="150000"/>
              </a:lnSpc>
              <a:spcBef>
                <a:spcPts val="0"/>
              </a:spcBef>
              <a:buClrTx/>
              <a:buSzTx/>
              <a:buFontTx/>
              <a:buNone/>
            </a:pPr>
            <a:endParaRPr lang="zh-CN" altLang="en-US" sz="2800" b="1" dirty="0">
              <a:solidFill>
                <a:schemeClr val="accent4">
                  <a:lumMod val="60000"/>
                  <a:lumOff val="40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65160" y="1440471"/>
            <a:ext cx="3768725" cy="4431665"/>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间脑</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(diencephalon)位于脑干与大脑半球之间，为大脑半球所覆盖，其外侧部与大脑半球实质愈合，上面和内侧面游离。间脑中央有第3脑室，脑室侧壁的中部有一浅沟称下丘脑沟，它是背侧丘脑和下丘脑的分界线。</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descr="textimage331.jpeg"/>
          <p:cNvPicPr>
            <a:picLocks noChangeAspect="1"/>
          </p:cNvPicPr>
          <p:nvPr/>
        </p:nvPicPr>
        <p:blipFill>
          <a:blip r:embed="rId3"/>
          <a:stretch>
            <a:fillRect/>
          </a:stretch>
        </p:blipFill>
        <p:spPr>
          <a:xfrm>
            <a:off x="4133885" y="2197729"/>
            <a:ext cx="4798695" cy="3119120"/>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55282" y="1282540"/>
            <a:ext cx="8433435" cy="2215515"/>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背侧丘脑</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(dorsal thalamus)外侧面连接内囊,背面和内侧面游离。内侧面参与组成第3脑室侧面，左、右丘脑由丘脑间黏合相连。背面形成侧脑室的底。前端狭窄隆凸称丘脑前结节；后端膨大称为枕。</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TextBox 3"/>
          <p:cNvSpPr txBox="1"/>
          <p:nvPr/>
        </p:nvSpPr>
        <p:spPr>
          <a:xfrm>
            <a:off x="212626" y="515934"/>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一、背侧丘脑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pic>
        <p:nvPicPr>
          <p:cNvPr id="4" name="图片 4" descr="textimage332.jpeg"/>
          <p:cNvPicPr>
            <a:picLocks noChangeAspect="1"/>
          </p:cNvPicPr>
          <p:nvPr/>
        </p:nvPicPr>
        <p:blipFill>
          <a:blip r:embed="rId3"/>
          <a:stretch>
            <a:fillRect/>
          </a:stretch>
        </p:blipFill>
        <p:spPr>
          <a:xfrm>
            <a:off x="1856525" y="3473299"/>
            <a:ext cx="2962910" cy="2951480"/>
          </a:xfrm>
          <a:prstGeom prst="rect">
            <a:avLst/>
          </a:prstGeom>
        </p:spPr>
      </p:pic>
      <p:pic>
        <p:nvPicPr>
          <p:cNvPr id="5" name="图片 4" descr="textimage333.jpeg"/>
          <p:cNvPicPr>
            <a:picLocks noChangeAspect="1"/>
          </p:cNvPicPr>
          <p:nvPr/>
        </p:nvPicPr>
        <p:blipFill>
          <a:blip r:embed="rId4"/>
          <a:stretch>
            <a:fillRect/>
          </a:stretch>
        </p:blipFill>
        <p:spPr>
          <a:xfrm>
            <a:off x="5301930" y="3365349"/>
            <a:ext cx="2915285" cy="3059430"/>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5" descr="textimage344.jpeg"/>
          <p:cNvPicPr>
            <a:picLocks noChangeAspect="1"/>
          </p:cNvPicPr>
          <p:nvPr/>
        </p:nvPicPr>
        <p:blipFill>
          <a:blip r:embed="rId3"/>
          <a:stretch>
            <a:fillRect/>
          </a:stretch>
        </p:blipFill>
        <p:spPr>
          <a:xfrm>
            <a:off x="4400234" y="2057377"/>
            <a:ext cx="4605336" cy="2443045"/>
          </a:xfrm>
          <a:prstGeom prst="rect">
            <a:avLst/>
          </a:prstGeom>
        </p:spPr>
      </p:pic>
      <p:sp>
        <p:nvSpPr>
          <p:cNvPr id="3" name="TextBox 3"/>
          <p:cNvSpPr txBox="1"/>
          <p:nvPr/>
        </p:nvSpPr>
        <p:spPr>
          <a:xfrm>
            <a:off x="349674" y="1800516"/>
            <a:ext cx="4050560" cy="2699906"/>
          </a:xfrm>
          <a:prstGeom prst="rect">
            <a:avLst/>
          </a:prstGeom>
          <a:noFill/>
        </p:spPr>
        <p:txBody>
          <a:bodyPr wrap="square" lIns="0" tIns="0" rIns="0" bIns="0" rtlCol="0">
            <a:spAutoFit/>
          </a:bodyPr>
          <a:lstStyle/>
          <a:p>
            <a:pPr marL="0" indent="0" eaLnBrk="0" latinLnBrk="1" hangingPunct="0">
              <a:lnSpc>
                <a:spcPct val="150000"/>
              </a:lnSpc>
              <a:spcBef>
                <a:spcPts val="3125"/>
              </a:spcBef>
              <a:buNone/>
            </a:pP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背侧丘脑背面包着一薄层白质板，并向其内部延伸，形成一“Y”形的内髓板，将背侧丘脑内部的灰质分隔为前核群、内侧核群和外侧核群。</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TextBox 3">
            <a:extLst>
              <a:ext uri="{FF2B5EF4-FFF2-40B4-BE49-F238E27FC236}">
                <a16:creationId xmlns:a16="http://schemas.microsoft.com/office/drawing/2014/main" id="{FA5A1896-C40A-4118-A422-0B306F416158}"/>
              </a:ext>
            </a:extLst>
          </p:cNvPr>
          <p:cNvSpPr txBox="1"/>
          <p:nvPr/>
        </p:nvSpPr>
        <p:spPr>
          <a:xfrm>
            <a:off x="212626" y="515934"/>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一、背侧丘脑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514583" y="1558476"/>
            <a:ext cx="7857490" cy="1300480"/>
          </a:xfrm>
          <a:prstGeom prst="rect">
            <a:avLst/>
          </a:prstGeom>
          <a:noFill/>
        </p:spPr>
        <p:txBody>
          <a:bodyPr wrap="square" lIns="0" tIns="0" rIns="0" bIns="0" rtlCol="0">
            <a:noAutofit/>
          </a:bodyPr>
          <a:lstStyle/>
          <a:p>
            <a:pPr marL="0" indent="0" eaLnBrk="0" latinLnBrk="1" hangingPunct="0">
              <a:lnSpc>
                <a:spcPct val="150000"/>
              </a:lnSpc>
              <a:spcBef>
                <a:spcPts val="3125"/>
              </a:spcBef>
              <a:buNone/>
            </a:pPr>
            <a:r>
              <a:rPr lang="zh-CN" altLang="en-US" sz="2400" b="1"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1.丘脑前核群：</a:t>
            </a:r>
            <a:r>
              <a:rPr lang="zh-CN" altLang="en-US" sz="2400" kern="0" dirty="0">
                <a:solidFill>
                  <a:srgbClr val="000000"/>
                </a:solidFill>
                <a:latin typeface="宋体" panose="02010600030101010101" pitchFamily="2" charset="-122"/>
                <a:ea typeface="宋体" panose="02010600030101010101" pitchFamily="2" charset="-122"/>
                <a:sym typeface="+mn-ea"/>
              </a:rPr>
              <a:t>是边缘系统中的一个重要中继站,发出纤维</a:t>
            </a:r>
            <a:r>
              <a:rPr lang="en-US" altLang="zh-CN" sz="2400" kern="0" dirty="0">
                <a:solidFill>
                  <a:srgbClr val="000000"/>
                </a:solidFill>
                <a:latin typeface="宋体" panose="02010600030101010101" pitchFamily="2" charset="-122"/>
                <a:ea typeface="宋体" panose="02010600030101010101" pitchFamily="2" charset="-122"/>
                <a:sym typeface="+mn-ea"/>
              </a:rPr>
              <a:t>   </a:t>
            </a:r>
            <a:r>
              <a:rPr lang="zh-CN" altLang="en-US" sz="2400" kern="0" dirty="0">
                <a:solidFill>
                  <a:srgbClr val="000000"/>
                </a:solidFill>
                <a:latin typeface="宋体" panose="02010600030101010101" pitchFamily="2" charset="-122"/>
                <a:ea typeface="宋体" panose="02010600030101010101" pitchFamily="2" charset="-122"/>
                <a:sym typeface="+mn-ea"/>
              </a:rPr>
              <a:t>联系大脑皮质的内脏活动区,其功能与内脏活动有关。</a:t>
            </a:r>
            <a:endParaRPr lang="zh-CN" altLang="en-US" sz="2400" kern="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5" descr="textimage344.jpeg"/>
          <p:cNvPicPr>
            <a:picLocks noChangeAspect="1"/>
          </p:cNvPicPr>
          <p:nvPr/>
        </p:nvPicPr>
        <p:blipFill>
          <a:blip r:embed="rId3"/>
          <a:stretch>
            <a:fillRect/>
          </a:stretch>
        </p:blipFill>
        <p:spPr>
          <a:xfrm>
            <a:off x="2176363" y="3026736"/>
            <a:ext cx="5348283" cy="2837169"/>
          </a:xfrm>
          <a:prstGeom prst="rect">
            <a:avLst/>
          </a:prstGeom>
        </p:spPr>
      </p:pic>
      <p:sp>
        <p:nvSpPr>
          <p:cNvPr id="7" name="TextBox 3">
            <a:extLst>
              <a:ext uri="{FF2B5EF4-FFF2-40B4-BE49-F238E27FC236}">
                <a16:creationId xmlns:a16="http://schemas.microsoft.com/office/drawing/2014/main" id="{43EE6A7D-6F72-4D50-AF41-31F7108B75BA}"/>
              </a:ext>
            </a:extLst>
          </p:cNvPr>
          <p:cNvSpPr txBox="1"/>
          <p:nvPr/>
        </p:nvSpPr>
        <p:spPr>
          <a:xfrm>
            <a:off x="212626" y="515934"/>
            <a:ext cx="3927475" cy="799465"/>
          </a:xfrm>
          <a:prstGeom prst="rect">
            <a:avLst/>
          </a:prstGeom>
          <a:noFill/>
        </p:spPr>
        <p:txBody>
          <a:bodyPr wrap="square" lIns="91440" tIns="45720" rIns="91440" bIns="45720" rtlCol="0">
            <a:noAutofit/>
          </a:bodyPr>
          <a:lstStyle/>
          <a:p>
            <a:pPr lvl="0" algn="l" defTabSz="914400">
              <a:lnSpc>
                <a:spcPct val="150000"/>
              </a:lnSpc>
              <a:spcBef>
                <a:spcPts val="0"/>
              </a:spcBef>
              <a:buClrTx/>
              <a:buSzTx/>
              <a:buFontTx/>
              <a:buNone/>
            </a:pPr>
            <a:r>
              <a:rPr lang="zh-CN" altLang="en-US" sz="3200" b="1" dirty="0">
                <a:solidFill>
                  <a:srgbClr val="015EAB"/>
                </a:solidFill>
                <a:latin typeface="微软雅黑" panose="020B0503020204020204" pitchFamily="34" charset="-122"/>
                <a:ea typeface="微软雅黑" panose="020B0503020204020204" pitchFamily="34" charset="-122"/>
                <a:cs typeface="+mn-ea"/>
                <a:sym typeface="+mn-ea"/>
              </a:rPr>
              <a:t>一、背侧丘脑</a:t>
            </a:r>
            <a:endParaRPr lang="zh-CN" altLang="en-US" sz="3200" b="1" dirty="0">
              <a:solidFill>
                <a:srgbClr val="015EAB"/>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主题​​">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主题​​">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218</TotalTime>
  <Words>6302</Words>
  <Application>Microsoft Office PowerPoint</Application>
  <PresentationFormat>全屏显示(4:3)</PresentationFormat>
  <Paragraphs>866</Paragraphs>
  <Slides>161</Slides>
  <Notes>59</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161</vt:i4>
      </vt:variant>
    </vt:vector>
  </HeadingPairs>
  <TitlesOfParts>
    <vt:vector size="177" baseType="lpstr">
      <vt:lpstr>Aptos</vt:lpstr>
      <vt:lpstr>Aptos Display</vt:lpstr>
      <vt:lpstr>Noto Sans SC</vt:lpstr>
      <vt:lpstr>等线</vt:lpstr>
      <vt:lpstr>等线 Light</vt:lpstr>
      <vt:lpstr>黑体</vt:lpstr>
      <vt:lpstr>楷体</vt:lpstr>
      <vt:lpstr>宋体</vt:lpstr>
      <vt:lpstr>微软雅黑</vt:lpstr>
      <vt:lpstr>Arial</vt:lpstr>
      <vt:lpstr>Calibri</vt:lpstr>
      <vt:lpstr>Times New Roman</vt:lpstr>
      <vt:lpstr>Wingdings</vt:lpstr>
      <vt:lpstr>Office 主题​​</vt:lpstr>
      <vt:lpstr>1_Office 主题​​</vt:lpstr>
      <vt:lpstr>2_Office 主题​​</vt:lpstr>
      <vt:lpstr>第十三章  神经系统</vt:lpstr>
      <vt:lpstr>目    录</vt:lpstr>
      <vt:lpstr>目    录</vt:lpstr>
      <vt:lpstr>第一节  脊神经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脑神经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内 脏 神 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脊  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第五节  脑  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一、脑和脊髓的被膜</vt:lpstr>
      <vt:lpstr>PowerPoint 演示文稿</vt:lpstr>
      <vt:lpstr>PowerPoint 演示文稿</vt:lpstr>
      <vt:lpstr>PowerPoint 演示文稿</vt:lpstr>
      <vt:lpstr>PowerPoint 演示文稿</vt:lpstr>
      <vt:lpstr>硬脑膜窦内血液流向</vt:lpstr>
      <vt:lpstr>PowerPoint 演示文稿</vt:lpstr>
      <vt:lpstr>二、脑和脊髓的血管</vt:lpstr>
      <vt:lpstr>PowerPoint 演示文稿</vt:lpstr>
      <vt:lpstr>PowerPoint 演示文稿</vt:lpstr>
      <vt:lpstr>大脑动脉环  (Willis环)</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第十三章  神经系统</dc:title>
  <dc:creator>化春 缪</dc:creator>
  <cp:lastModifiedBy>Administrator</cp:lastModifiedBy>
  <cp:revision>109</cp:revision>
  <dcterms:created xsi:type="dcterms:W3CDTF">2026-02-09T12:03:00Z</dcterms:created>
  <dcterms:modified xsi:type="dcterms:W3CDTF">2026-07-30T06:34:01Z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FAB1227AC51F49999704870EEA2C18DD_12</vt:lpwstr>
  </property>
</Properties>
</file>