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2"/>
    <p:sldMasterId id="2147483672" r:id="rId3"/>
  </p:sldMasterIdLst>
  <p:notesMasterIdLst>
    <p:notesMasterId r:id="rId23"/>
  </p:notesMasterIdLst>
  <p:sldIdLst>
    <p:sldId id="256" r:id="rId4"/>
    <p:sldId id="271" r:id="rId5"/>
    <p:sldId id="258" r:id="rId6"/>
    <p:sldId id="272" r:id="rId7"/>
    <p:sldId id="273" r:id="rId8"/>
    <p:sldId id="274" r:id="rId9"/>
    <p:sldId id="260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335" r:id="rId2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48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704" y="96"/>
      </p:cViewPr>
      <p:guideLst>
        <p:guide orient="horz" pos="15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30.07.2026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microsoft.com/office/2007/relationships/hdphoto" Target="../media/hdphoto3.wdp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/>
                <a:ea typeface="Aptos"/>
                <a:cs typeface="Aptos"/>
                <a:sym typeface="Aptos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/>
              </a:defRPr>
            </a:lvl1pPr>
          </a:lstStyle>
          <a:p>
            <a:pPr algn="r"/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5"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Grp="1"/>
          </p:cNvSpPr>
          <p:nvPr>
            <p:ph type="body" sz="quarter" idx="6" hasCustomPrompt="1"/>
          </p:nvPr>
        </p:nvSpPr>
        <p:spPr>
          <a:xfrm>
            <a:off x="1727200" y="2736850"/>
            <a:ext cx="5689600" cy="906016"/>
          </a:xfrm>
          <a:prstGeom prst="rect">
            <a:avLst/>
          </a:prstGeom>
        </p:spPr>
        <p:txBody>
          <a:bodyPr wrap="square" lIns="91440" tIns="45720" rIns="91440" bIns="45720" anchor="b">
            <a:normAutofit/>
          </a:bodyPr>
          <a:lstStyle>
            <a:lvl1pPr algn="ctr">
              <a:lnSpc>
                <a:spcPct val="92000"/>
              </a:lnSpc>
              <a:defRPr sz="4400" b="1" i="0" u="none" strike="noStrike" spc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zh-CN" altLang="en-US" sz="48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绪</a:t>
            </a:r>
            <a:r>
              <a:rPr lang="zh-CN" altLang="en-US" sz="4800" b="1" i="0" u="none" strike="noStrike" kern="1200" dirty="0">
                <a:solidFill>
                  <a:srgbClr val="0058A8"/>
                </a:solidFill>
                <a:ea typeface="微软雅黑" panose="020B0503020204020204" charset="-122"/>
                <a:cs typeface="+mj-cs"/>
                <a:sym typeface="Times New Roman" panose="02020603050405020304"/>
              </a:rPr>
              <a:t>  </a:t>
            </a:r>
            <a:r>
              <a:rPr lang="zh-CN" altLang="en-US" sz="4800" b="1" i="0" u="none" strike="noStrike" kern="1200" dirty="0">
                <a:solidFill>
                  <a:srgbClr val="0058A8"/>
                </a:solidFill>
                <a:ea typeface="微软雅黑" panose="020B0503020204020204" charset="-122"/>
                <a:cs typeface="+mj-cs"/>
                <a:sym typeface="等线 Light" panose="02010600030101010101" charset="-122"/>
              </a:rPr>
              <a:t>论</a:t>
            </a:r>
          </a:p>
        </p:txBody>
      </p:sp>
      <p:sp>
        <p:nvSpPr>
          <p:cNvPr id="7" name="副标题 4"/>
          <p:cNvSpPr>
            <a:spLocks noGrp="1" noChangeArrowheads="1"/>
          </p:cNvSpPr>
          <p:nvPr/>
        </p:nvSpPr>
        <p:spPr>
          <a:xfrm>
            <a:off x="0" y="735905"/>
            <a:ext cx="3846512" cy="557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955040" y="2660650"/>
            <a:ext cx="7494905" cy="132207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身体直立，两眼向正前方平视，上肢下垂于躯干两侧，掌心向前，两足并拢，足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尖向前。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483360"/>
            <a:ext cx="6587490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(一) 人体的标准解剖学姿势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143826" y="2813402"/>
            <a:ext cx="7625080" cy="5373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近颅者为上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，</a:t>
            </a:r>
            <a:r>
              <a:rPr lang="en-US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近足者为下</a:t>
            </a:r>
            <a:r>
              <a:rPr lang="en-US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Noto Sans SC"/>
              </a:rPr>
              <a:t>。也可用颅侧</a:t>
            </a:r>
            <a:r>
              <a:rPr lang="en-US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和尾侧来表示</a:t>
            </a:r>
            <a:r>
              <a:rPr 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。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323340"/>
            <a:ext cx="310578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(二) 方位术语</a:t>
            </a:r>
          </a:p>
        </p:txBody>
      </p:sp>
      <p:sp>
        <p:nvSpPr>
          <p:cNvPr id="2" name="AutoShape 3"/>
          <p:cNvSpPr/>
          <p:nvPr/>
        </p:nvSpPr>
        <p:spPr>
          <a:xfrm>
            <a:off x="1143826" y="4298665"/>
            <a:ext cx="7494905" cy="75749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spcBef>
                <a:spcPts val="3125"/>
              </a:spcBef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距身体腹侧面近者为前，距身体背侧面近者为后。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BAEF7B-7033-4249-A431-3E431CEDC17A}"/>
              </a:ext>
            </a:extLst>
          </p:cNvPr>
          <p:cNvSpPr txBox="1"/>
          <p:nvPr/>
        </p:nvSpPr>
        <p:spPr>
          <a:xfrm>
            <a:off x="780475" y="2163176"/>
            <a:ext cx="19139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上和下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6EC409-7963-45FD-8E2E-9B2255DB4E4C}"/>
              </a:ext>
            </a:extLst>
          </p:cNvPr>
          <p:cNvSpPr txBox="1"/>
          <p:nvPr/>
        </p:nvSpPr>
        <p:spPr>
          <a:xfrm>
            <a:off x="780475" y="359315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spcBef>
                <a:spcPts val="3125"/>
              </a:spcBef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2.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前或腹侧与后或背侧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842303" y="2632529"/>
            <a:ext cx="7494905" cy="1665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   距身体正中面近者为内侧，远者为外侧。在上肢，常用尺侧和桡侧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下肢常用胫侧和腓侧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眼球常用鼻侧和颞侧分别表示内侧和外侧。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257935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(二) 方位术语</a:t>
            </a:r>
          </a:p>
        </p:txBody>
      </p:sp>
      <p:sp>
        <p:nvSpPr>
          <p:cNvPr id="2" name="AutoShape 3"/>
          <p:cNvSpPr/>
          <p:nvPr/>
        </p:nvSpPr>
        <p:spPr>
          <a:xfrm>
            <a:off x="833425" y="4930235"/>
            <a:ext cx="7494905" cy="121194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   是描述空腔器官相互位置关系的术语，近腔者为内，离内腔远者为外。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4760FE-9792-4589-B7A6-D2A85BF65913}"/>
              </a:ext>
            </a:extLst>
          </p:cNvPr>
          <p:cNvSpPr txBox="1"/>
          <p:nvPr/>
        </p:nvSpPr>
        <p:spPr>
          <a:xfrm>
            <a:off x="709137" y="2115184"/>
            <a:ext cx="23003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内侧和外侧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BE384C-1A88-4229-9E71-D7AD7954A557}"/>
              </a:ext>
            </a:extLst>
          </p:cNvPr>
          <p:cNvSpPr txBox="1"/>
          <p:nvPr/>
        </p:nvSpPr>
        <p:spPr>
          <a:xfrm>
            <a:off x="718015" y="4457915"/>
            <a:ext cx="202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内和外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257935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(二) 方位术语</a:t>
            </a:r>
          </a:p>
        </p:txBody>
      </p:sp>
      <p:sp>
        <p:nvSpPr>
          <p:cNvPr id="2" name="AutoShape 3"/>
          <p:cNvSpPr/>
          <p:nvPr/>
        </p:nvSpPr>
        <p:spPr>
          <a:xfrm>
            <a:off x="946162" y="4709446"/>
            <a:ext cx="7494905" cy="644526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   在四肢，距肢根部较近者为近侧，反之为远侧。</a:t>
            </a: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072C2DD5-FB9A-4489-8F19-E65A97FF6DB9}"/>
              </a:ext>
            </a:extLst>
          </p:cNvPr>
          <p:cNvSpPr/>
          <p:nvPr/>
        </p:nvSpPr>
        <p:spPr>
          <a:xfrm>
            <a:off x="868937" y="2608600"/>
            <a:ext cx="7494905" cy="1200149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方正宋黑_GBK"/>
              </a:rPr>
              <a:t>   描述与皮肤表面相对距离关系的术语，近皮肤者为浅，远离皮肤而距人体内部中心近者为深。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450E34-737E-4553-9363-10C7404D80E0}"/>
              </a:ext>
            </a:extLst>
          </p:cNvPr>
          <p:cNvSpPr txBox="1"/>
          <p:nvPr/>
        </p:nvSpPr>
        <p:spPr>
          <a:xfrm>
            <a:off x="772073" y="2115185"/>
            <a:ext cx="17491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浅和深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91725A-020D-4BD8-B791-E6DA76540AAA}"/>
              </a:ext>
            </a:extLst>
          </p:cNvPr>
          <p:cNvSpPr txBox="1"/>
          <p:nvPr/>
        </p:nvSpPr>
        <p:spPr>
          <a:xfrm>
            <a:off x="851181" y="399438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/>
              </a:rPr>
              <a:t>近侧和远侧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698500" y="2060892"/>
            <a:ext cx="4489450" cy="118427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1.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垂直轴</a:t>
            </a:r>
          </a:p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上、下方向与水平面垂直的轴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184910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(三) 轴</a:t>
            </a:r>
          </a:p>
        </p:txBody>
      </p:sp>
      <p:sp>
        <p:nvSpPr>
          <p:cNvPr id="2" name="AutoShape 3"/>
          <p:cNvSpPr/>
          <p:nvPr/>
        </p:nvSpPr>
        <p:spPr>
          <a:xfrm>
            <a:off x="698500" y="3380021"/>
            <a:ext cx="4788535" cy="150177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2.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矢状轴</a:t>
            </a:r>
          </a:p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前、后方向与水平面平行的轴</a:t>
            </a:r>
          </a:p>
        </p:txBody>
      </p:sp>
      <p:sp>
        <p:nvSpPr>
          <p:cNvPr id="4" name="AutoShape 3"/>
          <p:cNvSpPr/>
          <p:nvPr/>
        </p:nvSpPr>
        <p:spPr>
          <a:xfrm>
            <a:off x="698500" y="4723765"/>
            <a:ext cx="4788535" cy="150177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3.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冠状轴</a:t>
            </a:r>
          </a:p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altLang="zh-CN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左、右方向与水平面平行的轴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88330" y="1345565"/>
            <a:ext cx="2836545" cy="4845685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69521" y="2274003"/>
            <a:ext cx="4681368" cy="31443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1.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矢状面</a:t>
            </a: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en-US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为前、后方向的垂直切面，将人体分成左、右两部分。经过人体正中的矢状面，将人体分为左、右相等两半则为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正中矢状面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346355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(四) 面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08955" y="1363321"/>
            <a:ext cx="2836545" cy="4845685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78399" y="2382120"/>
            <a:ext cx="4489450" cy="175704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2.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冠状面</a:t>
            </a: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en-US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为左、右方向的垂直切面，将人体分为前、后两部分。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6242" y="1345565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(四) 面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88330" y="1345565"/>
            <a:ext cx="2836545" cy="4845685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49935" y="2383254"/>
            <a:ext cx="4489450" cy="175704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3.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/>
              </a:rPr>
              <a:t>水平面</a:t>
            </a: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en-US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又称横切面，是指将人体分为上、下两部的水平切面。</a:t>
            </a:r>
          </a:p>
          <a:p>
            <a:pPr marL="0" indent="0" algn="l">
              <a:lnSpc>
                <a:spcPct val="100000"/>
              </a:lnSpc>
              <a:spcBef>
                <a:spcPts val="3125"/>
              </a:spcBef>
            </a:pPr>
            <a:endParaRPr lang="zh-CN" altLang="en-US" sz="2400" dirty="0">
              <a:latin typeface="方正宋黑_GBK"/>
              <a:ea typeface="方正宋黑_GBK"/>
              <a:cs typeface="方正宋黑_GBK"/>
              <a:sym typeface="方正宋黑_GBK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412339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(四) 面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88330" y="1345565"/>
            <a:ext cx="2836545" cy="4845685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698500" y="2550795"/>
            <a:ext cx="7900035" cy="102997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r>
              <a:rPr lang="en-US" sz="2400" dirty="0">
                <a:latin typeface="方正宋黑_GBK"/>
                <a:ea typeface="方正宋黑_GBK"/>
                <a:cs typeface="方正宋黑_GBK"/>
                <a:sym typeface="方正宋黑_GBK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在描述器官切面时，常以器官自身长轴为标准，与其长轴平行的切面称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纵切面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，与其长轴垂直的切面称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横切面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方正宋黑_GBK"/>
                <a:sym typeface="方正宋黑_GBK"/>
              </a:rPr>
              <a:t>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81489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 fontScale="90000"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555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三、解剖学姿势、方位术语与人体的轴和面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365" y="1483360"/>
            <a:ext cx="3378835" cy="857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rgbClr val="A02B93"/>
                </a:solidFill>
                <a:latin typeface="微软雅黑" panose="020B0503020204020204" charset="-122"/>
                <a:ea typeface="微软雅黑" panose="020B0503020204020204" charset="-122"/>
              </a:rPr>
              <a:t>(四) 面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437765" y="178146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36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绪</a:t>
            </a:r>
            <a:r>
              <a:rPr lang="en-US" altLang="zh-CN" sz="36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36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7605" y="2547620"/>
            <a:ext cx="7084695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2800" b="1" kern="12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一、人体解剖学的任务与分科</a:t>
            </a:r>
          </a:p>
          <a:p>
            <a:pPr defTabSz="45720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2800" b="1" kern="12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二、人体解剖学发展简史</a:t>
            </a:r>
          </a:p>
          <a:p>
            <a:pPr defTabSz="45720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2800" b="1" kern="12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三、解剖学姿势、方位术语与人体的轴和面</a:t>
            </a:r>
          </a:p>
          <a:p>
            <a:pPr defTabSz="45720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zh-CN" altLang="en-US" sz="2800" b="1" kern="1200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一、</a:t>
            </a: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人体解剖学的任务与分科</a:t>
            </a:r>
            <a:endParaRPr lang="zh-CN" altLang="en-US" sz="3200" b="1" kern="1200" dirty="0">
              <a:solidFill>
                <a:srgbClr val="0058A8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endParaRPr lang="en-US" sz="3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732790" y="1818005"/>
            <a:ext cx="7409815" cy="2984814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b="1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    人体解剖学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（</a:t>
            </a:r>
            <a:r>
              <a:rPr lang="en-US" altLang="zh-CN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human anatomy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方正宋黑_GBK"/>
              </a:rPr>
              <a:t>）是研究人体形态结构及其发生发展的科学。其目的在于使学生理解和掌握人体各系统各器官的正常形态结构、位置与毗邻关系、生长发育规律及其功能意义等，为其他医学基础课和临床课奠定坚实的基础。</a:t>
            </a:r>
            <a:endParaRPr lang="en-US" sz="2400" b="1" i="0" u="none" strike="noStrike" dirty="0">
              <a:solidFill>
                <a:srgbClr val="001F9A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一、</a:t>
            </a: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人体解剖学的任务与分科</a:t>
            </a:r>
            <a:endParaRPr lang="zh-CN" altLang="en-US" sz="3200" b="1" kern="1200" dirty="0">
              <a:solidFill>
                <a:srgbClr val="0058A8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endParaRPr lang="en-US" sz="3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685165" y="1841500"/>
            <a:ext cx="7697470" cy="298640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b="1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    系统解剖学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（</a:t>
            </a:r>
            <a:r>
              <a:rPr lang="en-US" altLang="zh-CN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systematic anatomy)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是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等线" panose="02010600030101010101" charset="-122"/>
                <a:sym typeface="等线" panose="02010600030101010101" charset="-122"/>
              </a:rPr>
              <a:t>按人体的器官功能系统（如运动系统、消化系统、呼吸系统、泌尿系统、生殖系统、脉管系统、感觉器、神经系统和内分泌系统等）阐述正常人体器官的形态结构、生理功能及其生长发育规律的科学。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一、</a:t>
            </a: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人体解剖学的任务与分科</a:t>
            </a:r>
            <a:endParaRPr lang="zh-CN" altLang="en-US" sz="3200" b="1" kern="1200" dirty="0">
              <a:solidFill>
                <a:srgbClr val="0058A8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endParaRPr lang="en-US" sz="3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685165" y="2008505"/>
            <a:ext cx="7983220" cy="24384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    局部解剖学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(topographic anatomy)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按人体的某一局部（如头部、颈部、胸部、腹部等），重点描述人体器官的配布位置关系及结构层次。系统解剖学和局部解剖学主要通过肉眼观察来描述人体的形态结构，又称</a:t>
            </a:r>
            <a:r>
              <a:rPr lang="zh-CN" altLang="en-US" sz="2400" b="1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巨视解剖学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一、</a:t>
            </a: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人体解剖学的任务与分科</a:t>
            </a:r>
            <a:endParaRPr lang="zh-CN" altLang="en-US" sz="3200" b="1" kern="1200" dirty="0">
              <a:solidFill>
                <a:srgbClr val="0058A8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l">
              <a:lnSpc>
                <a:spcPct val="150000"/>
              </a:lnSpc>
              <a:spcBef>
                <a:spcPts val="3125"/>
              </a:spcBef>
            </a:pPr>
            <a:endParaRPr lang="en-US" sz="3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5" name="AutoShape 3"/>
          <p:cNvSpPr/>
          <p:nvPr/>
        </p:nvSpPr>
        <p:spPr>
          <a:xfrm>
            <a:off x="685165" y="2032635"/>
            <a:ext cx="7983220" cy="198564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    以显微镜观察为学习手段的组织学、细胞学、胚胎学，又称</a:t>
            </a:r>
            <a:r>
              <a:rPr lang="zh-CN" altLang="en-US" sz="2400" b="1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微视解剖学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。还有外科解剖学、</a:t>
            </a:r>
            <a:r>
              <a:rPr lang="en-US" altLang="zh-CN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X</a:t>
            </a:r>
            <a:r>
              <a:rPr lang="zh-CN" altLang="en-US" sz="2400" i="0" u="none" strike="noStrike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等线" panose="02010600030101010101" charset="-122"/>
              </a:rPr>
              <a:t>线解剖学、表面解剖学、断面解剖学、运动解剖学及神经解剖学等。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40000" y="1699420"/>
            <a:ext cx="8316000" cy="444690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在西方，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希波克拉底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(Hippocrates)（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公元前460~公元前377年）对头骨作了正确的叙述，并认为心脏有2个心室和2个心房；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亚里士多德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(Aristotle)（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公元前384~公元前322年）把神经和肌腱区别开来，指出心脏是血液循环中枢。罗马宫廷名医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盖伦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Galen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公元130~201年）对血液运行、神经分布、脑和心等器官都做了较具体的记载，但其资料主要来自动物解剖，故错误较多。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二、人体解剖学发展简史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39750" y="1699260"/>
            <a:ext cx="8315960" cy="29438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意大利画家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达·芬奇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Leonardo da </a:t>
            </a:r>
            <a:r>
              <a:rPr lang="en-US" altLang="zh-CN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Vinc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公元1457~1519年）创作了最早的解剖图谱。著名的人体解剖学家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安德列·维扎里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A.Vesalius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（15l4~1564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年）纠正了盖伦以来的一些错误概念，1543年著有《人体构造》一书，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是现代解剖学的奠基人。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二、人体解剖学发展简史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22630" y="1673860"/>
            <a:ext cx="7887970" cy="41713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在我国，春秋战国时代（公元前300~公元前200年），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《黄帝内经》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中即已有关于人体解剖学知识的记载。南宋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宋慈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著有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《洗冤集录》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（1247年）一书，详细记载了全身各部骨骼的名称、数目、形状，并附有检骨图。清代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王清任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著有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《医林改错》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（1830年）一书。描述了人体各器官系统的形态结构，对骨骼和内脏的记载非常详细，对古医书中的错误做了订正。</a:t>
            </a:r>
          </a:p>
        </p:txBody>
      </p:sp>
      <p:sp>
        <p:nvSpPr>
          <p:cNvPr id="6" name="AutoShape 3"/>
          <p:cNvSpPr/>
          <p:nvPr/>
        </p:nvSpPr>
        <p:spPr>
          <a:xfrm>
            <a:off x="300990" y="512445"/>
            <a:ext cx="6396355" cy="97091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3125"/>
              </a:spcBef>
              <a:defRPr/>
            </a:pPr>
            <a:r>
              <a:rPr lang="zh-CN" altLang="en-US" sz="3200" b="1" i="0" u="none" strike="noStrike" kern="1200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方正宋黑_GBK"/>
              </a:rPr>
              <a:t>二、人体解剖学发展简史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1161</Words>
  <Application>Microsoft Office PowerPoint</Application>
  <PresentationFormat>全屏显示(4:3)</PresentationFormat>
  <Paragraphs>116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Aptos</vt:lpstr>
      <vt:lpstr>Aptos Display</vt:lpstr>
      <vt:lpstr>Noto Sans SC</vt:lpstr>
      <vt:lpstr>等线</vt:lpstr>
      <vt:lpstr>等线 Light</vt:lpstr>
      <vt:lpstr>方正宋黑_GBK</vt:lpstr>
      <vt:lpstr>宋体</vt:lpstr>
      <vt:lpstr>微软雅黑</vt:lpstr>
      <vt:lpstr>Arial</vt:lpstr>
      <vt:lpstr>Calibri</vt:lpstr>
      <vt:lpstr>Times New Roman</vt:lpstr>
      <vt:lpstr>Office 主题​​</vt:lpstr>
      <vt:lpstr>Office 主题​​</vt:lpstr>
      <vt:lpstr>1_Office 主题​​</vt:lpstr>
      <vt:lpstr>PowerPoint 演示文稿</vt:lpstr>
      <vt:lpstr>绪  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22</cp:revision>
  <dcterms:created xsi:type="dcterms:W3CDTF">2026-07-28T04:28:00Z</dcterms:created>
  <dcterms:modified xsi:type="dcterms:W3CDTF">2026-07-30T06:59:58Z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{"Label":"1","ContentProducer":"001191110102MACQD9K64010000","ProduceID":"7667428972417862876","ReservedCode1":"","ContentPropagator":"","PropagateID":"","ReservedCode2":""}</vt:lpwstr>
  </property>
  <property fmtid="{D5CDD505-2E9C-101B-9397-08002B2CF9AE}" pid="3" name="ICV">
    <vt:lpwstr>4245A2D3C9604FD1ACD0CCFB377E56F8_13</vt:lpwstr>
  </property>
  <property fmtid="{D5CDD505-2E9C-101B-9397-08002B2CF9AE}" pid="4" name="KSOProductBuildVer">
    <vt:lpwstr>2052-12.1.0.26895</vt:lpwstr>
  </property>
</Properties>
</file>