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256" r:id="rId3"/>
    <p:sldId id="300" r:id="rId4"/>
    <p:sldId id="297" r:id="rId5"/>
    <p:sldId id="298" r:id="rId6"/>
    <p:sldId id="299" r:id="rId7"/>
    <p:sldId id="324" r:id="rId8"/>
    <p:sldId id="309" r:id="rId9"/>
    <p:sldId id="310" r:id="rId10"/>
    <p:sldId id="312" r:id="rId11"/>
    <p:sldId id="311" r:id="rId12"/>
    <p:sldId id="325" r:id="rId13"/>
    <p:sldId id="326" r:id="rId14"/>
    <p:sldId id="327" r:id="rId15"/>
    <p:sldId id="328" r:id="rId16"/>
    <p:sldId id="307" r:id="rId17"/>
    <p:sldId id="336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7" r:id="rId26"/>
    <p:sldId id="338" r:id="rId27"/>
    <p:sldId id="339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A8"/>
    <a:srgbClr val="015EAB"/>
    <a:srgbClr val="007F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E5E87-48D9-4E64-B29C-8A0EF8F899C2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C9DC4-37C6-4EE8-88BE-C3417933B9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C6C9D-CC00-42DA-B309-620C78B9ADC8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9A702-6367-4407-9266-6684F7FCDD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13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88614"/>
            <a:ext cx="2057400" cy="365125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7700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84937"/>
            <a:ext cx="2057400" cy="365125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6" hasCustomPrompt="1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ctr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7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ctr">
              <a:lnSpc>
                <a:spcPct val="92000"/>
              </a:lnSpc>
              <a:defRPr sz="2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单击此处编辑母版副标题样式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8"/>
          </p:nvPr>
        </p:nvSpPr>
        <p:spPr>
          <a:xfrm>
            <a:off x="27071" y="6488614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9" hasCustomPrompt="1"/>
          </p:nvPr>
        </p:nvSpPr>
        <p:spPr>
          <a:xfrm>
            <a:off x="3028950" y="6477000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0"/>
          </p:nvPr>
        </p:nvSpPr>
        <p:spPr>
          <a:xfrm>
            <a:off x="6457950" y="6484937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2692629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2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3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4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5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003371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7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l">
              <a:lnSpc>
                <a:spcPct val="92000"/>
              </a:lnSpc>
              <a:defRPr sz="2400" b="0" i="0" u="none" strike="noStrike" spc="0">
                <a:solidFill>
                  <a:srgbClr val="767676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767676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8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9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0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583305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2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3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2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5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2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486889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7" hasCustomPrompt="1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8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9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0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31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3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8" name="AutoShape 8"/>
          <p:cNvSpPr>
            <a:spLocks noGrp="1"/>
          </p:cNvSpPr>
          <p:nvPr>
            <p:ph type="body" sz="quarter" idx="33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9" name="AutoShape 9"/>
          <p:cNvSpPr>
            <a:spLocks noGrp="1"/>
          </p:cNvSpPr>
          <p:nvPr>
            <p:ph type="body" sz="quarter" idx="3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282633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5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3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3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375004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0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1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589403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2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3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635000" indent="-406400"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1041400" indent="-355600"/>
            <a:lvl3pPr marL="1447800" indent="-304800"/>
            <a:lvl4pPr marL="1854200" indent="-254000"/>
            <a:lvl5pPr marL="2311400" indent="-254000"/>
            <a:lvl6pPr marL="2768600" indent="-254000"/>
            <a:lvl7pPr marL="3225800" indent="-254000"/>
            <a:lvl8pPr marL="3683000" indent="-254000"/>
            <a:lvl9pPr marL="4140200" indent="-2540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3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4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4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46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47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94743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8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pic" sz="quarter" idx="49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lIns="63500" tIns="63500" rIns="63500" bIns="63500" anchor="ctr"/>
          <a:lstStyle>
            <a:lvl1pPr algn="ctr">
              <a:defRPr sz="16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algn="ctr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0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5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23500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4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5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5511275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9" hasCustomPrompt="1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60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6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6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6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51412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  <a:ln w="12700">
            <a:noFill/>
            <a:prstDash val="solid"/>
          </a:ln>
        </p:spPr>
      </p:pic>
      <p:sp>
        <p:nvSpPr>
          <p:cNvPr id="3" name="AutoShap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5">
            <a:grayscl/>
          </a:blip>
          <a:srcRect/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319981718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 noChangeArrowheads="1"/>
          </p:cNvSpPr>
          <p:nvPr>
            <p:ph type="subTitle" idx="1"/>
          </p:nvPr>
        </p:nvSpPr>
        <p:spPr>
          <a:xfrm>
            <a:off x="0" y="735905"/>
            <a:ext cx="3846512" cy="5572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人体系统解剖学（第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1727200" y="2736850"/>
            <a:ext cx="5689600" cy="906016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8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第十一</a:t>
            </a:r>
            <a:r>
              <a:rPr lang="zh-CN" altLang="en-US" sz="4800" b="1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前庭蜗器</a:t>
            </a:r>
            <a:endParaRPr lang="zh-CN" altLang="en-US" sz="40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5" descr="textimage27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927" y="1633192"/>
            <a:ext cx="4387430" cy="30364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41507" y="462031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一、鼓室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19872" y="1221124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 鼓室壁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84213" y="4405904"/>
            <a:ext cx="381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chemeClr val="accent2"/>
                </a:solidFill>
              </a:rPr>
              <a:t>外侧壁</a:t>
            </a:r>
            <a:r>
              <a:rPr lang="en-US" altLang="zh-CN">
                <a:solidFill>
                  <a:schemeClr val="accent2"/>
                </a:solidFill>
              </a:rPr>
              <a:t>——</a:t>
            </a:r>
            <a:r>
              <a:rPr lang="zh-CN" altLang="en-US">
                <a:solidFill>
                  <a:srgbClr val="003366"/>
                </a:solidFill>
              </a:rPr>
              <a:t>鼓膜壁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82625" y="2381842"/>
            <a:ext cx="2317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上    壁</a:t>
            </a:r>
            <a:r>
              <a:rPr lang="en-US" altLang="zh-CN" dirty="0">
                <a:solidFill>
                  <a:schemeClr val="accent2"/>
                </a:solidFill>
              </a:rPr>
              <a:t>——</a:t>
            </a:r>
            <a:r>
              <a:rPr lang="zh-CN" altLang="en-US" dirty="0">
                <a:solidFill>
                  <a:srgbClr val="003366"/>
                </a:solidFill>
              </a:rPr>
              <a:t>盖壁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687388" y="3848692"/>
            <a:ext cx="3917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后    壁</a:t>
            </a:r>
            <a:r>
              <a:rPr lang="en-US" altLang="zh-CN" dirty="0">
                <a:solidFill>
                  <a:schemeClr val="accent2"/>
                </a:solidFill>
              </a:rPr>
              <a:t>——</a:t>
            </a:r>
            <a:r>
              <a:rPr lang="zh-CN" altLang="en-US" dirty="0">
                <a:solidFill>
                  <a:srgbClr val="003366"/>
                </a:solidFill>
              </a:rPr>
              <a:t>乳突壁</a:t>
            </a:r>
            <a:r>
              <a:rPr lang="zh-CN" altLang="en-US" dirty="0">
                <a:solidFill>
                  <a:schemeClr val="accent2"/>
                </a:solidFill>
              </a:rPr>
              <a:t>                 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682625" y="2815229"/>
            <a:ext cx="292735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下    壁</a:t>
            </a:r>
            <a:r>
              <a:rPr lang="en-US" altLang="zh-CN" dirty="0">
                <a:solidFill>
                  <a:schemeClr val="accent2"/>
                </a:solidFill>
              </a:rPr>
              <a:t>——</a:t>
            </a:r>
            <a:r>
              <a:rPr lang="zh-CN" altLang="en-US" dirty="0">
                <a:solidFill>
                  <a:srgbClr val="003366"/>
                </a:solidFill>
              </a:rPr>
              <a:t>颈静脉壁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685800" y="3326404"/>
            <a:ext cx="754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前    壁</a:t>
            </a:r>
            <a:r>
              <a:rPr lang="en-US" altLang="zh-CN" dirty="0">
                <a:solidFill>
                  <a:schemeClr val="accent2"/>
                </a:solidFill>
              </a:rPr>
              <a:t>——</a:t>
            </a:r>
            <a:r>
              <a:rPr lang="zh-CN" altLang="en-US" dirty="0">
                <a:solidFill>
                  <a:srgbClr val="003366"/>
                </a:solidFill>
              </a:rPr>
              <a:t>颈动脉壁</a:t>
            </a:r>
            <a:r>
              <a:rPr lang="zh-CN" altLang="en-US" dirty="0">
                <a:solidFill>
                  <a:schemeClr val="accent2"/>
                </a:solidFill>
              </a:rPr>
              <a:t>  咽鼓管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684213" y="4977404"/>
            <a:ext cx="828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内侧壁</a:t>
            </a:r>
            <a:r>
              <a:rPr lang="en-US" altLang="zh-CN" dirty="0">
                <a:solidFill>
                  <a:schemeClr val="accent2"/>
                </a:solidFill>
              </a:rPr>
              <a:t>——</a:t>
            </a:r>
            <a:r>
              <a:rPr lang="zh-CN" altLang="en-US" dirty="0">
                <a:solidFill>
                  <a:srgbClr val="003366"/>
                </a:solidFill>
              </a:rPr>
              <a:t>迷路壁  </a:t>
            </a:r>
            <a:r>
              <a:rPr lang="zh-CN" altLang="en-US" dirty="0">
                <a:solidFill>
                  <a:schemeClr val="accent2"/>
                </a:solidFill>
              </a:rPr>
              <a:t>岬，前庭窗（卵圆窗） 蜗窗（圆窗）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5" descr="textimage27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506" y="2045260"/>
            <a:ext cx="4387430" cy="30364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一、鼓室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19872" y="1221124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 听小骨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027"/>
          <p:cNvSpPr>
            <a:spLocks noChangeArrowheads="1"/>
          </p:cNvSpPr>
          <p:nvPr/>
        </p:nvSpPr>
        <p:spPr bwMode="auto">
          <a:xfrm>
            <a:off x="1536923" y="2453897"/>
            <a:ext cx="1042505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58A8"/>
                </a:solidFill>
              </a:rPr>
              <a:t>锤骨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58A8"/>
                </a:solidFill>
              </a:rPr>
              <a:t>砧骨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58A8"/>
                </a:solidFill>
              </a:rPr>
              <a:t>镫骨</a:t>
            </a:r>
          </a:p>
        </p:txBody>
      </p:sp>
      <p:sp>
        <p:nvSpPr>
          <p:cNvPr id="13" name="AutoShape 5"/>
          <p:cNvSpPr/>
          <p:nvPr/>
        </p:nvSpPr>
        <p:spPr bwMode="auto">
          <a:xfrm>
            <a:off x="1461326" y="2787591"/>
            <a:ext cx="102231" cy="1207362"/>
          </a:xfrm>
          <a:prstGeom prst="leftBrace">
            <a:avLst>
              <a:gd name="adj1" fmla="val 98551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二、咽鼓管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897" y="1252761"/>
            <a:ext cx="7750206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咽鼓管连通咽腔和鼓室,长3.5~4.0 cm,分为软骨部和骨部, 咽鼓管咽口和软骨部平时处于关闭状态,当吞咽等动作时则开放,使空气进入鼓室,以保持鼓膜两侧压力的均衡,维持鼓膜的正常振动。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64299" y="3429000"/>
            <a:ext cx="4280384" cy="3006973"/>
            <a:chOff x="2466644" y="2979876"/>
            <a:chExt cx="4397142" cy="3068975"/>
          </a:xfrm>
        </p:grpSpPr>
        <p:pic>
          <p:nvPicPr>
            <p:cNvPr id="21" name="图片 5" descr="textimage275.jpe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66644" y="2979876"/>
              <a:ext cx="4397142" cy="306897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6714" y="4344117"/>
              <a:ext cx="490660" cy="20575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5346734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三、乳突窦与乳突小房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5522" y="1269792"/>
            <a:ext cx="7856737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乳突窦为鼓室与乳突小房之间的小腔。乳突小房为颞骨乳突内的许多含气小腔,向前与乳突窦相通。鼓室、乳突窦和乳突小房的黏膜相延续,故中耳炎可蔓延至乳突窦和乳突小房。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37665" y="3361683"/>
            <a:ext cx="4397142" cy="3068975"/>
            <a:chOff x="2466644" y="2979876"/>
            <a:chExt cx="4397142" cy="3068975"/>
          </a:xfrm>
        </p:grpSpPr>
        <p:pic>
          <p:nvPicPr>
            <p:cNvPr id="21" name="图片 5" descr="textimage275.jpe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66644" y="2979876"/>
              <a:ext cx="4397142" cy="306897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586578" y="3429000"/>
              <a:ext cx="490660" cy="20575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46015" y="5686124"/>
              <a:ext cx="566692" cy="22640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29828" y="1878512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 内  耳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6816" y="3031745"/>
            <a:ext cx="409012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一、骨迷路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二、膜迷路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一、骨迷路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8479" y="1912994"/>
            <a:ext cx="2441265" cy="1689052"/>
            <a:chOff x="2787681" y="2295933"/>
            <a:chExt cx="2441265" cy="1689052"/>
          </a:xfrm>
        </p:grpSpPr>
        <p:sp>
          <p:nvSpPr>
            <p:cNvPr id="10" name="Rectangle 1027"/>
            <p:cNvSpPr>
              <a:spLocks noChangeArrowheads="1"/>
            </p:cNvSpPr>
            <p:nvPr/>
          </p:nvSpPr>
          <p:spPr bwMode="auto">
            <a:xfrm>
              <a:off x="2916176" y="2295933"/>
              <a:ext cx="2312770" cy="1689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</a:rPr>
                <a:t>前庭</a:t>
              </a:r>
              <a:endParaRPr lang="en-US" altLang="zh-CN" b="0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</a:rPr>
                <a:t>骨半规管</a:t>
              </a:r>
              <a:endParaRPr lang="en-US" altLang="zh-CN" b="0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</a:rPr>
                <a:t>耳蜗</a:t>
              </a:r>
            </a:p>
          </p:txBody>
        </p:sp>
        <p:sp>
          <p:nvSpPr>
            <p:cNvPr id="12" name="AutoShape 5"/>
            <p:cNvSpPr/>
            <p:nvPr/>
          </p:nvSpPr>
          <p:spPr bwMode="auto">
            <a:xfrm>
              <a:off x="2787681" y="2591952"/>
              <a:ext cx="128495" cy="1216906"/>
            </a:xfrm>
            <a:prstGeom prst="leftBrace">
              <a:avLst>
                <a:gd name="adj1" fmla="val 98551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51574" y="1628411"/>
            <a:ext cx="5378472" cy="2856815"/>
            <a:chOff x="3151574" y="1628411"/>
            <a:chExt cx="5378472" cy="2856815"/>
          </a:xfrm>
        </p:grpSpPr>
        <p:pic>
          <p:nvPicPr>
            <p:cNvPr id="7" name="图片 4" descr="textimage276.jpe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1574" y="1628411"/>
              <a:ext cx="5378472" cy="285681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6285392" y="3023310"/>
              <a:ext cx="417251" cy="19330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381222" y="2944414"/>
              <a:ext cx="417251" cy="19330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281998" y="2561811"/>
              <a:ext cx="538577" cy="25240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一、骨迷路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44164" y="1221124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（一）前庭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0731" y="2118741"/>
            <a:ext cx="7235301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为骨迷路中部的一个略呈椭圆形的空腔。后部有5个小孔与3个骨半规管相通,前部有一大孔通连耳蜗。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4" descr="textimage27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329" y="3429000"/>
            <a:ext cx="5561526" cy="29540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一、骨迷路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3852" y="928157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（二）骨半规管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8018" y="1845288"/>
            <a:ext cx="8256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latinLnBrk="1" hangingPunct="0">
              <a:spcBef>
                <a:spcPts val="3125"/>
              </a:spcBef>
            </a:pP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骨半规管为3个“C”形互相垂直的弯曲小管,分别称前、外、后骨半规管。</a:t>
            </a:r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每个半规管具有两脚，一为单骨脚；另一为壶腹骨脚。壶腹骨脚膨大的部分称骨壶腹。前、后骨半规管的单脚合成一总骨脚，故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个半规管仅有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个孔开口于前庭。</a:t>
            </a:r>
            <a:endParaRPr lang="zh-CN" altLang="en-US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4" descr="textimage27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171" y="3507944"/>
            <a:ext cx="5157927" cy="27396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一、骨迷路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3852" y="1080131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（三）耳蜗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5" descr="textimage27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676" y="2141635"/>
            <a:ext cx="4587240" cy="26221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45913" y="2380906"/>
            <a:ext cx="3113892" cy="1705807"/>
            <a:chOff x="1319279" y="2274370"/>
            <a:chExt cx="3113892" cy="1705807"/>
          </a:xfrm>
        </p:grpSpPr>
        <p:sp>
          <p:nvSpPr>
            <p:cNvPr id="9" name="Rectangle 1027"/>
            <p:cNvSpPr>
              <a:spLocks noChangeArrowheads="1"/>
            </p:cNvSpPr>
            <p:nvPr/>
          </p:nvSpPr>
          <p:spPr bwMode="auto">
            <a:xfrm>
              <a:off x="1399181" y="2274370"/>
              <a:ext cx="1516995" cy="113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dirty="0">
                  <a:solidFill>
                    <a:srgbClr val="0058A8"/>
                  </a:solidFill>
                </a:rPr>
                <a:t>蜗轴</a:t>
              </a:r>
              <a:endParaRPr lang="en-US" altLang="zh-CN" dirty="0">
                <a:solidFill>
                  <a:srgbClr val="0058A8"/>
                </a:solidFill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dirty="0">
                  <a:solidFill>
                    <a:srgbClr val="0058A8"/>
                  </a:solidFill>
                </a:rPr>
                <a:t>蜗螺旋管</a:t>
              </a:r>
            </a:p>
          </p:txBody>
        </p:sp>
        <p:sp>
          <p:nvSpPr>
            <p:cNvPr id="10" name="AutoShape 5"/>
            <p:cNvSpPr/>
            <p:nvPr/>
          </p:nvSpPr>
          <p:spPr bwMode="auto">
            <a:xfrm>
              <a:off x="1319279" y="2562267"/>
              <a:ext cx="102231" cy="660988"/>
            </a:xfrm>
            <a:prstGeom prst="leftBrace">
              <a:avLst>
                <a:gd name="adj1" fmla="val 98551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027"/>
            <p:cNvSpPr>
              <a:spLocks noChangeArrowheads="1"/>
            </p:cNvSpPr>
            <p:nvPr/>
          </p:nvSpPr>
          <p:spPr bwMode="auto">
            <a:xfrm>
              <a:off x="2916176" y="2295933"/>
              <a:ext cx="1516995" cy="1684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dirty="0">
                  <a:solidFill>
                    <a:srgbClr val="0058A8"/>
                  </a:solidFill>
                </a:rPr>
                <a:t>前庭阶</a:t>
              </a:r>
              <a:endParaRPr lang="en-US" altLang="zh-CN" dirty="0">
                <a:solidFill>
                  <a:srgbClr val="0058A8"/>
                </a:solidFill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dirty="0">
                  <a:solidFill>
                    <a:srgbClr val="0058A8"/>
                  </a:solidFill>
                </a:rPr>
                <a:t>鼓阶</a:t>
              </a:r>
              <a:endParaRPr lang="en-US" altLang="zh-CN" dirty="0">
                <a:solidFill>
                  <a:srgbClr val="0058A8"/>
                </a:solidFill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dirty="0">
                  <a:solidFill>
                    <a:srgbClr val="0058A8"/>
                  </a:solidFill>
                </a:rPr>
                <a:t>蜗管</a:t>
              </a:r>
            </a:p>
          </p:txBody>
        </p:sp>
        <p:sp>
          <p:nvSpPr>
            <p:cNvPr id="15" name="AutoShape 5"/>
            <p:cNvSpPr/>
            <p:nvPr/>
          </p:nvSpPr>
          <p:spPr bwMode="auto">
            <a:xfrm>
              <a:off x="2787681" y="2591952"/>
              <a:ext cx="128495" cy="1214695"/>
            </a:xfrm>
            <a:prstGeom prst="leftBrace">
              <a:avLst>
                <a:gd name="adj1" fmla="val 98551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二、膜迷路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3989" y="1674942"/>
            <a:ext cx="2441265" cy="2243050"/>
            <a:chOff x="2787681" y="2295933"/>
            <a:chExt cx="2441265" cy="2243050"/>
          </a:xfrm>
        </p:grpSpPr>
        <p:sp>
          <p:nvSpPr>
            <p:cNvPr id="14" name="Rectangle 1027"/>
            <p:cNvSpPr>
              <a:spLocks noChangeArrowheads="1"/>
            </p:cNvSpPr>
            <p:nvPr/>
          </p:nvSpPr>
          <p:spPr bwMode="auto">
            <a:xfrm>
              <a:off x="2916176" y="2295933"/>
              <a:ext cx="2312770" cy="2243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</a:rPr>
                <a:t>椭圆囊</a:t>
              </a:r>
              <a:endParaRPr lang="en-US" altLang="zh-CN" b="0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</a:rPr>
                <a:t>球囊</a:t>
              </a:r>
              <a:endParaRPr lang="en-US" altLang="zh-CN" b="0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</a:rPr>
                <a:t>膜半规管</a:t>
              </a:r>
              <a:endParaRPr lang="en-US" altLang="zh-CN" b="0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</a:rPr>
                <a:t>蜗管</a:t>
              </a:r>
            </a:p>
          </p:txBody>
        </p:sp>
        <p:sp>
          <p:nvSpPr>
            <p:cNvPr id="15" name="AutoShape 5"/>
            <p:cNvSpPr/>
            <p:nvPr/>
          </p:nvSpPr>
          <p:spPr bwMode="auto">
            <a:xfrm>
              <a:off x="2787681" y="2591952"/>
              <a:ext cx="128495" cy="1722592"/>
            </a:xfrm>
            <a:prstGeom prst="leftBrace">
              <a:avLst>
                <a:gd name="adj1" fmla="val 98551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5" descr="textimage2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59" y="1436313"/>
            <a:ext cx="5295144" cy="30557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65998" y="717550"/>
            <a:ext cx="141128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外耳</a:t>
            </a:r>
            <a:endParaRPr lang="en-US" altLang="zh-CN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中耳</a:t>
            </a:r>
            <a:endParaRPr lang="en-US" altLang="zh-CN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内耳</a:t>
            </a:r>
          </a:p>
        </p:txBody>
      </p:sp>
      <p:sp>
        <p:nvSpPr>
          <p:cNvPr id="5" name="AutoShape 5"/>
          <p:cNvSpPr/>
          <p:nvPr/>
        </p:nvSpPr>
        <p:spPr bwMode="auto">
          <a:xfrm>
            <a:off x="2875816" y="967667"/>
            <a:ext cx="144145" cy="1633490"/>
          </a:xfrm>
          <a:prstGeom prst="leftBrace">
            <a:avLst>
              <a:gd name="adj1" fmla="val 98551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202398" y="1480244"/>
            <a:ext cx="8175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</a:t>
            </a:r>
          </a:p>
        </p:txBody>
      </p:sp>
      <p:pic>
        <p:nvPicPr>
          <p:cNvPr id="9" name="图片 4" descr="textimage27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368" y="2890632"/>
            <a:ext cx="5313195" cy="324981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二、膜迷路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3160" y="1101824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（一）椭圆囊和球囊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33963" y="2455357"/>
            <a:ext cx="1596897" cy="1130246"/>
            <a:chOff x="1319279" y="2274370"/>
            <a:chExt cx="1596897" cy="1130246"/>
          </a:xfrm>
        </p:grpSpPr>
        <p:sp>
          <p:nvSpPr>
            <p:cNvPr id="9" name="Rectangle 1027"/>
            <p:cNvSpPr>
              <a:spLocks noChangeArrowheads="1"/>
            </p:cNvSpPr>
            <p:nvPr/>
          </p:nvSpPr>
          <p:spPr bwMode="auto">
            <a:xfrm>
              <a:off x="1399181" y="2274370"/>
              <a:ext cx="1516995" cy="113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dirty="0">
                  <a:solidFill>
                    <a:srgbClr val="FF0000"/>
                  </a:solidFill>
                </a:rPr>
                <a:t>椭圆囊斑球囊斑</a:t>
              </a:r>
            </a:p>
          </p:txBody>
        </p:sp>
        <p:sp>
          <p:nvSpPr>
            <p:cNvPr id="10" name="AutoShape 5"/>
            <p:cNvSpPr/>
            <p:nvPr/>
          </p:nvSpPr>
          <p:spPr bwMode="auto">
            <a:xfrm>
              <a:off x="1319279" y="2562267"/>
              <a:ext cx="102231" cy="660988"/>
            </a:xfrm>
            <a:prstGeom prst="leftBrace">
              <a:avLst>
                <a:gd name="adj1" fmla="val 98551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5" descr="textimage2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539" y="1532565"/>
            <a:ext cx="4499301" cy="259651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27090" y="4115000"/>
            <a:ext cx="6681448" cy="1137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椭圆囊斑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球囊斑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皆为位觉感受器，能感受直线变速运动时位置变化的刺激。</a:t>
            </a:r>
            <a:endParaRPr lang="zh-CN" altLang="zh-CN" sz="24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二、膜迷路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3852" y="1171328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（二）膜半规管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5" descr="textimage2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460" y="2036382"/>
            <a:ext cx="4499301" cy="259651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73301" y="2309879"/>
            <a:ext cx="3408745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膜壶腹壁上有隆起的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壶腹嵴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。也是位觉感受器，接受旋转变速运动的刺激</a:t>
            </a:r>
            <a:r>
              <a:rPr kumimoji="1"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二、膜迷路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3852" y="1079080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（三）蜗管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5" descr="textimage2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686" y="1775094"/>
            <a:ext cx="4921300" cy="28400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1716" y="2554954"/>
            <a:ext cx="3408745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螺旋器 </a:t>
            </a:r>
            <a:r>
              <a:rPr kumimoji="1"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— </a:t>
            </a:r>
            <a:r>
              <a:rPr kumimoji="1"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听觉感受器</a:t>
            </a:r>
            <a:endParaRPr kumimoji="1"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1921962" y="1718714"/>
            <a:ext cx="5428751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	声波的传导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3033" y="2844224"/>
            <a:ext cx="409012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一、空气传导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二、骨传导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一、空气传导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716" y="1835619"/>
            <a:ext cx="7288567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声波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外耳道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鼓膜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听小骨链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前庭窗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前庭阶的外淋巴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蜗管的内淋巴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螺旋器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蜗神经</a:t>
            </a: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脑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二、骨传导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716" y="1835619"/>
            <a:ext cx="7288567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声波→颅骨→骨迷路→前庭阶和鼓阶的外淋巴→蜗管的内淋巴→螺旋器→蜗神经→脑</a:t>
            </a:r>
            <a:endParaRPr lang="zh-CN" altLang="zh-CN" sz="24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42793" y="2853616"/>
            <a:ext cx="4572000" cy="6451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！</a:t>
            </a: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65550" y="811212"/>
            <a:ext cx="1689100" cy="80803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</a:p>
        </p:txBody>
      </p:sp>
      <p:sp>
        <p:nvSpPr>
          <p:cNvPr id="4" name="AutoShape 3">
            <a:hlinkClick r:id="rId10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5225" y="2025650"/>
            <a:ext cx="7643813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第一节   外耳</a:t>
            </a: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550" y="202565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550" y="2746375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54113" y="3467100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第三节   内耳</a:t>
            </a:r>
          </a:p>
        </p:txBody>
      </p:sp>
      <p:sp>
        <p:nvSpPr>
          <p:cNvPr id="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0550" y="346710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55452" y="2753122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第二节   中耳</a:t>
            </a:r>
          </a:p>
        </p:txBody>
      </p:sp>
      <p:sp>
        <p:nvSpPr>
          <p:cNvPr id="10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54113" y="4197875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第四节   声波的传导</a:t>
            </a:r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0550" y="4197875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561152" y="1798612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 外  耳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1707" y="2745415"/>
            <a:ext cx="4587240" cy="2386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一、耳郭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二、外耳道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三、鼓膜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一、耳郭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5" descr="textimage27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52761"/>
            <a:ext cx="3720420" cy="378401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3633" y="1995347"/>
            <a:ext cx="3744119" cy="1695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耳郭位于头部的两侧,皮肤与深部的弹性软骨紧贴,但耳垂处无软骨。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二、外耳道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85713" y="2991774"/>
            <a:ext cx="4767543" cy="2885244"/>
            <a:chOff x="2325715" y="3346881"/>
            <a:chExt cx="4492569" cy="2747882"/>
          </a:xfrm>
        </p:grpSpPr>
        <p:pic>
          <p:nvPicPr>
            <p:cNvPr id="13" name="图片 4" descr="textimage272.jpe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5715" y="3346881"/>
              <a:ext cx="4492569" cy="274788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414118" y="4712471"/>
              <a:ext cx="490660" cy="20575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33657" y="1556369"/>
            <a:ext cx="7271653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18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外耳道起自外耳门,止于鼓膜。成人外耳道长2.0~2.5 cm。外耳道全程弯曲,先向前上,继向后,再向前下方。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二、外耳道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39996" y="1857135"/>
            <a:ext cx="4492569" cy="2747882"/>
            <a:chOff x="4489118" y="1759480"/>
            <a:chExt cx="4492569" cy="2747882"/>
          </a:xfrm>
        </p:grpSpPr>
        <p:pic>
          <p:nvPicPr>
            <p:cNvPr id="13" name="图片 4" descr="textimage272.jpe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9118" y="1759480"/>
              <a:ext cx="4492569" cy="274788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572000" y="3133421"/>
              <a:ext cx="490660" cy="20575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1435" y="1467288"/>
            <a:ext cx="4319124" cy="3743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外耳道外1/3段紧贴软骨,称</a:t>
            </a: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软骨部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;其内2/3紧贴骨性外耳道,称</a:t>
            </a: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骨性部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外耳道软骨部皮肤含有</a:t>
            </a: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耵聍腺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,分泌的黏稠液称耵聍,有保护作用。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三、鼓膜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4" descr="textimage27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3538" y="1963151"/>
            <a:ext cx="3876794" cy="260353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41538" y="1370580"/>
            <a:ext cx="4572000" cy="4458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为椭圆形半透明薄膜,位于外耳道底而介于鼓室与外耳道之间,其中心向内凹陷,称鼓膜脐。</a:t>
            </a:r>
            <a:endParaRPr lang="en-US" altLang="zh-CN" sz="20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latinLnBrk="1" hangingPunct="0">
              <a:lnSpc>
                <a:spcPct val="150000"/>
              </a:lnSpc>
              <a:spcBef>
                <a:spcPts val="3125"/>
              </a:spcBef>
            </a:pP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000" kern="0" dirty="0">
                <a:solidFill>
                  <a:srgbClr val="015EAB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松弛部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上1/4,薄而松弛,呈红色   </a:t>
            </a:r>
            <a:endParaRPr lang="en-US" altLang="zh-CN" sz="20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latinLnBrk="1" hangingPunct="0">
              <a:lnSpc>
                <a:spcPct val="150000"/>
              </a:lnSpc>
              <a:spcBef>
                <a:spcPts val="3125"/>
              </a:spcBef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000" kern="0" dirty="0">
                <a:solidFill>
                  <a:srgbClr val="015EAB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紧张部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下3/4,坚实而紧张,呈灰白色</a:t>
            </a:r>
            <a:endParaRPr lang="en-US" altLang="zh-CN" sz="20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latinLnBrk="1" hangingPunct="0">
              <a:lnSpc>
                <a:spcPct val="150000"/>
              </a:lnSpc>
              <a:spcBef>
                <a:spcPts val="3125"/>
              </a:spcBef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鼓膜脐向前下方有一三角形的反光区,称</a:t>
            </a:r>
            <a:r>
              <a:rPr lang="zh-CN" altLang="en-US" sz="20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光锥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AutoShape 5"/>
          <p:cNvSpPr/>
          <p:nvPr/>
        </p:nvSpPr>
        <p:spPr bwMode="auto">
          <a:xfrm>
            <a:off x="607983" y="3429000"/>
            <a:ext cx="102231" cy="921058"/>
          </a:xfrm>
          <a:prstGeom prst="leftBrace">
            <a:avLst>
              <a:gd name="adj1" fmla="val 98551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605540" y="1683202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 中  耳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3853" y="2715039"/>
            <a:ext cx="409012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一、鼓室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二、咽鼓管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三、乳突窦与乳突小房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688</Words>
  <Application>Microsoft Office PowerPoint</Application>
  <PresentationFormat>全屏显示(4:3)</PresentationFormat>
  <Paragraphs>98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Aptos</vt:lpstr>
      <vt:lpstr>Aptos Display</vt:lpstr>
      <vt:lpstr>Noto Sans SC</vt:lpstr>
      <vt:lpstr>等线</vt:lpstr>
      <vt:lpstr>等线 Light</vt:lpstr>
      <vt:lpstr>宋体</vt:lpstr>
      <vt:lpstr>微软雅黑</vt:lpstr>
      <vt:lpstr>Arial</vt:lpstr>
      <vt:lpstr>Calibri</vt:lpstr>
      <vt:lpstr>Times New Roman</vt:lpstr>
      <vt:lpstr>Office 主题​​</vt:lpstr>
      <vt:lpstr>1_Office 主题​​</vt:lpstr>
      <vt:lpstr>第十一章  前庭蜗器</vt:lpstr>
      <vt:lpstr>PowerPoint 演示文稿</vt:lpstr>
      <vt:lpstr>目    录</vt:lpstr>
      <vt:lpstr>第一节  外  耳</vt:lpstr>
      <vt:lpstr>PowerPoint 演示文稿</vt:lpstr>
      <vt:lpstr>PowerPoint 演示文稿</vt:lpstr>
      <vt:lpstr>PowerPoint 演示文稿</vt:lpstr>
      <vt:lpstr>PowerPoint 演示文稿</vt:lpstr>
      <vt:lpstr>第二节  中  耳</vt:lpstr>
      <vt:lpstr>PowerPoint 演示文稿</vt:lpstr>
      <vt:lpstr>PowerPoint 演示文稿</vt:lpstr>
      <vt:lpstr>PowerPoint 演示文稿</vt:lpstr>
      <vt:lpstr>PowerPoint 演示文稿</vt:lpstr>
      <vt:lpstr>第三节  内  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第四节 声波的传导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 视    器</dc:title>
  <dc:creator>化春 缪</dc:creator>
  <cp:lastModifiedBy>Administrator</cp:lastModifiedBy>
  <cp:revision>69</cp:revision>
  <dcterms:created xsi:type="dcterms:W3CDTF">2026-02-09T12:03:00Z</dcterms:created>
  <dcterms:modified xsi:type="dcterms:W3CDTF">2026-07-29T09:29:21Z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C51C0BD3DA4C41A1AA0DFD466B1CC03D_12</vt:lpwstr>
  </property>
  <property fmtid="{D5CDD505-2E9C-101B-9397-08002B2CF9AE}" pid="3" name="KSOProductBuildVer">
    <vt:lpwstr>2052-12.1.0.26895</vt:lpwstr>
  </property>
</Properties>
</file>