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 id="2147483736" r:id="rId8"/>
  </p:sldMasterIdLst>
  <p:notesMasterIdLst>
    <p:notesMasterId r:id="rId35"/>
  </p:notesMasterIdLst>
  <p:handoutMasterIdLst>
    <p:handoutMasterId r:id="rId36"/>
  </p:handoutMasterIdLst>
  <p:sldIdLst>
    <p:sldId id="311" r:id="rId9"/>
    <p:sldId id="295" r:id="rId10"/>
    <p:sldId id="307" r:id="rId11"/>
    <p:sldId id="271" r:id="rId12"/>
    <p:sldId id="265" r:id="rId13"/>
    <p:sldId id="308" r:id="rId14"/>
    <p:sldId id="310" r:id="rId15"/>
    <p:sldId id="369" r:id="rId16"/>
    <p:sldId id="312" r:id="rId17"/>
    <p:sldId id="368" r:id="rId18"/>
    <p:sldId id="362" r:id="rId19"/>
    <p:sldId id="313" r:id="rId20"/>
    <p:sldId id="314" r:id="rId21"/>
    <p:sldId id="315" r:id="rId22"/>
    <p:sldId id="363" r:id="rId23"/>
    <p:sldId id="320" r:id="rId24"/>
    <p:sldId id="321" r:id="rId25"/>
    <p:sldId id="324" r:id="rId26"/>
    <p:sldId id="325" r:id="rId27"/>
    <p:sldId id="326" r:id="rId28"/>
    <p:sldId id="327" r:id="rId29"/>
    <p:sldId id="328" r:id="rId30"/>
    <p:sldId id="372" r:id="rId31"/>
    <p:sldId id="352" r:id="rId32"/>
    <p:sldId id="370" r:id="rId33"/>
    <p:sldId id="293" r:id="rId34"/>
  </p:sldIdLst>
  <p:sldSz cx="12192000"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等线" panose="02010600030101010101" charset="-122"/>
        <a:ea typeface="+mn-ea"/>
        <a:cs typeface="+mn-cs"/>
      </a:defRPr>
    </a:lvl5pPr>
    <a:lvl6pPr marL="2286000" algn="l" defTabSz="914400" rtl="0" eaLnBrk="1" latinLnBrk="0" hangingPunct="1">
      <a:defRPr kern="1200">
        <a:solidFill>
          <a:schemeClr val="tx1"/>
        </a:solidFill>
        <a:latin typeface="等线" panose="02010600030101010101" charset="-122"/>
        <a:ea typeface="+mn-ea"/>
        <a:cs typeface="+mn-cs"/>
      </a:defRPr>
    </a:lvl6pPr>
    <a:lvl7pPr marL="2743200" algn="l" defTabSz="914400" rtl="0" eaLnBrk="1" latinLnBrk="0" hangingPunct="1">
      <a:defRPr kern="1200">
        <a:solidFill>
          <a:schemeClr val="tx1"/>
        </a:solidFill>
        <a:latin typeface="等线" panose="02010600030101010101" charset="-122"/>
        <a:ea typeface="+mn-ea"/>
        <a:cs typeface="+mn-cs"/>
      </a:defRPr>
    </a:lvl7pPr>
    <a:lvl8pPr marL="3200400" algn="l" defTabSz="914400" rtl="0" eaLnBrk="1" latinLnBrk="0" hangingPunct="1">
      <a:defRPr kern="1200">
        <a:solidFill>
          <a:schemeClr val="tx1"/>
        </a:solidFill>
        <a:latin typeface="等线" panose="02010600030101010101" charset="-122"/>
        <a:ea typeface="+mn-ea"/>
        <a:cs typeface="+mn-cs"/>
      </a:defRPr>
    </a:lvl8pPr>
    <a:lvl9pPr marL="3657600" algn="l" defTabSz="914400" rtl="0" eaLnBrk="1" latinLnBrk="0" hangingPunct="1">
      <a:defRPr kern="1200">
        <a:solidFill>
          <a:schemeClr val="tx1"/>
        </a:solidFill>
        <a:latin typeface="等线" panose="02010600030101010101" charset="-122"/>
        <a:ea typeface="+mn-ea"/>
        <a:cs typeface="+mn-cs"/>
      </a:defRPr>
    </a:lvl9pPr>
  </p:defaultTextStyle>
  <p:extLst>
    <p:ext uri="{EFAFB233-063F-42B5-8137-9DF3F51BA10A}">
      <p15:sldGuideLst xmlns:p15="http://schemas.microsoft.com/office/powerpoint/2012/main">
        <p15:guide id="1" orient="horz" pos="2190" userDrawn="1">
          <p15:clr>
            <a:srgbClr val="A4A3A4"/>
          </p15:clr>
        </p15:guide>
        <p15:guide id="2" pos="1572" userDrawn="1">
          <p15:clr>
            <a:srgbClr val="A4A3A4"/>
          </p15:clr>
        </p15:guide>
        <p15:guide id="3" pos="6063" userDrawn="1">
          <p15:clr>
            <a:srgbClr val="A4A3A4"/>
          </p15:clr>
        </p15:guide>
        <p15:guide id="4"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CB2"/>
    <a:srgbClr val="127FB8"/>
    <a:srgbClr val="A02795"/>
    <a:srgbClr val="1DB1E5"/>
    <a:srgbClr val="5562AC"/>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autoAdjust="0"/>
    <p:restoredTop sz="94660" autoAdjust="0"/>
  </p:normalViewPr>
  <p:slideViewPr>
    <p:cSldViewPr snapToGrid="0" showGuides="1">
      <p:cViewPr>
        <p:scale>
          <a:sx n="75" d="100"/>
          <a:sy n="75" d="100"/>
        </p:scale>
        <p:origin x="3954" y="852"/>
      </p:cViewPr>
      <p:guideLst>
        <p:guide orient="horz" pos="2190"/>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360"/>
    </p:cViewPr>
  </p:sorterViewPr>
  <p:gridSpacing cx="72003" cy="72003"/>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defRPr sz="1200" noProof="1">
                <a:ea typeface="宋体" panose="02010600030101010101" pitchFamily="2" charset="-122"/>
              </a:defRPr>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dirty="0">
                <a:solidFill>
                  <a:srgbClr val="898989"/>
                </a:solidFill>
                <a:ea typeface="宋体" panose="02010600030101010101" pitchFamily="2" charset="-122"/>
              </a:defRPr>
            </a:lvl1pPr>
          </a:lstStyle>
          <a:p>
            <a:fld id="{BB962C8B-B14F-4D97-AF65-F5344CB8AC3E}" type="datetime1">
              <a:rPr lang="zh-CN" altLang="en-US"/>
              <a:t>2025-6-6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defRPr sz="1200" noProof="1">
                <a:solidFill>
                  <a:srgbClr val="898989"/>
                </a:solidFill>
                <a:ea typeface="宋体" panose="02010600030101010101" pitchFamily="2" charset="-122"/>
              </a:defRPr>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solidFill>
                  <a:srgbClr val="898989"/>
                </a:solidFill>
                <a:ea typeface="宋体" panose="02010600030101010101" pitchFamily="2" charset="-122"/>
              </a:defRPr>
            </a:lvl1pPr>
          </a:lstStyle>
          <a:p>
            <a:fld id="{682B55A7-0293-4F9F-9550-A1B0A6507672}" type="slidenum">
              <a:rPr lang="zh-CN" altLang="en-US"/>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vert="horz" wrap="square" lIns="91440" tIns="45720" rIns="91440" bIns="45720" numCol="1" anchor="t" anchorCtr="0" compatLnSpc="1"/>
          <a:lstStyle>
            <a:lvl1pPr>
              <a:defRPr sz="1200"/>
            </a:lvl1pPr>
          </a:lstStyle>
          <a:p>
            <a:endParaRPr lang="zh-CN" altLang="en-US"/>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vert="horz" wrap="square" lIns="91440" tIns="45720" rIns="91440" bIns="45720" numCol="1" anchor="t" anchorCtr="0" compatLnSpc="1"/>
          <a:lstStyle>
            <a:lvl1pPr algn="r">
              <a:defRPr sz="1200"/>
            </a:lvl1pPr>
          </a:lstStyle>
          <a:p>
            <a:fld id="{EC311B47-9FE1-4541-A2C0-A41D00F5C937}" type="datetime1">
              <a:rPr lang="zh-CN" altLang="en-US"/>
              <a:t>2025-6-6</a:t>
            </a:fld>
            <a:endParaRPr lang="zh-CN" altLang="en-US"/>
          </a:p>
        </p:txBody>
      </p:sp>
      <p:sp>
        <p:nvSpPr>
          <p:cNvPr id="26628" name="幻灯片图像占位符 22531"/>
          <p:cNvSpPr>
            <a:spLocks noGrp="1" noRot="1" noChangeAspect="1" noChangeArrowheads="1" noTextEdit="1"/>
          </p:cNvSpPr>
          <p:nvPr>
            <p:ph type="sldImg" idx="4294967295"/>
          </p:nvPr>
        </p:nvSpPr>
        <p:spPr bwMode="auto">
          <a:xfrm>
            <a:off x="381000" y="685800"/>
            <a:ext cx="6096000" cy="3429000"/>
          </a:xfrm>
          <a:prstGeom prst="rect">
            <a:avLst/>
          </a:prstGeom>
          <a:noFill/>
          <a:ln w="9525">
            <a:solidFill>
              <a:srgbClr val="000000"/>
            </a:solidFill>
            <a:miter lim="800000"/>
          </a:ln>
        </p:spPr>
      </p:sp>
      <p:sp>
        <p:nvSpPr>
          <p:cNvPr id="26629" name="文本占位符 22532"/>
          <p:cNvSpPr>
            <a:spLocks noGrp="1" noChangeArrowheads="1"/>
          </p:cNvSpPr>
          <p:nvPr>
            <p:ph type="body" sz="quarter" idx="9"/>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vert="horz" wrap="square" lIns="91440" tIns="45720" rIns="91440" bIns="45720" numCol="1" anchor="b" anchorCtr="0" compatLnSpc="1"/>
          <a:lstStyle>
            <a:lvl1pPr>
              <a:defRPr sz="1200"/>
            </a:lvl1pPr>
          </a:lstStyle>
          <a:p>
            <a:endParaRPr lang="zh-CN" altLang="en-US"/>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vert="horz" wrap="square" lIns="91440" tIns="45720" rIns="91440" bIns="45720" numCol="1" anchor="b" anchorCtr="0" compatLnSpc="1"/>
          <a:lstStyle>
            <a:lvl1pPr algn="r">
              <a:defRPr sz="1200"/>
            </a:lvl1pPr>
          </a:lstStyle>
          <a:p>
            <a:fld id="{3B350A5B-08E9-4A27-A208-820CD772F9DA}"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1pPr>
    <a:lvl2pPr marL="457200" lvl="1"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2pPr>
    <a:lvl3pPr marL="914400" lvl="2"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3pPr>
    <a:lvl4pPr marL="1371600" lvl="3"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4pPr>
    <a:lvl5pPr marL="1828800" lvl="4" algn="l" rtl="0" fontAlgn="base">
      <a:spcBef>
        <a:spcPct val="0"/>
      </a:spcBef>
      <a:spcAft>
        <a:spcPct val="0"/>
      </a:spcAft>
      <a:defRPr sz="1200" kern="120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8.xml"/><Relationship Id="rId1" Type="http://schemas.openxmlformats.org/officeDocument/2006/relationships/tags" Target="../tags/tag13.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7.png"/><Relationship Id="rId4"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1"/>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3" name="矩形 2"/>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pic>
        <p:nvPicPr>
          <p:cNvPr id="4"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5" name="TextBox 4"/>
          <p:cNvSpPr txBox="1"/>
          <p:nvPr userDrawn="1"/>
        </p:nvSpPr>
        <p:spPr>
          <a:xfrm>
            <a:off x="1058863" y="171450"/>
            <a:ext cx="1684337" cy="769938"/>
          </a:xfrm>
          <a:prstGeom prst="rect">
            <a:avLst/>
          </a:prstGeom>
          <a:noFill/>
        </p:spPr>
        <p:txBody>
          <a:bodyPr>
            <a:spAutoFit/>
          </a:bodyPr>
          <a:lstStyle/>
          <a:p>
            <a:pPr fontAlgn="auto">
              <a:spcBef>
                <a:spcPts val="0"/>
              </a:spcBef>
              <a:spcAft>
                <a:spcPts val="0"/>
              </a:spcAft>
              <a:buFontTx/>
              <a:buNone/>
              <a:defRPr/>
            </a:pPr>
            <a:r>
              <a:rPr lang="zh-CN" altLang="en-US" sz="4400" b="1" dirty="0">
                <a:solidFill>
                  <a:srgbClr val="127FB8"/>
                </a:solidFill>
                <a:latin typeface="微软雅黑" panose="020B0503020204020204" pitchFamily="34" charset="-122"/>
                <a:ea typeface="微软雅黑" panose="020B0503020204020204" pitchFamily="34" charset="-122"/>
                <a:cs typeface="+mj-cs"/>
              </a:rPr>
              <a:t>目 录</a:t>
            </a:r>
            <a:endParaRPr lang="zh-CN" altLang="en-US" b="1" noProof="1">
              <a:solidFill>
                <a:srgbClr val="127FB8"/>
              </a:solidFill>
              <a:latin typeface="微软雅黑" panose="020B0503020204020204" pitchFamily="34" charset="-122"/>
              <a:ea typeface="微软雅黑" panose="020B0503020204020204" pitchFamily="34"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D0B081C3-6B31-4A7B-BF11-A70AE639248F}" type="slidenum">
              <a:rPr lang="zh-CN" altLang="en-US"/>
              <a:t>‹#›</a:t>
            </a:fld>
            <a:endParaRPr lang="zh-CN" alt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spTree>
      <p:nvGrpSpPr>
        <p:cNvPr id="1" name=""/>
        <p:cNvGrpSpPr/>
        <p:nvPr/>
      </p:nvGrpSpPr>
      <p:grpSpPr>
        <a:xfrm>
          <a:off x="0" y="0"/>
          <a:ext cx="0" cy="0"/>
          <a:chOff x="0" y="0"/>
          <a:chExt cx="0" cy="0"/>
        </a:xfrm>
      </p:grpSpPr>
      <p:grpSp>
        <p:nvGrpSpPr>
          <p:cNvPr id="2" name="组合 23"/>
          <p:cNvGrpSpPr/>
          <p:nvPr userDrawn="1"/>
        </p:nvGrpSpPr>
        <p:grpSpPr bwMode="auto">
          <a:xfrm>
            <a:off x="0" y="0"/>
            <a:ext cx="12192000" cy="6858000"/>
            <a:chOff x="0" y="0"/>
            <a:chExt cx="12192000" cy="6858000"/>
          </a:xfrm>
        </p:grpSpPr>
        <p:sp>
          <p:nvSpPr>
            <p:cNvPr id="3" name="PA_矩形 3"/>
            <p:cNvSpPr/>
            <p:nvPr>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4"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8"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9" name="页脚占位符 2"/>
          <p:cNvSpPr>
            <a:spLocks noGrp="1"/>
          </p:cNvSpPr>
          <p:nvPr>
            <p:ph type="ftr" sz="quarter" idx="11"/>
          </p:nvPr>
        </p:nvSpPr>
        <p:spPr/>
        <p:txBody>
          <a:bodyPr/>
          <a:lstStyle>
            <a:lvl1pPr>
              <a:defRPr/>
            </a:lvl1pPr>
          </a:lstStyle>
          <a:p>
            <a:endParaRPr lang="zh-CN" altLang="en-US"/>
          </a:p>
        </p:txBody>
      </p:sp>
      <p:sp>
        <p:nvSpPr>
          <p:cNvPr id="10" name="灯片编号占位符 3"/>
          <p:cNvSpPr>
            <a:spLocks noGrp="1"/>
          </p:cNvSpPr>
          <p:nvPr>
            <p:ph type="sldNum" sz="quarter" idx="12"/>
          </p:nvPr>
        </p:nvSpPr>
        <p:spPr/>
        <p:txBody>
          <a:bodyPr/>
          <a:lstStyle>
            <a:lvl1pPr>
              <a:defRPr/>
            </a:lvl1pPr>
          </a:lstStyle>
          <a:p>
            <a:fld id="{73FB748A-91BC-4F24-9C0C-20FA668E5B98}" type="slidenum">
              <a:rPr lang="zh-CN" altLang="en-US"/>
              <a:t>‹#›</a:t>
            </a:fld>
            <a:endParaRPr lang="zh-CN" altLang="en-US"/>
          </a:p>
        </p:txBody>
      </p:sp>
      <p:sp>
        <p:nvSpPr>
          <p:cNvPr id="11" name="TextBox 24">
            <a:extLst>
              <a:ext uri="{FF2B5EF4-FFF2-40B4-BE49-F238E27FC236}">
                <a16:creationId xmlns:a16="http://schemas.microsoft.com/office/drawing/2014/main" id="{D12279D0-BD21-4540-91FB-FA361BB9D9A9}"/>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EFF1B722-9717-48D3-AC6C-D2FDCBDA9C82}"/>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FB8C0D69-D4B7-42A2-B67A-4CA1BCBF2F8D}"/>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spTree>
      <p:nvGrpSpPr>
        <p:cNvPr id="1" name=""/>
        <p:cNvGrpSpPr/>
        <p:nvPr/>
      </p:nvGrpSpPr>
      <p:grpSpPr>
        <a:xfrm>
          <a:off x="0" y="0"/>
          <a:ext cx="0" cy="0"/>
          <a:chOff x="0" y="0"/>
          <a:chExt cx="0" cy="0"/>
        </a:xfrm>
      </p:grpSpPr>
      <p:pic>
        <p:nvPicPr>
          <p:cNvPr id="2" name="图片 39"/>
          <p:cNvPicPr>
            <a:picLocks noChangeAspect="1" noChangeArrowheads="1"/>
          </p:cNvPicPr>
          <p:nvPr userDrawn="1"/>
        </p:nvPicPr>
        <p:blipFill>
          <a:blip r:embed="rId2" cstate="print"/>
          <a:srcRect/>
          <a:stretch>
            <a:fillRect/>
          </a:stretch>
        </p:blipFill>
        <p:spPr bwMode="auto">
          <a:xfrm>
            <a:off x="9923463" y="6365875"/>
            <a:ext cx="2235200" cy="457200"/>
          </a:xfrm>
          <a:prstGeom prst="rect">
            <a:avLst/>
          </a:prstGeom>
          <a:noFill/>
          <a:ln w="9525">
            <a:noFill/>
            <a:miter lim="800000"/>
            <a:headEnd/>
            <a:tailEnd/>
          </a:ln>
        </p:spPr>
      </p:pic>
      <p:sp>
        <p:nvSpPr>
          <p:cNvPr id="3"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 name="矩形 3"/>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5" name="矩形 4"/>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6" name="TextBox 5"/>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7"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8" name="页脚占位符 2"/>
          <p:cNvSpPr>
            <a:spLocks noGrp="1"/>
          </p:cNvSpPr>
          <p:nvPr>
            <p:ph type="ftr" sz="quarter" idx="11"/>
          </p:nvPr>
        </p:nvSpPr>
        <p:spPr/>
        <p:txBody>
          <a:bodyPr/>
          <a:lstStyle>
            <a:lvl1pPr>
              <a:defRPr/>
            </a:lvl1pPr>
          </a:lstStyle>
          <a:p>
            <a:endParaRPr lang="zh-CN" altLang="en-US"/>
          </a:p>
        </p:txBody>
      </p:sp>
      <p:sp>
        <p:nvSpPr>
          <p:cNvPr id="9" name="灯片编号占位符 3"/>
          <p:cNvSpPr>
            <a:spLocks noGrp="1"/>
          </p:cNvSpPr>
          <p:nvPr>
            <p:ph type="sldNum" sz="quarter" idx="12"/>
          </p:nvPr>
        </p:nvSpPr>
        <p:spPr/>
        <p:txBody>
          <a:bodyPr/>
          <a:lstStyle>
            <a:lvl1pPr>
              <a:defRPr/>
            </a:lvl1pPr>
          </a:lstStyle>
          <a:p>
            <a:fld id="{D4885B9E-08E1-4B3C-9EAD-824C43DCE998}" type="slidenum">
              <a:rPr lang="zh-CN" altLang="en-US"/>
              <a:t>‹#›</a:t>
            </a:fld>
            <a:endParaRPr lang="zh-CN" alt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spTree>
      <p:nvGrpSpPr>
        <p:cNvPr id="1" name=""/>
        <p:cNvGrpSpPr/>
        <p:nvPr/>
      </p:nvGrpSpPr>
      <p:grpSpPr>
        <a:xfrm>
          <a:off x="0" y="0"/>
          <a:ext cx="0" cy="0"/>
          <a:chOff x="0" y="0"/>
          <a:chExt cx="0" cy="0"/>
        </a:xfrm>
      </p:grpSpPr>
      <p:pic>
        <p:nvPicPr>
          <p:cNvPr id="2"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3"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02400093-F718-4A6B-A556-7D422FC67395}" type="slidenum">
              <a:rPr lang="zh-CN" altLang="en-US"/>
              <a:t>‹#›</a:t>
            </a:fld>
            <a:endParaRPr lang="zh-CN" altLang="en-US"/>
          </a:p>
        </p:txBody>
      </p:sp>
      <p:sp>
        <p:nvSpPr>
          <p:cNvPr id="9" name="TextBox 10">
            <a:extLst>
              <a:ext uri="{FF2B5EF4-FFF2-40B4-BE49-F238E27FC236}">
                <a16:creationId xmlns:a16="http://schemas.microsoft.com/office/drawing/2014/main" id="{5E3ADEDB-C08E-4996-92E9-F20FB28727C0}"/>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14DCEA10-3ED9-4A6A-9F72-CB8A313A0E10}"/>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spTree>
      <p:nvGrpSpPr>
        <p:cNvPr id="1" name=""/>
        <p:cNvGrpSpPr/>
        <p:nvPr/>
      </p:nvGrpSpPr>
      <p:grpSpPr>
        <a:xfrm>
          <a:off x="0" y="0"/>
          <a:ext cx="0" cy="0"/>
          <a:chOff x="0" y="0"/>
          <a:chExt cx="0" cy="0"/>
        </a:xfrm>
      </p:grpSpPr>
      <p:pic>
        <p:nvPicPr>
          <p:cNvPr id="4"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TextBox 5"/>
          <p:cNvSpPr txBox="1"/>
          <p:nvPr userDrawn="1"/>
        </p:nvSpPr>
        <p:spPr>
          <a:xfrm>
            <a:off x="201613" y="128588"/>
            <a:ext cx="3341687" cy="368300"/>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普通心理学</a:t>
            </a:r>
          </a:p>
        </p:txBody>
      </p:sp>
      <p:sp>
        <p:nvSpPr>
          <p:cNvPr id="7" name="TextBox 11"/>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endParaRPr lang="zh-CN" altLang="en-US"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8" name="日期占位符 1"/>
          <p:cNvSpPr>
            <a:spLocks noGrp="1"/>
          </p:cNvSpPr>
          <p:nvPr>
            <p:ph type="dt" sz="half" idx="17"/>
          </p:nvPr>
        </p:nvSpPr>
        <p:spPr/>
        <p:txBody>
          <a:bodyPr/>
          <a:lstStyle>
            <a:lvl1pPr>
              <a:defRPr/>
            </a:lvl1pPr>
          </a:lstStyle>
          <a:p>
            <a:fld id="{BB962C8B-B14F-4D97-AF65-F5344CB8AC3E}" type="datetime1">
              <a:rPr lang="zh-CN" altLang="en-US"/>
              <a:t>2025-6-6</a:t>
            </a:fld>
            <a:endParaRPr lang="zh-CN" altLang="en-US"/>
          </a:p>
        </p:txBody>
      </p:sp>
      <p:sp>
        <p:nvSpPr>
          <p:cNvPr id="10" name="页脚占位符 2"/>
          <p:cNvSpPr>
            <a:spLocks noGrp="1"/>
          </p:cNvSpPr>
          <p:nvPr>
            <p:ph type="ftr" sz="quarter" idx="18"/>
          </p:nvPr>
        </p:nvSpPr>
        <p:spPr/>
        <p:txBody>
          <a:bodyPr/>
          <a:lstStyle>
            <a:lvl1pPr>
              <a:defRPr/>
            </a:lvl1pPr>
          </a:lstStyle>
          <a:p>
            <a:endParaRPr lang="zh-CN" altLang="en-US"/>
          </a:p>
        </p:txBody>
      </p:sp>
      <p:sp>
        <p:nvSpPr>
          <p:cNvPr id="11" name="灯片编号占位符 3"/>
          <p:cNvSpPr>
            <a:spLocks noGrp="1"/>
          </p:cNvSpPr>
          <p:nvPr>
            <p:ph type="sldNum" sz="quarter" idx="19"/>
          </p:nvPr>
        </p:nvSpPr>
        <p:spPr/>
        <p:txBody>
          <a:bodyPr/>
          <a:lstStyle>
            <a:lvl1pPr>
              <a:defRPr/>
            </a:lvl1pPr>
          </a:lstStyle>
          <a:p>
            <a:fld id="{A500D7DE-5B22-49BC-B9DC-7A414CA0BE8A}" type="slidenum">
              <a:rPr lang="zh-CN" altLang="en-US"/>
              <a:t>‹#›</a:t>
            </a:fld>
            <a:endParaRPr lang="zh-CN" alt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spTree>
      <p:nvGrpSpPr>
        <p:cNvPr id="1" name=""/>
        <p:cNvGrpSpPr/>
        <p:nvPr/>
      </p:nvGrpSpPr>
      <p:grpSpPr>
        <a:xfrm>
          <a:off x="0" y="0"/>
          <a:ext cx="0" cy="0"/>
          <a:chOff x="0" y="0"/>
          <a:chExt cx="0" cy="0"/>
        </a:xfrm>
      </p:grpSpPr>
      <p:pic>
        <p:nvPicPr>
          <p:cNvPr id="10"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13" name="TextBox 12"/>
          <p:cNvSpPr txBox="1"/>
          <p:nvPr userDrawn="1"/>
        </p:nvSpPr>
        <p:spPr>
          <a:xfrm>
            <a:off x="201613" y="128588"/>
            <a:ext cx="3341687" cy="368300"/>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普通心理学</a:t>
            </a:r>
          </a:p>
        </p:txBody>
      </p:sp>
      <p:sp>
        <p:nvSpPr>
          <p:cNvPr id="14" name="TextBox 18"/>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endParaRPr lang="zh-CN" altLang="en-US" noProof="1"/>
          </a:p>
        </p:txBody>
      </p:sp>
      <p:sp>
        <p:nvSpPr>
          <p:cNvPr id="8" name="图片占位符 6"/>
          <p:cNvSpPr>
            <a:spLocks noGrp="1"/>
          </p:cNvSpPr>
          <p:nvPr>
            <p:ph type="pic" sz="quarter" idx="11"/>
          </p:nvPr>
        </p:nvSpPr>
        <p:spPr>
          <a:xfrm>
            <a:off x="5061616" y="2015331"/>
            <a:ext cx="2097087" cy="2827338"/>
          </a:xfrm>
        </p:spPr>
        <p:txBody>
          <a:bodyPr/>
          <a:lstStyle/>
          <a:p>
            <a:endParaRPr lang="zh-CN" altLang="en-US" noProof="1"/>
          </a:p>
        </p:txBody>
      </p:sp>
      <p:sp>
        <p:nvSpPr>
          <p:cNvPr id="9" name="图片占位符 6"/>
          <p:cNvSpPr>
            <a:spLocks noGrp="1"/>
          </p:cNvSpPr>
          <p:nvPr>
            <p:ph type="pic" sz="quarter" idx="12"/>
          </p:nvPr>
        </p:nvSpPr>
        <p:spPr>
          <a:xfrm>
            <a:off x="8329662" y="2015331"/>
            <a:ext cx="2097087" cy="2827338"/>
          </a:xfrm>
        </p:spPr>
        <p:txBody>
          <a:bodyPr/>
          <a:lstStyle/>
          <a:p>
            <a:endParaRPr lang="zh-CN" altLang="en-US"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15" name="日期占位符 1"/>
          <p:cNvSpPr>
            <a:spLocks noGrp="1"/>
          </p:cNvSpPr>
          <p:nvPr>
            <p:ph type="dt" sz="half" idx="17"/>
          </p:nvPr>
        </p:nvSpPr>
        <p:spPr/>
        <p:txBody>
          <a:bodyPr/>
          <a:lstStyle>
            <a:lvl1pPr>
              <a:defRPr/>
            </a:lvl1pPr>
          </a:lstStyle>
          <a:p>
            <a:fld id="{BB962C8B-B14F-4D97-AF65-F5344CB8AC3E}" type="datetime1">
              <a:rPr lang="zh-CN" altLang="en-US"/>
              <a:t>2025-6-6</a:t>
            </a:fld>
            <a:endParaRPr lang="zh-CN" altLang="en-US"/>
          </a:p>
        </p:txBody>
      </p:sp>
      <p:sp>
        <p:nvSpPr>
          <p:cNvPr id="16" name="页脚占位符 2"/>
          <p:cNvSpPr>
            <a:spLocks noGrp="1"/>
          </p:cNvSpPr>
          <p:nvPr>
            <p:ph type="ftr" sz="quarter" idx="18"/>
          </p:nvPr>
        </p:nvSpPr>
        <p:spPr/>
        <p:txBody>
          <a:bodyPr/>
          <a:lstStyle>
            <a:lvl1pPr>
              <a:defRPr/>
            </a:lvl1pPr>
          </a:lstStyle>
          <a:p>
            <a:endParaRPr lang="zh-CN" altLang="en-US"/>
          </a:p>
        </p:txBody>
      </p:sp>
      <p:sp>
        <p:nvSpPr>
          <p:cNvPr id="19" name="灯片编号占位符 3"/>
          <p:cNvSpPr>
            <a:spLocks noGrp="1"/>
          </p:cNvSpPr>
          <p:nvPr>
            <p:ph type="sldNum" sz="quarter" idx="19"/>
          </p:nvPr>
        </p:nvSpPr>
        <p:spPr/>
        <p:txBody>
          <a:bodyPr/>
          <a:lstStyle>
            <a:lvl1pPr>
              <a:defRPr/>
            </a:lvl1pPr>
          </a:lstStyle>
          <a:p>
            <a:fld id="{A019ACCB-61B7-4C31-BC1B-EC20F29811DB}" type="slidenum">
              <a:rPr lang="zh-CN" altLang="en-US"/>
              <a:t>‹#›</a:t>
            </a:fld>
            <a:endParaRPr lang="zh-CN" alt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4" name="Picture 2" descr="F:\案例二\394\1.png"/>
          <p:cNvPicPr>
            <a:picLocks noChangeAspect="1" noChangeArrowheads="1"/>
          </p:cNvPicPr>
          <p:nvPr userDrawn="1"/>
        </p:nvPicPr>
        <p:blipFill>
          <a:blip r:embed="rId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5"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A35821BB-D83F-4E61-A917-821B61E894DC}" type="slidenum">
              <a:rPr lang="zh-CN" altLang="en-US"/>
              <a:t>‹#›</a:t>
            </a:fld>
            <a:endParaRPr lang="zh-CN" alt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spTree>
      <p:nvGrpSpPr>
        <p:cNvPr id="1" name=""/>
        <p:cNvGrpSpPr/>
        <p:nvPr/>
      </p:nvGrpSpPr>
      <p:grpSpPr>
        <a:xfrm>
          <a:off x="0" y="0"/>
          <a:ext cx="0" cy="0"/>
          <a:chOff x="0" y="0"/>
          <a:chExt cx="0" cy="0"/>
        </a:xfrm>
      </p:grpSpPr>
      <p:sp>
        <p:nvSpPr>
          <p:cNvPr id="2" name="PA_矩形 3"/>
          <p:cNvSpPr/>
          <p:nvPr>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4" name="PA_矩形 10"/>
          <p:cNvSpPr/>
          <p:nvPr>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sp>
        <p:nvSpPr>
          <p:cNvPr id="5" name="TextBox 4"/>
          <p:cNvSpPr txBox="1"/>
          <p:nvPr userDrawn="1"/>
        </p:nvSpPr>
        <p:spPr>
          <a:xfrm>
            <a:off x="3414713" y="2928938"/>
            <a:ext cx="5272087" cy="1016000"/>
          </a:xfrm>
          <a:prstGeom prst="rect">
            <a:avLst/>
          </a:prstGeom>
          <a:noFill/>
        </p:spPr>
        <p:txBody>
          <a:bodyPr>
            <a:spAutoFit/>
          </a:bodyPr>
          <a:lstStyle/>
          <a:p>
            <a:pPr algn="ctr" fontAlgn="auto"/>
            <a:r>
              <a:rPr lang="zh-CN" altLang="en-US" sz="6000" b="1" spc="1000" noProof="1">
                <a:latin typeface="微软雅黑" panose="020B0503020204020204" pitchFamily="34" charset="-122"/>
                <a:ea typeface="微软雅黑" panose="020B0503020204020204" pitchFamily="34" charset="-122"/>
              </a:rPr>
              <a:t>谢谢观看</a:t>
            </a: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C2C5E4BD-57A7-4524-B1FE-6B2251352B7E}" type="slidenum">
              <a:rPr lang="zh-CN" altLang="en-US"/>
              <a:t>‹#›</a:t>
            </a:fld>
            <a:endParaRPr lang="zh-CN"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BF61E309-1303-4301-A625-E1E1224AAE9B}" type="slidenum">
              <a:rPr lang="zh-CN" altLang="en-US"/>
              <a:t>‹#›</a:t>
            </a:fld>
            <a:endParaRPr lang="zh-CN"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E590935E-CD44-45BE-AFAA-A8978E99386F}" type="slidenum">
              <a:rPr lang="zh-CN" altLang="en-US"/>
              <a:t>‹#›</a:t>
            </a:fld>
            <a:endParaRPr lang="zh-CN"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EE6BC074-B63C-4A07-B1CA-3D01221E3755}" type="slidenum">
              <a:rPr lang="zh-CN" altLang="en-US"/>
              <a:t>‹#›</a:t>
            </a:fld>
            <a:endParaRPr lang="zh-CN" alt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93764C74-AA1B-49DF-A172-B53E0A6CFDBA}" type="slidenum">
              <a:rPr lang="zh-CN" altLang="en-US"/>
              <a:t>‹#›</a:t>
            </a:fld>
            <a:endParaRPr lang="zh-CN" altLang="en-US"/>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7FECEC4F-8E97-41F9-B9A4-6E0A0CFB08A0}" type="slidenum">
              <a:rPr lang="zh-CN" altLang="en-US"/>
              <a:t>‹#›</a:t>
            </a:fld>
            <a:endParaRPr lang="zh-CN" altLang="en-US"/>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E79CF2A-CA41-446C-9EB7-259BC62DCE84}" type="slidenum">
              <a:rPr lang="zh-CN" altLang="en-US"/>
              <a:t>‹#›</a:t>
            </a:fld>
            <a:endParaRPr lang="zh-CN" altLang="en-US"/>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3D04DF0-0129-4112-A23E-1BED841EE76F}" type="slidenum">
              <a:rPr lang="zh-CN" altLang="en-US"/>
              <a:t>‹#›</a:t>
            </a:fld>
            <a:endParaRPr lang="zh-CN" altLang="en-US"/>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1"/>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3" name="矩形 2"/>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pic>
        <p:nvPicPr>
          <p:cNvPr id="4" name="PA_图片 2" descr="F:\案例二\394\1.png"/>
          <p:cNvPicPr>
            <a:picLocks noChangeAspect="1" noChangeArrowheads="1"/>
          </p:cNvPicPr>
          <p:nvPr userDrawn="1">
            <p:custDataLst>
              <p:tags r:id="rId1"/>
            </p:custDataLst>
          </p:nvPr>
        </p:nvPicPr>
        <p:blipFill>
          <a:blip r:embed="rId3"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5" name="TextBox 4"/>
          <p:cNvSpPr txBox="1"/>
          <p:nvPr userDrawn="1"/>
        </p:nvSpPr>
        <p:spPr>
          <a:xfrm>
            <a:off x="1058863" y="171450"/>
            <a:ext cx="1684337" cy="769938"/>
          </a:xfrm>
          <a:prstGeom prst="rect">
            <a:avLst/>
          </a:prstGeom>
          <a:noFill/>
        </p:spPr>
        <p:txBody>
          <a:bodyPr>
            <a:spAutoFit/>
          </a:bodyPr>
          <a:lstStyle/>
          <a:p>
            <a:pPr fontAlgn="auto">
              <a:spcBef>
                <a:spcPts val="0"/>
              </a:spcBef>
              <a:spcAft>
                <a:spcPts val="0"/>
              </a:spcAft>
              <a:buFontTx/>
              <a:buNone/>
              <a:defRPr/>
            </a:pPr>
            <a:r>
              <a:rPr lang="zh-CN" altLang="en-US" sz="4400" b="1" dirty="0">
                <a:solidFill>
                  <a:srgbClr val="127FB8"/>
                </a:solidFill>
                <a:latin typeface="微软雅黑" panose="020B0503020204020204" pitchFamily="34" charset="-122"/>
                <a:ea typeface="微软雅黑" panose="020B0503020204020204" pitchFamily="34" charset="-122"/>
                <a:cs typeface="+mj-cs"/>
              </a:rPr>
              <a:t>目 录</a:t>
            </a:r>
            <a:endParaRPr lang="zh-CN" altLang="en-US" b="1" noProof="1">
              <a:solidFill>
                <a:srgbClr val="127FB8"/>
              </a:solidFill>
              <a:latin typeface="微软雅黑" panose="020B0503020204020204" pitchFamily="34" charset="-122"/>
              <a:ea typeface="微软雅黑" panose="020B0503020204020204" pitchFamily="34" charset="-122"/>
            </a:endParaRP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BC7EF0E0-081F-45CA-8042-62F931DEFBF9}" type="slidenum">
              <a:rPr lang="zh-CN" altLang="en-US"/>
              <a:t>‹#›</a:t>
            </a:fld>
            <a:endParaRPr lang="zh-CN" altLang="en-US"/>
          </a:p>
        </p:txBody>
      </p:sp>
    </p:spTree>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章标题页">
    <p:spTree>
      <p:nvGrpSpPr>
        <p:cNvPr id="1" name=""/>
        <p:cNvGrpSpPr/>
        <p:nvPr/>
      </p:nvGrpSpPr>
      <p:grpSpPr>
        <a:xfrm>
          <a:off x="0" y="0"/>
          <a:ext cx="0" cy="0"/>
          <a:chOff x="0" y="0"/>
          <a:chExt cx="0" cy="0"/>
        </a:xfrm>
      </p:grpSpPr>
      <p:grpSp>
        <p:nvGrpSpPr>
          <p:cNvPr id="2" name="组合 23"/>
          <p:cNvGrpSpPr/>
          <p:nvPr userDrawn="1"/>
        </p:nvGrpSpPr>
        <p:grpSpPr bwMode="auto">
          <a:xfrm>
            <a:off x="0" y="0"/>
            <a:ext cx="12192000" cy="6858000"/>
            <a:chOff x="0" y="0"/>
            <a:chExt cx="12192000" cy="6858000"/>
          </a:xfrm>
        </p:grpSpPr>
        <p:sp>
          <p:nvSpPr>
            <p:cNvPr id="3" name="PA_矩形 3"/>
            <p:cNvSpPr/>
            <p:nvPr>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4" name="PA_图片 2" descr="F:\案例二\394\1.png"/>
            <p:cNvPicPr>
              <a:picLocks noChangeAspect="1" noChangeArrowheads="1"/>
            </p:cNvPicPr>
            <p:nvPr userDrawn="1">
              <p:custDataLst>
                <p:tags r:id="rId2"/>
              </p:custDataLst>
            </p:nvPr>
          </p:nvPicPr>
          <p:blipFill rotWithShape="1">
            <a:blip r:embed="rId4" cstate="print"/>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5" name="TextBox 24"/>
          <p:cNvSpPr txBox="1">
            <a:spLocks noChangeArrowheads="1"/>
          </p:cNvSpPr>
          <p:nvPr userDrawn="1"/>
        </p:nvSpPr>
        <p:spPr bwMode="auto">
          <a:xfrm>
            <a:off x="7905750" y="6197600"/>
            <a:ext cx="4286250" cy="519113"/>
          </a:xfrm>
          <a:prstGeom prst="rect">
            <a:avLst/>
          </a:prstGeom>
          <a:noFill/>
          <a:ln w="9525">
            <a:noFill/>
            <a:miter lim="800000"/>
          </a:ln>
        </p:spPr>
        <p:txBody>
          <a:bodyPr>
            <a:spAutoFit/>
          </a:bodyPr>
          <a:lstStyle/>
          <a:p>
            <a:pPr algn="ctr"/>
            <a:r>
              <a:rPr lang="zh-CN" altLang="en-US" sz="2800" b="1">
                <a:solidFill>
                  <a:srgbClr val="127FB8"/>
                </a:solidFill>
                <a:latin typeface="华文行楷" panose="02010800040101010101" pitchFamily="2" charset="-122"/>
                <a:ea typeface="华文行楷" panose="02010800040101010101" pitchFamily="2" charset="-122"/>
              </a:rPr>
              <a:t>中国科学技术大学出版社</a:t>
            </a:r>
          </a:p>
        </p:txBody>
      </p:sp>
      <p:sp>
        <p:nvSpPr>
          <p:cNvPr id="6" name="文本框 3081"/>
          <p:cNvSpPr txBox="1">
            <a:spLocks noChangeArrowheads="1"/>
          </p:cNvSpPr>
          <p:nvPr userDrawn="1"/>
        </p:nvSpPr>
        <p:spPr bwMode="auto">
          <a:xfrm>
            <a:off x="8053388" y="211138"/>
            <a:ext cx="3973512" cy="1004887"/>
          </a:xfrm>
          <a:prstGeom prst="rect">
            <a:avLst/>
          </a:prstGeom>
          <a:noFill/>
          <a:ln w="9525">
            <a:noFill/>
            <a:miter lim="800000"/>
          </a:ln>
        </p:spPr>
        <p:txBody>
          <a:bodyPr>
            <a:spAutoFit/>
          </a:bodyPr>
          <a:lstStyle/>
          <a:p>
            <a:pPr algn="r">
              <a:spcBef>
                <a:spcPct val="50000"/>
              </a:spcBef>
            </a:pPr>
            <a:r>
              <a:rPr lang="zh-CN" altLang="en-US" sz="2400" b="1">
                <a:solidFill>
                  <a:srgbClr val="3399FF"/>
                </a:solidFill>
                <a:latin typeface="华文行楷" panose="02010800040101010101" pitchFamily="2" charset="-122"/>
                <a:ea typeface="华文行楷" panose="02010800040101010101" pitchFamily="2" charset="-122"/>
              </a:rPr>
              <a:t>安徽省十三五规划教材</a:t>
            </a:r>
          </a:p>
          <a:p>
            <a:pPr algn="r">
              <a:spcBef>
                <a:spcPct val="50000"/>
              </a:spcBef>
            </a:pPr>
            <a:r>
              <a:rPr lang="zh-CN" altLang="en-US" sz="2400" b="1">
                <a:solidFill>
                  <a:srgbClr val="3399FF"/>
                </a:solidFill>
                <a:latin typeface="华文行楷" panose="02010800040101010101" pitchFamily="2" charset="-122"/>
                <a:ea typeface="华文行楷" panose="02010800040101010101" pitchFamily="2" charset="-122"/>
              </a:rPr>
              <a:t>心理学创新系列教材</a:t>
            </a:r>
          </a:p>
        </p:txBody>
      </p:sp>
      <p:sp>
        <p:nvSpPr>
          <p:cNvPr id="7"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8" name="页脚占位符 2"/>
          <p:cNvSpPr>
            <a:spLocks noGrp="1"/>
          </p:cNvSpPr>
          <p:nvPr>
            <p:ph type="ftr" sz="quarter" idx="11"/>
          </p:nvPr>
        </p:nvSpPr>
        <p:spPr/>
        <p:txBody>
          <a:bodyPr/>
          <a:lstStyle>
            <a:lvl1pPr>
              <a:defRPr/>
            </a:lvl1pPr>
          </a:lstStyle>
          <a:p>
            <a:endParaRPr lang="zh-CN" altLang="en-US"/>
          </a:p>
        </p:txBody>
      </p:sp>
      <p:sp>
        <p:nvSpPr>
          <p:cNvPr id="9" name="灯片编号占位符 3"/>
          <p:cNvSpPr>
            <a:spLocks noGrp="1"/>
          </p:cNvSpPr>
          <p:nvPr>
            <p:ph type="sldNum" sz="quarter" idx="12"/>
          </p:nvPr>
        </p:nvSpPr>
        <p:spPr/>
        <p:txBody>
          <a:bodyPr/>
          <a:lstStyle>
            <a:lvl1pPr>
              <a:defRPr/>
            </a:lvl1pPr>
          </a:lstStyle>
          <a:p>
            <a:fld id="{4A4DA07B-8920-426D-9FE9-9A5D96A776FC}" type="slidenum">
              <a:rPr lang="zh-CN" altLang="en-US"/>
              <a:t>‹#›</a:t>
            </a:fld>
            <a:endParaRPr lang="zh-CN" altLang="en-US"/>
          </a:p>
        </p:txBody>
      </p:sp>
    </p:spTree>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小结页">
    <p:spTree>
      <p:nvGrpSpPr>
        <p:cNvPr id="1" name=""/>
        <p:cNvGrpSpPr/>
        <p:nvPr/>
      </p:nvGrpSpPr>
      <p:grpSpPr>
        <a:xfrm>
          <a:off x="0" y="0"/>
          <a:ext cx="0" cy="0"/>
          <a:chOff x="0" y="0"/>
          <a:chExt cx="0" cy="0"/>
        </a:xfrm>
      </p:grpSpPr>
      <p:pic>
        <p:nvPicPr>
          <p:cNvPr id="2" name="图片 39"/>
          <p:cNvPicPr>
            <a:picLocks noChangeAspect="1" noChangeArrowheads="1"/>
          </p:cNvPicPr>
          <p:nvPr userDrawn="1"/>
        </p:nvPicPr>
        <p:blipFill>
          <a:blip r:embed="rId2" cstate="print"/>
          <a:srcRect/>
          <a:stretch>
            <a:fillRect/>
          </a:stretch>
        </p:blipFill>
        <p:spPr bwMode="auto">
          <a:xfrm>
            <a:off x="9923463" y="6365875"/>
            <a:ext cx="2235200" cy="457200"/>
          </a:xfrm>
          <a:prstGeom prst="rect">
            <a:avLst/>
          </a:prstGeom>
          <a:noFill/>
          <a:ln w="9525">
            <a:noFill/>
            <a:miter lim="800000"/>
            <a:headEnd/>
            <a:tailEnd/>
          </a:ln>
        </p:spPr>
      </p:pic>
      <p:sp>
        <p:nvSpPr>
          <p:cNvPr id="3"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 name="矩形 3"/>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5" name="矩形 4"/>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a typeface="宋体" panose="02010600030101010101" pitchFamily="2" charset="-122"/>
            </a:endParaRPr>
          </a:p>
        </p:txBody>
      </p:sp>
      <p:sp>
        <p:nvSpPr>
          <p:cNvPr id="6" name="TextBox 5"/>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7"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8" name="页脚占位符 2"/>
          <p:cNvSpPr>
            <a:spLocks noGrp="1"/>
          </p:cNvSpPr>
          <p:nvPr>
            <p:ph type="ftr" sz="quarter" idx="11"/>
          </p:nvPr>
        </p:nvSpPr>
        <p:spPr/>
        <p:txBody>
          <a:bodyPr/>
          <a:lstStyle>
            <a:lvl1pPr>
              <a:defRPr/>
            </a:lvl1pPr>
          </a:lstStyle>
          <a:p>
            <a:endParaRPr lang="zh-CN" altLang="en-US"/>
          </a:p>
        </p:txBody>
      </p:sp>
      <p:sp>
        <p:nvSpPr>
          <p:cNvPr id="9" name="灯片编号占位符 3"/>
          <p:cNvSpPr>
            <a:spLocks noGrp="1"/>
          </p:cNvSpPr>
          <p:nvPr>
            <p:ph type="sldNum" sz="quarter" idx="12"/>
          </p:nvPr>
        </p:nvSpPr>
        <p:spPr/>
        <p:txBody>
          <a:bodyPr/>
          <a:lstStyle>
            <a:lvl1pPr>
              <a:defRPr/>
            </a:lvl1pPr>
          </a:lstStyle>
          <a:p>
            <a:fld id="{6CD52D17-042E-41B6-894D-C97D64FE5DD5}" type="slidenum">
              <a:rPr lang="zh-CN" altLang="en-US"/>
              <a:t>‹#›</a:t>
            </a:fld>
            <a:endParaRPr lang="zh-CN" altLang="en-US"/>
          </a:p>
        </p:txBody>
      </p:sp>
    </p:spTree>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容页1">
    <p:spTree>
      <p:nvGrpSpPr>
        <p:cNvPr id="1" name=""/>
        <p:cNvGrpSpPr/>
        <p:nvPr/>
      </p:nvGrpSpPr>
      <p:grpSpPr>
        <a:xfrm>
          <a:off x="0" y="0"/>
          <a:ext cx="0" cy="0"/>
          <a:chOff x="0" y="0"/>
          <a:chExt cx="0" cy="0"/>
        </a:xfrm>
      </p:grpSpPr>
      <p:pic>
        <p:nvPicPr>
          <p:cNvPr id="2"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3"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4" name="TextBox 10"/>
          <p:cNvSpPr txBox="1">
            <a:spLocks noChangeArrowheads="1"/>
          </p:cNvSpPr>
          <p:nvPr userDrawn="1"/>
        </p:nvSpPr>
        <p:spPr bwMode="auto">
          <a:xfrm>
            <a:off x="201613" y="128588"/>
            <a:ext cx="3341687" cy="420687"/>
          </a:xfrm>
          <a:prstGeom prst="rect">
            <a:avLst/>
          </a:prstGeom>
          <a:noFill/>
          <a:ln w="9525">
            <a:noFill/>
            <a:miter lim="800000"/>
          </a:ln>
        </p:spPr>
        <p:txBody>
          <a:bodyPr>
            <a:spAutoFit/>
          </a:bodyPr>
          <a:lstStyle/>
          <a:p>
            <a:pPr marL="228600" indent="-228600">
              <a:lnSpc>
                <a:spcPct val="90000"/>
              </a:lnSpc>
              <a:spcBef>
                <a:spcPts val="1000"/>
              </a:spcBef>
            </a:pPr>
            <a:r>
              <a:rPr lang="zh-CN" altLang="en-US" sz="2400" b="1">
                <a:solidFill>
                  <a:schemeClr val="bg1"/>
                </a:solidFill>
                <a:latin typeface="华文行楷" panose="02010800040101010101" pitchFamily="2" charset="-122"/>
                <a:ea typeface="华文行楷" panose="02010800040101010101" pitchFamily="2" charset="-122"/>
              </a:rPr>
              <a:t>行为医学与健康</a:t>
            </a:r>
          </a:p>
        </p:txBody>
      </p:sp>
      <p:sp>
        <p:nvSpPr>
          <p:cNvPr id="5" name="TextBox 11"/>
          <p:cNvSpPr txBox="1">
            <a:spLocks noChangeArrowheads="1"/>
          </p:cNvSpPr>
          <p:nvPr userDrawn="1"/>
        </p:nvSpPr>
        <p:spPr bwMode="auto">
          <a:xfrm>
            <a:off x="8443913" y="6329363"/>
            <a:ext cx="3614737" cy="457200"/>
          </a:xfrm>
          <a:prstGeom prst="rect">
            <a:avLst/>
          </a:prstGeom>
          <a:noFill/>
          <a:ln w="9525">
            <a:noFill/>
            <a:miter lim="800000"/>
          </a:ln>
        </p:spPr>
        <p:txBody>
          <a:bodyPr>
            <a:spAutoFit/>
          </a:bodyPr>
          <a:lstStyle/>
          <a:p>
            <a:r>
              <a:rPr lang="zh-CN" altLang="en-US" sz="2400">
                <a:solidFill>
                  <a:schemeClr val="bg1"/>
                </a:solidFill>
                <a:latin typeface="华文行楷" panose="02010800040101010101" pitchFamily="2" charset="-122"/>
                <a:ea typeface="华文行楷" panose="02010800040101010101" pitchFamily="2" charset="-122"/>
              </a:rPr>
              <a:t>中国科学技术大学出版社</a:t>
            </a: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C48D09CD-86BE-444F-9A7C-5ADEFD9601BE}" type="slidenum">
              <a:rPr lang="zh-CN" altLang="en-US"/>
              <a:t>‹#›</a:t>
            </a:fld>
            <a:endParaRPr lang="zh-CN" altLang="en-US"/>
          </a:p>
        </p:txBody>
      </p:sp>
    </p:spTree>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图片页2">
    <p:spTree>
      <p:nvGrpSpPr>
        <p:cNvPr id="1" name=""/>
        <p:cNvGrpSpPr/>
        <p:nvPr/>
      </p:nvGrpSpPr>
      <p:grpSpPr>
        <a:xfrm>
          <a:off x="0" y="0"/>
          <a:ext cx="0" cy="0"/>
          <a:chOff x="0" y="0"/>
          <a:chExt cx="0" cy="0"/>
        </a:xfrm>
      </p:grpSpPr>
      <p:pic>
        <p:nvPicPr>
          <p:cNvPr id="4"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6" name="TextBox 5"/>
          <p:cNvSpPr txBox="1"/>
          <p:nvPr userDrawn="1"/>
        </p:nvSpPr>
        <p:spPr>
          <a:xfrm>
            <a:off x="201613" y="128588"/>
            <a:ext cx="3341687" cy="369887"/>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护理心理学</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第</a:t>
            </a: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版</a:t>
            </a:r>
          </a:p>
        </p:txBody>
      </p:sp>
      <p:sp>
        <p:nvSpPr>
          <p:cNvPr id="7" name="TextBox 11"/>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endParaRPr lang="zh-CN" altLang="en-US"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8" name="日期占位符 1"/>
          <p:cNvSpPr>
            <a:spLocks noGrp="1"/>
          </p:cNvSpPr>
          <p:nvPr>
            <p:ph type="dt" sz="half" idx="17"/>
          </p:nvPr>
        </p:nvSpPr>
        <p:spPr/>
        <p:txBody>
          <a:bodyPr/>
          <a:lstStyle>
            <a:lvl1pPr>
              <a:defRPr/>
            </a:lvl1pPr>
          </a:lstStyle>
          <a:p>
            <a:fld id="{BB962C8B-B14F-4D97-AF65-F5344CB8AC3E}" type="datetime1">
              <a:rPr lang="zh-CN" altLang="en-US"/>
              <a:t>2025-6-6</a:t>
            </a:fld>
            <a:endParaRPr lang="zh-CN" altLang="en-US"/>
          </a:p>
        </p:txBody>
      </p:sp>
      <p:sp>
        <p:nvSpPr>
          <p:cNvPr id="10" name="页脚占位符 2"/>
          <p:cNvSpPr>
            <a:spLocks noGrp="1"/>
          </p:cNvSpPr>
          <p:nvPr>
            <p:ph type="ftr" sz="quarter" idx="18"/>
          </p:nvPr>
        </p:nvSpPr>
        <p:spPr/>
        <p:txBody>
          <a:bodyPr/>
          <a:lstStyle>
            <a:lvl1pPr>
              <a:defRPr/>
            </a:lvl1pPr>
          </a:lstStyle>
          <a:p>
            <a:endParaRPr lang="zh-CN" altLang="en-US"/>
          </a:p>
        </p:txBody>
      </p:sp>
      <p:sp>
        <p:nvSpPr>
          <p:cNvPr id="11" name="灯片编号占位符 3"/>
          <p:cNvSpPr>
            <a:spLocks noGrp="1"/>
          </p:cNvSpPr>
          <p:nvPr>
            <p:ph type="sldNum" sz="quarter" idx="19"/>
          </p:nvPr>
        </p:nvSpPr>
        <p:spPr/>
        <p:txBody>
          <a:bodyPr/>
          <a:lstStyle>
            <a:lvl1pPr>
              <a:defRPr/>
            </a:lvl1pPr>
          </a:lstStyle>
          <a:p>
            <a:fld id="{5AB59D81-3B6F-4123-B970-09E64C932135}" type="slidenum">
              <a:rPr lang="zh-CN" altLang="en-US"/>
              <a:t>‹#›</a:t>
            </a:fld>
            <a:endParaRPr lang="zh-CN" altLang="en-US"/>
          </a:p>
        </p:txBody>
      </p:sp>
    </p:spTree>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图片页1">
    <p:spTree>
      <p:nvGrpSpPr>
        <p:cNvPr id="1" name=""/>
        <p:cNvGrpSpPr/>
        <p:nvPr/>
      </p:nvGrpSpPr>
      <p:grpSpPr>
        <a:xfrm>
          <a:off x="0" y="0"/>
          <a:ext cx="0" cy="0"/>
          <a:chOff x="0" y="0"/>
          <a:chExt cx="0" cy="0"/>
        </a:xfrm>
      </p:grpSpPr>
      <p:pic>
        <p:nvPicPr>
          <p:cNvPr id="10" name="PA_图片 2" descr="F:\案例二\394\1.png"/>
          <p:cNvPicPr>
            <a:picLocks noChangeAspect="1" noChangeArrowheads="1"/>
          </p:cNvPicPr>
          <p:nvPr userDrawn="1">
            <p:custDataLst>
              <p:tags r:id="rId1"/>
            </p:custDataLst>
          </p:nvPr>
        </p:nvPicPr>
        <p:blipFill>
          <a:blip r:embed="rId4" cstate="print"/>
          <a:srcRect l="2158" t="32130" r="5789" b="-168"/>
          <a:stretch>
            <a:fillRect/>
          </a:stretch>
        </p:blipFill>
        <p:spPr bwMode="auto">
          <a:xfrm>
            <a:off x="0" y="0"/>
            <a:ext cx="12192000" cy="628650"/>
          </a:xfrm>
          <a:prstGeom prst="rect">
            <a:avLst/>
          </a:prstGeom>
          <a:noFill/>
          <a:ln w="9525">
            <a:noFill/>
            <a:miter lim="800000"/>
            <a:headEnd/>
            <a:tailEnd/>
          </a:ln>
          <a:effectLst>
            <a:outerShdw dist="139700" dir="2700000"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cstate="print"/>
          <a:srcRect l="5789" t="-168" r="2158" b="24657"/>
          <a:stretch>
            <a:fillRect/>
          </a:stretch>
        </p:blipFill>
        <p:spPr bwMode="auto">
          <a:xfrm>
            <a:off x="0" y="6157913"/>
            <a:ext cx="12192000" cy="700087"/>
          </a:xfrm>
          <a:prstGeom prst="rect">
            <a:avLst/>
          </a:prstGeom>
          <a:ln>
            <a:noFill/>
          </a:ln>
          <a:effectLst>
            <a:outerShdw blurRad="292100" dist="139700" dir="2700000" algn="tl" rotWithShape="0">
              <a:srgbClr val="333333">
                <a:alpha val="65000"/>
              </a:srgbClr>
            </a:outerShdw>
          </a:effectLst>
        </p:spPr>
      </p:pic>
      <p:sp>
        <p:nvSpPr>
          <p:cNvPr id="13" name="TextBox 12"/>
          <p:cNvSpPr txBox="1"/>
          <p:nvPr userDrawn="1"/>
        </p:nvSpPr>
        <p:spPr>
          <a:xfrm>
            <a:off x="201613" y="128588"/>
            <a:ext cx="3341687" cy="369887"/>
          </a:xfrm>
          <a:prstGeom prst="rect">
            <a:avLst/>
          </a:prstGeom>
          <a:noFill/>
        </p:spPr>
        <p:txBody>
          <a:bodyPr>
            <a:spAutoFit/>
          </a:bodyPr>
          <a:lstStyle/>
          <a:p>
            <a:pPr marL="228600" indent="-228600" fontAlgn="auto">
              <a:lnSpc>
                <a:spcPct val="90000"/>
              </a:lnSpc>
              <a:spcBef>
                <a:spcPts val="100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护理心理学</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第</a:t>
            </a: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版</a:t>
            </a:r>
          </a:p>
        </p:txBody>
      </p:sp>
      <p:sp>
        <p:nvSpPr>
          <p:cNvPr id="14" name="TextBox 18"/>
          <p:cNvSpPr txBox="1">
            <a:spLocks noChangeArrowheads="1"/>
          </p:cNvSpPr>
          <p:nvPr userDrawn="1"/>
        </p:nvSpPr>
        <p:spPr bwMode="auto">
          <a:xfrm>
            <a:off x="8888413" y="6329363"/>
            <a:ext cx="3170237" cy="400050"/>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endParaRPr lang="zh-CN" altLang="en-US" noProof="1"/>
          </a:p>
        </p:txBody>
      </p:sp>
      <p:sp>
        <p:nvSpPr>
          <p:cNvPr id="8" name="图片占位符 6"/>
          <p:cNvSpPr>
            <a:spLocks noGrp="1"/>
          </p:cNvSpPr>
          <p:nvPr>
            <p:ph type="pic" sz="quarter" idx="11"/>
          </p:nvPr>
        </p:nvSpPr>
        <p:spPr>
          <a:xfrm>
            <a:off x="5061616" y="2015331"/>
            <a:ext cx="2097087" cy="2827338"/>
          </a:xfrm>
        </p:spPr>
        <p:txBody>
          <a:bodyPr/>
          <a:lstStyle/>
          <a:p>
            <a:endParaRPr lang="zh-CN" altLang="en-US" noProof="1"/>
          </a:p>
        </p:txBody>
      </p:sp>
      <p:sp>
        <p:nvSpPr>
          <p:cNvPr id="9" name="图片占位符 6"/>
          <p:cNvSpPr>
            <a:spLocks noGrp="1"/>
          </p:cNvSpPr>
          <p:nvPr>
            <p:ph type="pic" sz="quarter" idx="12"/>
          </p:nvPr>
        </p:nvSpPr>
        <p:spPr>
          <a:xfrm>
            <a:off x="8329662" y="2015331"/>
            <a:ext cx="2097087" cy="2827338"/>
          </a:xfrm>
        </p:spPr>
        <p:txBody>
          <a:bodyPr/>
          <a:lstStyle/>
          <a:p>
            <a:endParaRPr lang="zh-CN" altLang="en-US"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a:r>
              <a:rPr lang="zh-CN" altLang="en-US" noProof="1"/>
              <a:t>请输入图题</a:t>
            </a:r>
          </a:p>
        </p:txBody>
      </p:sp>
      <p:sp>
        <p:nvSpPr>
          <p:cNvPr id="15" name="日期占位符 1"/>
          <p:cNvSpPr>
            <a:spLocks noGrp="1"/>
          </p:cNvSpPr>
          <p:nvPr>
            <p:ph type="dt" sz="half" idx="17"/>
          </p:nvPr>
        </p:nvSpPr>
        <p:spPr/>
        <p:txBody>
          <a:bodyPr/>
          <a:lstStyle>
            <a:lvl1pPr>
              <a:defRPr/>
            </a:lvl1pPr>
          </a:lstStyle>
          <a:p>
            <a:fld id="{BB962C8B-B14F-4D97-AF65-F5344CB8AC3E}" type="datetime1">
              <a:rPr lang="zh-CN" altLang="en-US"/>
              <a:t>2025-6-6</a:t>
            </a:fld>
            <a:endParaRPr lang="zh-CN" altLang="en-US"/>
          </a:p>
        </p:txBody>
      </p:sp>
      <p:sp>
        <p:nvSpPr>
          <p:cNvPr id="16" name="页脚占位符 2"/>
          <p:cNvSpPr>
            <a:spLocks noGrp="1"/>
          </p:cNvSpPr>
          <p:nvPr>
            <p:ph type="ftr" sz="quarter" idx="18"/>
          </p:nvPr>
        </p:nvSpPr>
        <p:spPr/>
        <p:txBody>
          <a:bodyPr/>
          <a:lstStyle>
            <a:lvl1pPr>
              <a:defRPr/>
            </a:lvl1pPr>
          </a:lstStyle>
          <a:p>
            <a:endParaRPr lang="zh-CN" altLang="en-US"/>
          </a:p>
        </p:txBody>
      </p:sp>
      <p:sp>
        <p:nvSpPr>
          <p:cNvPr id="19" name="灯片编号占位符 3"/>
          <p:cNvSpPr>
            <a:spLocks noGrp="1"/>
          </p:cNvSpPr>
          <p:nvPr>
            <p:ph type="sldNum" sz="quarter" idx="19"/>
          </p:nvPr>
        </p:nvSpPr>
        <p:spPr/>
        <p:txBody>
          <a:bodyPr/>
          <a:lstStyle>
            <a:lvl1pPr>
              <a:defRPr/>
            </a:lvl1pPr>
          </a:lstStyle>
          <a:p>
            <a:fld id="{A437E3D6-E4F4-49F0-BE61-CBFF3BFAC7ED}" type="slidenum">
              <a:rPr lang="zh-CN" altLang="en-US"/>
              <a:t>‹#›</a:t>
            </a:fld>
            <a:endParaRPr lang="zh-CN" altLang="en-US"/>
          </a:p>
        </p:txBody>
      </p:sp>
    </p:spTree>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icture 2" descr="F:\案例二\394\1.png"/>
          <p:cNvPicPr>
            <a:picLocks noChangeAspect="1" noChangeArrowheads="1"/>
          </p:cNvPicPr>
          <p:nvPr userDrawn="1"/>
        </p:nvPicPr>
        <p:blipFill rotWithShape="1">
          <a:blip r:embed="rId2"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4" name="Picture 2" descr="F:\案例二\394\1.png"/>
          <p:cNvPicPr>
            <a:picLocks noChangeAspect="1" noChangeArrowheads="1"/>
          </p:cNvPicPr>
          <p:nvPr userDrawn="1"/>
        </p:nvPicPr>
        <p:blipFill>
          <a:blip r:embed="rId3"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5"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6" name="页脚占位符 2"/>
          <p:cNvSpPr>
            <a:spLocks noGrp="1"/>
          </p:cNvSpPr>
          <p:nvPr>
            <p:ph type="ftr" sz="quarter" idx="11"/>
          </p:nvPr>
        </p:nvSpPr>
        <p:spPr/>
        <p:txBody>
          <a:bodyPr/>
          <a:lstStyle>
            <a:lvl1pPr>
              <a:defRPr/>
            </a:lvl1pPr>
          </a:lstStyle>
          <a:p>
            <a:endParaRPr lang="zh-CN" altLang="en-US"/>
          </a:p>
        </p:txBody>
      </p:sp>
      <p:sp>
        <p:nvSpPr>
          <p:cNvPr id="7" name="灯片编号占位符 3"/>
          <p:cNvSpPr>
            <a:spLocks noGrp="1"/>
          </p:cNvSpPr>
          <p:nvPr>
            <p:ph type="sldNum" sz="quarter" idx="12"/>
          </p:nvPr>
        </p:nvSpPr>
        <p:spPr/>
        <p:txBody>
          <a:bodyPr/>
          <a:lstStyle>
            <a:lvl1pPr>
              <a:defRPr/>
            </a:lvl1pPr>
          </a:lstStyle>
          <a:p>
            <a:fld id="{BD33DB57-BDA6-4155-BF64-ABE992CDAA28}" type="slidenum">
              <a:rPr lang="zh-CN" altLang="en-US"/>
              <a:t>‹#›</a:t>
            </a:fld>
            <a:endParaRPr lang="zh-CN" altLang="en-US"/>
          </a:p>
        </p:txBody>
      </p:sp>
    </p:spTree>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鸣谢页">
    <p:spTree>
      <p:nvGrpSpPr>
        <p:cNvPr id="1" name=""/>
        <p:cNvGrpSpPr/>
        <p:nvPr/>
      </p:nvGrpSpPr>
      <p:grpSpPr>
        <a:xfrm>
          <a:off x="0" y="0"/>
          <a:ext cx="0" cy="0"/>
          <a:chOff x="0" y="0"/>
          <a:chExt cx="0" cy="0"/>
        </a:xfrm>
      </p:grpSpPr>
      <p:sp>
        <p:nvSpPr>
          <p:cNvPr id="2" name="PA_矩形 3"/>
          <p:cNvSpPr/>
          <p:nvPr>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3" name="PA_图片 2" descr="F:\案例二\394\1.png"/>
          <p:cNvPicPr>
            <a:picLocks noChangeAspect="1" noChangeArrowheads="1"/>
          </p:cNvPicPr>
          <p:nvPr userDrawn="1">
            <p:custDataLst>
              <p:tags r:id="rId2"/>
            </p:custDataLst>
          </p:nvPr>
        </p:nvPicPr>
        <p:blipFill rotWithShape="1">
          <a:blip r:embed="rId5" cstate="print"/>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4" name="PA_矩形 10"/>
          <p:cNvSpPr/>
          <p:nvPr>
            <p:custDataLst>
              <p:tags r:id="rId3"/>
            </p:custDataLst>
          </p:nvPr>
        </p:nvSpPr>
        <p:spPr>
          <a:xfrm>
            <a:off x="0" y="2859547"/>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sp>
        <p:nvSpPr>
          <p:cNvPr id="5" name="TextBox 4"/>
          <p:cNvSpPr txBox="1"/>
          <p:nvPr userDrawn="1"/>
        </p:nvSpPr>
        <p:spPr>
          <a:xfrm>
            <a:off x="3414713" y="2928938"/>
            <a:ext cx="5272087" cy="1016000"/>
          </a:xfrm>
          <a:prstGeom prst="rect">
            <a:avLst/>
          </a:prstGeom>
          <a:noFill/>
        </p:spPr>
        <p:txBody>
          <a:bodyPr>
            <a:spAutoFit/>
          </a:bodyPr>
          <a:lstStyle/>
          <a:p>
            <a:pPr algn="ctr" fontAlgn="auto"/>
            <a:r>
              <a:rPr lang="zh-CN" altLang="en-US" sz="6000" b="1" spc="1000" noProof="1">
                <a:latin typeface="微软雅黑" panose="020B0503020204020204" pitchFamily="34" charset="-122"/>
                <a:ea typeface="微软雅黑" panose="020B0503020204020204" pitchFamily="34" charset="-122"/>
              </a:rPr>
              <a:t>谢谢观看</a:t>
            </a:r>
          </a:p>
        </p:txBody>
      </p:sp>
      <p:sp>
        <p:nvSpPr>
          <p:cNvPr id="6" name="日期占位符 1"/>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809466F6-0CA0-410F-9FC2-1246A39E2B31}" type="slidenum">
              <a:rPr lang="zh-CN" altLang="en-US"/>
              <a:t>‹#›</a:t>
            </a:fld>
            <a:endParaRPr lang="zh-CN" altLang="en-US"/>
          </a:p>
        </p:txBody>
      </p:sp>
    </p:spTree>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888DEF8E-BF4E-428A-A5F4-4317BC0BDEE5}" type="slidenum">
              <a:rPr lang="zh-CN" altLang="en-US"/>
              <a:t>‹#›</a:t>
            </a:fld>
            <a:endParaRPr lang="zh-CN" altLang="en-US"/>
          </a:p>
        </p:txBody>
      </p:sp>
    </p:spTree>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76F33D2-673D-485F-B424-408A194A1C34}" type="slidenum">
              <a:rPr lang="zh-CN" altLang="en-US"/>
              <a:t>‹#›</a:t>
            </a:fld>
            <a:endParaRPr lang="zh-CN" altLang="en-US"/>
          </a:p>
        </p:txBody>
      </p:sp>
    </p:spTree>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CB91DB86-E284-43B9-BC33-4691EE3AB139}" type="slidenum">
              <a:rPr lang="zh-CN" altLang="en-US"/>
              <a:t>‹#›</a:t>
            </a:fld>
            <a:endParaRPr lang="zh-CN" altLang="en-US"/>
          </a:p>
        </p:txBody>
      </p:sp>
    </p:spTree>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CBC4414D-5696-4D85-97FD-2011DC03CC81}" type="slidenum">
              <a:rPr lang="zh-CN" altLang="en-US"/>
              <a:t>‹#›</a:t>
            </a:fld>
            <a:endParaRPr lang="zh-CN" altLang="en-US"/>
          </a:p>
        </p:txBody>
      </p:sp>
    </p:spTree>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
        <p:nvSpPr>
          <p:cNvPr id="5"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8D8E58F7-7B35-4A55-B760-C11C61F430E3}" type="slidenum">
              <a:rPr lang="zh-CN" altLang="en-US"/>
              <a:t>‹#›</a:t>
            </a:fld>
            <a:endParaRPr lang="zh-CN" altLang="en-US"/>
          </a:p>
        </p:txBody>
      </p:sp>
    </p:spTree>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9B67968-F201-4008-9EAD-8B6791AC2B45}" type="slidenum">
              <a:rPr lang="zh-CN" altLang="en-US"/>
              <a:t>‹#›</a:t>
            </a:fld>
            <a:endParaRPr lang="zh-CN" altLang="en-US"/>
          </a:p>
        </p:txBody>
      </p:sp>
    </p:spTree>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BB962C8B-B14F-4D97-AF65-F5344CB8AC3E}" type="datetime1">
              <a:rPr lang="zh-CN" altLang="en-US"/>
              <a:t>2025-6-6</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C147EE9-50C5-431D-9C23-E15DAF932DCA}" type="slidenum">
              <a:rPr lang="zh-CN" altLang="en-US"/>
              <a:t>‹#›</a:t>
            </a:fld>
            <a:endParaRPr lang="zh-CN"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6" Type="http://schemas.openxmlformats.org/officeDocument/2006/relationships/theme" Target="../theme/theme8.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noProof="1" dirty="0">
                <a:solidFill>
                  <a:srgbClr val="898989"/>
                </a:solidFill>
                <a:ea typeface="宋体" panose="02010600030101010101" pitchFamily="2" charset="-122"/>
              </a:defRPr>
            </a:lvl1pPr>
          </a:lstStyle>
          <a:p>
            <a:fld id="{BB962C8B-B14F-4D97-AF65-F5344CB8AC3E}" type="datetime1">
              <a:rPr lang="zh-CN" altLang="en-US"/>
              <a:t>2025-6-6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noProof="1">
                <a:solidFill>
                  <a:srgbClr val="898989"/>
                </a:solidFill>
                <a:ea typeface="宋体" panose="02010600030101010101" pitchFamily="2"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ea typeface="宋体" panose="02010600030101010101" pitchFamily="2" charset="-122"/>
              </a:defRPr>
            </a:lvl1pPr>
          </a:lstStyle>
          <a:p>
            <a:fld id="{EF3C2CE6-8EE5-4F94-9181-AEF5DF1EC8E2}"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等线 Light" panose="02010600030101010101" charset="-122"/>
        </a:defRPr>
      </a:lvl1pPr>
      <a:lvl2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panose="02010600030101010101" charset="-122"/>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panose="02010600030101010101" charset="-122"/>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panose="02010600030101010101" charset="-122"/>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noChangeArrowheads="1"/>
          </p:cNvPicPr>
          <p:nvPr userDrawn="1"/>
        </p:nvPicPr>
        <p:blipFill>
          <a:blip r:embed="rId14"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2053"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2054"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noProof="1"/>
          </a:p>
        </p:txBody>
      </p:sp>
      <p:pic>
        <p:nvPicPr>
          <p:cNvPr id="11" name="Picture 2" descr="F:\案例二\394\1.png"/>
          <p:cNvPicPr>
            <a:picLocks noChangeAspect="1" noChangeArrowheads="1"/>
          </p:cNvPicPr>
          <p:nvPr userDrawn="1"/>
        </p:nvPicPr>
        <p:blipFill rotWithShape="1">
          <a:blip r:embed="rId13" cstate="print"/>
          <a:srcRect l="-11997" r="6707"/>
          <a:stretch>
            <a:fillRect/>
          </a:stretch>
        </p:blipFill>
        <p:spPr bwMode="auto">
          <a:xfrm rot="15857006">
            <a:off x="-1027907" y="421482"/>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noChangeArrowheads="1"/>
          </p:cNvPicPr>
          <p:nvPr userDrawn="1"/>
        </p:nvPicPr>
        <p:blipFill>
          <a:blip r:embed="rId14" cstate="print"/>
          <a:srcRect l="-22180"/>
          <a:stretch>
            <a:fillRect/>
          </a:stretch>
        </p:blipFill>
        <p:spPr bwMode="auto">
          <a:xfrm>
            <a:off x="9348788" y="4221163"/>
            <a:ext cx="2843212" cy="2636837"/>
          </a:xfrm>
          <a:prstGeom prst="rect">
            <a:avLst/>
          </a:prstGeom>
          <a:noFill/>
          <a:ln w="9525">
            <a:noFill/>
            <a:miter lim="800000"/>
            <a:headEnd/>
            <a:tailEnd/>
          </a:ln>
          <a:effectLst>
            <a:outerShdw dist="139700" dir="13500000" sx="102000" sy="102000" algn="br" rotWithShape="0">
              <a:srgbClr val="000000">
                <a:alpha val="39998"/>
              </a:srgbClr>
            </a:outerShdw>
          </a:effectLst>
        </p:spPr>
      </p:pic>
      <p:sp>
        <p:nvSpPr>
          <p:cNvPr id="3077"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3078"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noChangeArrowheads="1"/>
          </p:cNvPicPr>
          <p:nvPr userDrawn="1"/>
        </p:nvPicPr>
        <p:blipFill>
          <a:blip r:embed="rId13"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4104"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noChangeArrowheads="1"/>
          </p:cNvPicPr>
          <p:nvPr userDrawn="1"/>
        </p:nvPicPr>
        <p:blipFill>
          <a:blip r:embed="rId13"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5128"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noChangeArrowheads="1"/>
          </p:cNvPicPr>
          <p:nvPr userDrawn="1"/>
        </p:nvPicPr>
        <p:blipFill>
          <a:blip r:embed="rId13"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6152"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noChangeArrowheads="1"/>
          </p:cNvPicPr>
          <p:nvPr userDrawn="1"/>
        </p:nvPicPr>
        <p:blipFill>
          <a:blip r:embed="rId13" cstate="print"/>
          <a:srcRect/>
          <a:stretch>
            <a:fillRect/>
          </a:stretch>
        </p:blipFill>
        <p:spPr bwMode="auto">
          <a:xfrm>
            <a:off x="9923463" y="6365875"/>
            <a:ext cx="2235200" cy="457200"/>
          </a:xfrm>
          <a:prstGeom prst="rect">
            <a:avLst/>
          </a:prstGeom>
          <a:noFill/>
          <a:ln w="9525">
            <a:noFill/>
            <a:miter lim="800000"/>
            <a:headEnd/>
            <a:tailEnd/>
          </a:ln>
        </p:spPr>
      </p:pic>
      <p:sp>
        <p:nvSpPr>
          <p:cNvPr id="61" name="矩形: 圆角 60"/>
          <p:cNvSpPr/>
          <p:nvPr userDrawn="1"/>
        </p:nvSpPr>
        <p:spPr>
          <a:xfrm>
            <a:off x="439738" y="1100138"/>
            <a:ext cx="11261725" cy="5287962"/>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eaLnBrk="0" hangingPunct="0"/>
            <a:endParaRPr lang="zh-CN" altLang="en-US" noProof="1">
              <a:solidFill>
                <a:srgbClr val="FFFFFF"/>
              </a:solidFill>
            </a:endParaRPr>
          </a:p>
        </p:txBody>
      </p:sp>
      <p:sp>
        <p:nvSpPr>
          <p:cNvPr id="29" name="TextBox 28"/>
          <p:cNvSpPr txBox="1"/>
          <p:nvPr userDrawn="1"/>
        </p:nvSpPr>
        <p:spPr>
          <a:xfrm>
            <a:off x="4665663" y="357188"/>
            <a:ext cx="3043237" cy="762000"/>
          </a:xfrm>
          <a:prstGeom prst="rect">
            <a:avLst/>
          </a:prstGeom>
          <a:noFill/>
        </p:spPr>
        <p:txBody>
          <a:bodyPr>
            <a:spAutoFit/>
          </a:bodyPr>
          <a:lstStyle/>
          <a:p>
            <a:pPr fontAlgn="auto">
              <a:spcBef>
                <a:spcPts val="0"/>
              </a:spcBef>
              <a:spcAft>
                <a:spcPts val="0"/>
              </a:spcAft>
              <a:buFontTx/>
              <a:buNone/>
              <a:defRPr/>
            </a:pPr>
            <a:r>
              <a:rPr lang="zh-CN" altLang="en-US" sz="4400" b="1" spc="600" dirty="0">
                <a:solidFill>
                  <a:srgbClr val="127FB8"/>
                </a:solidFill>
                <a:latin typeface="微软雅黑" panose="020B0503020204020204" pitchFamily="34" charset="-122"/>
                <a:ea typeface="微软雅黑" panose="020B0503020204020204" pitchFamily="34" charset="-122"/>
                <a:cs typeface="+mj-cs"/>
              </a:rPr>
              <a:t>本章小结</a:t>
            </a:r>
            <a:endParaRPr lang="zh-CN" altLang="en-US" b="1"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7176"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lvl="1"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lvl="3"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lvl="4"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8195" name="文本占位符 2"/>
          <p:cNvSpPr>
            <a:spLocks noGrp="1" noChangeArrowheads="1"/>
          </p:cNvSpPr>
          <p:nvPr>
            <p:ph type="body" idx="9"/>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noProof="1" dirty="0">
                <a:solidFill>
                  <a:srgbClr val="898989"/>
                </a:solidFill>
                <a:ea typeface="宋体" panose="02010600030101010101" pitchFamily="2" charset="-122"/>
              </a:defRPr>
            </a:lvl1pPr>
          </a:lstStyle>
          <a:p>
            <a:fld id="{BB962C8B-B14F-4D97-AF65-F5344CB8AC3E}" type="datetime1">
              <a:rPr lang="zh-CN" altLang="en-US"/>
              <a:t>2025-6-6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noProof="1">
                <a:solidFill>
                  <a:srgbClr val="898989"/>
                </a:solidFill>
                <a:ea typeface="宋体" panose="02010600030101010101" pitchFamily="2"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ea typeface="宋体" panose="02010600030101010101" pitchFamily="2" charset="-122"/>
              </a:defRPr>
            </a:lvl1pPr>
          </a:lstStyle>
          <a:p>
            <a:fld id="{5AED3E41-9670-4DCE-8210-7240EE473FA1}"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ransition>
    <p:random/>
  </p:transition>
  <p:txStyles>
    <p:titleStyle>
      <a:lvl1pPr algn="l" rtl="0" fontAlgn="base">
        <a:lnSpc>
          <a:spcPct val="90000"/>
        </a:lnSpc>
        <a:spcBef>
          <a:spcPct val="0"/>
        </a:spcBef>
        <a:spcAft>
          <a:spcPct val="0"/>
        </a:spcAft>
        <a:defRPr sz="4400" kern="1200">
          <a:solidFill>
            <a:schemeClr val="tx1"/>
          </a:solidFill>
          <a:latin typeface="+mj-lt"/>
          <a:ea typeface="+mj-ea"/>
          <a:cs typeface="等线 Light" panose="02010600030101010101" charset="-122"/>
        </a:defRPr>
      </a:lvl1pPr>
      <a:lvl2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2pPr>
      <a:lvl3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3pPr>
      <a:lvl4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4pPr>
      <a:lvl5pPr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5pPr>
      <a:lvl6pPr marL="4572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6pPr>
      <a:lvl7pPr marL="9144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7pPr>
      <a:lvl8pPr marL="13716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8pPr>
      <a:lvl9pPr marL="1828800" algn="l" rtl="0" fontAlgn="base">
        <a:lnSpc>
          <a:spcPct val="90000"/>
        </a:lnSpc>
        <a:spcBef>
          <a:spcPct val="0"/>
        </a:spcBef>
        <a:spcAft>
          <a:spcPct val="0"/>
        </a:spcAft>
        <a:defRPr sz="4400">
          <a:solidFill>
            <a:schemeClr val="tx1"/>
          </a:solidFill>
          <a:latin typeface="等线 Light" panose="02010600030101010101" charset="-122"/>
          <a:ea typeface="等线 Light" panose="02010600030101010101" charset="-122"/>
          <a:cs typeface="等线 Light" panose="02010600030101010101"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panose="02010600030101010101" charset="-122"/>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panose="02010600030101010101" charset="-122"/>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panose="02010600030101010101" charset="-122"/>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panose="0201060003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noChangeArrowheads="1"/>
          </p:cNvSpPr>
          <p:nvPr>
            <p:ph type="title" idx="4294967295"/>
          </p:nvPr>
        </p:nvSpPr>
        <p:spPr>
          <a:xfrm>
            <a:off x="1485900" y="2222500"/>
            <a:ext cx="10515600" cy="1325563"/>
          </a:xfrm>
        </p:spPr>
        <p:txBody>
          <a:bodyP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第十四章  自我心理测评</a:t>
            </a: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bwMode="auto">
          <a:xfrm>
            <a:off x="2849563" y="2811463"/>
            <a:ext cx="6451600" cy="654050"/>
            <a:chOff x="3294744" y="2443529"/>
            <a:chExt cx="5523518" cy="517889"/>
          </a:xfrm>
        </p:grpSpPr>
        <p:sp>
          <p:nvSpPr>
            <p:cNvPr id="25" name="矩形: 圆角 24"/>
            <p:cNvSpPr/>
            <p:nvPr/>
          </p:nvSpPr>
          <p:spPr>
            <a:xfrm>
              <a:off x="4046344" y="2443529"/>
              <a:ext cx="4771918"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r>
                <a:rPr lang="zh-CN" altLang="en-US" sz="2400" b="1" noProof="1">
                  <a:solidFill>
                    <a:srgbClr val="127FB8"/>
                  </a:solidFill>
                  <a:latin typeface="微软雅黑" panose="020B0503020204020204" pitchFamily="34" charset="-122"/>
                  <a:ea typeface="微软雅黑" panose="020B0503020204020204" pitchFamily="34" charset="-122"/>
                </a:rPr>
                <a:t>第二节  心理健康测评</a:t>
              </a:r>
            </a:p>
          </p:txBody>
        </p:sp>
        <p:sp>
          <p:nvSpPr>
            <p:cNvPr id="20" name="椭圆 19"/>
            <p:cNvSpPr/>
            <p:nvPr/>
          </p:nvSpPr>
          <p:spPr>
            <a:xfrm>
              <a:off x="3294744" y="2467358"/>
              <a:ext cx="478415" cy="479762"/>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127FB8"/>
                </a:solidFill>
                <a:ea typeface="宋体" panose="02010600030101010101" pitchFamily="2" charset="-122"/>
              </a:endParaRPr>
            </a:p>
          </p:txBody>
        </p:sp>
      </p:grpSp>
      <p:grpSp>
        <p:nvGrpSpPr>
          <p:cNvPr id="28676" name="组合 33"/>
          <p:cNvGrpSpPr/>
          <p:nvPr/>
        </p:nvGrpSpPr>
        <p:grpSpPr bwMode="auto">
          <a:xfrm>
            <a:off x="2849563" y="1820863"/>
            <a:ext cx="6403975" cy="658062"/>
            <a:chOff x="3294744" y="1452406"/>
            <a:chExt cx="5523518" cy="521538"/>
          </a:xfrm>
        </p:grpSpPr>
        <p:sp>
          <p:nvSpPr>
            <p:cNvPr id="24" name="矩形: 圆角 23"/>
            <p:cNvSpPr/>
            <p:nvPr/>
          </p:nvSpPr>
          <p:spPr>
            <a:xfrm>
              <a:off x="4046457" y="1452406"/>
              <a:ext cx="4771805" cy="518358"/>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r>
                <a:rPr lang="zh-CN" altLang="en-US" sz="2400" b="1" noProof="1">
                  <a:solidFill>
                    <a:srgbClr val="127FB8"/>
                  </a:solidFill>
                  <a:latin typeface="微软雅黑" panose="020B0503020204020204" pitchFamily="34" charset="-122"/>
                  <a:ea typeface="微软雅黑" panose="020B0503020204020204" pitchFamily="34" charset="-122"/>
                </a:rPr>
                <a:t>第一节  心理测评概述</a:t>
              </a:r>
            </a:p>
          </p:txBody>
        </p:sp>
        <p:sp>
          <p:nvSpPr>
            <p:cNvPr id="21" name="椭圆 20"/>
            <p:cNvSpPr/>
            <p:nvPr/>
          </p:nvSpPr>
          <p:spPr>
            <a:xfrm>
              <a:off x="3294744" y="1495337"/>
              <a:ext cx="479234" cy="478607"/>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127FB8"/>
                </a:solidFill>
                <a:ea typeface="宋体" panose="02010600030101010101" pitchFamily="2" charset="-122"/>
              </a:endParaRPr>
            </a:p>
          </p:txBody>
        </p:sp>
      </p:grpSp>
      <p:grpSp>
        <p:nvGrpSpPr>
          <p:cNvPr id="28679" name="组合 31"/>
          <p:cNvGrpSpPr/>
          <p:nvPr/>
        </p:nvGrpSpPr>
        <p:grpSpPr bwMode="auto">
          <a:xfrm>
            <a:off x="2849563" y="3816350"/>
            <a:ext cx="6477000" cy="654050"/>
            <a:chOff x="3294744" y="3448196"/>
            <a:chExt cx="5523517" cy="517889"/>
          </a:xfrm>
        </p:grpSpPr>
        <p:sp>
          <p:nvSpPr>
            <p:cNvPr id="26" name="矩形: 圆角 25"/>
            <p:cNvSpPr/>
            <p:nvPr/>
          </p:nvSpPr>
          <p:spPr>
            <a:xfrm>
              <a:off x="4047459" y="3448196"/>
              <a:ext cx="4770802"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r>
                <a:rPr lang="zh-CN" altLang="en-US" sz="2400" b="1" noProof="1">
                  <a:solidFill>
                    <a:srgbClr val="127FB8"/>
                  </a:solidFill>
                  <a:latin typeface="微软雅黑" panose="020B0503020204020204" pitchFamily="34" charset="-122"/>
                  <a:ea typeface="微软雅黑" panose="020B0503020204020204" pitchFamily="34" charset="-122"/>
                </a:rPr>
                <a:t>第三节  常见的心理健康测评量表</a:t>
              </a:r>
            </a:p>
          </p:txBody>
        </p:sp>
        <p:sp>
          <p:nvSpPr>
            <p:cNvPr id="28" name="椭圆 27"/>
            <p:cNvSpPr/>
            <p:nvPr/>
          </p:nvSpPr>
          <p:spPr>
            <a:xfrm>
              <a:off x="3294744" y="3468849"/>
              <a:ext cx="479246" cy="479762"/>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127FB8"/>
                </a:solidFill>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21"/>
          <p:cNvGrpSpPr/>
          <p:nvPr/>
        </p:nvGrpSpPr>
        <p:grpSpPr bwMode="auto">
          <a:xfrm>
            <a:off x="1809750" y="1471613"/>
            <a:ext cx="8120063" cy="877887"/>
            <a:chOff x="1845258" y="1471653"/>
            <a:chExt cx="8119013" cy="878499"/>
          </a:xfrm>
        </p:grpSpPr>
        <p:grpSp>
          <p:nvGrpSpPr>
            <p:cNvPr id="29698" name="组合 18"/>
            <p:cNvGrpSpPr/>
            <p:nvPr/>
          </p:nvGrpSpPr>
          <p:grpSpPr bwMode="auto">
            <a:xfrm>
              <a:off x="1845258" y="1471653"/>
              <a:ext cx="1140533" cy="878499"/>
              <a:chOff x="1845258" y="1471653"/>
              <a:chExt cx="1140533" cy="878499"/>
            </a:xfrm>
          </p:grpSpPr>
          <p:sp>
            <p:nvSpPr>
              <p:cNvPr id="32" name="泪滴形 31"/>
              <p:cNvSpPr/>
              <p:nvPr/>
            </p:nvSpPr>
            <p:spPr>
              <a:xfrm rot="8056488">
                <a:off x="2058444" y="1471164"/>
                <a:ext cx="738702" cy="739679"/>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34" name="等腰三角形 33"/>
              <p:cNvSpPr/>
              <p:nvPr/>
            </p:nvSpPr>
            <p:spPr>
              <a:xfrm rot="10800000">
                <a:off x="2238907" y="2140456"/>
                <a:ext cx="377776" cy="20969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9701" name="Text Placeholder 5"/>
              <p:cNvSpPr txBox="1">
                <a:spLocks noChangeArrowheads="1"/>
              </p:cNvSpPr>
              <p:nvPr/>
            </p:nvSpPr>
            <p:spPr bwMode="auto">
              <a:xfrm>
                <a:off x="1845258" y="1616049"/>
                <a:ext cx="1140533" cy="434698"/>
              </a:xfrm>
              <a:prstGeom prst="rect">
                <a:avLst/>
              </a:prstGeom>
              <a:noFill/>
              <a:ln w="9525">
                <a:noFill/>
                <a:miter lim="800000"/>
              </a:ln>
            </p:spPr>
            <p:txBody>
              <a:bodyPr anchor="ctr"/>
              <a:lstStyle/>
              <a:p>
                <a:pPr algn="ctr"/>
                <a:r>
                  <a:rPr lang="zh-CN" altLang="en-US" sz="2000" b="1">
                    <a:solidFill>
                      <a:schemeClr val="bg1"/>
                    </a:solidFill>
                    <a:latin typeface="微软雅黑" panose="020B0503020204020204" pitchFamily="34" charset="-122"/>
                    <a:ea typeface="微软雅黑" panose="020B0503020204020204" pitchFamily="34" charset="-122"/>
                  </a:rPr>
                  <a:t>掌握</a:t>
                </a:r>
                <a:endParaRPr lang="ja-JP" altLang="en-US" sz="2000" b="1">
                  <a:solidFill>
                    <a:schemeClr val="bg1"/>
                  </a:solidFill>
                  <a:latin typeface="微软雅黑" panose="020B0503020204020204" pitchFamily="34" charset="-122"/>
                  <a:ea typeface="微软雅黑" panose="020B0503020204020204" pitchFamily="34" charset="-122"/>
                </a:endParaRPr>
              </a:p>
            </p:txBody>
          </p:sp>
        </p:grpSp>
        <p:sp>
          <p:nvSpPr>
            <p:cNvPr id="29702" name="文本框 1"/>
            <p:cNvSpPr txBox="1">
              <a:spLocks noChangeArrowheads="1"/>
            </p:cNvSpPr>
            <p:nvPr/>
          </p:nvSpPr>
          <p:spPr bwMode="auto">
            <a:xfrm>
              <a:off x="3021673" y="1697235"/>
              <a:ext cx="6942598" cy="400389"/>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掌握心理测评的概念、心理健康的概念以及心理健康的自评。</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29703" name="组合 22"/>
          <p:cNvGrpSpPr/>
          <p:nvPr/>
        </p:nvGrpSpPr>
        <p:grpSpPr bwMode="auto">
          <a:xfrm>
            <a:off x="1809750" y="2940050"/>
            <a:ext cx="8120063" cy="877888"/>
            <a:chOff x="1845258" y="2971824"/>
            <a:chExt cx="8119013" cy="878499"/>
          </a:xfrm>
        </p:grpSpPr>
        <p:sp>
          <p:nvSpPr>
            <p:cNvPr id="29704" name="文本框 34"/>
            <p:cNvSpPr txBox="1">
              <a:spLocks noChangeArrowheads="1"/>
            </p:cNvSpPr>
            <p:nvPr/>
          </p:nvSpPr>
          <p:spPr bwMode="auto">
            <a:xfrm>
              <a:off x="3021673" y="3184697"/>
              <a:ext cx="6942598" cy="400388"/>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熟悉常见的心理健康测评的量表。</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29705" name="组合 17"/>
            <p:cNvGrpSpPr/>
            <p:nvPr/>
          </p:nvGrpSpPr>
          <p:grpSpPr bwMode="auto">
            <a:xfrm>
              <a:off x="1845258" y="2971824"/>
              <a:ext cx="1140533" cy="878499"/>
              <a:chOff x="1845258" y="2971824"/>
              <a:chExt cx="1140533" cy="878499"/>
            </a:xfrm>
          </p:grpSpPr>
          <p:sp>
            <p:nvSpPr>
              <p:cNvPr id="40" name="泪滴形 39"/>
              <p:cNvSpPr/>
              <p:nvPr/>
            </p:nvSpPr>
            <p:spPr>
              <a:xfrm rot="8056488">
                <a:off x="2058445" y="2971335"/>
                <a:ext cx="738702" cy="739679"/>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41" name="等腰三角形 40"/>
              <p:cNvSpPr/>
              <p:nvPr/>
            </p:nvSpPr>
            <p:spPr>
              <a:xfrm rot="10800000">
                <a:off x="2238907" y="3640627"/>
                <a:ext cx="377776" cy="20969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42" name="Text Placeholder 5"/>
              <p:cNvSpPr txBox="1"/>
              <p:nvPr/>
            </p:nvSpPr>
            <p:spPr>
              <a:xfrm>
                <a:off x="1845258" y="3116388"/>
                <a:ext cx="1141265" cy="435278"/>
              </a:xfrm>
              <a:prstGeom prst="rect">
                <a:avLst/>
              </a:prstGeom>
              <a:noFill/>
            </p:spPr>
            <p:txBody>
              <a:bodyPr anchor="ct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kumimoji="1" lang="zh-CN" altLang="en-US" sz="2000" b="1" noProof="1">
                    <a:latin typeface="微软雅黑" panose="020B0503020204020204" pitchFamily="34" charset="-122"/>
                    <a:ea typeface="微软雅黑" panose="020B0503020204020204" pitchFamily="34" charset="-122"/>
                  </a:rPr>
                  <a:t>熟悉</a:t>
                </a:r>
                <a:endParaRPr kumimoji="1" lang="ja-JP" altLang="en-US" sz="2000" b="1" dirty="0">
                  <a:latin typeface="微软雅黑" panose="020B0503020204020204" pitchFamily="34" charset="-122"/>
                  <a:ea typeface="微软雅黑" panose="020B0503020204020204" pitchFamily="34" charset="-122"/>
                </a:endParaRPr>
              </a:p>
            </p:txBody>
          </p:sp>
        </p:grpSp>
      </p:grpSp>
      <p:grpSp>
        <p:nvGrpSpPr>
          <p:cNvPr id="29709" name="组合 20"/>
          <p:cNvGrpSpPr/>
          <p:nvPr/>
        </p:nvGrpSpPr>
        <p:grpSpPr bwMode="auto">
          <a:xfrm>
            <a:off x="1809750" y="4406900"/>
            <a:ext cx="8116888" cy="879475"/>
            <a:chOff x="1809241" y="4726731"/>
            <a:chExt cx="8116930" cy="878499"/>
          </a:xfrm>
        </p:grpSpPr>
        <p:sp>
          <p:nvSpPr>
            <p:cNvPr id="29710" name="文本框 35"/>
            <p:cNvSpPr txBox="1">
              <a:spLocks noChangeArrowheads="1"/>
            </p:cNvSpPr>
            <p:nvPr/>
          </p:nvSpPr>
          <p:spPr bwMode="auto">
            <a:xfrm>
              <a:off x="2983997" y="4939220"/>
              <a:ext cx="6942174" cy="399666"/>
            </a:xfrm>
            <a:prstGeom prst="rect">
              <a:avLst/>
            </a:prstGeom>
            <a:noFill/>
            <a:ln w="22225" cap="rnd">
              <a:solidFill>
                <a:srgbClr val="127FB8"/>
              </a:solidFill>
              <a:prstDash val="dash"/>
              <a:roun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了解心理测验的种类、如何看待心理健康测评的结果。</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29711" name="组合 19"/>
            <p:cNvGrpSpPr/>
            <p:nvPr/>
          </p:nvGrpSpPr>
          <p:grpSpPr bwMode="auto">
            <a:xfrm>
              <a:off x="1809241" y="4726731"/>
              <a:ext cx="1140533" cy="878499"/>
              <a:chOff x="1809241" y="4580208"/>
              <a:chExt cx="1140533" cy="878499"/>
            </a:xfrm>
          </p:grpSpPr>
          <p:sp>
            <p:nvSpPr>
              <p:cNvPr id="43" name="泪滴形 42"/>
              <p:cNvSpPr/>
              <p:nvPr/>
            </p:nvSpPr>
            <p:spPr>
              <a:xfrm rot="8056488">
                <a:off x="2021586" y="4580590"/>
                <a:ext cx="738954" cy="738192"/>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solidFill>
                    <a:schemeClr val="tx1"/>
                  </a:solidFill>
                  <a:ea typeface="宋体" panose="02010600030101010101" pitchFamily="2" charset="-122"/>
                </a:endParaRPr>
              </a:p>
            </p:txBody>
          </p:sp>
          <p:sp>
            <p:nvSpPr>
              <p:cNvPr id="44" name="等腰三角形 43"/>
              <p:cNvSpPr/>
              <p:nvPr/>
            </p:nvSpPr>
            <p:spPr>
              <a:xfrm rot="10800000">
                <a:off x="2202943" y="5249390"/>
                <a:ext cx="377827" cy="2093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algn="ctr"/>
                <a:endParaRPr lang="zh-CN" altLang="en-US" noProof="1">
                  <a:solidFill>
                    <a:srgbClr val="FFFFFF"/>
                  </a:solidFill>
                  <a:ea typeface="宋体" panose="02010600030101010101" pitchFamily="2" charset="-122"/>
                </a:endParaRPr>
              </a:p>
            </p:txBody>
          </p:sp>
          <p:sp>
            <p:nvSpPr>
              <p:cNvPr id="29714" name="Text Placeholder 5"/>
              <p:cNvSpPr txBox="1">
                <a:spLocks noChangeArrowheads="1"/>
              </p:cNvSpPr>
              <p:nvPr/>
            </p:nvSpPr>
            <p:spPr bwMode="auto">
              <a:xfrm>
                <a:off x="1809241" y="4724604"/>
                <a:ext cx="1140533" cy="434698"/>
              </a:xfrm>
              <a:prstGeom prst="rect">
                <a:avLst/>
              </a:prstGeom>
              <a:noFill/>
              <a:ln w="9525">
                <a:noFill/>
                <a:miter lim="800000"/>
              </a:ln>
            </p:spPr>
            <p:txBody>
              <a:bodyPr anchor="ctr"/>
              <a:lstStyle/>
              <a:p>
                <a:pPr algn="ctr"/>
                <a:r>
                  <a:rPr lang="zh-CN" altLang="en-US" sz="2000" b="1">
                    <a:solidFill>
                      <a:schemeClr val="bg1"/>
                    </a:solidFill>
                    <a:latin typeface="微软雅黑" panose="020B0503020204020204" pitchFamily="34" charset="-122"/>
                    <a:ea typeface="微软雅黑" panose="020B0503020204020204" pitchFamily="34" charset="-122"/>
                  </a:rPr>
                  <a:t>了解</a:t>
                </a:r>
                <a:endParaRPr lang="ja-JP" altLang="en-US" sz="2000" b="1">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矩形 15"/>
          <p:cNvSpPr>
            <a:spLocks noChangeArrowheads="1"/>
          </p:cNvSpPr>
          <p:nvPr/>
        </p:nvSpPr>
        <p:spPr bwMode="auto">
          <a:xfrm>
            <a:off x="0" y="3071813"/>
            <a:ext cx="12192000" cy="706437"/>
          </a:xfrm>
          <a:prstGeom prst="rect">
            <a:avLst/>
          </a:prstGeom>
          <a:noFill/>
          <a:ln w="9525">
            <a:noFill/>
            <a:miter lim="800000"/>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心理测评概述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1"/>
          <p:cNvSpPr txBox="1">
            <a:spLocks noChangeArrowheads="1"/>
          </p:cNvSpPr>
          <p:nvPr/>
        </p:nvSpPr>
        <p:spPr bwMode="auto">
          <a:xfrm>
            <a:off x="1066165" y="1194435"/>
            <a:ext cx="10293350" cy="4154170"/>
          </a:xfrm>
          <a:prstGeom prst="rect">
            <a:avLst/>
          </a:prstGeom>
          <a:noFill/>
          <a:ln w="9525">
            <a:noFill/>
            <a:miter lim="800000"/>
          </a:ln>
        </p:spPr>
        <p:txBody>
          <a:bodyPr wrap="square">
            <a:spAutoFit/>
          </a:bodyPr>
          <a:lstStyle/>
          <a:p>
            <a:pPr indent="622300">
              <a:lnSpc>
                <a:spcPct val="150000"/>
              </a:lnSpc>
            </a:pPr>
            <a:r>
              <a:rPr lang="zh-CN" sz="2800" b="1" dirty="0">
                <a:solidFill>
                  <a:srgbClr val="127FB8"/>
                </a:solidFill>
                <a:latin typeface="微软雅黑" panose="020B0503020204020204" pitchFamily="34" charset="-122"/>
                <a:ea typeface="微软雅黑" panose="020B0503020204020204" pitchFamily="34" charset="-122"/>
              </a:rPr>
              <a:t>心理测评</a:t>
            </a:r>
            <a:r>
              <a:rPr lang="zh-CN" sz="2400" dirty="0">
                <a:latin typeface="微软雅黑" panose="020B0503020204020204" pitchFamily="34" charset="-122"/>
                <a:ea typeface="微软雅黑" panose="020B0503020204020204" pitchFamily="34" charset="-122"/>
              </a:rPr>
              <a:t>也可称之为心理体检，是指通过测量情绪、个性、人格、婚姻家庭及人际交往等各项基本维度，判定个人是否心理健康，以更好地了解自己的心理状态，积极发现潜在的心理情绪障碍，及时进行心理咨询或治疗，防患于未然。</a:t>
            </a:r>
            <a:endParaRPr lang="zh-CN" altLang="en-US" sz="2400" dirty="0">
              <a:latin typeface="微软雅黑" panose="020B0503020204020204" pitchFamily="34" charset="-122"/>
              <a:ea typeface="微软雅黑" panose="020B0503020204020204" pitchFamily="34" charset="-122"/>
            </a:endParaRPr>
          </a:p>
          <a:p>
            <a:pPr indent="622300">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当前</a:t>
            </a:r>
            <a:r>
              <a:rPr lang="zh-CN" altLang="en-US" sz="2400" dirty="0">
                <a:latin typeface="微软雅黑" panose="020B0503020204020204" pitchFamily="34" charset="-122"/>
                <a:ea typeface="微软雅黑" panose="020B0503020204020204" pitchFamily="34" charset="-122"/>
              </a:rPr>
              <a:t>年轻人当中存在较为严重的心理问题，需要及时掌握了解，只有通过客观的心理体检，及早发现问题，及时寻求帮助，尽快化解心理困惑，恢复良好的心理状态。</a:t>
            </a:r>
            <a:r>
              <a:rPr lang="zh-CN" altLang="en-US" dirty="0">
                <a:ea typeface="宋体" panose="02010600030101010101" pitchFamily="2" charset="-122"/>
              </a:rPr>
              <a:t> </a:t>
            </a:r>
            <a:endParaRPr lang="zh-CN" dirty="0">
              <a:ea typeface="宋体" panose="02010600030101010101" pitchFamily="2"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a:spLocks noChangeArrowheads="1"/>
          </p:cNvSpPr>
          <p:nvPr/>
        </p:nvSpPr>
        <p:spPr bwMode="auto">
          <a:xfrm>
            <a:off x="676910" y="825500"/>
            <a:ext cx="10711815" cy="4615815"/>
          </a:xfrm>
          <a:prstGeom prst="rect">
            <a:avLst/>
          </a:prstGeom>
          <a:noFill/>
          <a:ln w="9525">
            <a:noFill/>
            <a:miter lim="800000"/>
          </a:ln>
        </p:spPr>
        <p:txBody>
          <a:bodyPr wrap="square">
            <a:spAutoFit/>
          </a:bodyPr>
          <a:lstStyle/>
          <a:p>
            <a:pPr>
              <a:lnSpc>
                <a:spcPct val="150000"/>
              </a:lnSpc>
            </a:pPr>
            <a:r>
              <a:rPr lang="zh-CN" altLang="zh-CN" sz="2800" b="1" dirty="0">
                <a:solidFill>
                  <a:srgbClr val="127FB8"/>
                </a:solidFill>
                <a:ea typeface="微软雅黑" panose="020B0503020204020204" pitchFamily="34" charset="-122"/>
              </a:rPr>
              <a:t>一、什么是心理测评</a:t>
            </a:r>
            <a:endParaRPr lang="zh-CN" altLang="en-US" sz="2800" b="1" dirty="0">
              <a:solidFill>
                <a:srgbClr val="127FB8"/>
              </a:solidFill>
              <a:ea typeface="微软雅黑" panose="020B0503020204020204" pitchFamily="34" charset="-122"/>
            </a:endParaRPr>
          </a:p>
          <a:p>
            <a:pPr indent="622300">
              <a:lnSpc>
                <a:spcPct val="150000"/>
              </a:lnSpc>
            </a:pPr>
            <a:r>
              <a:rPr lang="zh-CN" altLang="en-US" sz="2400" b="1" dirty="0">
                <a:latin typeface="微软雅黑" panose="020B0503020204020204" pitchFamily="34" charset="-122"/>
                <a:ea typeface="微软雅黑" panose="020B0503020204020204" pitchFamily="34" charset="-122"/>
              </a:rPr>
              <a:t>心理测评（</a:t>
            </a:r>
            <a:r>
              <a:rPr lang="en-US" altLang="zh-CN" sz="2400" b="1" dirty="0">
                <a:latin typeface="微软雅黑" panose="020B0503020204020204" pitchFamily="34" charset="-122"/>
                <a:ea typeface="微软雅黑" panose="020B0503020204020204" pitchFamily="34" charset="-122"/>
              </a:rPr>
              <a:t>psychological evaluation</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是依据一定的心理学理论，使用一定的操作程序，给人的能力、人格及心理健康等心理特性和行为确定出一种数量化的价值。广义的心理测评不仅包括以心理测验为工具的测量，也包括用观察法、访谈法、问卷法、实验法和心理物理法等方法进行的测量。</a:t>
            </a:r>
          </a:p>
          <a:p>
            <a:pPr indent="622300">
              <a:lnSpc>
                <a:spcPct val="150000"/>
              </a:lnSpc>
            </a:pPr>
            <a:r>
              <a:rPr lang="zh-CN" altLang="en-US" sz="2400" b="1" dirty="0">
                <a:latin typeface="微软雅黑" panose="020B0503020204020204" pitchFamily="34" charset="-122"/>
                <a:ea typeface="微软雅黑" panose="020B0503020204020204" pitchFamily="34" charset="-122"/>
              </a:rPr>
              <a:t>中国：</a:t>
            </a:r>
            <a:r>
              <a:rPr lang="en-US" altLang="zh-CN" sz="2400" dirty="0">
                <a:latin typeface="微软雅黑" panose="020B0503020204020204" pitchFamily="34" charset="-122"/>
                <a:ea typeface="微软雅黑" panose="020B0503020204020204" pitchFamily="34" charset="-122"/>
              </a:rPr>
              <a:t>2 500</a:t>
            </a:r>
            <a:r>
              <a:rPr lang="zh-CN" altLang="en-US" sz="2400" dirty="0">
                <a:latin typeface="微软雅黑" panose="020B0503020204020204" pitchFamily="34" charset="-122"/>
                <a:ea typeface="微软雅黑" panose="020B0503020204020204" pitchFamily="34" charset="-122"/>
              </a:rPr>
              <a:t>年前，孔子就提出了“性相近，习相远”的观点。孟子说，“权，然后知轻重；度，然后知长短。物皆然，心为甚。” </a:t>
            </a:r>
          </a:p>
          <a:p>
            <a:pPr indent="622300">
              <a:lnSpc>
                <a:spcPct val="150000"/>
              </a:lnSpc>
            </a:pPr>
            <a:r>
              <a:rPr lang="zh-CN" altLang="en-US" sz="2400" b="1" dirty="0">
                <a:latin typeface="微软雅黑" panose="020B0503020204020204" pitchFamily="34" charset="-122"/>
                <a:ea typeface="微软雅黑" panose="020B0503020204020204" pitchFamily="34" charset="-122"/>
              </a:rPr>
              <a:t>西方：</a:t>
            </a:r>
            <a:r>
              <a:rPr lang="zh-CN" altLang="en-US" sz="2400" dirty="0">
                <a:latin typeface="微软雅黑" panose="020B0503020204020204" pitchFamily="34" charset="-122"/>
                <a:ea typeface="微软雅黑" panose="020B0503020204020204" pitchFamily="34" charset="-122"/>
              </a:rPr>
              <a:t>桑代克 、麦柯尔 </a:t>
            </a: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589915" y="1029335"/>
            <a:ext cx="10817225" cy="2399665"/>
          </a:xfrm>
          <a:prstGeom prst="rect">
            <a:avLst/>
          </a:prstGeom>
          <a:noFill/>
          <a:ln w="9525">
            <a:noFill/>
            <a:miter lim="800000"/>
          </a:ln>
        </p:spPr>
        <p:txBody>
          <a:bodyPr wrap="square">
            <a:spAutoFit/>
          </a:bodyPr>
          <a:lstStyle/>
          <a:p>
            <a:pPr>
              <a:lnSpc>
                <a:spcPct val="150000"/>
              </a:lnSpc>
            </a:pPr>
            <a:r>
              <a:rPr lang="zh-CN" altLang="zh-CN" sz="2800" b="1" dirty="0">
                <a:solidFill>
                  <a:srgbClr val="127FB8"/>
                </a:solidFill>
                <a:latin typeface="微软雅黑" panose="020B0503020204020204" pitchFamily="34" charset="-122"/>
                <a:ea typeface="微软雅黑" panose="020B0503020204020204" pitchFamily="34" charset="-122"/>
              </a:rPr>
              <a:t>二、心理测验的种类</a:t>
            </a:r>
          </a:p>
          <a:p>
            <a:pPr indent="622300">
              <a:lnSpc>
                <a:spcPct val="150000"/>
              </a:lnSpc>
            </a:pPr>
            <a:r>
              <a:rPr lang="zh-CN" altLang="zh-CN" sz="2400" dirty="0">
                <a:latin typeface="微软雅黑" panose="020B0503020204020204" pitchFamily="34" charset="-122"/>
                <a:ea typeface="微软雅黑" panose="020B0503020204020204" pitchFamily="34" charset="-122"/>
              </a:rPr>
              <a:t>心理测验是根据心理学原理，设计程序，对心理因素进行测量。心理测验是心理测量的工具，通过心理科学方法和手段，测查人的行为活动中的心理特征，依据确定的原则进行推论和量化分析，并给以相应的科学指导。</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658495" y="774700"/>
            <a:ext cx="10690225" cy="4615815"/>
          </a:xfrm>
          <a:prstGeom prst="rect">
            <a:avLst/>
          </a:prstGeom>
          <a:noFill/>
          <a:ln w="9525">
            <a:noFill/>
            <a:miter lim="800000"/>
          </a:ln>
        </p:spPr>
        <p:txBody>
          <a:bodyPr wrap="square">
            <a:spAutoFit/>
          </a:bodyPr>
          <a:lstStyle/>
          <a:p>
            <a:pPr>
              <a:lnSpc>
                <a:spcPct val="150000"/>
              </a:lnSpc>
            </a:pPr>
            <a:r>
              <a:rPr lang="zh-CN" altLang="zh-CN" sz="2800" b="1" dirty="0">
                <a:solidFill>
                  <a:srgbClr val="127FB8"/>
                </a:solidFill>
                <a:latin typeface="微软雅黑" panose="020B0503020204020204" pitchFamily="34" charset="-122"/>
                <a:ea typeface="微软雅黑" panose="020B0503020204020204" pitchFamily="34" charset="-122"/>
              </a:rPr>
              <a:t>二、心理测验的种类</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（一）按照心理测验的功能分类</a:t>
            </a:r>
            <a:r>
              <a:rPr lang="zh-CN" altLang="en-US" sz="2400" dirty="0">
                <a:solidFill>
                  <a:srgbClr val="127FB8"/>
                </a:solidFill>
                <a:latin typeface="微软雅黑" panose="020B0503020204020204" pitchFamily="34" charset="-122"/>
                <a:ea typeface="微软雅黑" panose="020B0503020204020204" pitchFamily="34" charset="-122"/>
              </a:rPr>
              <a:t> </a:t>
            </a:r>
          </a:p>
          <a:p>
            <a:pPr indent="622300">
              <a:lnSpc>
                <a:spcPct val="150000"/>
              </a:lnSpc>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智力测验：</a:t>
            </a:r>
            <a:r>
              <a:rPr lang="zh-CN" altLang="en-US" sz="2400" dirty="0">
                <a:latin typeface="微软雅黑" panose="020B0503020204020204" pitchFamily="34" charset="-122"/>
                <a:ea typeface="微软雅黑" panose="020B0503020204020204" pitchFamily="34" charset="-122"/>
              </a:rPr>
              <a:t>主要是用来测量人的一般智力水平。比如斯坦福</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比内测验、韦氏智力量表等，都是现代常用的著名智力测量工具。 </a:t>
            </a:r>
          </a:p>
          <a:p>
            <a:pPr indent="622300">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特殊能力测验：</a:t>
            </a:r>
            <a:r>
              <a:rPr lang="zh-CN" altLang="en-US" sz="2400" dirty="0">
                <a:latin typeface="微软雅黑" panose="020B0503020204020204" pitchFamily="34" charset="-122"/>
                <a:ea typeface="微软雅黑" panose="020B0503020204020204" pitchFamily="34" charset="-122"/>
              </a:rPr>
              <a:t>主要用来测量个人的特殊潜在能力。常用的如音乐、绘画、机械技巧、文书才能测验。</a:t>
            </a:r>
            <a:endParaRPr lang="en-US" altLang="zh-CN" sz="2400" dirty="0">
              <a:latin typeface="微软雅黑" panose="020B0503020204020204" pitchFamily="34" charset="-122"/>
              <a:ea typeface="微软雅黑" panose="020B0503020204020204" pitchFamily="34" charset="-122"/>
            </a:endParaRPr>
          </a:p>
          <a:p>
            <a:pPr indent="622300">
              <a:lnSpc>
                <a:spcPct val="150000"/>
              </a:lnSpc>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人格测验：</a:t>
            </a:r>
            <a:r>
              <a:rPr lang="zh-CN" altLang="en-US" sz="2400" dirty="0">
                <a:latin typeface="微软雅黑" panose="020B0503020204020204" pitchFamily="34" charset="-122"/>
                <a:ea typeface="微软雅黑" panose="020B0503020204020204" pitchFamily="34" charset="-122"/>
              </a:rPr>
              <a:t>主要用来测量兴趣、态度、品德、情绪、动机、信念等方面的个性心理特征。</a:t>
            </a:r>
            <a:r>
              <a:rPr lang="zh-CN" altLang="en-US"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占位符 29698"/>
          <p:cNvSpPr>
            <a:spLocks noGrp="1" noChangeArrowheads="1"/>
          </p:cNvSpPr>
          <p:nvPr>
            <p:ph type="body" idx="4294967295"/>
          </p:nvPr>
        </p:nvSpPr>
        <p:spPr>
          <a:xfrm>
            <a:off x="1007110" y="749300"/>
            <a:ext cx="10264140" cy="5427980"/>
          </a:xfrm>
        </p:spPr>
        <p:txBody>
          <a:bodyPr/>
          <a:lstStyle/>
          <a:p>
            <a:pPr marL="0" indent="0">
              <a:lnSpc>
                <a:spcPct val="150000"/>
              </a:lnSpc>
              <a:buNone/>
            </a:pPr>
            <a:r>
              <a:rPr lang="zh-CN" altLang="en-US" b="1" dirty="0">
                <a:solidFill>
                  <a:srgbClr val="127FB8"/>
                </a:solidFill>
                <a:ea typeface="微软雅黑" panose="020B0503020204020204" pitchFamily="34" charset="-122"/>
              </a:rPr>
              <a:t>（二）按照心理测验材料的性质分类</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文字测验：</a:t>
            </a:r>
            <a:r>
              <a:rPr lang="zh-CN" altLang="en-US" sz="2400" dirty="0">
                <a:latin typeface="微软雅黑" panose="020B0503020204020204" pitchFamily="34" charset="-122"/>
                <a:ea typeface="微软雅黑" panose="020B0503020204020204" pitchFamily="34" charset="-122"/>
              </a:rPr>
              <a:t>所用的是文字材料，以言语来提出刺激，被试者用言语作出反应。比如卡特尔</a:t>
            </a:r>
            <a:r>
              <a:rPr lang="en-US" altLang="zh-CN" sz="2400" dirty="0">
                <a:latin typeface="微软雅黑" panose="020B0503020204020204" pitchFamily="34" charset="-122"/>
                <a:ea typeface="微软雅黑" panose="020B0503020204020204" pitchFamily="34" charset="-122"/>
              </a:rPr>
              <a:t>16</a:t>
            </a:r>
            <a:r>
              <a:rPr lang="zh-CN" altLang="en-US" sz="2400" dirty="0">
                <a:latin typeface="微软雅黑" panose="020B0503020204020204" pitchFamily="34" charset="-122"/>
                <a:ea typeface="微软雅黑" panose="020B0503020204020204" pitchFamily="34" charset="-122"/>
              </a:rPr>
              <a:t>种个性因素问卷、艾森克个性问卷及韦氏儿童和成人智力量表中的言语量表部分均属于文字测验。 </a:t>
            </a: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操作测验：</a:t>
            </a:r>
            <a:r>
              <a:rPr lang="zh-CN" altLang="en-US" sz="2400" dirty="0">
                <a:latin typeface="微软雅黑" panose="020B0503020204020204" pitchFamily="34" charset="-122"/>
                <a:ea typeface="微软雅黑" panose="020B0503020204020204" pitchFamily="34" charset="-122"/>
              </a:rPr>
              <a:t>测验题目多属于对图形、实物、工具、模型的辨认和操作。比如罗夏测验、主题统觉测验、瑞文测验及韦氏智力量表中的操作量表部分均属于非文字测验。</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4294967295"/>
          </p:nvPr>
        </p:nvSpPr>
        <p:spPr>
          <a:xfrm>
            <a:off x="706755" y="736600"/>
            <a:ext cx="10584815" cy="5440680"/>
          </a:xfrm>
        </p:spPr>
        <p:txBody>
          <a:bodyPr/>
          <a:lstStyle/>
          <a:p>
            <a:pPr marL="0" indent="0">
              <a:lnSpc>
                <a:spcPct val="150000"/>
              </a:lnSpc>
              <a:buNone/>
            </a:pPr>
            <a:r>
              <a:rPr lang="zh-CN" altLang="en-US" b="1" dirty="0">
                <a:solidFill>
                  <a:srgbClr val="127FB8"/>
                </a:solidFill>
                <a:ea typeface="微软雅黑" panose="020B0503020204020204" pitchFamily="34" charset="-122"/>
              </a:rPr>
              <a:t>（三）按照心理测验的方式分类</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个别测验：</a:t>
            </a:r>
            <a:r>
              <a:rPr lang="zh-CN" altLang="en-US" sz="2400" dirty="0">
                <a:latin typeface="微软雅黑" panose="020B0503020204020204" pitchFamily="34" charset="-122"/>
                <a:ea typeface="微软雅黑" panose="020B0503020204020204" pitchFamily="34" charset="-122"/>
              </a:rPr>
              <a:t>每次测验过程是以一对一形式来进行的。比如斯坦福</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比内测验，韦氏智力量表。</a:t>
            </a: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团体测验：</a:t>
            </a:r>
            <a:r>
              <a:rPr lang="zh-CN" altLang="en-US" sz="2400" dirty="0">
                <a:latin typeface="微软雅黑" panose="020B0503020204020204" pitchFamily="34" charset="-122"/>
                <a:ea typeface="微软雅黑" panose="020B0503020204020204" pitchFamily="34" charset="-122"/>
              </a:rPr>
              <a:t>每次测验过程中由一个或几个主试者对较多的被试者同时实施测验。比如明尼苏达多相个性调查表、卡特尔</a:t>
            </a:r>
            <a:r>
              <a:rPr lang="en-US" altLang="zh-CN" sz="2400" dirty="0">
                <a:latin typeface="微软雅黑" panose="020B0503020204020204" pitchFamily="34" charset="-122"/>
                <a:ea typeface="微软雅黑" panose="020B0503020204020204" pitchFamily="34" charset="-122"/>
              </a:rPr>
              <a:t>16</a:t>
            </a:r>
            <a:r>
              <a:rPr lang="zh-CN" altLang="en-US" sz="2400" dirty="0">
                <a:latin typeface="微软雅黑" panose="020B0503020204020204" pitchFamily="34" charset="-122"/>
                <a:ea typeface="微软雅黑" panose="020B0503020204020204" pitchFamily="34" charset="-122"/>
              </a:rPr>
              <a:t>种个性因素问卷和艾森克个性问卷等。</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15"/>
          <p:cNvSpPr>
            <a:spLocks noChangeArrowheads="1"/>
          </p:cNvSpPr>
          <p:nvPr/>
        </p:nvSpPr>
        <p:spPr bwMode="auto">
          <a:xfrm>
            <a:off x="0" y="3009900"/>
            <a:ext cx="12192000" cy="701675"/>
          </a:xfrm>
          <a:prstGeom prst="rect">
            <a:avLst/>
          </a:prstGeom>
          <a:noFill/>
          <a:ln w="9525">
            <a:noFill/>
            <a:miter lim="800000"/>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心理健康自评</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占位符 30722"/>
          <p:cNvSpPr>
            <a:spLocks noGrp="1" noChangeArrowheads="1"/>
          </p:cNvSpPr>
          <p:nvPr>
            <p:ph type="body" idx="4294967295"/>
          </p:nvPr>
        </p:nvSpPr>
        <p:spPr>
          <a:xfrm>
            <a:off x="304800" y="762000"/>
            <a:ext cx="11544300" cy="5287963"/>
          </a:xfrm>
        </p:spPr>
        <p:txBody>
          <a:bodyPr/>
          <a:lstStyle/>
          <a:p>
            <a:pPr marL="0" indent="0">
              <a:lnSpc>
                <a:spcPct val="150000"/>
              </a:lnSpc>
              <a:buNone/>
            </a:pPr>
            <a:r>
              <a:rPr lang="zh-CN" altLang="en-US" b="1" dirty="0">
                <a:solidFill>
                  <a:srgbClr val="127FB8"/>
                </a:solidFill>
                <a:ea typeface="微软雅黑" panose="020B0503020204020204" pitchFamily="34" charset="-122"/>
              </a:rPr>
              <a:t>一、什么是心理健康</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世界卫生组织（</a:t>
            </a:r>
            <a:r>
              <a:rPr lang="en-US" altLang="zh-CN" sz="2400" b="1" dirty="0">
                <a:latin typeface="微软雅黑" panose="020B0503020204020204" pitchFamily="34" charset="-122"/>
                <a:ea typeface="微软雅黑" panose="020B0503020204020204" pitchFamily="34" charset="-122"/>
              </a:rPr>
              <a:t>WHO</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提出，健康是一种生理、心理与社会适应都处于完满的状态，而不仅是没有疾病和虚弱的状态。</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第三届国际心理卫生大会 （</a:t>
            </a:r>
            <a:r>
              <a:rPr lang="en-US" altLang="zh-CN" sz="2400" b="1" dirty="0">
                <a:latin typeface="微软雅黑" panose="020B0503020204020204" pitchFamily="34" charset="-122"/>
                <a:ea typeface="微软雅黑" panose="020B0503020204020204" pitchFamily="34" charset="-122"/>
              </a:rPr>
              <a:t>1946</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对心理健康的定义：是指在身体、智能以及情感上与他人的心理健康不相矛盾的范围内，将个人心境发展成最佳的状态”。</a:t>
            </a:r>
            <a:endParaRPr lang="en-US" altLang="zh-CN" sz="2400" dirty="0">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英国</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简明不列颠百科全书</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中译本（</a:t>
            </a:r>
            <a:r>
              <a:rPr lang="en-US" altLang="zh-CN" sz="2400" b="1" dirty="0">
                <a:latin typeface="微软雅黑" panose="020B0503020204020204" pitchFamily="34" charset="-122"/>
                <a:ea typeface="微软雅黑" panose="020B0503020204020204" pitchFamily="34" charset="-122"/>
              </a:rPr>
              <a:t>1985</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将心理健康定义为：“心理健康是指个体心理在本身及环境条件许可范围内所能达到的最佳功能状态，但不是十全十美的绝对状态。” </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占位符 31746"/>
          <p:cNvSpPr>
            <a:spLocks noGrp="1" noChangeArrowheads="1"/>
          </p:cNvSpPr>
          <p:nvPr>
            <p:ph type="body" idx="4294967295"/>
          </p:nvPr>
        </p:nvSpPr>
        <p:spPr>
          <a:xfrm>
            <a:off x="304800" y="774700"/>
            <a:ext cx="11531600" cy="5402580"/>
          </a:xfrm>
        </p:spPr>
        <p:txBody>
          <a:bodyPr/>
          <a:lstStyle/>
          <a:p>
            <a:pPr>
              <a:lnSpc>
                <a:spcPct val="150000"/>
              </a:lnSpc>
              <a:buNone/>
            </a:pPr>
            <a:r>
              <a:rPr lang="zh-CN" altLang="en-US" b="1" dirty="0">
                <a:solidFill>
                  <a:srgbClr val="127FB8"/>
                </a:solidFill>
                <a:ea typeface="微软雅黑" panose="020B0503020204020204" pitchFamily="34" charset="-122"/>
              </a:rPr>
              <a:t>二、心理健康的自我评估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tabLst>
                <a:tab pos="0" algn="l"/>
              </a:tabLst>
            </a:pPr>
            <a:r>
              <a:rPr lang="zh-CN" altLang="en-US" sz="2400" dirty="0">
                <a:latin typeface="微软雅黑" panose="020B0503020204020204" pitchFamily="34" charset="-122"/>
                <a:ea typeface="微软雅黑" panose="020B0503020204020204" pitchFamily="34" charset="-122"/>
              </a:rPr>
              <a:t>心理健康的自我评估是指通过标准化的测评工具或自我观察等方法获取信息，对自己的情绪、压力、人际关系、适应能力等方面进行初步判断，以了解当前心理状态。</a:t>
            </a:r>
          </a:p>
          <a:p>
            <a:pPr marL="0" indent="622300">
              <a:lnSpc>
                <a:spcPct val="150000"/>
              </a:lnSpc>
              <a:buNone/>
              <a:tabLst>
                <a:tab pos="0" algn="l"/>
              </a:tabLst>
            </a:pPr>
            <a:r>
              <a:rPr lang="zh-CN" altLang="en-US" sz="2400" dirty="0">
                <a:latin typeface="微软雅黑" panose="020B0503020204020204" pitchFamily="34" charset="-122"/>
                <a:ea typeface="微软雅黑" panose="020B0503020204020204" pitchFamily="34" charset="-122"/>
              </a:rPr>
              <a:t>自我评估的内容主要包括情绪状态、压力水平、人际关系、自我认知和行为习惯等方面。常用的自我评估方法包括：标准化的心理测评工具如</a:t>
            </a: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项症状清单（</a:t>
            </a:r>
            <a:r>
              <a:rPr lang="en-US" altLang="zh-CN" sz="2400" dirty="0">
                <a:latin typeface="微软雅黑" panose="020B0503020204020204" pitchFamily="34" charset="-122"/>
                <a:ea typeface="微软雅黑" panose="020B0503020204020204" pitchFamily="34" charset="-122"/>
              </a:rPr>
              <a:t>SCL-90</a:t>
            </a:r>
            <a:r>
              <a:rPr lang="zh-CN" altLang="en-US" sz="2400" dirty="0">
                <a:latin typeface="微软雅黑" panose="020B0503020204020204" pitchFamily="34" charset="-122"/>
                <a:ea typeface="微软雅黑" panose="020B0503020204020204" pitchFamily="34" charset="-122"/>
              </a:rPr>
              <a:t>）、情绪日记法（记录每天情绪变化、触发事件及应对方式）、自我反思与观察（通过正念冥想或自我提问进行觉察）等。</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占位符 32770"/>
          <p:cNvSpPr>
            <a:spLocks noGrp="1" noChangeArrowheads="1"/>
          </p:cNvSpPr>
          <p:nvPr>
            <p:ph type="body" idx="4294967295"/>
          </p:nvPr>
        </p:nvSpPr>
        <p:spPr>
          <a:xfrm>
            <a:off x="368300" y="774700"/>
            <a:ext cx="11493500" cy="5402580"/>
          </a:xfrm>
        </p:spPr>
        <p:txBody>
          <a:bodyPr/>
          <a:lstStyle/>
          <a:p>
            <a:pPr marL="0" indent="0">
              <a:lnSpc>
                <a:spcPct val="150000"/>
              </a:lnSpc>
              <a:buNone/>
            </a:pPr>
            <a:r>
              <a:rPr lang="zh-CN" altLang="en-US" b="1" dirty="0">
                <a:solidFill>
                  <a:srgbClr val="127FB8"/>
                </a:solidFill>
                <a:ea typeface="微软雅黑" panose="020B0503020204020204" pitchFamily="34" charset="-122"/>
              </a:rPr>
              <a:t>三、如何看待心理健康测评结果</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心理测量的作用：</a:t>
            </a:r>
            <a:r>
              <a:rPr lang="zh-CN" altLang="en-US" sz="2400" dirty="0">
                <a:latin typeface="微软雅黑" panose="020B0503020204020204" pitchFamily="34" charset="-122"/>
                <a:ea typeface="微软雅黑" panose="020B0503020204020204" pitchFamily="34" charset="-122"/>
              </a:rPr>
              <a:t>①描述；②诊断；③预测；④评价；⑤选拔；⑥安置；⑦咨询。</a:t>
            </a: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心理测量分数的意义 ：</a:t>
            </a:r>
            <a:r>
              <a:rPr lang="zh-CN" altLang="en-US" sz="2400" dirty="0">
                <a:latin typeface="微软雅黑" panose="020B0503020204020204" pitchFamily="34" charset="-122"/>
                <a:ea typeface="微软雅黑" panose="020B0503020204020204" pitchFamily="34" charset="-122"/>
              </a:rPr>
              <a:t>分数并不代表一切，还需要结合自己的具体实际进行观察。</a:t>
            </a: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心理测验分数的变化：</a:t>
            </a:r>
            <a:r>
              <a:rPr lang="zh-CN" altLang="en-US" sz="2400" dirty="0">
                <a:latin typeface="微软雅黑" panose="020B0503020204020204" pitchFamily="34" charset="-122"/>
                <a:ea typeface="微软雅黑" panose="020B0503020204020204" pitchFamily="34" charset="-122"/>
              </a:rPr>
              <a:t>心理测验本身也有一定的局限性。</a:t>
            </a:r>
            <a:r>
              <a:rPr lang="zh-CN" altLang="en-US" sz="2400" b="1" dirty="0">
                <a:latin typeface="微软雅黑" panose="020B0503020204020204" pitchFamily="34" charset="-122"/>
                <a:ea typeface="微软雅黑" panose="020B0503020204020204" pitchFamily="34" charset="-122"/>
              </a:rPr>
              <a:t> </a:t>
            </a:r>
          </a:p>
          <a:p>
            <a:pPr marL="0" indent="622300">
              <a:lnSpc>
                <a:spcPct val="150000"/>
              </a:lnSpc>
              <a:buNone/>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防止两种倾向：</a:t>
            </a:r>
            <a:r>
              <a:rPr lang="zh-CN" altLang="en-US" sz="2400" dirty="0">
                <a:latin typeface="微软雅黑" panose="020B0503020204020204" pitchFamily="34" charset="-122"/>
                <a:ea typeface="微软雅黑" panose="020B0503020204020204" pitchFamily="34" charset="-122"/>
              </a:rPr>
              <a:t>过于依赖和完全否定。 </a:t>
            </a:r>
            <a:r>
              <a:rPr lang="zh-CN" altLang="en-US" sz="2400" b="1" dirty="0">
                <a:latin typeface="微软雅黑" panose="020B0503020204020204" pitchFamily="34" charset="-122"/>
                <a:ea typeface="微软雅黑" panose="020B0503020204020204" pitchFamily="34" charset="-122"/>
              </a:rPr>
              <a:t> </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15"/>
          <p:cNvSpPr>
            <a:spLocks noChangeArrowheads="1"/>
          </p:cNvSpPr>
          <p:nvPr/>
        </p:nvSpPr>
        <p:spPr bwMode="auto">
          <a:xfrm>
            <a:off x="0" y="3073400"/>
            <a:ext cx="12192000" cy="706755"/>
          </a:xfrm>
          <a:prstGeom prst="rect">
            <a:avLst/>
          </a:prstGeom>
          <a:noFill/>
          <a:ln w="9525">
            <a:noFill/>
            <a:miter lim="800000"/>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心理健康相关测评量表</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占位符 37890"/>
          <p:cNvSpPr>
            <a:spLocks noGrp="1" noChangeArrowheads="1"/>
          </p:cNvSpPr>
          <p:nvPr>
            <p:ph type="body" idx="4294967295"/>
          </p:nvPr>
        </p:nvSpPr>
        <p:spPr>
          <a:xfrm>
            <a:off x="342900" y="711200"/>
            <a:ext cx="11518900" cy="5466080"/>
          </a:xfrm>
        </p:spPr>
        <p:txBody>
          <a:bodyPr/>
          <a:lstStyle/>
          <a:p>
            <a:pPr>
              <a:lnSpc>
                <a:spcPct val="150000"/>
              </a:lnSpc>
              <a:buNone/>
            </a:pPr>
            <a:r>
              <a:rPr lang="zh-CN" altLang="en-US" b="1" dirty="0">
                <a:solidFill>
                  <a:srgbClr val="127FB8"/>
                </a:solidFill>
                <a:latin typeface="微软雅黑" panose="020B0503020204020204" pitchFamily="34" charset="-122"/>
                <a:ea typeface="微软雅黑" panose="020B0503020204020204" pitchFamily="34" charset="-122"/>
              </a:rPr>
              <a:t>一、心理健康综合筛查量表</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b="1" dirty="0">
                <a:latin typeface="微软雅黑" panose="020B0503020204020204" pitchFamily="34" charset="-122"/>
                <a:ea typeface="微软雅黑" panose="020B0503020204020204" pitchFamily="34" charset="-122"/>
              </a:rPr>
              <a:t>心理健康综合筛查是通过系统化工具快速识别个体心理状态的过程，旨在早期发现潜在心理问题并提供干预支持。</a:t>
            </a: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项症状自评量表（</a:t>
            </a:r>
            <a:r>
              <a:rPr lang="en-US" altLang="zh-CN" sz="2400" dirty="0">
                <a:latin typeface="微软雅黑" panose="020B0503020204020204" pitchFamily="34" charset="-122"/>
                <a:ea typeface="微软雅黑" panose="020B0503020204020204" pitchFamily="34" charset="-122"/>
              </a:rPr>
              <a:t>SCL-90</a:t>
            </a:r>
            <a:r>
              <a:rPr lang="zh-CN" altLang="en-US" sz="2400" dirty="0">
                <a:latin typeface="微软雅黑" panose="020B0503020204020204" pitchFamily="34" charset="-122"/>
                <a:ea typeface="微软雅黑" panose="020B0503020204020204" pitchFamily="34" charset="-122"/>
              </a:rPr>
              <a:t>）是世界上广泛使用的心理健康测试工具之一，该量表为我们提供了涵盖躯体化、强迫症状、人际关系敏感、抑郁、焦虑、敌对、恐怖、偏执、精神病性以及精神症状等十个维度，全面评估一个人的心理健康状况。</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占位符 38914"/>
          <p:cNvSpPr>
            <a:spLocks noGrp="1" noChangeArrowheads="1"/>
          </p:cNvSpPr>
          <p:nvPr>
            <p:ph type="body" idx="4294967295"/>
          </p:nvPr>
        </p:nvSpPr>
        <p:spPr>
          <a:xfrm>
            <a:off x="311150" y="715010"/>
            <a:ext cx="11569699" cy="5427980"/>
          </a:xfrm>
        </p:spPr>
        <p:txBody>
          <a:bodyPr/>
          <a:lstStyle/>
          <a:p>
            <a:pPr>
              <a:lnSpc>
                <a:spcPct val="150000"/>
              </a:lnSpc>
              <a:buNone/>
            </a:pPr>
            <a:r>
              <a:rPr lang="zh-CN" altLang="en-US" b="1" dirty="0">
                <a:solidFill>
                  <a:srgbClr val="127FB8"/>
                </a:solidFill>
                <a:ea typeface="微软雅黑" panose="020B0503020204020204" pitchFamily="34" charset="-122"/>
              </a:rPr>
              <a:t>二、自我情绪评估</a:t>
            </a:r>
          </a:p>
          <a:p>
            <a:pPr>
              <a:lnSpc>
                <a:spcPct val="150000"/>
              </a:lnSpc>
              <a:buNone/>
            </a:pPr>
            <a:r>
              <a:rPr lang="en-US" altLang="zh-CN" dirty="0">
                <a:solidFill>
                  <a:schemeClr val="tx1"/>
                </a:solidFill>
                <a:ea typeface="微软雅黑" panose="020B0503020204020204" pitchFamily="34" charset="-122"/>
              </a:rPr>
              <a:t>  </a:t>
            </a:r>
            <a:r>
              <a:rPr lang="zh-CN" altLang="en-US" sz="2400" dirty="0">
                <a:solidFill>
                  <a:schemeClr val="tx1"/>
                </a:solidFill>
                <a:ea typeface="微软雅黑" panose="020B0503020204020204" pitchFamily="34" charset="-122"/>
              </a:rPr>
              <a:t>是对个人内在情绪状态的深入观察、客观分析和科学判断的过程。</a:t>
            </a:r>
          </a:p>
          <a:p>
            <a:pPr>
              <a:lnSpc>
                <a:spcPct val="150000"/>
              </a:lnSpc>
              <a:buNone/>
            </a:pPr>
            <a:r>
              <a:rPr lang="en-US" altLang="zh-CN" sz="2400" dirty="0">
                <a:solidFill>
                  <a:schemeClr val="tx1"/>
                </a:solidFill>
                <a:ea typeface="微软雅黑" panose="020B0503020204020204" pitchFamily="34" charset="-122"/>
              </a:rPr>
              <a:t>  </a:t>
            </a:r>
            <a:r>
              <a:rPr lang="zh-CN" altLang="en-US" sz="2400" dirty="0">
                <a:solidFill>
                  <a:schemeClr val="tx1"/>
                </a:solidFill>
                <a:ea typeface="微软雅黑" panose="020B0503020204020204" pitchFamily="34" charset="-122"/>
              </a:rPr>
              <a:t>主要包括：一是做好情绪的识别，即准确判断自己当前所体验的情绪类别；二是情绪强度的评估，主要涉及对情绪激烈程度的衡量；三是情绪的持续时间，是偶发还是已持续了一段时间；四是情绪的触发因素，需要思考究竟是何种事件、情境或内在想法激发了这些情绪的产生。</a:t>
            </a:r>
          </a:p>
          <a:p>
            <a:pPr>
              <a:lnSpc>
                <a:spcPct val="150000"/>
              </a:lnSpc>
              <a:buNone/>
            </a:pPr>
            <a:r>
              <a:rPr lang="zh-CN" altLang="en-US" sz="2400" dirty="0">
                <a:solidFill>
                  <a:schemeClr val="tx1"/>
                </a:solidFill>
                <a:ea typeface="微软雅黑" panose="020B0503020204020204" pitchFamily="34" charset="-122"/>
              </a:rPr>
              <a:t> </a:t>
            </a:r>
            <a:r>
              <a:rPr lang="en-US" altLang="zh-CN" sz="2400" dirty="0">
                <a:solidFill>
                  <a:schemeClr val="tx1"/>
                </a:solidFill>
                <a:ea typeface="微软雅黑" panose="020B0503020204020204" pitchFamily="34" charset="-122"/>
              </a:rPr>
              <a:t>  </a:t>
            </a:r>
            <a:r>
              <a:rPr lang="zh-CN" altLang="en-US" sz="2400" dirty="0">
                <a:solidFill>
                  <a:schemeClr val="tx1"/>
                </a:solidFill>
                <a:ea typeface="微软雅黑" panose="020B0503020204020204" pitchFamily="34" charset="-122"/>
              </a:rPr>
              <a:t>自我情绪评估可以通过情绪日记，每天将自己在不同情境下的情绪感受详细记录下来，包括情绪的具体类型、强度、触发这些情绪的事件，以及它们持续的时间。常用的评估量表包括焦虑自评量表（</a:t>
            </a:r>
            <a:r>
              <a:rPr lang="en-US" altLang="zh-CN" sz="2400" dirty="0">
                <a:solidFill>
                  <a:schemeClr val="tx1"/>
                </a:solidFill>
                <a:ea typeface="微软雅黑" panose="020B0503020204020204" pitchFamily="34" charset="-122"/>
              </a:rPr>
              <a:t>SAS</a:t>
            </a:r>
            <a:r>
              <a:rPr lang="zh-CN" altLang="en-US" sz="2400" dirty="0">
                <a:solidFill>
                  <a:schemeClr val="tx1"/>
                </a:solidFill>
                <a:ea typeface="微软雅黑" panose="020B0503020204020204" pitchFamily="34" charset="-122"/>
              </a:rPr>
              <a:t>）和抑郁自评量表（</a:t>
            </a:r>
            <a:r>
              <a:rPr lang="en-US" altLang="zh-CN" sz="2400" dirty="0">
                <a:solidFill>
                  <a:schemeClr val="tx1"/>
                </a:solidFill>
                <a:ea typeface="微软雅黑" panose="020B0503020204020204" pitchFamily="34" charset="-122"/>
              </a:rPr>
              <a:t>SDS</a:t>
            </a:r>
            <a:r>
              <a:rPr lang="zh-CN" altLang="en-US" sz="2400" dirty="0">
                <a:solidFill>
                  <a:schemeClr val="tx1"/>
                </a:solidFill>
                <a:ea typeface="微软雅黑" panose="020B0503020204020204" pitchFamily="34" charset="-122"/>
              </a:rPr>
              <a:t>）等。</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占位符 41986"/>
          <p:cNvSpPr>
            <a:spLocks noGrp="1" noChangeArrowheads="1"/>
          </p:cNvSpPr>
          <p:nvPr>
            <p:ph type="body" idx="4294967295"/>
          </p:nvPr>
        </p:nvSpPr>
        <p:spPr>
          <a:xfrm>
            <a:off x="304800" y="749300"/>
            <a:ext cx="11569700" cy="5427980"/>
          </a:xfrm>
        </p:spPr>
        <p:txBody>
          <a:bodyPr/>
          <a:lstStyle/>
          <a:p>
            <a:pPr>
              <a:lnSpc>
                <a:spcPct val="150000"/>
              </a:lnSpc>
              <a:buNone/>
            </a:pPr>
            <a:r>
              <a:rPr lang="zh-CN" altLang="en-US" b="1" dirty="0">
                <a:solidFill>
                  <a:srgbClr val="127FB8"/>
                </a:solidFill>
                <a:ea typeface="微软雅黑" panose="020B0503020204020204" pitchFamily="34" charset="-122"/>
              </a:rPr>
              <a:t>三、个性评估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个性测验，又称人格测验，可以测量个体行为独特性和倾向性等特征，常用人格测验有艾森克人格问卷（</a:t>
            </a:r>
            <a:r>
              <a:rPr lang="en-US" altLang="zh-CN" sz="2400" dirty="0">
                <a:latin typeface="微软雅黑" panose="020B0503020204020204" pitchFamily="34" charset="-122"/>
                <a:ea typeface="微软雅黑" panose="020B0503020204020204" pitchFamily="34" charset="-122"/>
              </a:rPr>
              <a:t>EPQ</a:t>
            </a:r>
            <a:r>
              <a:rPr lang="zh-CN" altLang="en-US" sz="2400" dirty="0">
                <a:latin typeface="微软雅黑" panose="020B0503020204020204" pitchFamily="34" charset="-122"/>
                <a:ea typeface="微软雅黑" panose="020B0503020204020204" pitchFamily="34" charset="-122"/>
              </a:rPr>
              <a:t>）、明尼苏达多项人格测验</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MMPI</a:t>
            </a:r>
            <a:r>
              <a:rPr lang="zh-CN" altLang="en-US" sz="2400" dirty="0">
                <a:latin typeface="微软雅黑" panose="020B0503020204020204" pitchFamily="34" charset="-122"/>
                <a:ea typeface="微软雅黑" panose="020B0503020204020204" pitchFamily="34" charset="-122"/>
              </a:rPr>
              <a:t>）和卡特尔</a:t>
            </a:r>
            <a:r>
              <a:rPr lang="en-US" altLang="zh-CN" sz="2400" dirty="0">
                <a:latin typeface="微软雅黑" panose="020B0503020204020204" pitchFamily="34" charset="-122"/>
                <a:ea typeface="微软雅黑" panose="020B0503020204020204" pitchFamily="34" charset="-122"/>
              </a:rPr>
              <a:t>16</a:t>
            </a:r>
            <a:r>
              <a:rPr lang="zh-CN" altLang="en-US" sz="2400" dirty="0">
                <a:latin typeface="微软雅黑" panose="020B0503020204020204" pitchFamily="34" charset="-122"/>
                <a:ea typeface="微软雅黑" panose="020B0503020204020204" pitchFamily="34" charset="-122"/>
              </a:rPr>
              <a:t>因素人格测验（</a:t>
            </a:r>
            <a:r>
              <a:rPr lang="en-US" altLang="zh-CN" sz="2400" dirty="0">
                <a:latin typeface="微软雅黑" panose="020B0503020204020204" pitchFamily="34" charset="-122"/>
                <a:ea typeface="微软雅黑" panose="020B0503020204020204" pitchFamily="34" charset="-122"/>
              </a:rPr>
              <a:t>16PF</a:t>
            </a:r>
            <a:r>
              <a:rPr lang="zh-CN" altLang="en-US" sz="2400" dirty="0">
                <a:latin typeface="微软雅黑" panose="020B0503020204020204" pitchFamily="34" charset="-122"/>
                <a:ea typeface="微软雅黑" panose="020B0503020204020204" pitchFamily="34" charset="-122"/>
              </a:rPr>
              <a:t>）以及大五人格测试、菲尔人格测试等。</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占位符 43010"/>
          <p:cNvSpPr>
            <a:spLocks noGrp="1" noChangeArrowheads="1"/>
          </p:cNvSpPr>
          <p:nvPr>
            <p:ph type="body" idx="4294967295"/>
          </p:nvPr>
        </p:nvSpPr>
        <p:spPr>
          <a:xfrm>
            <a:off x="342900" y="774700"/>
            <a:ext cx="11493500" cy="5402580"/>
          </a:xfrm>
        </p:spPr>
        <p:txBody>
          <a:bodyPr/>
          <a:lstStyle/>
          <a:p>
            <a:pPr>
              <a:lnSpc>
                <a:spcPct val="150000"/>
              </a:lnSpc>
              <a:buNone/>
            </a:pPr>
            <a:r>
              <a:rPr lang="zh-CN" altLang="en-US" b="1" dirty="0">
                <a:solidFill>
                  <a:srgbClr val="127FB8"/>
                </a:solidFill>
                <a:ea typeface="微软雅黑" panose="020B0503020204020204" pitchFamily="34" charset="-122"/>
              </a:rPr>
              <a:t>四、压力与适应能力评估</a:t>
            </a:r>
            <a:endParaRPr lang="zh-CN" altLang="en-US"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心理适应能力评估是指通过一系列心理测试和评估工具，对个体在面对生活变化、压力情境时的心理调适能力进行评估。</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其目的是了解个体在压力或变化环境中的心理应对策略，预测其心理健康状况，为心理干预提供依据。</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常用的压力与适应能力评估问卷有生活事件量表（</a:t>
            </a:r>
            <a:r>
              <a:rPr lang="en-US" altLang="zh-CN" sz="2400" dirty="0">
                <a:latin typeface="微软雅黑" panose="020B0503020204020204" pitchFamily="34" charset="-122"/>
                <a:ea typeface="微软雅黑" panose="020B0503020204020204" pitchFamily="34" charset="-122"/>
              </a:rPr>
              <a:t>LES</a:t>
            </a:r>
            <a:r>
              <a:rPr lang="zh-CN" altLang="en-US" sz="2400" dirty="0">
                <a:latin typeface="微软雅黑" panose="020B0503020204020204" pitchFamily="34" charset="-122"/>
                <a:ea typeface="微软雅黑" panose="020B0503020204020204" pitchFamily="34" charset="-122"/>
              </a:rPr>
              <a:t>）、青少年生活事件量表（</a:t>
            </a:r>
            <a:r>
              <a:rPr lang="en-US" altLang="zh-CN" sz="2400" dirty="0">
                <a:latin typeface="微软雅黑" panose="020B0503020204020204" pitchFamily="34" charset="-122"/>
                <a:ea typeface="微软雅黑" panose="020B0503020204020204" pitchFamily="34" charset="-122"/>
              </a:rPr>
              <a:t>ASLEC</a:t>
            </a:r>
            <a:r>
              <a:rPr lang="zh-CN" altLang="en-US" sz="2400" dirty="0">
                <a:latin typeface="微软雅黑" panose="020B0503020204020204" pitchFamily="34" charset="-122"/>
                <a:ea typeface="微软雅黑" panose="020B0503020204020204" pitchFamily="34" charset="-122"/>
              </a:rPr>
              <a:t>）、大学生适应量表（</a:t>
            </a:r>
            <a:r>
              <a:rPr lang="en-US" altLang="zh-CN" sz="2400" dirty="0">
                <a:latin typeface="微软雅黑" panose="020B0503020204020204" pitchFamily="34" charset="-122"/>
                <a:ea typeface="微软雅黑" panose="020B0503020204020204" pitchFamily="34" charset="-122"/>
              </a:rPr>
              <a:t>CSAI</a:t>
            </a:r>
            <a:r>
              <a:rPr lang="zh-CN" altLang="en-US" sz="2400" dirty="0">
                <a:latin typeface="微软雅黑" panose="020B0503020204020204" pitchFamily="34" charset="-122"/>
                <a:ea typeface="微软雅黑" panose="020B0503020204020204" pitchFamily="34" charset="-122"/>
              </a:rPr>
              <a:t>）和心理弹性量表（</a:t>
            </a:r>
            <a:r>
              <a:rPr lang="en-US" altLang="zh-CN" sz="2400" dirty="0">
                <a:latin typeface="微软雅黑" panose="020B0503020204020204" pitchFamily="34" charset="-122"/>
                <a:ea typeface="微软雅黑" panose="020B0503020204020204" pitchFamily="34" charset="-122"/>
              </a:rPr>
              <a:t>CD-RISC</a:t>
            </a:r>
            <a:r>
              <a:rPr lang="zh-CN" altLang="en-US" sz="2400" dirty="0">
                <a:latin typeface="微软雅黑" panose="020B0503020204020204" pitchFamily="34" charset="-122"/>
                <a:ea typeface="微软雅黑" panose="020B0503020204020204" pitchFamily="34" charset="-122"/>
              </a:rPr>
              <a:t>）等。</a:t>
            </a:r>
            <a:r>
              <a:rPr lang="zh-CN" altLang="en-US" sz="2400" b="1" dirty="0">
                <a:latin typeface="微软雅黑" panose="020B0503020204020204" pitchFamily="34" charset="-122"/>
                <a:ea typeface="微软雅黑" panose="020B0503020204020204" pitchFamily="34" charset="-122"/>
              </a:rPr>
              <a:t> </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占位符 44034"/>
          <p:cNvSpPr>
            <a:spLocks noGrp="1" noChangeArrowheads="1"/>
          </p:cNvSpPr>
          <p:nvPr>
            <p:ph type="body" idx="4294967295"/>
          </p:nvPr>
        </p:nvSpPr>
        <p:spPr>
          <a:xfrm>
            <a:off x="317500" y="749300"/>
            <a:ext cx="11569700" cy="5427980"/>
          </a:xfrm>
        </p:spPr>
        <p:txBody>
          <a:bodyPr/>
          <a:lstStyle/>
          <a:p>
            <a:pPr>
              <a:lnSpc>
                <a:spcPct val="150000"/>
              </a:lnSpc>
              <a:buNone/>
            </a:pPr>
            <a:r>
              <a:rPr lang="zh-CN" altLang="en-US" b="1" dirty="0">
                <a:solidFill>
                  <a:srgbClr val="127FB8"/>
                </a:solidFill>
                <a:ea typeface="微软雅黑" panose="020B0503020204020204" pitchFamily="34" charset="-122"/>
              </a:rPr>
              <a:t>五、人际关系评估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人际关系评估量表旨在为个体提供一个评估自己在人际关系中的表现和满意度的工具。通过对各个方面的评估，个体可以了解自己在人际关系中的优势和改进的空间，从而提升人际交往的质量和满意度。</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常用的人际关系评估量表有社交焦虑量表（</a:t>
            </a:r>
            <a:r>
              <a:rPr lang="en-US" altLang="zh-CN" sz="2400" dirty="0">
                <a:latin typeface="微软雅黑" panose="020B0503020204020204" pitchFamily="34" charset="-122"/>
                <a:ea typeface="微软雅黑" panose="020B0503020204020204" pitchFamily="34" charset="-122"/>
              </a:rPr>
              <a:t>LSAS</a:t>
            </a:r>
            <a:r>
              <a:rPr lang="zh-CN" altLang="en-US" sz="2400" dirty="0">
                <a:latin typeface="微软雅黑" panose="020B0503020204020204" pitchFamily="34" charset="-122"/>
                <a:ea typeface="微软雅黑" panose="020B0503020204020204" pitchFamily="34" charset="-122"/>
              </a:rPr>
              <a:t>）、人际关系综合诊断量表。</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占位符 45058"/>
          <p:cNvSpPr>
            <a:spLocks noGrp="1" noChangeArrowheads="1"/>
          </p:cNvSpPr>
          <p:nvPr>
            <p:ph type="body" idx="4294967295"/>
          </p:nvPr>
        </p:nvSpPr>
        <p:spPr>
          <a:xfrm>
            <a:off x="355600" y="774700"/>
            <a:ext cx="11544299" cy="5402580"/>
          </a:xfrm>
        </p:spPr>
        <p:txBody>
          <a:bodyPr/>
          <a:lstStyle/>
          <a:p>
            <a:pPr>
              <a:lnSpc>
                <a:spcPct val="150000"/>
              </a:lnSpc>
              <a:buNone/>
            </a:pPr>
            <a:r>
              <a:rPr lang="zh-CN" altLang="en-US" b="1" dirty="0">
                <a:solidFill>
                  <a:srgbClr val="127FB8"/>
                </a:solidFill>
                <a:latin typeface="微软雅黑" panose="020B0503020204020204" pitchFamily="34" charset="-122"/>
                <a:ea typeface="微软雅黑" panose="020B0503020204020204" pitchFamily="34" charset="-122"/>
              </a:rPr>
              <a:t>六、气质类型评估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气质是指在人的认识、情感、言语、行动中，心理活动发生时力量的强弱、变化的快慢和均衡程度等稳定的动力特征。主要表现在情绪体验的快慢、强弱、表现的隐显以及动作的灵敏或迟钝方面，因而它为人的全部心理活动表现染上了一层浓厚的色彩。它与日常生活中人们所说的</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脾气</a:t>
            </a:r>
            <a:r>
              <a:rPr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性格</a:t>
            </a:r>
            <a:r>
              <a:rPr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性情</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等含义相近。</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常用的气质类型测试量表有气质类型测试等。</a:t>
            </a: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文本占位符 46082"/>
          <p:cNvSpPr>
            <a:spLocks noGrp="1" noChangeArrowheads="1"/>
          </p:cNvSpPr>
          <p:nvPr>
            <p:ph type="body" idx="4294967295"/>
          </p:nvPr>
        </p:nvSpPr>
        <p:spPr>
          <a:xfrm>
            <a:off x="330200" y="749300"/>
            <a:ext cx="11557000" cy="5427980"/>
          </a:xfrm>
        </p:spPr>
        <p:txBody>
          <a:bodyPr/>
          <a:lstStyle/>
          <a:p>
            <a:pPr>
              <a:lnSpc>
                <a:spcPct val="150000"/>
              </a:lnSpc>
              <a:buNone/>
            </a:pPr>
            <a:r>
              <a:rPr lang="zh-CN" altLang="en-US" b="1" dirty="0">
                <a:solidFill>
                  <a:srgbClr val="127FB8"/>
                </a:solidFill>
                <a:ea typeface="微软雅黑" panose="020B0503020204020204" pitchFamily="34" charset="-122"/>
              </a:rPr>
              <a:t>七、智力评估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智力</a:t>
            </a:r>
            <a:r>
              <a:rPr lang="en-US" altLang="zh-CN" sz="2400" dirty="0">
                <a:latin typeface="微软雅黑" panose="020B0503020204020204" pitchFamily="34" charset="-122"/>
                <a:ea typeface="微软雅黑" panose="020B0503020204020204" pitchFamily="34" charset="-122"/>
              </a:rPr>
              <a:t>（intelligence）</a:t>
            </a:r>
            <a:r>
              <a:rPr lang="zh-CN" altLang="en-US" sz="2400" dirty="0">
                <a:latin typeface="微软雅黑" panose="020B0503020204020204" pitchFamily="34" charset="-122"/>
                <a:ea typeface="微软雅黑" panose="020B0503020204020204" pitchFamily="34" charset="-122"/>
              </a:rPr>
              <a:t>是</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个人行动有目的、思维合理、应付环境有效的一种聚集的或全面的才能。</a:t>
            </a:r>
            <a:r>
              <a:rPr lang="en-US"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IQ</a:t>
            </a:r>
            <a:r>
              <a:rPr lang="zh-CN" altLang="en-US" sz="2400" dirty="0">
                <a:latin typeface="微软雅黑" panose="020B0503020204020204" pitchFamily="34" charset="-122"/>
                <a:ea typeface="微软雅黑" panose="020B0503020204020204" pitchFamily="34" charset="-122"/>
              </a:rPr>
              <a:t>是智力数量化单位，最初由推孟在</a:t>
            </a:r>
            <a:r>
              <a:rPr lang="en-US" altLang="zh-CN" sz="2400" dirty="0">
                <a:latin typeface="微软雅黑" panose="020B0503020204020204" pitchFamily="34" charset="-122"/>
                <a:ea typeface="微软雅黑" panose="020B0503020204020204" pitchFamily="34" charset="-122"/>
              </a:rPr>
              <a:t>1916</a:t>
            </a:r>
            <a:r>
              <a:rPr lang="zh-CN" altLang="en-US" sz="2400" dirty="0">
                <a:latin typeface="微软雅黑" panose="020B0503020204020204" pitchFamily="34" charset="-122"/>
                <a:ea typeface="微软雅黑" panose="020B0503020204020204" pitchFamily="34" charset="-122"/>
              </a:rPr>
              <a:t>年修订</a:t>
            </a:r>
            <a:r>
              <a:rPr lang="en-US" altLang="zh-CN" sz="2400" dirty="0">
                <a:latin typeface="微软雅黑" panose="020B0503020204020204" pitchFamily="34" charset="-122"/>
                <a:ea typeface="微软雅黑" panose="020B0503020204020204" pitchFamily="34" charset="-122"/>
              </a:rPr>
              <a:t>Stanford Binet(S-B)</a:t>
            </a:r>
            <a:r>
              <a:rPr lang="zh-CN" altLang="en-US" sz="2400" dirty="0">
                <a:latin typeface="微软雅黑" panose="020B0503020204020204" pitchFamily="34" charset="-122"/>
                <a:ea typeface="微软雅黑" panose="020B0503020204020204" pitchFamily="34" charset="-122"/>
              </a:rPr>
              <a:t>量表时提出。</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常用的智力测验工具包括韦氏智力测验、瑞文智力测验和比奈</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西蒙智力量表等。如需专业智力评估，建议通过医院心理科或有关认证机构进行标准化测试。</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文本占位符 46082"/>
          <p:cNvSpPr>
            <a:spLocks noGrp="1" noChangeArrowheads="1"/>
          </p:cNvSpPr>
          <p:nvPr>
            <p:ph type="body" idx="4294967295"/>
          </p:nvPr>
        </p:nvSpPr>
        <p:spPr>
          <a:xfrm>
            <a:off x="342900" y="715010"/>
            <a:ext cx="11569700" cy="5582285"/>
          </a:xfrm>
        </p:spPr>
        <p:txBody>
          <a:bodyPr/>
          <a:lstStyle/>
          <a:p>
            <a:pPr>
              <a:lnSpc>
                <a:spcPct val="150000"/>
              </a:lnSpc>
              <a:buNone/>
            </a:pPr>
            <a:r>
              <a:rPr lang="zh-CN" altLang="en-US" b="1" dirty="0">
                <a:solidFill>
                  <a:srgbClr val="127FB8"/>
                </a:solidFill>
                <a:ea typeface="微软雅黑" panose="020B0503020204020204" pitchFamily="34" charset="-122"/>
              </a:rPr>
              <a:t>八、智力评估</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手机成瘾指数量表</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手机成瘾指数量表</a:t>
            </a:r>
            <a:r>
              <a:rPr lang="en-US" altLang="zh-CN" sz="2400" dirty="0">
                <a:latin typeface="微软雅黑" panose="020B0503020204020204" pitchFamily="34" charset="-122"/>
                <a:ea typeface="微软雅黑" panose="020B0503020204020204" pitchFamily="34" charset="-122"/>
              </a:rPr>
              <a:t>MPAI( mobile phone addiction index,MPAI)，</a:t>
            </a:r>
            <a:r>
              <a:rPr lang="zh-CN" altLang="en-US" sz="2400" dirty="0">
                <a:latin typeface="微软雅黑" panose="020B0503020204020204" pitchFamily="34" charset="-122"/>
                <a:ea typeface="微软雅黑" panose="020B0503020204020204" pitchFamily="34" charset="-122"/>
              </a:rPr>
              <a:t>是香港学者梁永炽编制的手机依赖指数量表，主要用来调查青少年和大学生的手机成瘾情况。</a:t>
            </a:r>
          </a:p>
          <a:p>
            <a:pPr marL="0" indent="622300">
              <a:lnSpc>
                <a:spcPct val="150000"/>
              </a:lnSpc>
              <a:buNone/>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匹兹堡睡眠质量指数</a:t>
            </a:r>
          </a:p>
          <a:p>
            <a:pPr marL="0" indent="622300">
              <a:lnSpc>
                <a:spcPct val="150000"/>
              </a:lnSpc>
              <a:buNone/>
            </a:pPr>
            <a:r>
              <a:rPr lang="zh-CN" altLang="en-US" sz="2400" dirty="0">
                <a:latin typeface="微软雅黑" panose="020B0503020204020204" pitchFamily="34" charset="-122"/>
                <a:ea typeface="微软雅黑" panose="020B0503020204020204" pitchFamily="34" charset="-122"/>
              </a:rPr>
              <a:t>匹兹堡睡眠质量指数（</a:t>
            </a:r>
            <a:r>
              <a:rPr lang="en-US" altLang="zh-CN" sz="2400" dirty="0">
                <a:latin typeface="微软雅黑" panose="020B0503020204020204" pitchFamily="34" charset="-122"/>
                <a:ea typeface="微软雅黑" panose="020B0503020204020204" pitchFamily="34" charset="-122"/>
              </a:rPr>
              <a:t>Pittsburgh Sleep Quality Index, PSQI</a:t>
            </a:r>
            <a:r>
              <a:rPr lang="zh-CN" altLang="en-US" sz="2400" dirty="0">
                <a:latin typeface="微软雅黑" panose="020B0503020204020204" pitchFamily="34" charset="-122"/>
                <a:ea typeface="微软雅黑" panose="020B0503020204020204" pitchFamily="34" charset="-122"/>
              </a:rPr>
              <a:t>）是一种广泛应用的自评量表，用于评估个体在过去一个月中的睡眠质量。</a:t>
            </a:r>
            <a:r>
              <a:rPr lang="en-US" altLang="zh-CN" sz="2400" dirty="0">
                <a:latin typeface="微软雅黑" panose="020B0503020204020204" pitchFamily="34" charset="-122"/>
                <a:ea typeface="微软雅黑" panose="020B0503020204020204" pitchFamily="34" charset="-122"/>
              </a:rPr>
              <a:t>PSQI</a:t>
            </a:r>
            <a:r>
              <a:rPr lang="zh-CN" altLang="en-US" sz="2400" dirty="0">
                <a:latin typeface="微软雅黑" panose="020B0503020204020204" pitchFamily="34" charset="-122"/>
                <a:ea typeface="微软雅黑" panose="020B0503020204020204" pitchFamily="34" charset="-122"/>
              </a:rPr>
              <a:t>适用于普通人群和患有睡眠障碍的患者，如失眠、抑郁症、焦虑症患者等。</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文本占位符 70658"/>
          <p:cNvSpPr>
            <a:spLocks noGrp="1" noChangeArrowheads="1"/>
          </p:cNvSpPr>
          <p:nvPr>
            <p:ph type="body" idx="4294967295"/>
          </p:nvPr>
        </p:nvSpPr>
        <p:spPr>
          <a:xfrm>
            <a:off x="444500" y="1354138"/>
            <a:ext cx="11239500" cy="4822825"/>
          </a:xfrm>
        </p:spPr>
        <p:txBody>
          <a:bodyPr/>
          <a:lstStyle/>
          <a:p>
            <a:pPr marL="0" indent="62230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sz="2400" b="1" dirty="0">
                <a:solidFill>
                  <a:srgbClr val="127FB8"/>
                </a:solidFill>
                <a:latin typeface="微软雅黑" panose="020B0503020204020204" pitchFamily="34" charset="-122"/>
                <a:ea typeface="微软雅黑" panose="020B0503020204020204" pitchFamily="34" charset="-122"/>
              </a:rPr>
              <a:t>心理测评也可称之为心理体检，是指通过测量情绪、个性、人格、婚姻家庭及人际交往等各项基本维度，判定个人是否心理健康，以更好地了解自己的心理状态，积极发现潜在的心理情绪障碍，及时进行心理咨询或治疗，防患于未然。</a:t>
            </a:r>
            <a:endParaRPr lang="zh-CN" altLang="en-US" sz="2400" b="1" dirty="0">
              <a:solidFill>
                <a:srgbClr val="127FB8"/>
              </a:solidFill>
              <a:latin typeface="微软雅黑" panose="020B0503020204020204" pitchFamily="34" charset="-122"/>
              <a:ea typeface="微软雅黑" panose="020B0503020204020204" pitchFamily="34" charset="-122"/>
            </a:endParaRPr>
          </a:p>
          <a:p>
            <a:pPr marL="0" indent="622300">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2.</a:t>
            </a:r>
            <a:r>
              <a:rPr lang="zh-CN" altLang="en-US" sz="2400" b="1" dirty="0">
                <a:solidFill>
                  <a:srgbClr val="616CB2"/>
                </a:solidFill>
                <a:latin typeface="微软雅黑" panose="020B0503020204020204" pitchFamily="34" charset="-122"/>
                <a:ea typeface="微软雅黑" panose="020B0503020204020204" pitchFamily="34" charset="-122"/>
              </a:rPr>
              <a:t>心理健康的自我评估是指通过标准化的测评工具或自我观察等方法获取信息，对自己的情绪、压力、人际关系、适应能力等方面进行初步判断，以了解当前心理状态。自我评估的内容主要包括情绪状态、压力水平、人际关系、自我认知和行为习惯等方面。</a:t>
            </a: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文本占位符 70658"/>
          <p:cNvSpPr>
            <a:spLocks noGrp="1" noChangeArrowheads="1"/>
          </p:cNvSpPr>
          <p:nvPr>
            <p:ph type="body" idx="4294967295"/>
          </p:nvPr>
        </p:nvSpPr>
        <p:spPr>
          <a:xfrm>
            <a:off x="444500" y="1354138"/>
            <a:ext cx="11252200" cy="4822825"/>
          </a:xfrm>
        </p:spPr>
        <p:txBody>
          <a:bodyPr/>
          <a:lstStyle/>
          <a:p>
            <a:pPr marL="0" indent="622300">
              <a:lnSpc>
                <a:spcPct val="150000"/>
              </a:lnSpc>
              <a:buNone/>
            </a:pPr>
            <a:r>
              <a:rPr lang="en-US" altLang="zh-CN" sz="2400" b="1" dirty="0">
                <a:solidFill>
                  <a:srgbClr val="127FB8"/>
                </a:solidFill>
                <a:latin typeface="微软雅黑" panose="020B0503020204020204" pitchFamily="34" charset="-122"/>
                <a:ea typeface="微软雅黑" panose="020B0503020204020204" pitchFamily="34" charset="-122"/>
              </a:rPr>
              <a:t>3.</a:t>
            </a:r>
            <a:r>
              <a:rPr lang="zh-CN" altLang="en-US" sz="2400" b="1" dirty="0">
                <a:solidFill>
                  <a:srgbClr val="127FB8"/>
                </a:solidFill>
                <a:latin typeface="微软雅黑" panose="020B0503020204020204" pitchFamily="34" charset="-122"/>
                <a:ea typeface="微软雅黑" panose="020B0503020204020204" pitchFamily="34" charset="-122"/>
              </a:rPr>
              <a:t>心理测评结果应该客观、理性看待。</a:t>
            </a:r>
          </a:p>
          <a:p>
            <a:pPr marL="0" indent="622300">
              <a:lnSpc>
                <a:spcPct val="150000"/>
              </a:lnSpc>
              <a:buNone/>
            </a:pPr>
            <a:r>
              <a:rPr lang="en-US" altLang="zh-CN" sz="2400" b="1" dirty="0">
                <a:solidFill>
                  <a:srgbClr val="616CB2"/>
                </a:solidFill>
                <a:latin typeface="微软雅黑" panose="020B0503020204020204" pitchFamily="34" charset="-122"/>
                <a:ea typeface="微软雅黑" panose="020B0503020204020204" pitchFamily="34" charset="-122"/>
              </a:rPr>
              <a:t>4.</a:t>
            </a:r>
            <a:r>
              <a:rPr lang="zh-CN" altLang="en-US" sz="2400" b="1" dirty="0">
                <a:solidFill>
                  <a:srgbClr val="616CB2"/>
                </a:solidFill>
                <a:latin typeface="微软雅黑" panose="020B0503020204020204" pitchFamily="34" charset="-122"/>
                <a:ea typeface="微软雅黑" panose="020B0503020204020204" pitchFamily="34" charset="-122"/>
              </a:rPr>
              <a:t>心理健康相关测评量表包括心理健康综合筛查量表、自我情绪评估、个性、压力与适应能力、人际关系、气质类型、智力以及手机成瘾、睡眠质量等。</a:t>
            </a:r>
            <a:endParaRPr lang="en-US" altLang="zh-CN" sz="2400" b="1" dirty="0">
              <a:solidFill>
                <a:srgbClr val="616CB2"/>
              </a:solidFill>
              <a:latin typeface="微软雅黑" panose="020B0503020204020204" pitchFamily="34" charset="-122"/>
              <a:ea typeface="微软雅黑" panose="020B0503020204020204" pitchFamily="34" charset="-122"/>
            </a:endParaRPr>
          </a:p>
          <a:p>
            <a:pPr marL="0" indent="622300">
              <a:lnSpc>
                <a:spcPct val="80000"/>
              </a:lnSpc>
              <a:buNone/>
            </a:pPr>
            <a:endParaRPr lang="zh-CN" altLang="en-US" sz="24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1973</Words>
  <Application>Microsoft Office PowerPoint</Application>
  <PresentationFormat>宽屏</PresentationFormat>
  <Paragraphs>76</Paragraphs>
  <Slides>26</Slides>
  <Notes>0</Notes>
  <HiddenSlides>0</HiddenSlides>
  <MMClips>0</MMClips>
  <ScaleCrop>false</ScaleCrop>
  <HeadingPairs>
    <vt:vector size="6" baseType="variant">
      <vt:variant>
        <vt:lpstr>已用的字体</vt:lpstr>
      </vt:variant>
      <vt:variant>
        <vt:i4>7</vt:i4>
      </vt:variant>
      <vt:variant>
        <vt:lpstr>主题</vt:lpstr>
      </vt:variant>
      <vt:variant>
        <vt:i4>8</vt:i4>
      </vt:variant>
      <vt:variant>
        <vt:lpstr>幻灯片标题</vt:lpstr>
      </vt:variant>
      <vt:variant>
        <vt:i4>26</vt:i4>
      </vt:variant>
    </vt:vector>
  </HeadingPairs>
  <TitlesOfParts>
    <vt:vector size="41" baseType="lpstr">
      <vt:lpstr>等线</vt:lpstr>
      <vt:lpstr>等线 Light</vt:lpstr>
      <vt:lpstr>华文行楷</vt:lpstr>
      <vt:lpstr>宋体</vt:lpstr>
      <vt:lpstr>微软雅黑</vt:lpstr>
      <vt:lpstr>Arial</vt:lpstr>
      <vt:lpstr>Calibri</vt:lpstr>
      <vt:lpstr>Office 主题​​</vt:lpstr>
      <vt:lpstr>9_Office 主题​​</vt:lpstr>
      <vt:lpstr>10_Office 主题​​</vt:lpstr>
      <vt:lpstr>11_Office 主题​​</vt:lpstr>
      <vt:lpstr>12_Office 主题​​</vt:lpstr>
      <vt:lpstr>13_Office 主题​​</vt:lpstr>
      <vt:lpstr>14_Office 主题​​</vt:lpstr>
      <vt:lpstr>1_Office 主题​​</vt:lpstr>
      <vt:lpstr>第十四章  自我心理测评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221</cp:revision>
  <dcterms:created xsi:type="dcterms:W3CDTF">2017-08-10T17:46:00Z</dcterms:created>
  <dcterms:modified xsi:type="dcterms:W3CDTF">2025-06-06T02:08:25Z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24E3593B1B204F51923EFD56D6296E1D_13</vt:lpwstr>
  </property>
</Properties>
</file>