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Lst>
  <p:notesMasterIdLst>
    <p:notesMasterId r:id="rId43"/>
  </p:notesMasterIdLst>
  <p:handoutMasterIdLst>
    <p:handoutMasterId r:id="rId44"/>
  </p:handoutMasterIdLst>
  <p:sldIdLst>
    <p:sldId id="311" r:id="rId8"/>
    <p:sldId id="295" r:id="rId9"/>
    <p:sldId id="307" r:id="rId10"/>
    <p:sldId id="271" r:id="rId11"/>
    <p:sldId id="265" r:id="rId12"/>
    <p:sldId id="401" r:id="rId13"/>
    <p:sldId id="402" r:id="rId14"/>
    <p:sldId id="403" r:id="rId15"/>
    <p:sldId id="308" r:id="rId16"/>
    <p:sldId id="310" r:id="rId17"/>
    <p:sldId id="404" r:id="rId18"/>
    <p:sldId id="406" r:id="rId19"/>
    <p:sldId id="407" r:id="rId20"/>
    <p:sldId id="408" r:id="rId21"/>
    <p:sldId id="423" r:id="rId22"/>
    <p:sldId id="424" r:id="rId23"/>
    <p:sldId id="425" r:id="rId24"/>
    <p:sldId id="416" r:id="rId25"/>
    <p:sldId id="426" r:id="rId26"/>
    <p:sldId id="427" r:id="rId27"/>
    <p:sldId id="428" r:id="rId28"/>
    <p:sldId id="429" r:id="rId29"/>
    <p:sldId id="430" r:id="rId30"/>
    <p:sldId id="431" r:id="rId31"/>
    <p:sldId id="432" r:id="rId32"/>
    <p:sldId id="433" r:id="rId33"/>
    <p:sldId id="434" r:id="rId34"/>
    <p:sldId id="435" r:id="rId35"/>
    <p:sldId id="417" r:id="rId36"/>
    <p:sldId id="418" r:id="rId37"/>
    <p:sldId id="419" r:id="rId38"/>
    <p:sldId id="420" r:id="rId39"/>
    <p:sldId id="305" r:id="rId40"/>
    <p:sldId id="422" r:id="rId41"/>
    <p:sldId id="293" r:id="rId42"/>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1572" userDrawn="1">
          <p15:clr>
            <a:srgbClr val="A4A3A4"/>
          </p15:clr>
        </p15:guide>
        <p15:guide id="3" pos="6063" userDrawn="1">
          <p15:clr>
            <a:srgbClr val="A4A3A4"/>
          </p15:clr>
        </p15:guide>
        <p15:guide id="4"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7FB8"/>
    <a:srgbClr val="5562AC"/>
    <a:srgbClr val="1DB1E5"/>
    <a:srgbClr val="616CB2"/>
    <a:srgbClr val="838BC5"/>
    <a:srgbClr val="FF0000"/>
    <a:srgbClr val="3399FF"/>
    <a:srgbClr val="A027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6"/>
    <p:restoredTop sz="94660"/>
  </p:normalViewPr>
  <p:slideViewPr>
    <p:cSldViewPr snapToGrid="0" showGuides="1">
      <p:cViewPr>
        <p:scale>
          <a:sx n="75" d="100"/>
          <a:sy n="75" d="100"/>
        </p:scale>
        <p:origin x="3180" y="852"/>
      </p:cViewPr>
      <p:guideLst>
        <p:guide orient="horz" pos="2205"/>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t>2025-6-6</a:t>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t>‹#›</a:t>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t>2025-6-6</a:t>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t>‹#›</a:t>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11" name="TextBox 24">
            <a:extLst>
              <a:ext uri="{FF2B5EF4-FFF2-40B4-BE49-F238E27FC236}">
                <a16:creationId xmlns:a16="http://schemas.microsoft.com/office/drawing/2014/main" id="{F62A924A-6D6F-40C6-A181-8CE70B826168}"/>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AF6CF0BA-4E0F-480D-B622-0380691FF4CE}"/>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0F72FE73-4800-4991-B76C-793EADAA5176}"/>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9" name="TextBox 10">
            <a:extLst>
              <a:ext uri="{FF2B5EF4-FFF2-40B4-BE49-F238E27FC236}">
                <a16:creationId xmlns:a16="http://schemas.microsoft.com/office/drawing/2014/main" id="{C5A634DB-7E3D-46E6-B72F-8984FC6808AB}"/>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413940F9-2323-4F16-920B-8B8C86B0CB59}"/>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dirty="0"/>
              <a:t>第八张</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4"/>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4"/>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1831975"/>
            <a:ext cx="105156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第十章  恋爱与心理健康</a:t>
            </a: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3294063" y="2479652"/>
            <a:ext cx="6451600" cy="566389"/>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第二节  大学生性心理发展与特点</a:t>
              </a: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6" name="组合 33"/>
          <p:cNvGrpSpPr/>
          <p:nvPr/>
        </p:nvGrpSpPr>
        <p:grpSpPr>
          <a:xfrm>
            <a:off x="3294063" y="1452563"/>
            <a:ext cx="6403975" cy="569864"/>
            <a:chOff x="3294744" y="1452406"/>
            <a:chExt cx="5523518" cy="521538"/>
          </a:xfrm>
        </p:grpSpPr>
        <p:sp>
          <p:nvSpPr>
            <p:cNvPr id="24" name="矩形: 圆角 23"/>
            <p:cNvSpPr/>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第一节  大学生恋爱心理</a:t>
              </a: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9" name="组合 31"/>
          <p:cNvGrpSpPr/>
          <p:nvPr/>
        </p:nvGrpSpPr>
        <p:grpSpPr>
          <a:xfrm>
            <a:off x="3287713" y="4526879"/>
            <a:ext cx="6477000" cy="566389"/>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第四节  大学生健康恋爱观的培养</a:t>
              </a: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3" name="组合 31"/>
          <p:cNvGrpSpPr/>
          <p:nvPr/>
        </p:nvGrpSpPr>
        <p:grpSpPr>
          <a:xfrm>
            <a:off x="3287713" y="3503266"/>
            <a:ext cx="6477000" cy="566389"/>
            <a:chOff x="3294744" y="3448196"/>
            <a:chExt cx="5523517" cy="517889"/>
          </a:xfrm>
        </p:grpSpPr>
        <p:sp>
          <p:nvSpPr>
            <p:cNvPr id="4"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fontAlgn="base"/>
              <a:r>
                <a:rPr lang="zh-CN" altLang="en-US" sz="2400" b="1" strike="noStrike" noProof="1">
                  <a:solidFill>
                    <a:srgbClr val="127FB8"/>
                  </a:solidFill>
                  <a:latin typeface="微软雅黑" panose="020B0503020204020204" pitchFamily="34" charset="-122"/>
                  <a:ea typeface="微软雅黑" panose="020B0503020204020204" pitchFamily="34" charset="-122"/>
                </a:rPr>
                <a:t>第三节  大学生性心理问题及其调适</a:t>
              </a:r>
            </a:p>
          </p:txBody>
        </p:sp>
        <p:sp>
          <p:nvSpPr>
            <p:cNvPr id="5" name="椭圆 4"/>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809750" y="1471613"/>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691343"/>
              <a:ext cx="6942598" cy="39905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掌握大学生恋爱心理及性心理发展特点。</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809750" y="2940050"/>
            <a:ext cx="8120063" cy="877888"/>
            <a:chOff x="1845258" y="2971824"/>
            <a:chExt cx="8119013" cy="878499"/>
          </a:xfrm>
        </p:grpSpPr>
        <p:sp>
          <p:nvSpPr>
            <p:cNvPr id="30728" name="文本框 34"/>
            <p:cNvSpPr txBox="1"/>
            <p:nvPr/>
          </p:nvSpPr>
          <p:spPr>
            <a:xfrm>
              <a:off x="3021673" y="3057609"/>
              <a:ext cx="6942598" cy="707247"/>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熟悉斯滕伯格的爱情三元理论，及</a:t>
              </a:r>
              <a:r>
                <a:rPr lang="zh-CN" altLang="en-US" sz="2000" b="1" dirty="0">
                  <a:solidFill>
                    <a:srgbClr val="127FB8"/>
                  </a:solidFill>
                  <a:latin typeface="微软雅黑" panose="020B0503020204020204" pitchFamily="34" charset="-122"/>
                  <a:ea typeface="微软雅黑" panose="020B0503020204020204" pitchFamily="34" charset="-122"/>
                  <a:sym typeface="+mn-ea"/>
                </a:rPr>
                <a:t>大学生健康性心理的培养与调适。</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809750" y="4406901"/>
            <a:ext cx="8132686" cy="879475"/>
            <a:chOff x="1809241" y="4726731"/>
            <a:chExt cx="8132728" cy="878499"/>
          </a:xfrm>
        </p:grpSpPr>
        <p:sp>
          <p:nvSpPr>
            <p:cNvPr id="30734" name="文本框 35"/>
            <p:cNvSpPr txBox="1"/>
            <p:nvPr/>
          </p:nvSpPr>
          <p:spPr>
            <a:xfrm>
              <a:off x="2999795" y="4812360"/>
              <a:ext cx="6942174" cy="707100"/>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帮助大学生了解什么是爱情？如何赢得和保持完美的爱情？树立正确的性意识，学会适当的处理性问题。</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76800"/>
            <a:ext cx="12191999" cy="706755"/>
          </a:xfrm>
          <a:prstGeom prst="rect">
            <a:avLst/>
          </a:prstGeom>
          <a:noFill/>
          <a:ln w="9525">
            <a:noFill/>
          </a:ln>
        </p:spPr>
        <p:txBody>
          <a:bodyPr wrap="square">
            <a:spAutoFit/>
          </a:bodyPr>
          <a:lstStyle/>
          <a:p>
            <a:pPr lvl="0" algn="ctr" fontAlgn="base"/>
            <a:r>
              <a:rPr lang="zh-CN" altLang="en-US" sz="4000" b="1" dirty="0">
                <a:solidFill>
                  <a:srgbClr val="127FB8"/>
                </a:solidFill>
                <a:latin typeface="微软雅黑" panose="020B0503020204020204" pitchFamily="34" charset="-122"/>
                <a:ea typeface="微软雅黑" panose="020B0503020204020204" pitchFamily="34" charset="-122"/>
              </a:rPr>
              <a:t>第一节  </a:t>
            </a:r>
            <a:r>
              <a:rPr lang="zh-CN" altLang="en-US" sz="4000" b="1" dirty="0">
                <a:solidFill>
                  <a:srgbClr val="127FB8"/>
                </a:solidFill>
                <a:latin typeface="微软雅黑" panose="020B0503020204020204" pitchFamily="34" charset="-122"/>
                <a:ea typeface="微软雅黑" panose="020B0503020204020204" pitchFamily="34" charset="-122"/>
                <a:sym typeface="+mn-ea"/>
              </a:rPr>
              <a:t>大学生恋爱心理</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76400" cy="2031325"/>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a:t>
            </a:r>
            <a:r>
              <a:rPr sz="2800" b="1" dirty="0">
                <a:solidFill>
                  <a:srgbClr val="127FB8"/>
                </a:solidFill>
                <a:latin typeface="微软雅黑" panose="020B0503020204020204" pitchFamily="34" charset="-122"/>
                <a:ea typeface="微软雅黑" panose="020B0503020204020204" pitchFamily="34" charset="-122"/>
              </a:rPr>
              <a:t>什么是爱情</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a:t>
            </a:r>
            <a:r>
              <a:rPr sz="2400" b="1" dirty="0">
                <a:solidFill>
                  <a:srgbClr val="127FB8"/>
                </a:solidFill>
                <a:latin typeface="微软雅黑" panose="020B0503020204020204" pitchFamily="34" charset="-122"/>
                <a:ea typeface="微软雅黑" panose="020B0503020204020204" pitchFamily="34" charset="-122"/>
              </a:rPr>
              <a:t>爱情三成分理论</a:t>
            </a:r>
          </a:p>
          <a:p>
            <a:pPr indent="624205"/>
            <a:r>
              <a:rPr lang="zh-CN" altLang="en-US" sz="2400" dirty="0">
                <a:latin typeface="微软雅黑" panose="020B0503020204020204" pitchFamily="34" charset="-122"/>
                <a:ea typeface="微软雅黑" panose="020B0503020204020204" pitchFamily="34" charset="-122"/>
              </a:rPr>
              <a:t>斯滕伯格认为，爱情包括三种成份：亲密（Intimacy）、激情（passion）及承诺(commitment) 。</a:t>
            </a:r>
            <a:endParaRPr lang="zh-CN" altLang="en-US" sz="2400" dirty="0">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1287" y="2764578"/>
            <a:ext cx="4417060" cy="3088640"/>
          </a:xfrm>
          <a:prstGeom prst="rect">
            <a:avLst/>
          </a:prstGeom>
        </p:spPr>
      </p:pic>
      <p:sp>
        <p:nvSpPr>
          <p:cNvPr id="100" name="文本框 99"/>
          <p:cNvSpPr txBox="1"/>
          <p:nvPr/>
        </p:nvSpPr>
        <p:spPr>
          <a:xfrm>
            <a:off x="2856849" y="5829893"/>
            <a:ext cx="5341620" cy="368300"/>
          </a:xfrm>
          <a:prstGeom prst="rect">
            <a:avLst/>
          </a:prstGeom>
          <a:noFill/>
          <a:ln w="9525">
            <a:noFill/>
          </a:ln>
        </p:spPr>
        <p:txBody>
          <a:bodyPr wrap="square">
            <a:spAutoFit/>
          </a:bodyPr>
          <a:lstStyle/>
          <a:p>
            <a:pPr algn="ctr"/>
            <a:r>
              <a:rPr lang="zh-CN" altLang="en-US" sz="1800" dirty="0">
                <a:latin typeface="微软雅黑" panose="020B0503020204020204" pitchFamily="34" charset="-122"/>
                <a:ea typeface="微软雅黑" panose="020B0503020204020204" pitchFamily="34" charset="-122"/>
              </a:rPr>
              <a:t>图6-1  斯腾伯格的爱情三成分理论</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69" name="TextBox 1"/>
          <p:cNvSpPr txBox="1"/>
          <p:nvPr/>
        </p:nvSpPr>
        <p:spPr>
          <a:xfrm>
            <a:off x="360000" y="720000"/>
            <a:ext cx="11552600" cy="553997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a:t>
            </a:r>
            <a:r>
              <a:rPr sz="2800" b="1" dirty="0">
                <a:solidFill>
                  <a:srgbClr val="127FB8"/>
                </a:solidFill>
                <a:latin typeface="微软雅黑" panose="020B0503020204020204" pitchFamily="34" charset="-122"/>
                <a:ea typeface="微软雅黑" panose="020B0503020204020204" pitchFamily="34" charset="-122"/>
              </a:rPr>
              <a:t>什么是爱情</a:t>
            </a:r>
          </a:p>
          <a:p>
            <a:pPr indent="624205">
              <a:lnSpc>
                <a:spcPct val="150000"/>
              </a:lnSpc>
            </a:pPr>
            <a:r>
              <a:rPr lang="en-US" altLang="zh-CN" sz="2400" b="1" dirty="0">
                <a:latin typeface="微软雅黑" panose="020B0503020204020204" pitchFamily="34" charset="-122"/>
                <a:ea typeface="微软雅黑" panose="020B0503020204020204" pitchFamily="34" charset="-122"/>
              </a:rPr>
              <a:t>1. </a:t>
            </a:r>
            <a:r>
              <a:rPr lang="en-US" altLang="zh-CN" sz="2400" b="1" dirty="0" err="1">
                <a:latin typeface="微软雅黑" panose="020B0503020204020204" pitchFamily="34" charset="-122"/>
                <a:ea typeface="微软雅黑" panose="020B0503020204020204" pitchFamily="34" charset="-122"/>
              </a:rPr>
              <a:t>亲密（Intimacy</a:t>
            </a:r>
            <a:r>
              <a:rPr lang="en-US" altLang="zh-CN"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是指与伴侣间心灵相近，互相契合，互相归属的感觉，属于爱情的情感成份。</a:t>
            </a:r>
          </a:p>
          <a:p>
            <a:pPr indent="624205">
              <a:lnSpc>
                <a:spcPct val="150000"/>
              </a:lnSpc>
            </a:pPr>
            <a:r>
              <a:rPr lang="en-US" altLang="zh-CN" sz="2400" b="1" dirty="0">
                <a:latin typeface="微软雅黑" panose="020B0503020204020204" pitchFamily="34" charset="-122"/>
                <a:ea typeface="微软雅黑" panose="020B0503020204020204" pitchFamily="34" charset="-122"/>
              </a:rPr>
              <a:t>2. </a:t>
            </a:r>
            <a:r>
              <a:rPr lang="en-US" altLang="zh-CN" sz="2400" b="1" dirty="0" err="1">
                <a:latin typeface="微软雅黑" panose="020B0503020204020204" pitchFamily="34" charset="-122"/>
                <a:ea typeface="微软雅黑" panose="020B0503020204020204" pitchFamily="34" charset="-122"/>
                <a:sym typeface="+mn-ea"/>
              </a:rPr>
              <a:t>激情（passion</a:t>
            </a:r>
            <a:r>
              <a:rPr lang="en-US" altLang="zh-CN" sz="2400" b="1"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rPr>
              <a:t>是指强烈地渴望与伴侣结合，促使关系产生浪漫和外在吸引力的动机，也就是与“性”相关的动机驱力，属于爱情的动机成份。</a:t>
            </a:r>
          </a:p>
          <a:p>
            <a:pPr indent="624205">
              <a:lnSpc>
                <a:spcPct val="150000"/>
              </a:lnSpc>
            </a:pPr>
            <a:r>
              <a:rPr lang="en-US" altLang="zh-CN" sz="2400" b="1" dirty="0">
                <a:latin typeface="微软雅黑" panose="020B0503020204020204" pitchFamily="34" charset="-122"/>
                <a:ea typeface="微软雅黑" panose="020B0503020204020204" pitchFamily="34" charset="-122"/>
                <a:sym typeface="+mn-ea"/>
              </a:rPr>
              <a:t>3.承诺(commitment)  </a:t>
            </a:r>
            <a:r>
              <a:rPr lang="zh-CN" altLang="en-US" sz="2400" dirty="0">
                <a:latin typeface="微软雅黑" panose="020B0503020204020204" pitchFamily="34" charset="-122"/>
                <a:ea typeface="微软雅黑" panose="020B0503020204020204" pitchFamily="34" charset="-122"/>
              </a:rPr>
              <a:t> 包括短期和长期两个部份，短期的部份是指个体“决定”去爱一个人，长期的部份是指对两人之间亲密关系所作的持久性承诺，属于爱情的认知成份。</a:t>
            </a:r>
          </a:p>
          <a:p>
            <a:pPr>
              <a:lnSpc>
                <a:spcPct val="150000"/>
              </a:lnSpc>
            </a:pPr>
            <a:endParaRPr lang="en-US" altLang="zh-CN" sz="2400" dirty="0">
              <a:latin typeface="微软雅黑" panose="020B0503020204020204" pitchFamily="34" charset="-122"/>
              <a:ea typeface="微软雅黑" panose="020B0503020204020204" pitchFamily="34" charset="-122"/>
            </a:endParaRPr>
          </a:p>
          <a:p>
            <a:endParaRPr lang="zh-CN" altLang="en-US" sz="2400" dirty="0">
              <a:latin typeface="宋体" panose="02010600030101010101" pitchFamily="2" charset="-122"/>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90700" cy="553997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a:t>
            </a:r>
            <a:r>
              <a:rPr sz="2800" b="1" dirty="0">
                <a:solidFill>
                  <a:srgbClr val="127FB8"/>
                </a:solidFill>
                <a:latin typeface="微软雅黑" panose="020B0503020204020204" pitchFamily="34" charset="-122"/>
                <a:ea typeface="微软雅黑" panose="020B0503020204020204" pitchFamily="34" charset="-122"/>
              </a:rPr>
              <a:t>什么是爱情</a:t>
            </a:r>
            <a:r>
              <a:rPr lang="zh-CN" altLang="en-US" sz="2800" b="1" dirty="0">
                <a:solidFill>
                  <a:srgbClr val="127FB8"/>
                </a:solidFill>
                <a:latin typeface="微软雅黑" panose="020B0503020204020204" pitchFamily="34" charset="-122"/>
                <a:ea typeface="微软雅黑" panose="020B0503020204020204" pitchFamily="34" charset="-122"/>
              </a:rPr>
              <a:t>？</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sz="2400" dirty="0">
                <a:latin typeface="微软雅黑" panose="020B0503020204020204" pitchFamily="34" charset="-122"/>
                <a:ea typeface="微软雅黑" panose="020B0503020204020204" pitchFamily="34" charset="-122"/>
              </a:rPr>
              <a:t>斯滕伯格进一步提出：在三种成份下有八种不同的爱情关系组合，其分别为： </a:t>
            </a:r>
          </a:p>
          <a:p>
            <a:pPr indent="624205">
              <a:lnSpc>
                <a:spcPct val="150000"/>
              </a:lnSpc>
            </a:pPr>
            <a:r>
              <a:rPr lang="en-US" altLang="zh-CN" sz="2400" b="1" dirty="0">
                <a:latin typeface="微软雅黑" panose="020B0503020204020204" pitchFamily="34" charset="-122"/>
                <a:ea typeface="微软雅黑" panose="020B0503020204020204" pitchFamily="34" charset="-122"/>
              </a:rPr>
              <a:t>1.无爱 </a:t>
            </a:r>
            <a:r>
              <a:rPr sz="2400" dirty="0">
                <a:latin typeface="微软雅黑" panose="020B0503020204020204" pitchFamily="34" charset="-122"/>
                <a:ea typeface="微软雅黑" panose="020B0503020204020204" pitchFamily="34" charset="-122"/>
              </a:rPr>
              <a:t> 指爱的三种成分都缺少。</a:t>
            </a:r>
          </a:p>
          <a:p>
            <a:pPr indent="624205">
              <a:lnSpc>
                <a:spcPct val="150000"/>
              </a:lnSpc>
            </a:pPr>
            <a:r>
              <a:rPr lang="en-US" altLang="zh-CN" sz="2400" b="1" dirty="0">
                <a:latin typeface="微软雅黑" panose="020B0503020204020204" pitchFamily="34" charset="-122"/>
                <a:ea typeface="微软雅黑" panose="020B0503020204020204" pitchFamily="34" charset="-122"/>
              </a:rPr>
              <a:t>2.喜欢</a:t>
            </a:r>
            <a:r>
              <a:rPr sz="2400" dirty="0">
                <a:latin typeface="微软雅黑" panose="020B0503020204020204" pitchFamily="34" charset="-122"/>
                <a:ea typeface="微软雅黑" panose="020B0503020204020204" pitchFamily="34" charset="-122"/>
              </a:rPr>
              <a:t>  指只经历亲密成分而缺少激情和决定/承诺。</a:t>
            </a:r>
          </a:p>
          <a:p>
            <a:pPr indent="624205">
              <a:lnSpc>
                <a:spcPct val="150000"/>
              </a:lnSpc>
            </a:pPr>
            <a:r>
              <a:rPr lang="en-US" altLang="zh-CN" sz="2400" b="1" dirty="0">
                <a:latin typeface="微软雅黑" panose="020B0503020204020204" pitchFamily="34" charset="-122"/>
                <a:ea typeface="微软雅黑" panose="020B0503020204020204" pitchFamily="34" charset="-122"/>
              </a:rPr>
              <a:t>3.狂热的爱 </a:t>
            </a:r>
            <a:r>
              <a:rPr sz="2400" dirty="0">
                <a:latin typeface="微软雅黑" panose="020B0503020204020204" pitchFamily="34" charset="-122"/>
                <a:ea typeface="微软雅黑" panose="020B0503020204020204" pitchFamily="34" charset="-122"/>
              </a:rPr>
              <a:t>  狂热的爱是指“一见钟情”</a:t>
            </a:r>
            <a:r>
              <a:rPr lang="zh-CN" sz="2400" dirty="0">
                <a:latin typeface="微软雅黑" panose="020B0503020204020204" pitchFamily="34" charset="-122"/>
                <a:ea typeface="微软雅黑" panose="020B0503020204020204" pitchFamily="34" charset="-122"/>
              </a:rPr>
              <a:t>，</a:t>
            </a:r>
            <a:r>
              <a:rPr sz="2400" dirty="0">
                <a:latin typeface="微软雅黑" panose="020B0503020204020204" pitchFamily="34" charset="-122"/>
                <a:ea typeface="微软雅黑" panose="020B0503020204020204" pitchFamily="34" charset="-122"/>
              </a:rPr>
              <a:t>产生于激情而没有亲密和承诺。狂热的特征是会产生生理心理热度，比如说心跳加快，分泌激素等。</a:t>
            </a:r>
          </a:p>
          <a:p>
            <a:pPr indent="624205">
              <a:lnSpc>
                <a:spcPct val="150000"/>
              </a:lnSpc>
            </a:pPr>
            <a:r>
              <a:rPr lang="en-US" altLang="zh-CN" sz="2400" b="1" dirty="0">
                <a:latin typeface="微软雅黑" panose="020B0503020204020204" pitchFamily="34" charset="-122"/>
                <a:ea typeface="微软雅黑" panose="020B0503020204020204" pitchFamily="34" charset="-122"/>
              </a:rPr>
              <a:t>4.空洞的爱  </a:t>
            </a:r>
            <a:r>
              <a:rPr sz="2400" dirty="0">
                <a:latin typeface="微软雅黑" panose="020B0503020204020204" pitchFamily="34" charset="-122"/>
                <a:ea typeface="微软雅黑" panose="020B0503020204020204" pitchFamily="34" charset="-122"/>
              </a:rPr>
              <a:t>一个人决定去爱并对爱承诺，但是缺少爱的亲密和激情。比如，在包办婚姻的社会，结婚双方开始时候是因为承诺而爱，或者相互努力去爱。这种关系说明缺少爱不必然是长期关系的最终阶段，也可能是开始阶段。</a:t>
            </a: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52629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a:t>
            </a:r>
            <a:r>
              <a:rPr sz="2800" b="1" dirty="0">
                <a:solidFill>
                  <a:srgbClr val="127FB8"/>
                </a:solidFill>
                <a:latin typeface="微软雅黑" panose="020B0503020204020204" pitchFamily="34" charset="-122"/>
                <a:ea typeface="微软雅黑" panose="020B0503020204020204" pitchFamily="34" charset="-122"/>
              </a:rPr>
              <a:t>什么是爱情</a:t>
            </a:r>
            <a:r>
              <a:rPr lang="zh-CN" altLang="en-US" sz="2800" b="1" dirty="0">
                <a:solidFill>
                  <a:srgbClr val="127FB8"/>
                </a:solidFill>
                <a:latin typeface="微软雅黑" panose="020B0503020204020204" pitchFamily="34" charset="-122"/>
                <a:ea typeface="微软雅黑" panose="020B0503020204020204" pitchFamily="34" charset="-122"/>
              </a:rPr>
              <a:t>？</a:t>
            </a:r>
            <a:endParaRPr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5.浪漫的爱 </a:t>
            </a:r>
            <a:r>
              <a:rPr sz="2400" dirty="0">
                <a:latin typeface="微软雅黑" panose="020B0503020204020204" pitchFamily="34" charset="-122"/>
                <a:ea typeface="微软雅黑" panose="020B0503020204020204" pitchFamily="34" charset="-122"/>
              </a:rPr>
              <a:t> 由亲密和激情成分组合而成。这种爱和文学经典小说里的爱情很相似，比如</a:t>
            </a:r>
            <a:r>
              <a:rPr lang="zh-CN" altLang="en-US" sz="2400" dirty="0">
                <a:latin typeface="微软雅黑" panose="020B0503020204020204" pitchFamily="34" charset="-122"/>
                <a:ea typeface="微软雅黑" panose="020B0503020204020204" pitchFamily="34" charset="-122"/>
              </a:rPr>
              <a:t>：</a:t>
            </a:r>
            <a:r>
              <a:rPr sz="2400" dirty="0">
                <a:latin typeface="微软雅黑" panose="020B0503020204020204" pitchFamily="34" charset="-122"/>
                <a:ea typeface="微软雅黑" panose="020B0503020204020204" pitchFamily="34" charset="-122"/>
              </a:rPr>
              <a:t>“罗密欧与茱丽叶”。</a:t>
            </a:r>
          </a:p>
          <a:p>
            <a:pPr indent="624205">
              <a:lnSpc>
                <a:spcPct val="150000"/>
              </a:lnSpc>
            </a:pPr>
            <a:r>
              <a:rPr lang="en-US" altLang="zh-CN" sz="2400" b="1" dirty="0">
                <a:latin typeface="微软雅黑" panose="020B0503020204020204" pitchFamily="34" charset="-122"/>
                <a:ea typeface="微软雅黑" panose="020B0503020204020204" pitchFamily="34" charset="-122"/>
              </a:rPr>
              <a:t>6.伴侣之爱</a:t>
            </a:r>
            <a:r>
              <a:rPr sz="2400" dirty="0">
                <a:latin typeface="微软雅黑" panose="020B0503020204020204" pitchFamily="34" charset="-122"/>
                <a:ea typeface="微软雅黑" panose="020B0503020204020204" pitchFamily="34" charset="-122"/>
              </a:rPr>
              <a:t>  是亲密和决定/承诺的组合。它实质上是一个长期的，有承诺的友谊，经常发生在身体吸引已经消失的婚姻中。</a:t>
            </a:r>
          </a:p>
          <a:p>
            <a:pPr indent="624205">
              <a:lnSpc>
                <a:spcPct val="150000"/>
              </a:lnSpc>
            </a:pPr>
            <a:r>
              <a:rPr lang="en-US" altLang="zh-CN" sz="2400" b="1" dirty="0">
                <a:latin typeface="微软雅黑" panose="020B0503020204020204" pitchFamily="34" charset="-122"/>
                <a:ea typeface="微软雅黑" panose="020B0503020204020204" pitchFamily="34" charset="-122"/>
              </a:rPr>
              <a:t>7.愚昧的爱 </a:t>
            </a:r>
            <a:r>
              <a:rPr sz="2400" dirty="0">
                <a:latin typeface="微软雅黑" panose="020B0503020204020204" pitchFamily="34" charset="-122"/>
                <a:ea typeface="微软雅黑" panose="020B0503020204020204" pitchFamily="34" charset="-122"/>
              </a:rPr>
              <a:t> 产生于激情和决定/承诺的组合，但是缺少亲密成分。</a:t>
            </a:r>
            <a:r>
              <a:rPr lang="zh-CN" sz="2400" dirty="0">
                <a:latin typeface="微软雅黑" panose="020B0503020204020204" pitchFamily="34" charset="-122"/>
                <a:ea typeface="微软雅黑" panose="020B0503020204020204" pitchFamily="34" charset="-122"/>
              </a:rPr>
              <a:t>比</a:t>
            </a:r>
            <a:r>
              <a:rPr sz="2400" dirty="0">
                <a:latin typeface="微软雅黑" panose="020B0503020204020204" pitchFamily="34" charset="-122"/>
                <a:ea typeface="微软雅黑" panose="020B0503020204020204" pitchFamily="34" charset="-122"/>
              </a:rPr>
              <a:t>如</a:t>
            </a:r>
            <a:r>
              <a:rPr lang="zh-CN" sz="2400" dirty="0">
                <a:latin typeface="微软雅黑" panose="020B0503020204020204" pitchFamily="34" charset="-122"/>
                <a:ea typeface="微软雅黑" panose="020B0503020204020204" pitchFamily="34" charset="-122"/>
              </a:rPr>
              <a:t>；</a:t>
            </a:r>
            <a:r>
              <a:rPr sz="2400" dirty="0">
                <a:latin typeface="微软雅黑" panose="020B0503020204020204" pitchFamily="34" charset="-122"/>
                <a:ea typeface="微软雅黑" panose="020B0503020204020204" pitchFamily="34" charset="-122"/>
              </a:rPr>
              <a:t>闪电结婚会有离婚的危险。 </a:t>
            </a:r>
          </a:p>
          <a:p>
            <a:pPr indent="624205">
              <a:lnSpc>
                <a:spcPct val="150000"/>
              </a:lnSpc>
            </a:pPr>
            <a:r>
              <a:rPr lang="en-US" altLang="zh-CN" sz="2400" b="1" dirty="0">
                <a:latin typeface="微软雅黑" panose="020B0503020204020204" pitchFamily="34" charset="-122"/>
                <a:ea typeface="微软雅黑" panose="020B0503020204020204" pitchFamily="34" charset="-122"/>
              </a:rPr>
              <a:t>8.完美的爱  </a:t>
            </a:r>
            <a:r>
              <a:rPr sz="2400" dirty="0">
                <a:latin typeface="微软雅黑" panose="020B0503020204020204" pitchFamily="34" charset="-122"/>
                <a:ea typeface="微软雅黑" panose="020B0503020204020204" pitchFamily="34" charset="-122"/>
              </a:rPr>
              <a:t>这种爱由三种成分共同组合而成。我们都追寻这样的爱，尤其是在浪漫的关系中。</a:t>
            </a: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90700" cy="350865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a:t>
            </a:r>
            <a:r>
              <a:rPr sz="2800" b="1" dirty="0">
                <a:solidFill>
                  <a:srgbClr val="127FB8"/>
                </a:solidFill>
                <a:latin typeface="微软雅黑" panose="020B0503020204020204" pitchFamily="34" charset="-122"/>
                <a:ea typeface="微软雅黑" panose="020B0503020204020204" pitchFamily="34" charset="-122"/>
                <a:sym typeface="+mn-ea"/>
              </a:rPr>
              <a:t>什么是爱情</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（二）恋爱中的男女差异</a:t>
            </a:r>
            <a:endParaRPr lang="zh-CN" altLang="en-US" sz="2400"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zh-CN" altLang="en-US" sz="2400" dirty="0">
                <a:latin typeface="微软雅黑" panose="020B0503020204020204" pitchFamily="34" charset="-122"/>
                <a:ea typeface="微软雅黑" panose="020B0503020204020204" pitchFamily="34" charset="-122"/>
              </a:rPr>
              <a:t>恋爱意味着让两个人的生活圈开始有重叠部分。两个人既有各自独立的生活领域，也有着共同的部分。只要是两个人，就会有着不同性格、不同经历，就需要彼此相互适应，更何况是不同性别的两个人。</a:t>
            </a:r>
          </a:p>
          <a:p>
            <a:pPr indent="624205">
              <a:lnSpc>
                <a:spcPct val="150000"/>
              </a:lnSpc>
            </a:pPr>
            <a:r>
              <a:rPr lang="zh-CN" altLang="en-US" sz="2400" dirty="0">
                <a:latin typeface="微软雅黑" panose="020B0503020204020204" pitchFamily="34" charset="-122"/>
                <a:ea typeface="微软雅黑" panose="020B0503020204020204" pitchFamily="34" charset="-122"/>
              </a:rPr>
              <a:t>可见，了解男女的差异对于经营爱情非常重要，男女之间的差异（见表6-1）。</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360001" y="720000"/>
            <a:ext cx="11476400" cy="617477"/>
          </a:xfrm>
          <a:prstGeom prst="rect">
            <a:avLst/>
          </a:prstGeom>
          <a:noFill/>
          <a:ln w="9525">
            <a:noFill/>
          </a:ln>
        </p:spPr>
        <p:txBody>
          <a:bodyPr wrap="square">
            <a:spAutoFit/>
          </a:bodyPr>
          <a:lstStyle/>
          <a:p>
            <a:pPr>
              <a:lnSpc>
                <a:spcPct val="150000"/>
              </a:lnSpc>
            </a:pPr>
            <a:r>
              <a:rPr lang="zh-CN" altLang="en-US" sz="2600" b="1" dirty="0">
                <a:solidFill>
                  <a:srgbClr val="127FB8"/>
                </a:solidFill>
                <a:latin typeface="微软雅黑" panose="020B0503020204020204" pitchFamily="34" charset="-122"/>
                <a:ea typeface="微软雅黑" panose="020B0503020204020204" pitchFamily="34" charset="-122"/>
                <a:sym typeface="+mn-ea"/>
              </a:rPr>
              <a:t>一、</a:t>
            </a:r>
            <a:r>
              <a:rPr sz="2600" b="1" dirty="0">
                <a:solidFill>
                  <a:srgbClr val="127FB8"/>
                </a:solidFill>
                <a:latin typeface="微软雅黑" panose="020B0503020204020204" pitchFamily="34" charset="-122"/>
                <a:ea typeface="微软雅黑" panose="020B0503020204020204" pitchFamily="34" charset="-122"/>
                <a:sym typeface="+mn-ea"/>
              </a:rPr>
              <a:t>什么是爱情</a:t>
            </a:r>
            <a:r>
              <a:rPr lang="zh-CN" altLang="en-US" sz="2600" b="1" dirty="0">
                <a:solidFill>
                  <a:srgbClr val="127FB8"/>
                </a:solidFill>
                <a:latin typeface="微软雅黑" panose="020B0503020204020204" pitchFamily="34" charset="-122"/>
                <a:ea typeface="微软雅黑" panose="020B0503020204020204" pitchFamily="34" charset="-122"/>
                <a:sym typeface="+mn-ea"/>
              </a:rPr>
              <a:t>？</a:t>
            </a:r>
            <a:r>
              <a:rPr lang="zh-CN" altLang="en-US" sz="2600" dirty="0">
                <a:solidFill>
                  <a:srgbClr val="127FB8"/>
                </a:solidFill>
                <a:latin typeface="微软雅黑" panose="020B0503020204020204" pitchFamily="34" charset="-122"/>
                <a:ea typeface="微软雅黑" panose="020B0503020204020204" pitchFamily="34" charset="-122"/>
              </a:rPr>
              <a:t>       </a:t>
            </a:r>
            <a:endParaRPr lang="zh-CN" altLang="en-US" sz="2600" dirty="0">
              <a:solidFill>
                <a:srgbClr val="127FB8"/>
              </a:solidFill>
              <a:latin typeface="宋体" panose="02010600030101010101" pitchFamily="2" charset="-122"/>
              <a:ea typeface="宋体" panose="02010600030101010101" pitchFamily="2" charset="-122"/>
            </a:endParaRPr>
          </a:p>
        </p:txBody>
      </p:sp>
      <p:graphicFrame>
        <p:nvGraphicFramePr>
          <p:cNvPr id="4" name="表格 3"/>
          <p:cNvGraphicFramePr/>
          <p:nvPr/>
        </p:nvGraphicFramePr>
        <p:xfrm>
          <a:off x="1082969" y="1427387"/>
          <a:ext cx="9646920" cy="4480560"/>
        </p:xfrm>
        <a:graphic>
          <a:graphicData uri="http://schemas.openxmlformats.org/drawingml/2006/table">
            <a:tbl>
              <a:tblPr firstRow="1" bandRow="1">
                <a:tableStyleId>{5C22544A-7EE6-4342-B048-85BDC9FD1C3A}</a:tableStyleId>
              </a:tblPr>
              <a:tblGrid>
                <a:gridCol w="3215640">
                  <a:extLst>
                    <a:ext uri="{9D8B030D-6E8A-4147-A177-3AD203B41FA5}">
                      <a16:colId xmlns:a16="http://schemas.microsoft.com/office/drawing/2014/main" val="20000"/>
                    </a:ext>
                  </a:extLst>
                </a:gridCol>
                <a:gridCol w="3215640">
                  <a:extLst>
                    <a:ext uri="{9D8B030D-6E8A-4147-A177-3AD203B41FA5}">
                      <a16:colId xmlns:a16="http://schemas.microsoft.com/office/drawing/2014/main" val="20001"/>
                    </a:ext>
                  </a:extLst>
                </a:gridCol>
                <a:gridCol w="3215640">
                  <a:extLst>
                    <a:ext uri="{9D8B030D-6E8A-4147-A177-3AD203B41FA5}">
                      <a16:colId xmlns:a16="http://schemas.microsoft.com/office/drawing/2014/main" val="20002"/>
                    </a:ext>
                  </a:extLst>
                </a:gridCol>
              </a:tblGrid>
              <a:tr h="579120">
                <a:tc>
                  <a:txBody>
                    <a:bodyPr/>
                    <a:lstStyle/>
                    <a:p>
                      <a:pPr>
                        <a:buNone/>
                      </a:pPr>
                      <a:endParaRPr lang="zh-CN" altLang="en-US" dirty="0">
                        <a:latin typeface="微软雅黑" panose="020B0503020204020204" pitchFamily="34" charset="-122"/>
                        <a:ea typeface="微软雅黑" panose="020B0503020204020204" pitchFamily="34" charset="-122"/>
                      </a:endParaRPr>
                    </a:p>
                  </a:txBody>
                  <a:tcPr/>
                </a:tc>
                <a:tc>
                  <a:txBody>
                    <a:bodyPr/>
                    <a:lstStyle/>
                    <a:p>
                      <a:pPr algn="ctr">
                        <a:buNone/>
                      </a:pPr>
                      <a:r>
                        <a:rPr 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女  性</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p>
                      <a:pPr>
                        <a:buNone/>
                      </a:pP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lgn="ctr">
                        <a:buNone/>
                      </a:pPr>
                      <a:r>
                        <a:rPr 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男  性</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p>
                      <a:pPr>
                        <a:buNone/>
                      </a:pP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0"/>
                  </a:ext>
                </a:extLst>
              </a:tr>
              <a:tr h="33528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在产生爱情的速度上</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较慢</a:t>
                      </a:r>
                      <a:endParaRPr lang="en-US" alt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常常迅速坠入爱河</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1"/>
                  </a:ext>
                </a:extLst>
              </a:tr>
              <a:tr h="57912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在变心的速度上</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通常不易变心，但是一旦变心，很难回头</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容易变心，也容易后悔</a:t>
                      </a:r>
                      <a:endParaRPr lang="en-US" altLang="en-US" sz="16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p>
                      <a:pPr>
                        <a:buNone/>
                      </a:pP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2"/>
                  </a:ext>
                </a:extLst>
              </a:tr>
              <a:tr h="57912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在感情的需求上</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关心照顾、了解、尊重、专一、肯定、保证</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信任、接纳、欣赏、羡慕、认可、鼓励</a:t>
                      </a:r>
                      <a:endParaRPr lang="en-US" alt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3"/>
                  </a:ext>
                </a:extLst>
              </a:tr>
              <a:tr h="57912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在爱的关系中</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需要感到被珍爱，而不是生活照顾、物质满足</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需要感到他的能力被肯定而不是不请自来的忠告</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4"/>
                  </a:ext>
                </a:extLst>
              </a:tr>
              <a:tr h="57912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在情绪低落时</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需要别人聆听感受，而不是分析和建议</a:t>
                      </a:r>
                      <a:endParaRPr lang="en-US" alt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需要独自安静，而不是勉强他细说因由</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5"/>
                  </a:ext>
                </a:extLst>
              </a:tr>
              <a:tr h="33528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在寻找自己价值时</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从人际关系中肯定自己</a:t>
                      </a:r>
                      <a:endParaRPr lang="en-US" alt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从成就中建立自我</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6"/>
                  </a:ext>
                </a:extLst>
              </a:tr>
              <a:tr h="33528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在增进爱情时</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需要感到被对方了解和重视</a:t>
                      </a:r>
                      <a:endParaRPr lang="en-US" alt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需要感到被对方欣赏和感激</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7"/>
                  </a:ext>
                </a:extLst>
              </a:tr>
              <a:tr h="579120">
                <a:tc>
                  <a:txBody>
                    <a:bodyPr/>
                    <a:lstStyle/>
                    <a:p>
                      <a:pPr>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在互相沟通时</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总是以为男的沉默代表对她的不满和疏离</a:t>
                      </a:r>
                      <a:endParaRPr lang="en-US" altLang="en-US" sz="160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tc>
                  <a:txBody>
                    <a:bodyPr/>
                    <a:lstStyle/>
                    <a:p>
                      <a:pPr>
                        <a:buNone/>
                      </a:pPr>
                      <a:r>
                        <a:rPr lang="en-US" sz="16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总是以为女的宣泄代表向他寻求解决问题的方法</a:t>
                      </a:r>
                      <a:endParaRPr lang="en-US" altLang="en-US" sz="16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tc>
                <a:extLst>
                  <a:ext uri="{0D108BD9-81ED-4DB2-BD59-A6C34878D82A}">
                    <a16:rowId xmlns:a16="http://schemas.microsoft.com/office/drawing/2014/main" val="10008"/>
                  </a:ext>
                </a:extLst>
              </a:tr>
            </a:tbl>
          </a:graphicData>
        </a:graphic>
      </p:graphicFrame>
      <p:sp>
        <p:nvSpPr>
          <p:cNvPr id="100" name="文本框 99"/>
          <p:cNvSpPr txBox="1"/>
          <p:nvPr/>
        </p:nvSpPr>
        <p:spPr>
          <a:xfrm>
            <a:off x="1102732" y="5953714"/>
            <a:ext cx="5080000" cy="368300"/>
          </a:xfrm>
          <a:prstGeom prst="rect">
            <a:avLst/>
          </a:prstGeom>
          <a:noFill/>
          <a:ln w="9525">
            <a:noFill/>
          </a:ln>
        </p:spPr>
        <p:txBody>
          <a:bodyPr>
            <a:spAutoFit/>
          </a:bodyPr>
          <a:lstStyle/>
          <a:p>
            <a:pPr indent="267970" algn="ctr"/>
            <a:r>
              <a:rPr lang="zh-CN" sz="1800" b="1" dirty="0">
                <a:solidFill>
                  <a:srgbClr val="000000"/>
                </a:solidFill>
                <a:ea typeface="宋体" panose="02010600030101010101" pitchFamily="2" charset="-122"/>
              </a:rPr>
              <a:t>表</a:t>
            </a:r>
            <a:r>
              <a:rPr lang="en-US" sz="1800" b="1" dirty="0">
                <a:solidFill>
                  <a:srgbClr val="000000"/>
                </a:solidFill>
                <a:latin typeface="宋体" panose="02010600030101010101" pitchFamily="2" charset="-122"/>
                <a:ea typeface="宋体" panose="02010600030101010101" pitchFamily="2" charset="-122"/>
              </a:rPr>
              <a:t>6-1 </a:t>
            </a:r>
            <a:r>
              <a:rPr lang="zh-CN" sz="1800" b="1" dirty="0">
                <a:solidFill>
                  <a:srgbClr val="000000"/>
                </a:solidFill>
                <a:ea typeface="宋体" panose="02010600030101010101" pitchFamily="2" charset="-122"/>
              </a:rPr>
              <a:t>恋爱中男女间的差异</a:t>
            </a:r>
            <a:endParaRPr lang="zh-CN" altLang="en-US" sz="1800" dirty="0"/>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666900" cy="4154984"/>
          </a:xfrm>
          <a:prstGeom prst="rect">
            <a:avLst/>
          </a:prstGeom>
          <a:noFill/>
          <a:ln w="9525">
            <a:noFill/>
          </a:ln>
        </p:spPr>
        <p:txBody>
          <a:bodyPr wrap="square">
            <a:spAutoFit/>
          </a:bodyPr>
          <a:lstStyle/>
          <a:p>
            <a:pPr>
              <a:lnSpc>
                <a:spcPct val="150000"/>
              </a:lnSpc>
            </a:pPr>
            <a:r>
              <a:rPr sz="2800" b="1" dirty="0">
                <a:solidFill>
                  <a:srgbClr val="127FB8"/>
                </a:solidFill>
                <a:latin typeface="微软雅黑" panose="020B0503020204020204" pitchFamily="34" charset="-122"/>
                <a:ea typeface="微软雅黑" panose="020B0503020204020204" pitchFamily="34" charset="-122"/>
                <a:sym typeface="+mn-ea"/>
              </a:rPr>
              <a:t>二、大学生恋爱的心理过程</a:t>
            </a:r>
          </a:p>
          <a:p>
            <a:pPr indent="624205">
              <a:lnSpc>
                <a:spcPct val="150000"/>
              </a:lnSpc>
            </a:pPr>
            <a:r>
              <a:rPr sz="2400" dirty="0">
                <a:latin typeface="微软雅黑" panose="020B0503020204020204" pitchFamily="34" charset="-122"/>
                <a:ea typeface="微软雅黑" panose="020B0503020204020204" pitchFamily="34" charset="-122"/>
              </a:rPr>
              <a:t>大学生爱情的产生和发展，一般说，大致要经过好感、爱慕和相爱等步骤。</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1.好感 </a:t>
            </a:r>
            <a:r>
              <a:rPr sz="2400" dirty="0">
                <a:latin typeface="微软雅黑" panose="020B0503020204020204" pitchFamily="34" charset="-122"/>
                <a:ea typeface="微软雅黑" panose="020B0503020204020204" pitchFamily="34" charset="-122"/>
              </a:rPr>
              <a:t> 是指在人际交往中所产生的一种彼此欣赏的情感体验。男女之间的好感，并非是性爱，但却是爱情产生的必要前提。</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2.爱慕</a:t>
            </a:r>
            <a:r>
              <a:rPr sz="2400" dirty="0">
                <a:latin typeface="微软雅黑" panose="020B0503020204020204" pitchFamily="34" charset="-122"/>
                <a:ea typeface="微软雅黑" panose="020B0503020204020204" pitchFamily="34" charset="-122"/>
              </a:rPr>
              <a:t>  男女之间在好感的基础上，产生的更深刻的情感体验，萌发了解希望与其结合的强烈情感倾向，并在理智支配下，发展成对对方的爱慕之情。</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3.相爱 </a:t>
            </a:r>
            <a:r>
              <a:rPr sz="2400" dirty="0">
                <a:latin typeface="微软雅黑" panose="020B0503020204020204" pitchFamily="34" charset="-122"/>
                <a:ea typeface="微软雅黑" panose="020B0503020204020204" pitchFamily="34" charset="-122"/>
              </a:rPr>
              <a:t> 男女之间单方面的爱慕还不是爱情，只有相互爱慕，爱情才能建立。</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603400" cy="4062651"/>
          </a:xfrm>
          <a:prstGeom prst="rect">
            <a:avLst/>
          </a:prstGeom>
          <a:noFill/>
          <a:ln w="9525">
            <a:noFill/>
          </a:ln>
        </p:spPr>
        <p:txBody>
          <a:bodyPr wrap="square">
            <a:spAutoFit/>
          </a:bodyPr>
          <a:lstStyle/>
          <a:p>
            <a:pPr>
              <a:lnSpc>
                <a:spcPct val="150000"/>
              </a:lnSpc>
            </a:pPr>
            <a:r>
              <a:rPr sz="2800" b="1" dirty="0">
                <a:solidFill>
                  <a:srgbClr val="127FB8"/>
                </a:solidFill>
                <a:latin typeface="微软雅黑" panose="020B0503020204020204" pitchFamily="34" charset="-122"/>
                <a:ea typeface="微软雅黑" panose="020B0503020204020204" pitchFamily="34" charset="-122"/>
                <a:sym typeface="+mn-ea"/>
              </a:rPr>
              <a:t>三、大学生恋爱的特点</a:t>
            </a:r>
          </a:p>
          <a:p>
            <a:pPr indent="624205" algn="l">
              <a:lnSpc>
                <a:spcPct val="150000"/>
              </a:lnSpc>
              <a:buClrTx/>
              <a:buSzTx/>
              <a:buNone/>
            </a:pPr>
            <a:r>
              <a:rPr sz="2400" dirty="0">
                <a:latin typeface="微软雅黑" panose="020B0503020204020204" pitchFamily="34" charset="-122"/>
                <a:ea typeface="微软雅黑" panose="020B0503020204020204" pitchFamily="34" charset="-122"/>
              </a:rPr>
              <a:t>我国一些心理学专家研究认为，当代大学生在恋爱的态度、行为和方式上一般具有以下特点：</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1.恋爱行为公开化  </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2.注重恋爱过程 </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3.重视恋爱的形式      </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4.恋爱观念开放</a:t>
            </a:r>
            <a:r>
              <a:rPr sz="2400" dirty="0">
                <a:latin typeface="微软雅黑" panose="020B0503020204020204" pitchFamily="34" charset="-122"/>
                <a:ea typeface="微软雅黑" panose="020B0503020204020204" pitchFamily="34" charset="-122"/>
              </a:rPr>
              <a:t> </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603400" cy="415498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sym typeface="+mn-ea"/>
              </a:rPr>
              <a:t>四、</a:t>
            </a:r>
            <a:r>
              <a:rPr sz="2800" b="1" dirty="0">
                <a:solidFill>
                  <a:srgbClr val="127FB8"/>
                </a:solidFill>
                <a:latin typeface="微软雅黑" panose="020B0503020204020204" pitchFamily="34" charset="-122"/>
                <a:ea typeface="微软雅黑" panose="020B0503020204020204" pitchFamily="34" charset="-122"/>
                <a:sym typeface="+mn-ea"/>
              </a:rPr>
              <a:t>恋爱对大学生的影响 </a:t>
            </a:r>
            <a:r>
              <a:rPr sz="2800" dirty="0">
                <a:solidFill>
                  <a:srgbClr val="127FB8"/>
                </a:solidFill>
                <a:latin typeface="微软雅黑" panose="020B0503020204020204" pitchFamily="34" charset="-122"/>
                <a:ea typeface="微软雅黑" panose="020B0503020204020204" pitchFamily="34" charset="-122"/>
              </a:rPr>
              <a:t>    </a:t>
            </a:r>
          </a:p>
          <a:p>
            <a:pPr indent="624205">
              <a:lnSpc>
                <a:spcPct val="150000"/>
              </a:lnSpc>
            </a:pPr>
            <a:r>
              <a:rPr sz="2400" dirty="0">
                <a:latin typeface="微软雅黑" panose="020B0503020204020204" pitchFamily="34" charset="-122"/>
                <a:ea typeface="微软雅黑" panose="020B0503020204020204" pitchFamily="34" charset="-122"/>
              </a:rPr>
              <a:t>关于恋爱对大学生将产生什么影响，有三种代表性的观点：</a:t>
            </a:r>
          </a:p>
          <a:p>
            <a:pPr indent="624205">
              <a:lnSpc>
                <a:spcPct val="150000"/>
              </a:lnSpc>
            </a:pPr>
            <a:r>
              <a:rPr lang="en-US" altLang="zh-CN" sz="2400" b="1" dirty="0">
                <a:latin typeface="微软雅黑" panose="020B0503020204020204" pitchFamily="34" charset="-122"/>
                <a:ea typeface="微软雅黑" panose="020B0503020204020204" pitchFamily="34" charset="-122"/>
              </a:rPr>
              <a:t>1.动力论   </a:t>
            </a:r>
            <a:r>
              <a:rPr sz="2400" dirty="0">
                <a:latin typeface="微软雅黑" panose="020B0503020204020204" pitchFamily="34" charset="-122"/>
                <a:ea typeface="微软雅黑" panose="020B0503020204020204" pitchFamily="34" charset="-122"/>
              </a:rPr>
              <a:t>认为利多弊少，恋爱可以产生动力，促进学习，丰富精神生活，激发大学生的潜能</a:t>
            </a:r>
            <a:r>
              <a:rPr lang="zh-CN" sz="2400" dirty="0">
                <a:latin typeface="微软雅黑" panose="020B0503020204020204" pitchFamily="34" charset="-122"/>
                <a:ea typeface="微软雅黑" panose="020B0503020204020204" pitchFamily="34" charset="-122"/>
              </a:rPr>
              <a:t>。</a:t>
            </a:r>
            <a:endParaRPr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2.阻力论</a:t>
            </a:r>
            <a:r>
              <a:rPr sz="2400" dirty="0">
                <a:latin typeface="微软雅黑" panose="020B0503020204020204" pitchFamily="34" charset="-122"/>
                <a:ea typeface="微软雅黑" panose="020B0503020204020204" pitchFamily="34" charset="-122"/>
              </a:rPr>
              <a:t>   认为弊多利少，大学阶段学习紧张，时间有限，恋爱花费时间，耗费精力，妨碍学习，影响团结，不利于全面发展</a:t>
            </a:r>
            <a:r>
              <a:rPr lang="zh-CN" sz="2400" dirty="0">
                <a:latin typeface="微软雅黑" panose="020B0503020204020204" pitchFamily="34" charset="-122"/>
                <a:ea typeface="微软雅黑" panose="020B0503020204020204" pitchFamily="34" charset="-122"/>
              </a:rPr>
              <a:t>。</a:t>
            </a:r>
            <a:endParaRPr sz="2400" dirty="0">
              <a:latin typeface="微软雅黑" panose="020B0503020204020204" pitchFamily="34" charset="-122"/>
              <a:ea typeface="微软雅黑" panose="020B0503020204020204" pitchFamily="34" charset="-122"/>
            </a:endParaRPr>
          </a:p>
          <a:p>
            <a:pPr indent="624205">
              <a:lnSpc>
                <a:spcPct val="150000"/>
              </a:lnSpc>
            </a:pPr>
            <a:r>
              <a:rPr lang="en-US" altLang="zh-CN" sz="2400" b="1" dirty="0">
                <a:latin typeface="微软雅黑" panose="020B0503020204020204" pitchFamily="34" charset="-122"/>
                <a:ea typeface="微软雅黑" panose="020B0503020204020204" pitchFamily="34" charset="-122"/>
              </a:rPr>
              <a:t>3.均衡论 </a:t>
            </a:r>
            <a:r>
              <a:rPr sz="2400" dirty="0">
                <a:latin typeface="微软雅黑" panose="020B0503020204020204" pitchFamily="34" charset="-122"/>
                <a:ea typeface="微软雅黑" panose="020B0503020204020204" pitchFamily="34" charset="-122"/>
              </a:rPr>
              <a:t>  认为利弊均衡。</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76788"/>
            <a:ext cx="12192000" cy="706755"/>
          </a:xfrm>
          <a:prstGeom prst="rect">
            <a:avLst/>
          </a:prstGeom>
          <a:noFill/>
          <a:ln w="9525">
            <a:noFill/>
          </a:ln>
        </p:spPr>
        <p:txBody>
          <a:bodyPr wrap="square">
            <a:spAutoFit/>
          </a:bodyPr>
          <a:lstStyle/>
          <a:p>
            <a:pPr lvl="0" algn="ctr" fontAlgn="base"/>
            <a:r>
              <a:rPr lang="zh-CN" altLang="en-US" sz="4000" b="1" dirty="0">
                <a:solidFill>
                  <a:srgbClr val="127FB8"/>
                </a:solidFill>
                <a:latin typeface="微软雅黑" panose="020B0503020204020204" pitchFamily="34" charset="-122"/>
                <a:ea typeface="微软雅黑" panose="020B0503020204020204" pitchFamily="34" charset="-122"/>
              </a:rPr>
              <a:t>第二节  </a:t>
            </a:r>
            <a:r>
              <a:rPr lang="zh-CN" altLang="en-US" sz="4000" b="1">
                <a:solidFill>
                  <a:srgbClr val="127FB8"/>
                </a:solidFill>
                <a:latin typeface="微软雅黑" panose="020B0503020204020204" pitchFamily="34" charset="-122"/>
                <a:ea typeface="微软雅黑" panose="020B0503020204020204" pitchFamily="34" charset="-122"/>
                <a:sym typeface="+mn-ea"/>
              </a:rPr>
              <a:t>大学生性心理发展与特点</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360000" y="720000"/>
            <a:ext cx="11832000" cy="5307965"/>
          </a:xfrm>
          <a:prstGeom prst="rect">
            <a:avLst/>
          </a:prstGeom>
          <a:noFill/>
          <a:ln w="9525">
            <a:noFill/>
            <a:miter lim="800000"/>
          </a:ln>
        </p:spPr>
        <p:txBody>
          <a:bodyPr wrap="square">
            <a:spAutoFit/>
          </a:bodyPr>
          <a:lstStyle/>
          <a:p>
            <a:pPr>
              <a:lnSpc>
                <a:spcPct val="150000"/>
              </a:lnSpc>
              <a:buClr>
                <a:srgbClr val="127FB8"/>
              </a:buClr>
              <a:defRPr/>
            </a:pPr>
            <a:r>
              <a:rPr lang="zh-CN" altLang="en-US" sz="2800" b="1" dirty="0">
                <a:solidFill>
                  <a:srgbClr val="127FB8"/>
                </a:solidFill>
                <a:latin typeface="微软雅黑" panose="020B0503020204020204" pitchFamily="34" charset="-122"/>
                <a:ea typeface="微软雅黑" panose="020B0503020204020204" pitchFamily="34" charset="-122"/>
              </a:rPr>
              <a:t>案例</a:t>
            </a:r>
            <a:r>
              <a:rPr lang="en-US" altLang="zh-CN" sz="2800" b="1" dirty="0">
                <a:solidFill>
                  <a:srgbClr val="127FB8"/>
                </a:solidFill>
                <a:latin typeface="微软雅黑" panose="020B0503020204020204" pitchFamily="34" charset="-122"/>
                <a:ea typeface="微软雅黑" panose="020B0503020204020204" pitchFamily="34" charset="-122"/>
              </a:rPr>
              <a:t>10</a:t>
            </a:r>
            <a:r>
              <a:rPr lang="zh-CN" altLang="en-US" sz="2800" b="1" dirty="0">
                <a:solidFill>
                  <a:srgbClr val="127FB8"/>
                </a:solidFill>
                <a:latin typeface="微软雅黑" panose="020B0503020204020204" pitchFamily="34" charset="-122"/>
                <a:ea typeface="微软雅黑" panose="020B0503020204020204" pitchFamily="34" charset="-122"/>
              </a:rPr>
              <a:t>-1：大学生咨询中心常见性心理方面的困惑</a:t>
            </a:r>
          </a:p>
          <a:p>
            <a:pPr indent="446405">
              <a:lnSpc>
                <a:spcPct val="150000"/>
              </a:lnSpc>
              <a:buClr>
                <a:srgbClr val="127FB8"/>
              </a:buClr>
              <a:defRPr/>
            </a:pPr>
            <a:r>
              <a:rPr lang="zh-CN" altLang="en-US" dirty="0">
                <a:latin typeface="微软雅黑" panose="020B0503020204020204" pitchFamily="34" charset="-122"/>
                <a:ea typeface="微软雅黑" panose="020B0503020204020204" pitchFamily="34" charset="-122"/>
              </a:rPr>
              <a:t>小金，20岁，中文系大二女生，男友在同校的另一个专业就读。“男朋友要求我跟他在外租房同居，我在这个问题上比较纠结。一方面我很爱他，如果我拒绝了他，我会不会就失去他了？另一方面我有很多顾虑，万一以后两个人走不到一起怎么办？还有，如果怀孕了怎么办？闺蜜们在一起聊天的时候都觉得堕胎特别恐怖，说得挺吓人的。”</a:t>
            </a:r>
          </a:p>
          <a:p>
            <a:pPr indent="446405">
              <a:lnSpc>
                <a:spcPct val="150000"/>
              </a:lnSpc>
              <a:buClr>
                <a:srgbClr val="127FB8"/>
              </a:buClr>
              <a:defRPr/>
            </a:pPr>
            <a:r>
              <a:rPr lang="zh-CN" altLang="en-US" dirty="0">
                <a:latin typeface="微软雅黑" panose="020B0503020204020204" pitchFamily="34" charset="-122"/>
                <a:ea typeface="微软雅黑" panose="020B0503020204020204" pitchFamily="34" charset="-122"/>
              </a:rPr>
              <a:t>小李，18岁，计算机专业大一男生。“大一第一学期的时候，我没有好好学习，快到期末考试了，我怕考不好，就特别焦虑，整夜睡不着。睡不着的时候就特别想自慰。后来发觉自慰能缓解焦虑，就这样“上瘾了”，几乎每晚都要自慰。俗话说，一滴精等于十滴血，自慰会不会影响身体？会不会导致我将来不育？还有，我发觉我的生殖器很小，比网络图片上的生殖器小很多，会不会影响将来的性生活？”</a:t>
            </a:r>
          </a:p>
          <a:p>
            <a:pPr>
              <a:lnSpc>
                <a:spcPct val="150000"/>
              </a:lnSpc>
              <a:buClr>
                <a:srgbClr val="127FB8"/>
              </a:buClr>
              <a:defRPr/>
            </a:pPr>
            <a:r>
              <a:rPr lang="zh-CN" altLang="en-US" b="1" dirty="0">
                <a:solidFill>
                  <a:srgbClr val="127FB8"/>
                </a:solidFill>
                <a:latin typeface="微软雅黑" panose="020B0503020204020204" pitchFamily="34" charset="-122"/>
                <a:ea typeface="微软雅黑" panose="020B0503020204020204" pitchFamily="34" charset="-122"/>
              </a:rPr>
              <a:t>思考题：1.你自己或者身边的同学有上述困惑吗？</a:t>
            </a:r>
          </a:p>
          <a:p>
            <a:pPr>
              <a:lnSpc>
                <a:spcPct val="150000"/>
              </a:lnSpc>
              <a:buClr>
                <a:srgbClr val="127FB8"/>
              </a:buClr>
              <a:defRPr/>
            </a:pPr>
            <a:r>
              <a:rPr lang="zh-CN" altLang="en-US" b="1" dirty="0">
                <a:solidFill>
                  <a:srgbClr val="127FB8"/>
                </a:solidFill>
                <a:latin typeface="微软雅黑" panose="020B0503020204020204" pitchFamily="34" charset="-122"/>
                <a:ea typeface="微软雅黑" panose="020B0503020204020204" pitchFamily="34" charset="-122"/>
              </a:rPr>
              <a:t>             2.你觉得这些大学生为什么会出现这些困惑？</a:t>
            </a:r>
          </a:p>
          <a:p>
            <a:pPr>
              <a:lnSpc>
                <a:spcPct val="150000"/>
              </a:lnSpc>
              <a:buClr>
                <a:srgbClr val="127FB8"/>
              </a:buClr>
              <a:defRPr/>
            </a:pPr>
            <a:r>
              <a:rPr lang="zh-CN" altLang="en-US" b="1" dirty="0">
                <a:solidFill>
                  <a:srgbClr val="127FB8"/>
                </a:solidFill>
                <a:latin typeface="微软雅黑" panose="020B0503020204020204" pitchFamily="34" charset="-122"/>
                <a:ea typeface="微软雅黑" panose="020B0503020204020204" pitchFamily="34" charset="-122"/>
              </a:rPr>
              <a:t>             3.可以用哪些方法来帮助大学生解决类似的问题？</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1"/>
          <p:cNvSpPr txBox="1">
            <a:spLocks noChangeArrowheads="1"/>
          </p:cNvSpPr>
          <p:nvPr/>
        </p:nvSpPr>
        <p:spPr bwMode="auto">
          <a:xfrm>
            <a:off x="360000" y="720000"/>
            <a:ext cx="11463700" cy="3046095"/>
          </a:xfrm>
          <a:prstGeom prst="rect">
            <a:avLst/>
          </a:prstGeom>
          <a:noFill/>
          <a:ln w="9525">
            <a:noFill/>
            <a:miter lim="800000"/>
          </a:ln>
        </p:spPr>
        <p:txBody>
          <a:bodyPr wrap="square">
            <a:spAutoFit/>
          </a:bodyPr>
          <a:lstStyle/>
          <a:p>
            <a:pPr>
              <a:lnSpc>
                <a:spcPct val="150000"/>
              </a:lnSpc>
              <a:defRPr/>
            </a:pPr>
            <a:r>
              <a:rPr lang="zh-CN" altLang="en-US" sz="2800" b="1" noProof="1">
                <a:solidFill>
                  <a:srgbClr val="127FB8"/>
                </a:solidFill>
                <a:latin typeface="微软雅黑" panose="020B0503020204020204" pitchFamily="34" charset="-122"/>
                <a:ea typeface="微软雅黑" panose="020B0503020204020204" pitchFamily="34" charset="-122"/>
              </a:rPr>
              <a:t>一、大学生性心理发展的阶段</a:t>
            </a:r>
          </a:p>
          <a:p>
            <a:pPr indent="624205">
              <a:lnSpc>
                <a:spcPct val="150000"/>
              </a:lnSpc>
              <a:defRPr/>
            </a:pPr>
            <a:r>
              <a:rPr lang="zh-CN" altLang="en-US" sz="2400" b="1" noProof="1">
                <a:latin typeface="微软雅黑" panose="020B0503020204020204" pitchFamily="34" charset="-122"/>
                <a:ea typeface="微软雅黑" panose="020B0503020204020204" pitchFamily="34" charset="-122"/>
                <a:sym typeface="+mn-ea"/>
              </a:rPr>
              <a:t>1.异性疏远期</a:t>
            </a:r>
            <a:endParaRPr lang="zh-CN" altLang="zh-CN" sz="2400" b="1" noProof="1">
              <a:latin typeface="微软雅黑" panose="020B0503020204020204" pitchFamily="34" charset="-122"/>
              <a:ea typeface="微软雅黑" panose="020B0503020204020204" pitchFamily="34" charset="-122"/>
              <a:sym typeface="+mn-ea"/>
            </a:endParaRPr>
          </a:p>
          <a:p>
            <a:pPr indent="624205">
              <a:lnSpc>
                <a:spcPct val="150000"/>
              </a:lnSpc>
              <a:defRPr/>
            </a:pPr>
            <a:r>
              <a:rPr lang="zh-CN" altLang="en-US" sz="2400" b="1" noProof="1">
                <a:latin typeface="微软雅黑" panose="020B0503020204020204" pitchFamily="34" charset="-122"/>
                <a:ea typeface="微软雅黑" panose="020B0503020204020204" pitchFamily="34" charset="-122"/>
                <a:sym typeface="+mn-ea"/>
              </a:rPr>
              <a:t>2.异性接近期</a:t>
            </a:r>
            <a:endParaRPr lang="zh-CN" altLang="zh-CN" sz="2400" b="1" noProof="1">
              <a:latin typeface="微软雅黑" panose="020B0503020204020204" pitchFamily="34" charset="-122"/>
              <a:ea typeface="微软雅黑" panose="020B0503020204020204" pitchFamily="34" charset="-122"/>
              <a:sym typeface="+mn-ea"/>
            </a:endParaRPr>
          </a:p>
          <a:p>
            <a:pPr indent="624205">
              <a:lnSpc>
                <a:spcPct val="150000"/>
              </a:lnSpc>
              <a:defRPr/>
            </a:pPr>
            <a:r>
              <a:rPr lang="zh-CN" altLang="en-US" sz="2400" b="1" noProof="1">
                <a:latin typeface="微软雅黑" panose="020B0503020204020204" pitchFamily="34" charset="-122"/>
                <a:ea typeface="微软雅黑" panose="020B0503020204020204" pitchFamily="34" charset="-122"/>
                <a:sym typeface="+mn-ea"/>
              </a:rPr>
              <a:t>3.异性恋爱期</a:t>
            </a:r>
            <a:endParaRPr lang="zh-CN" altLang="zh-CN" sz="3200" b="1" noProof="1">
              <a:solidFill>
                <a:srgbClr val="A02795"/>
              </a:solidFill>
              <a:latin typeface="微软雅黑" panose="020B0503020204020204" pitchFamily="34" charset="-122"/>
              <a:ea typeface="微软雅黑" panose="020B0503020204020204" pitchFamily="34" charset="-122"/>
            </a:endParaRPr>
          </a:p>
          <a:p>
            <a:pPr algn="ctr">
              <a:lnSpc>
                <a:spcPct val="150000"/>
              </a:lnSpc>
              <a:defRPr/>
            </a:pPr>
            <a:endParaRPr lang="zh-CN" altLang="zh-CN" sz="800" b="1" noProof="1">
              <a:latin typeface="微软雅黑" panose="020B0503020204020204" pitchFamily="34" charset="-122"/>
              <a:ea typeface="微软雅黑" panose="020B0503020204020204" pitchFamily="34" charset="-122"/>
            </a:endParaRPr>
          </a:p>
          <a:p>
            <a:pPr>
              <a:lnSpc>
                <a:spcPct val="150000"/>
              </a:lnSpc>
              <a:defRPr/>
            </a:pPr>
            <a:r>
              <a:rPr lang="zh-CN" altLang="en-US" sz="2000" noProof="1">
                <a:latin typeface="微软雅黑" panose="020B0503020204020204" pitchFamily="34" charset="-122"/>
                <a:ea typeface="微软雅黑" panose="020B0503020204020204" pitchFamily="34" charset="-122"/>
              </a:rPr>
              <a:t>     </a:t>
            </a:r>
            <a:endParaRPr lang="zh-CN" altLang="en-US" sz="2400" noProof="1">
              <a:latin typeface="宋体" panose="02010600030101010101" pitchFamily="2" charset="-122"/>
              <a:ea typeface="宋体" panose="02010600030101010101" pitchFamily="2" charset="-122"/>
            </a:endParaRPr>
          </a:p>
        </p:txBody>
      </p:sp>
      <p:sp>
        <p:nvSpPr>
          <p:cNvPr id="32771" name="文本框 18468"/>
          <p:cNvSpPr txBox="1">
            <a:spLocks noChangeArrowheads="1"/>
          </p:cNvSpPr>
          <p:nvPr/>
        </p:nvSpPr>
        <p:spPr bwMode="auto">
          <a:xfrm>
            <a:off x="492125" y="6013450"/>
            <a:ext cx="5637213" cy="368300"/>
          </a:xfrm>
          <a:prstGeom prst="rect">
            <a:avLst/>
          </a:prstGeom>
          <a:noFill/>
          <a:ln w="9525">
            <a:noFill/>
            <a:miter lim="800000"/>
          </a:ln>
        </p:spPr>
        <p:txBody>
          <a:bodyPr>
            <a:spAutoFit/>
          </a:bodyPr>
          <a:lstStyle/>
          <a:p>
            <a:pPr>
              <a:spcBef>
                <a:spcPct val="50000"/>
              </a:spcBef>
            </a:pPr>
            <a:r>
              <a:rPr lang="en-US" altLang="zh-CN" b="1">
                <a:solidFill>
                  <a:srgbClr val="FF0000"/>
                </a:solidFill>
                <a:ea typeface="宋体" panose="02010600030101010101" pitchFamily="2" charset="-122"/>
              </a:rPr>
              <a:t> </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占位符 29698"/>
          <p:cNvSpPr>
            <a:spLocks noGrp="1"/>
          </p:cNvSpPr>
          <p:nvPr>
            <p:ph type="body" idx="4294967295"/>
          </p:nvPr>
        </p:nvSpPr>
        <p:spPr>
          <a:xfrm>
            <a:off x="360000" y="720000"/>
            <a:ext cx="11501800" cy="5842000"/>
          </a:xfrm>
        </p:spPr>
        <p:txBody>
          <a:bodyPr/>
          <a:lstStyle/>
          <a:p>
            <a:pPr eaLnBrk="1" fontAlgn="auto"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cs typeface="+mj-cs"/>
              </a:rPr>
              <a:t>二、大学生性心理的特征</a:t>
            </a:r>
            <a:endParaRPr lang="en-US" altLang="zh-CN" sz="2400" b="1" noProof="1">
              <a:solidFill>
                <a:srgbClr val="127FB8"/>
              </a:solidFill>
              <a:latin typeface="微软雅黑" panose="020B0503020204020204" pitchFamily="34" charset="-122"/>
              <a:ea typeface="微软雅黑" panose="020B0503020204020204" pitchFamily="34" charset="-122"/>
              <a:sym typeface="+mn-ea"/>
            </a:endParaRPr>
          </a:p>
          <a:p>
            <a:pPr marL="0" indent="624205" eaLnBrk="1" fontAlgn="auto" hangingPunct="1">
              <a:lnSpc>
                <a:spcPct val="150000"/>
              </a:lnSpc>
              <a:buFont typeface="Arial" panose="020B0604020202020204" pitchFamily="34" charset="0"/>
              <a:buNone/>
              <a:defRPr/>
            </a:pPr>
            <a:r>
              <a:rPr lang="en-US" altLang="zh-CN" sz="2400" b="1" noProof="1">
                <a:solidFill>
                  <a:schemeClr val="tx1">
                    <a:lumMod val="95000"/>
                    <a:lumOff val="5000"/>
                  </a:schemeClr>
                </a:solidFill>
                <a:latin typeface="微软雅黑" panose="020B0503020204020204" pitchFamily="34" charset="-122"/>
                <a:ea typeface="微软雅黑" panose="020B0503020204020204" pitchFamily="34" charset="-122"/>
                <a:sym typeface="+mn-ea"/>
              </a:rPr>
              <a:t>1.</a:t>
            </a:r>
            <a:r>
              <a:rPr lang="zh-CN" altLang="en-US" sz="2400" b="1" noProof="1">
                <a:solidFill>
                  <a:schemeClr val="tx1">
                    <a:lumMod val="95000"/>
                    <a:lumOff val="5000"/>
                  </a:schemeClr>
                </a:solidFill>
                <a:latin typeface="微软雅黑" panose="020B0503020204020204" pitchFamily="34" charset="-122"/>
                <a:ea typeface="微软雅黑" panose="020B0503020204020204" pitchFamily="34" charset="-122"/>
                <a:sym typeface="+mn-ea"/>
              </a:rPr>
              <a:t>本能性和朦胧性</a:t>
            </a:r>
          </a:p>
          <a:p>
            <a:pPr marL="0" indent="624205" eaLnBrk="1" fontAlgn="auto" hangingPunct="1">
              <a:lnSpc>
                <a:spcPct val="150000"/>
              </a:lnSpc>
              <a:buFont typeface="Arial" panose="020B0604020202020204" pitchFamily="34" charset="0"/>
              <a:buNone/>
              <a:defRPr/>
            </a:pPr>
            <a:r>
              <a:rPr lang="en-US" altLang="zh-CN" sz="2400" b="1" noProof="1">
                <a:solidFill>
                  <a:schemeClr val="tx1">
                    <a:lumMod val="95000"/>
                    <a:lumOff val="5000"/>
                  </a:schemeClr>
                </a:solidFill>
                <a:latin typeface="微软雅黑" panose="020B0503020204020204" pitchFamily="34" charset="-122"/>
                <a:ea typeface="微软雅黑" panose="020B0503020204020204" pitchFamily="34" charset="-122"/>
                <a:sym typeface="+mn-ea"/>
              </a:rPr>
              <a:t>2.强烈性、隐蔽性和文饰性</a:t>
            </a:r>
          </a:p>
          <a:p>
            <a:pPr marL="0" indent="624205" eaLnBrk="1" fontAlgn="auto" hangingPunct="1">
              <a:lnSpc>
                <a:spcPct val="150000"/>
              </a:lnSpc>
              <a:buFont typeface="Arial" panose="020B0604020202020204" pitchFamily="34" charset="0"/>
              <a:buNone/>
              <a:defRPr/>
            </a:pPr>
            <a:r>
              <a:rPr lang="en-US" altLang="zh-CN" sz="2400" b="1" noProof="1">
                <a:solidFill>
                  <a:schemeClr val="tx1">
                    <a:lumMod val="95000"/>
                    <a:lumOff val="5000"/>
                  </a:schemeClr>
                </a:solidFill>
                <a:latin typeface="微软雅黑" panose="020B0503020204020204" pitchFamily="34" charset="-122"/>
                <a:ea typeface="微软雅黑" panose="020B0503020204020204" pitchFamily="34" charset="-122"/>
                <a:sym typeface="+mn-ea"/>
              </a:rPr>
              <a:t>3.动荡性和压抑性</a:t>
            </a:r>
            <a:endParaRPr lang="zh-CN" altLang="en-US" sz="2400" b="1" noProof="1">
              <a:solidFill>
                <a:schemeClr val="tx1">
                  <a:lumMod val="95000"/>
                  <a:lumOff val="5000"/>
                </a:schemeClr>
              </a:solidFill>
              <a:latin typeface="微软雅黑" panose="020B0503020204020204" pitchFamily="34" charset="-122"/>
              <a:ea typeface="微软雅黑" panose="020B0503020204020204" pitchFamily="34" charset="-122"/>
              <a:sym typeface="+mn-ea"/>
            </a:endParaRPr>
          </a:p>
          <a:p>
            <a:pPr marL="0" indent="624205" eaLnBrk="1" fontAlgn="auto" hangingPunct="1">
              <a:lnSpc>
                <a:spcPct val="150000"/>
              </a:lnSpc>
              <a:buFont typeface="Arial" panose="020B0604020202020204" pitchFamily="34" charset="0"/>
              <a:buNone/>
              <a:defRPr/>
            </a:pPr>
            <a:r>
              <a:rPr lang="en-US" altLang="zh-CN" sz="2400" b="1" noProof="1">
                <a:solidFill>
                  <a:schemeClr val="tx1">
                    <a:lumMod val="95000"/>
                    <a:lumOff val="5000"/>
                  </a:schemeClr>
                </a:solidFill>
                <a:latin typeface="微软雅黑" panose="020B0503020204020204" pitchFamily="34" charset="-122"/>
                <a:ea typeface="微软雅黑" panose="020B0503020204020204" pitchFamily="34" charset="-122"/>
                <a:sym typeface="+mn-ea"/>
              </a:rPr>
              <a:t>4.性别差异性</a:t>
            </a:r>
            <a:endParaRPr lang="zh-CN" altLang="en-US" sz="2400" noProof="1">
              <a:latin typeface="微软雅黑" panose="020B0503020204020204" pitchFamily="34" charset="-122"/>
              <a:ea typeface="微软雅黑" panose="020B0503020204020204" pitchFamily="34" charset="-122"/>
              <a:sym typeface="+mn-ea"/>
            </a:endParaRPr>
          </a:p>
          <a:p>
            <a:pPr marL="0" indent="624205" eaLnBrk="1" fontAlgn="auto" hangingPunct="1">
              <a:lnSpc>
                <a:spcPct val="150000"/>
              </a:lnSpc>
              <a:buFont typeface="Arial" panose="020B0604020202020204" pitchFamily="34" charset="0"/>
              <a:buNone/>
              <a:defRPr/>
            </a:pPr>
            <a:r>
              <a:rPr lang="zh-CN" altLang="en-US" sz="2400" b="1" noProof="1">
                <a:solidFill>
                  <a:srgbClr val="127FB8"/>
                </a:solidFill>
                <a:latin typeface="微软雅黑" panose="020B0503020204020204" pitchFamily="34" charset="-122"/>
                <a:ea typeface="微软雅黑" panose="020B0503020204020204" pitchFamily="34" charset="-122"/>
                <a:sym typeface="+mn-ea"/>
              </a:rPr>
              <a:t>请你谈谈你自己的性心理有哪些特点。</a:t>
            </a:r>
          </a:p>
          <a:p>
            <a:pPr indent="0" eaLnBrk="1" fontAlgn="auto" hangingPunct="1">
              <a:lnSpc>
                <a:spcPct val="150000"/>
              </a:lnSpc>
              <a:defRPr/>
            </a:pPr>
            <a:endParaRPr lang="zh-CN" altLang="en-US" b="1" noProof="1">
              <a:solidFill>
                <a:srgbClr val="A02795"/>
              </a:solidFill>
              <a:latin typeface="微软雅黑" panose="020B0503020204020204" pitchFamily="34" charset="-122"/>
              <a:ea typeface="微软雅黑" panose="020B0503020204020204" pitchFamily="34" charset="-122"/>
              <a:sym typeface="+mn-ea"/>
            </a:endParaRPr>
          </a:p>
          <a:p>
            <a:pPr marL="0" indent="0" eaLnBrk="1" fontAlgn="auto" hangingPunct="1">
              <a:lnSpc>
                <a:spcPct val="150000"/>
              </a:lnSpc>
              <a:buFont typeface="Arial" panose="020B0604020202020204" pitchFamily="34" charset="0"/>
              <a:buNone/>
              <a:defRPr/>
            </a:pPr>
            <a:endParaRPr lang="zh-CN" altLang="en-US" b="1" noProof="1">
              <a:solidFill>
                <a:srgbClr val="A02795"/>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54486"/>
            <a:ext cx="12192000" cy="706755"/>
          </a:xfrm>
          <a:prstGeom prst="rect">
            <a:avLst/>
          </a:prstGeom>
          <a:noFill/>
          <a:ln w="9525">
            <a:noFill/>
          </a:ln>
        </p:spPr>
        <p:txBody>
          <a:bodyPr wrap="square">
            <a:spAutoFit/>
          </a:bodyPr>
          <a:lstStyle/>
          <a:p>
            <a:pPr lvl="0" algn="ctr" fontAlgn="base"/>
            <a:r>
              <a:rPr lang="zh-CN" altLang="en-US" sz="4000" b="1" dirty="0">
                <a:solidFill>
                  <a:srgbClr val="127FB8"/>
                </a:solidFill>
                <a:latin typeface="微软雅黑" panose="020B0503020204020204" pitchFamily="34" charset="-122"/>
                <a:ea typeface="微软雅黑" panose="020B0503020204020204" pitchFamily="34" charset="-122"/>
              </a:rPr>
              <a:t>第三节  </a:t>
            </a:r>
            <a:r>
              <a:rPr lang="zh-CN" altLang="en-US" sz="4000" b="1" dirty="0">
                <a:solidFill>
                  <a:srgbClr val="127FB8"/>
                </a:solidFill>
                <a:latin typeface="微软雅黑" panose="020B0503020204020204" pitchFamily="34" charset="-122"/>
                <a:ea typeface="微软雅黑" panose="020B0503020204020204" pitchFamily="34" charset="-122"/>
                <a:sym typeface="+mn-ea"/>
              </a:rPr>
              <a:t>大学生性心理问题及其调适</a:t>
            </a:r>
            <a:endParaRPr lang="zh-CN" altLang="en-US" sz="4000" b="1" dirty="0">
              <a:solidFill>
                <a:srgbClr val="127FB8"/>
              </a:solidFill>
              <a:latin typeface="微软雅黑" panose="020B0503020204020204" pitchFamily="34" charset="-122"/>
              <a:ea typeface="微软雅黑" panose="020B0503020204020204" pitchFamily="34" charset="-122"/>
            </a:endParaRPr>
          </a:p>
        </p:txBody>
      </p:sp>
      <p:sp>
        <p:nvSpPr>
          <p:cNvPr id="31746" name="文本框 6"/>
          <p:cNvSpPr txBox="1"/>
          <p:nvPr/>
        </p:nvSpPr>
        <p:spPr>
          <a:xfrm>
            <a:off x="4970463" y="1760538"/>
            <a:ext cx="2251075" cy="461962"/>
          </a:xfrm>
          <a:prstGeom prst="rect">
            <a:avLst/>
          </a:prstGeom>
          <a:noFill/>
          <a:ln w="9525">
            <a:noFill/>
          </a:ln>
        </p:spPr>
        <p:txBody>
          <a:bodyPr>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第</a:t>
            </a:r>
            <a:r>
              <a:rPr lang="en-US" altLang="zh-CN" sz="2400" b="1">
                <a:solidFill>
                  <a:schemeClr val="bg1"/>
                </a:solidFill>
                <a:latin typeface="微软雅黑" panose="020B0503020204020204" pitchFamily="34" charset="-122"/>
                <a:ea typeface="微软雅黑" panose="020B0503020204020204" pitchFamily="34" charset="-122"/>
              </a:rPr>
              <a:t>X</a:t>
            </a:r>
            <a:r>
              <a:rPr lang="zh-CN" altLang="en-US" sz="2400" b="1">
                <a:solidFill>
                  <a:schemeClr val="bg1"/>
                </a:solidFill>
                <a:latin typeface="微软雅黑" panose="020B0503020204020204" pitchFamily="34" charset="-122"/>
                <a:ea typeface="微软雅黑" panose="020B0503020204020204" pitchFamily="34" charset="-122"/>
              </a:rPr>
              <a:t>节</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占位符 30722"/>
          <p:cNvSpPr>
            <a:spLocks noGrp="1"/>
          </p:cNvSpPr>
          <p:nvPr>
            <p:ph type="body" idx="4294967295"/>
          </p:nvPr>
        </p:nvSpPr>
        <p:spPr>
          <a:xfrm>
            <a:off x="360000" y="720000"/>
            <a:ext cx="11603400" cy="5124450"/>
          </a:xfrm>
        </p:spPr>
        <p:txBody>
          <a:bodyPr/>
          <a:lstStyle/>
          <a:p>
            <a:pPr eaLnBrk="1" fontAlgn="auto"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cs typeface="+mj-cs"/>
                <a:sym typeface="等线" panose="02010600030101010101" charset="-122"/>
              </a:rPr>
              <a:t>一、与性生理相关的困惑</a:t>
            </a:r>
            <a:endParaRPr lang="en-US" altLang="zh-CN" b="1" noProof="1">
              <a:solidFill>
                <a:srgbClr val="127FB8"/>
              </a:solidFill>
              <a:latin typeface="微软雅黑" panose="020B0503020204020204" pitchFamily="34" charset="-122"/>
              <a:ea typeface="微软雅黑" panose="020B0503020204020204" pitchFamily="34" charset="-122"/>
              <a:sym typeface="+mn-ea"/>
            </a:endParaRPr>
          </a:p>
          <a:p>
            <a:pPr eaLnBrk="1" fontAlgn="auto" hangingPunct="1">
              <a:lnSpc>
                <a:spcPct val="150000"/>
              </a:lnSpc>
              <a:buFont typeface="Arial" panose="020B0604020202020204" pitchFamily="34" charset="0"/>
              <a:buNone/>
              <a:defRPr/>
            </a:pPr>
            <a:r>
              <a:rPr lang="zh-CN" altLang="en-US" b="1" noProof="1">
                <a:solidFill>
                  <a:srgbClr val="127FB8"/>
                </a:solidFill>
                <a:latin typeface="微软雅黑" panose="020B0503020204020204" pitchFamily="34" charset="-122"/>
                <a:ea typeface="微软雅黑" panose="020B0503020204020204" pitchFamily="34" charset="-122"/>
                <a:sym typeface="+mn-ea"/>
              </a:rPr>
              <a:t>（一） 月经 </a:t>
            </a:r>
            <a:endParaRPr lang="en-US" altLang="zh-CN" b="1" noProof="1">
              <a:solidFill>
                <a:srgbClr val="127FB8"/>
              </a:solidFill>
              <a:latin typeface="微软雅黑" panose="020B0503020204020204" pitchFamily="34" charset="-122"/>
              <a:ea typeface="微软雅黑" panose="020B0503020204020204" pitchFamily="34" charset="-122"/>
              <a:sym typeface="+mn-ea"/>
            </a:endParaRPr>
          </a:p>
          <a:p>
            <a:pPr marL="0" indent="624205" eaLnBrk="1" fontAlgn="auto" hangingPunct="1">
              <a:lnSpc>
                <a:spcPct val="150000"/>
              </a:lnSpc>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sym typeface="+mn-ea"/>
              </a:rPr>
              <a:t>月经是一种正常的生理现象。</a:t>
            </a:r>
            <a:endParaRPr lang="en-US" altLang="zh-CN" sz="2400" noProof="1">
              <a:latin typeface="微软雅黑" panose="020B0503020204020204" pitchFamily="34" charset="-122"/>
              <a:ea typeface="微软雅黑" panose="020B0503020204020204" pitchFamily="34" charset="-122"/>
              <a:sym typeface="+mn-ea"/>
            </a:endParaRPr>
          </a:p>
          <a:p>
            <a:pPr marL="0" indent="624205" eaLnBrk="1" fontAlgn="auto" hangingPunct="1">
              <a:lnSpc>
                <a:spcPct val="150000"/>
              </a:lnSpc>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sym typeface="+mn-ea"/>
              </a:rPr>
              <a:t>部分女生在月经来潮期间会发生较大生理和心理变化。如情绪易激动、烦躁、腰酸、腹痛等，严重者会影响正常的学习和生活。情绪对于月经的状况及其感受有明显影响，害羞、厌恶、恐慌的情绪以及外界环境的不良刺激所引起的焦虑、抑郁等情绪都可能引起不同程度的月经紊乱，负性情绪甚至会引起痛经、闭经。</a:t>
            </a:r>
          </a:p>
          <a:p>
            <a:pPr marL="0" indent="457200" eaLnBrk="1" fontAlgn="auto" hangingPunct="1">
              <a:lnSpc>
                <a:spcPct val="150000"/>
              </a:lnSpc>
              <a:buFont typeface="Arial" panose="020B0604020202020204" pitchFamily="34" charset="0"/>
              <a:buNone/>
              <a:defRPr/>
            </a:pPr>
            <a:r>
              <a:rPr lang="zh-CN" altLang="en-US" b="1" noProof="1">
                <a:solidFill>
                  <a:srgbClr val="A02795"/>
                </a:solidFill>
                <a:latin typeface="微软雅黑" panose="020B0503020204020204" pitchFamily="34" charset="-122"/>
                <a:ea typeface="微软雅黑" panose="020B0503020204020204" pitchFamily="34" charset="-122"/>
                <a:sym typeface="+mn-ea"/>
              </a:rPr>
              <a:t> </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占位符 30722"/>
          <p:cNvSpPr>
            <a:spLocks noGrp="1"/>
          </p:cNvSpPr>
          <p:nvPr>
            <p:ph type="body" idx="4294967295"/>
          </p:nvPr>
        </p:nvSpPr>
        <p:spPr>
          <a:xfrm>
            <a:off x="360000" y="720000"/>
            <a:ext cx="11603400" cy="5124450"/>
          </a:xfrm>
        </p:spPr>
        <p:txBody>
          <a:bodyPr/>
          <a:lstStyle/>
          <a:p>
            <a:pPr eaLnBrk="1" fontAlgn="auto"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cs typeface="+mj-cs"/>
                <a:sym typeface="等线" panose="02010600030101010101" charset="-122"/>
              </a:rPr>
              <a:t>一、与性生理相关的困惑</a:t>
            </a:r>
            <a:endParaRPr lang="en-US" altLang="zh-CN" b="1" noProof="1">
              <a:solidFill>
                <a:srgbClr val="127FB8"/>
              </a:solidFill>
              <a:latin typeface="微软雅黑" panose="020B0503020204020204" pitchFamily="34" charset="-122"/>
              <a:ea typeface="微软雅黑" panose="020B0503020204020204" pitchFamily="34" charset="-122"/>
              <a:sym typeface="+mn-ea"/>
            </a:endParaRPr>
          </a:p>
          <a:p>
            <a:pPr eaLnBrk="1" fontAlgn="auto" hangingPunct="1">
              <a:lnSpc>
                <a:spcPct val="150000"/>
              </a:lnSpc>
              <a:buFont typeface="Arial" panose="020B0604020202020204" pitchFamily="34" charset="0"/>
              <a:buNone/>
              <a:defRPr/>
            </a:pPr>
            <a:r>
              <a:rPr lang="zh-CN" altLang="en-US" b="1" noProof="1">
                <a:solidFill>
                  <a:srgbClr val="127FB8"/>
                </a:solidFill>
                <a:latin typeface="微软雅黑" panose="020B0503020204020204" pitchFamily="34" charset="-122"/>
                <a:ea typeface="微软雅黑" panose="020B0503020204020204" pitchFamily="34" charset="-122"/>
                <a:sym typeface="+mn-ea"/>
              </a:rPr>
              <a:t>（二） 自慰 </a:t>
            </a:r>
          </a:p>
          <a:p>
            <a:pPr marL="0" indent="624205" eaLnBrk="1" fontAlgn="auto" hangingPunct="1">
              <a:lnSpc>
                <a:spcPct val="150000"/>
              </a:lnSpc>
              <a:buFont typeface="Arial" panose="020B0604020202020204" pitchFamily="34" charset="0"/>
              <a:buNone/>
              <a:defRPr/>
            </a:pPr>
            <a:r>
              <a:rPr lang="en-US" altLang="zh-CN" sz="2400" b="1" noProof="1">
                <a:latin typeface="微软雅黑" panose="020B0503020204020204" pitchFamily="34" charset="-122"/>
                <a:ea typeface="微软雅黑" panose="020B0503020204020204" pitchFamily="34" charset="-122"/>
                <a:sym typeface="+mn-ea"/>
              </a:rPr>
              <a:t>1.</a:t>
            </a:r>
            <a:r>
              <a:rPr lang="zh-CN" altLang="en-US" sz="2400" b="1" noProof="1">
                <a:latin typeface="微软雅黑" panose="020B0503020204020204" pitchFamily="34" charset="-122"/>
                <a:ea typeface="微软雅黑" panose="020B0503020204020204" pitchFamily="34" charset="-122"/>
                <a:sym typeface="+mn-ea"/>
              </a:rPr>
              <a:t>定义：</a:t>
            </a:r>
            <a:r>
              <a:rPr lang="zh-CN" altLang="en-US" sz="2400" noProof="1">
                <a:latin typeface="微软雅黑" panose="020B0503020204020204" pitchFamily="34" charset="-122"/>
                <a:ea typeface="微软雅黑" panose="020B0503020204020204" pitchFamily="34" charset="-122"/>
                <a:sym typeface="+mn-ea"/>
              </a:rPr>
              <a:t>俗称手淫，从狭义的概念是指用手来抚摸自己的外生殖器，使生理和心理上得到满足的一种现象。从广义上讲，自慰是指任何方式的自我与互相间的抚摸以求自慰和满足的行为。</a:t>
            </a:r>
          </a:p>
          <a:p>
            <a:pPr marL="0" indent="457200" eaLnBrk="1" fontAlgn="auto" hangingPunct="1">
              <a:lnSpc>
                <a:spcPct val="150000"/>
              </a:lnSpc>
              <a:buFont typeface="Arial" panose="020B0604020202020204" pitchFamily="34" charset="0"/>
              <a:buNone/>
              <a:defRPr/>
            </a:pPr>
            <a:r>
              <a:rPr lang="zh-CN" altLang="en-US" b="1" noProof="1">
                <a:solidFill>
                  <a:srgbClr val="A02795"/>
                </a:solidFill>
                <a:latin typeface="微软雅黑" panose="020B0503020204020204" pitchFamily="34" charset="-122"/>
                <a:ea typeface="微软雅黑" panose="020B0503020204020204" pitchFamily="34" charset="-122"/>
                <a:sym typeface="+mn-ea"/>
              </a:rPr>
              <a:t> </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占位符 30722"/>
          <p:cNvSpPr>
            <a:spLocks noGrp="1"/>
          </p:cNvSpPr>
          <p:nvPr>
            <p:ph type="body" idx="4294967295"/>
          </p:nvPr>
        </p:nvSpPr>
        <p:spPr>
          <a:xfrm>
            <a:off x="360000" y="720000"/>
            <a:ext cx="11387500" cy="5124450"/>
          </a:xfrm>
        </p:spPr>
        <p:txBody>
          <a:bodyPr/>
          <a:lstStyle/>
          <a:p>
            <a:pPr eaLnBrk="1" fontAlgn="auto"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cs typeface="+mj-cs"/>
                <a:sym typeface="等线" panose="02010600030101010101" charset="-122"/>
              </a:rPr>
              <a:t>一、与性生理相关的困惑</a:t>
            </a:r>
            <a:endParaRPr lang="en-US" altLang="zh-CN" b="1" noProof="1">
              <a:solidFill>
                <a:srgbClr val="127FB8"/>
              </a:solidFill>
              <a:latin typeface="微软雅黑" panose="020B0503020204020204" pitchFamily="34" charset="-122"/>
              <a:ea typeface="微软雅黑" panose="020B0503020204020204" pitchFamily="34" charset="-122"/>
              <a:sym typeface="+mn-ea"/>
            </a:endParaRPr>
          </a:p>
          <a:p>
            <a:pPr eaLnBrk="1" fontAlgn="auto" hangingPunct="1">
              <a:lnSpc>
                <a:spcPct val="150000"/>
              </a:lnSpc>
              <a:buFont typeface="Arial" panose="020B0604020202020204" pitchFamily="34" charset="0"/>
              <a:buNone/>
              <a:defRPr/>
            </a:pPr>
            <a:r>
              <a:rPr lang="zh-CN" altLang="en-US" b="1" noProof="1">
                <a:solidFill>
                  <a:srgbClr val="127FB8"/>
                </a:solidFill>
                <a:latin typeface="微软雅黑" panose="020B0503020204020204" pitchFamily="34" charset="-122"/>
                <a:ea typeface="微软雅黑" panose="020B0503020204020204" pitchFamily="34" charset="-122"/>
                <a:sym typeface="+mn-ea"/>
              </a:rPr>
              <a:t>（二） 自慰 </a:t>
            </a:r>
          </a:p>
          <a:p>
            <a:pPr marL="0" indent="624205" eaLnBrk="1" fontAlgn="auto" hangingPunct="1">
              <a:buFont typeface="Arial" panose="020B0604020202020204" pitchFamily="34" charset="0"/>
              <a:buNone/>
              <a:defRPr/>
            </a:pPr>
            <a:r>
              <a:rPr lang="en-US" altLang="zh-CN" sz="2400" b="1" noProof="1">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noProof="1">
                <a:latin typeface="微软雅黑" panose="020B0503020204020204" pitchFamily="34" charset="-122"/>
                <a:ea typeface="微软雅黑" panose="020B0503020204020204" pitchFamily="34" charset="-122"/>
                <a:cs typeface="微软雅黑" panose="020B0503020204020204" pitchFamily="34" charset="-122"/>
              </a:rPr>
              <a:t>防治过度自慰的方法</a:t>
            </a:r>
            <a:endParaRPr lang="zh-CN" altLang="en-US" sz="2400" noProof="1">
              <a:latin typeface="微软雅黑" panose="020B0503020204020204" pitchFamily="34" charset="-122"/>
              <a:ea typeface="微软雅黑" panose="020B0503020204020204" pitchFamily="34" charset="-122"/>
              <a:cs typeface="微软雅黑" panose="020B0503020204020204" pitchFamily="34" charset="-122"/>
            </a:endParaRP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）自我教育、自我暗示法</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）分神法 </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）抑制法</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）活动法</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）培养有规律的生活习惯</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）选择科学的性知识读物</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）消除形成自慰习惯的生理原因 </a:t>
            </a:r>
          </a:p>
          <a:p>
            <a:pPr marL="0" indent="624205" eaLnBrk="1" fontAlgn="auto" hangingPunct="1">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noProof="1">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2400" noProof="1">
                <a:latin typeface="微软雅黑" panose="020B0503020204020204" pitchFamily="34" charset="-122"/>
                <a:ea typeface="微软雅黑" panose="020B0503020204020204" pitchFamily="34" charset="-122"/>
                <a:cs typeface="微软雅黑" panose="020B0503020204020204" pitchFamily="34" charset="-122"/>
              </a:rPr>
              <a:t>）其他 </a:t>
            </a:r>
          </a:p>
          <a:p>
            <a:pPr marL="0" indent="457200" eaLnBrk="1" fontAlgn="auto" hangingPunct="1">
              <a:lnSpc>
                <a:spcPct val="150000"/>
              </a:lnSpc>
              <a:buFont typeface="Arial" panose="020B0604020202020204" pitchFamily="34" charset="0"/>
              <a:buNone/>
              <a:defRPr/>
            </a:pPr>
            <a:endParaRPr lang="zh-CN" altLang="en-US" b="1" noProof="1">
              <a:solidFill>
                <a:srgbClr val="A02795"/>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文本占位符 35842"/>
          <p:cNvSpPr>
            <a:spLocks noGrp="1" noChangeArrowheads="1"/>
          </p:cNvSpPr>
          <p:nvPr>
            <p:ph type="body" idx="4294967295"/>
          </p:nvPr>
        </p:nvSpPr>
        <p:spPr>
          <a:xfrm>
            <a:off x="360000" y="720000"/>
            <a:ext cx="11578000" cy="4448175"/>
          </a:xfrm>
        </p:spPr>
        <p:txBody>
          <a:bodyPr/>
          <a:lstStyle/>
          <a:p>
            <a:pPr eaLnBrk="1"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cs typeface="+mj-cs"/>
              </a:rPr>
              <a:t>二、性角色困惑</a:t>
            </a:r>
            <a:endParaRPr lang="en-US" altLang="zh-CN" dirty="0">
              <a:solidFill>
                <a:srgbClr val="127FB8"/>
              </a:solidFill>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性角色指的是个人对自身是男性或女性的认知、确信和态度。</a:t>
            </a: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由于家庭教育的缺失、学校教育的缺位以及社会环境对青少年群体的影响，使得个别男大学生不能接纳自己的性身份，个别女大学生对自身的生理变化缺乏思想准备，给性角色的接纳带来困难。 </a:t>
            </a: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无论男大学生或女大学生，都应当接纳自身的性角色，去追求与自己的性身份相吻合的言谈举止，追求与性身份相符合的健康美。</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文本占位符 36866"/>
          <p:cNvSpPr>
            <a:spLocks noGrp="1" noChangeArrowheads="1"/>
          </p:cNvSpPr>
          <p:nvPr>
            <p:ph type="body" idx="4294967295"/>
          </p:nvPr>
        </p:nvSpPr>
        <p:spPr>
          <a:xfrm>
            <a:off x="360000" y="720000"/>
            <a:ext cx="11641500" cy="5407025"/>
          </a:xfrm>
        </p:spPr>
        <p:txBody>
          <a:bodyPr/>
          <a:lstStyle/>
          <a:p>
            <a:pPr marL="0" indent="0" eaLnBrk="1"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cs typeface="+mj-cs"/>
              </a:rPr>
              <a:t>三、性压抑</a:t>
            </a:r>
            <a:endParaRPr lang="en-US" altLang="zh-CN" b="1" dirty="0">
              <a:solidFill>
                <a:srgbClr val="127FB8"/>
              </a:solidFill>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性压抑的界定：</a:t>
            </a:r>
            <a:r>
              <a:rPr lang="zh-CN" altLang="en-US" sz="2400" dirty="0">
                <a:latin typeface="微软雅黑" panose="020B0503020204020204" pitchFamily="34" charset="-122"/>
                <a:ea typeface="微软雅黑" panose="020B0503020204020204" pitchFamily="34" charset="-122"/>
              </a:rPr>
              <a:t>是指人对自身性欲望的制约与控制.表现为在一段时期内控制发生行为的频率，将注意力从性欲中转移到其他事物上，对异性与性行为的极度渴望而却因为种种原因而不能接近异性或不能发生性行为的一种心理与生理状态。</a:t>
            </a:r>
            <a:endParaRPr lang="en-US" altLang="zh-CN" sz="2400" dirty="0">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性压抑越重，副作用就越多，严重的可能会导致性变态和性犯罪等。</a:t>
            </a:r>
          </a:p>
          <a:p>
            <a:pPr eaLnBrk="1" hangingPunct="1">
              <a:buFont typeface="Arial" panose="020B0604020202020204" pitchFamily="34" charset="0"/>
              <a:buNone/>
              <a:defRPr/>
            </a:pP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文本占位符 36866"/>
          <p:cNvSpPr>
            <a:spLocks noGrp="1" noChangeArrowheads="1"/>
          </p:cNvSpPr>
          <p:nvPr>
            <p:ph type="body" idx="4294967295"/>
          </p:nvPr>
        </p:nvSpPr>
        <p:spPr>
          <a:xfrm>
            <a:off x="360000" y="720000"/>
            <a:ext cx="11489100" cy="4259263"/>
          </a:xfrm>
        </p:spPr>
        <p:txBody>
          <a:bodyPr/>
          <a:lstStyle/>
          <a:p>
            <a:pPr eaLnBrk="1"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rPr>
              <a:t>三、性压抑</a:t>
            </a:r>
            <a:endParaRPr lang="en-US" altLang="zh-CN" b="1" dirty="0">
              <a:solidFill>
                <a:srgbClr val="127FB8"/>
              </a:solidFill>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en-US" altLang="zh-CN" sz="2400" b="1" dirty="0">
                <a:latin typeface="微软雅黑" panose="020B0503020204020204" pitchFamily="34" charset="-122"/>
                <a:ea typeface="微软雅黑" panose="020B0503020204020204" pitchFamily="34" charset="-122"/>
              </a:rPr>
              <a:t>2.如何面对性压抑</a:t>
            </a:r>
            <a:r>
              <a:rPr lang="zh-CN" altLang="en-US" sz="2400" b="1" dirty="0">
                <a:latin typeface="微软雅黑" panose="020B0503020204020204" pitchFamily="34" charset="-122"/>
                <a:ea typeface="微软雅黑" panose="020B0503020204020204" pitchFamily="34" charset="-122"/>
              </a:rPr>
              <a:t>：</a:t>
            </a:r>
            <a:endParaRPr lang="en-US" altLang="zh-CN" sz="2400" b="1" dirty="0">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）首先，做好性教育。</a:t>
            </a:r>
            <a:endParaRPr lang="zh-CN" altLang="en-US" sz="2400" b="1" dirty="0">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）其次，要学会性转移。</a:t>
            </a:r>
            <a:endParaRPr lang="zh-CN" altLang="en-US" sz="2400" b="1" dirty="0">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）最后，要让性升华。</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文本占位符 37890"/>
          <p:cNvSpPr>
            <a:spLocks noGrp="1"/>
          </p:cNvSpPr>
          <p:nvPr>
            <p:ph type="body" idx="4294967295"/>
          </p:nvPr>
        </p:nvSpPr>
        <p:spPr>
          <a:xfrm>
            <a:off x="360000" y="720000"/>
            <a:ext cx="11654200" cy="5429250"/>
          </a:xfrm>
        </p:spPr>
        <p:txBody>
          <a:bodyPr/>
          <a:lstStyle/>
          <a:p>
            <a:pPr eaLnBrk="1"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rPr>
              <a:t>四、性幻想</a:t>
            </a:r>
            <a:endParaRPr lang="en-US" altLang="zh-CN" b="1" noProof="1">
              <a:solidFill>
                <a:srgbClr val="127FB8"/>
              </a:solidFill>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zh-CN" sz="2400" b="1" noProof="1">
                <a:latin typeface="微软雅黑" panose="020B0503020204020204" pitchFamily="34" charset="-122"/>
                <a:ea typeface="微软雅黑" panose="020B0503020204020204" pitchFamily="34" charset="-122"/>
              </a:rPr>
              <a:t>1.</a:t>
            </a:r>
            <a:r>
              <a:rPr lang="zh-CN" altLang="en-US" sz="2400" b="1" noProof="1">
                <a:latin typeface="微软雅黑" panose="020B0503020204020204" pitchFamily="34" charset="-122"/>
                <a:ea typeface="微软雅黑" panose="020B0503020204020204" pitchFamily="34" charset="-122"/>
              </a:rPr>
              <a:t>性幻想的界定：</a:t>
            </a:r>
            <a:r>
              <a:rPr lang="zh-CN" altLang="en-US" sz="2400" noProof="1">
                <a:latin typeface="微软雅黑" panose="020B0503020204020204" pitchFamily="34" charset="-122"/>
                <a:ea typeface="微软雅黑" panose="020B0503020204020204" pitchFamily="34" charset="-122"/>
              </a:rPr>
              <a:t>又称性爱的白日梦，是人类最常见的性现象之一。通过联想异性的形象、特别是异性的性特征、性表现外露的部分、一些性情景及在已有性感的经验基础上编织出符合自己性审美的性爱对象而产生。</a:t>
            </a:r>
            <a:endParaRPr lang="en-US" altLang="zh-CN" sz="2400" noProof="1">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rPr>
              <a:t>一般而言，当性幻想没有构成实际行为，对他人并无任何实质性的伤害时，并不构成问题。但如果整天沉溺于性幻想，就会干扰自身的学习和工作，并影响正常的人际交往，从而对生理和心理发育造成危害，产生性心理障碍。</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占位符 37890"/>
          <p:cNvSpPr>
            <a:spLocks noGrp="1"/>
          </p:cNvSpPr>
          <p:nvPr>
            <p:ph type="body" idx="4294967295"/>
          </p:nvPr>
        </p:nvSpPr>
        <p:spPr>
          <a:xfrm>
            <a:off x="360000" y="720000"/>
            <a:ext cx="11514500" cy="5078413"/>
          </a:xfrm>
        </p:spPr>
        <p:txBody>
          <a:bodyPr/>
          <a:lstStyle/>
          <a:p>
            <a:pPr marL="0" indent="0" eaLnBrk="1" fontAlgn="auto"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rPr>
              <a:t>四、性幻想</a:t>
            </a:r>
            <a:endParaRPr lang="zh-CN" altLang="en-US" noProof="1">
              <a:solidFill>
                <a:srgbClr val="127FB8"/>
              </a:solidFill>
              <a:latin typeface="微软雅黑" panose="020B0503020204020204" pitchFamily="34" charset="-122"/>
              <a:ea typeface="微软雅黑" panose="020B0503020204020204" pitchFamily="34" charset="-122"/>
            </a:endParaRPr>
          </a:p>
          <a:p>
            <a:pPr marL="0" indent="624205" eaLnBrk="1" fontAlgn="auto" hangingPunct="1">
              <a:lnSpc>
                <a:spcPct val="150000"/>
              </a:lnSpc>
              <a:buFont typeface="Arial" panose="020B0604020202020204" pitchFamily="34" charset="0"/>
              <a:buNone/>
              <a:defRPr/>
            </a:pPr>
            <a:r>
              <a:rPr lang="en-US" altLang="zh-CN" sz="2400" b="1" noProof="1">
                <a:latin typeface="微软雅黑" panose="020B0503020204020204" pitchFamily="34" charset="-122"/>
                <a:ea typeface="微软雅黑" panose="020B0503020204020204" pitchFamily="34" charset="-122"/>
              </a:rPr>
              <a:t>2.如何正确认识和应对性幻想</a:t>
            </a:r>
            <a:endParaRPr lang="zh-CN" altLang="en-US" sz="2400" b="1" noProof="1">
              <a:latin typeface="微软雅黑" panose="020B0503020204020204" pitchFamily="34" charset="-122"/>
              <a:ea typeface="微软雅黑" panose="020B0503020204020204" pitchFamily="34" charset="-122"/>
            </a:endParaRPr>
          </a:p>
          <a:p>
            <a:pPr marL="0" indent="624205" eaLnBrk="1" fontAlgn="auto" hangingPunct="1">
              <a:lnSpc>
                <a:spcPct val="150000"/>
              </a:lnSpc>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rPr>
              <a:t>（</a:t>
            </a:r>
            <a:r>
              <a:rPr lang="en-US" altLang="zh-CN" sz="2400" noProof="1">
                <a:latin typeface="微软雅黑" panose="020B0503020204020204" pitchFamily="34" charset="-122"/>
                <a:ea typeface="微软雅黑" panose="020B0503020204020204" pitchFamily="34" charset="-122"/>
              </a:rPr>
              <a:t>1</a:t>
            </a:r>
            <a:r>
              <a:rPr lang="zh-CN" altLang="en-US" sz="2400" noProof="1">
                <a:latin typeface="微软雅黑" panose="020B0503020204020204" pitchFamily="34" charset="-122"/>
                <a:ea typeface="微软雅黑" panose="020B0503020204020204" pitchFamily="34" charset="-122"/>
              </a:rPr>
              <a:t>）性幻想不是心理疾病</a:t>
            </a:r>
          </a:p>
          <a:p>
            <a:pPr marL="0" indent="624205" eaLnBrk="1" fontAlgn="auto" hangingPunct="1">
              <a:lnSpc>
                <a:spcPct val="150000"/>
              </a:lnSpc>
              <a:buFont typeface="Arial" panose="020B0604020202020204" pitchFamily="34" charset="0"/>
              <a:buNone/>
              <a:defRPr/>
            </a:pPr>
            <a:r>
              <a:rPr lang="zh-CN" altLang="en-US" sz="2400" noProof="1">
                <a:latin typeface="微软雅黑" panose="020B0503020204020204" pitchFamily="34" charset="-122"/>
                <a:ea typeface="微软雅黑" panose="020B0503020204020204" pitchFamily="34" charset="-122"/>
              </a:rPr>
              <a:t>（</a:t>
            </a:r>
            <a:r>
              <a:rPr lang="en-US" altLang="zh-CN" sz="2400" noProof="1">
                <a:latin typeface="微软雅黑" panose="020B0503020204020204" pitchFamily="34" charset="-122"/>
                <a:ea typeface="微软雅黑" panose="020B0503020204020204" pitchFamily="34" charset="-122"/>
              </a:rPr>
              <a:t>2</a:t>
            </a:r>
            <a:r>
              <a:rPr lang="zh-CN" altLang="en-US" sz="2400" noProof="1">
                <a:latin typeface="微软雅黑" panose="020B0503020204020204" pitchFamily="34" charset="-122"/>
                <a:ea typeface="微软雅黑" panose="020B0503020204020204" pitchFamily="34" charset="-122"/>
              </a:rPr>
              <a:t>）适度的性幻想有益于身心健康 </a:t>
            </a: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文本占位符 37890"/>
          <p:cNvSpPr>
            <a:spLocks noGrp="1" noChangeArrowheads="1"/>
          </p:cNvSpPr>
          <p:nvPr>
            <p:ph type="body" idx="4294967295"/>
          </p:nvPr>
        </p:nvSpPr>
        <p:spPr>
          <a:xfrm>
            <a:off x="360000" y="720000"/>
            <a:ext cx="11527200" cy="5401400"/>
          </a:xfrm>
        </p:spPr>
        <p:txBody>
          <a:bodyPr/>
          <a:lstStyle/>
          <a:p>
            <a:pPr eaLnBrk="1" hangingPunct="1">
              <a:lnSpc>
                <a:spcPct val="150000"/>
              </a:lnSpc>
              <a:buFont typeface="Arial" panose="020B0604020202020204" pitchFamily="34" charset="0"/>
              <a:buNone/>
              <a:defRPr/>
            </a:pPr>
            <a:r>
              <a:rPr lang="zh-CN" altLang="en-US" b="1" dirty="0">
                <a:solidFill>
                  <a:srgbClr val="127FB8"/>
                </a:solidFill>
                <a:latin typeface="微软雅黑" panose="020B0503020204020204" pitchFamily="34" charset="-122"/>
                <a:ea typeface="微软雅黑" panose="020B0503020204020204" pitchFamily="34" charset="-122"/>
                <a:sym typeface="等线" panose="02010600030101010101" charset="-122"/>
              </a:rPr>
              <a:t>五、性梦 </a:t>
            </a:r>
            <a:endParaRPr lang="en-US" altLang="zh-CN" b="1" dirty="0">
              <a:solidFill>
                <a:srgbClr val="127FB8"/>
              </a:solidFill>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性梦是指在睡眠中出现的带有各种性内容色彩的景象，这也是青春期性成熟后出现的正常的心理、生理现象，在大学生中普遍存在。 </a:t>
            </a:r>
          </a:p>
          <a:p>
            <a:pPr marL="0" indent="624205" eaLnBrk="1" hangingPunct="1">
              <a:lnSpc>
                <a:spcPct val="150000"/>
              </a:lnSpc>
              <a:buFont typeface="Arial" panose="020B0604020202020204" pitchFamily="34" charset="0"/>
              <a:buNone/>
              <a:defRPr/>
            </a:pPr>
            <a:r>
              <a:rPr lang="en-US" altLang="zh-CN" sz="2400" b="1" dirty="0">
                <a:latin typeface="微软雅黑" panose="020B0503020204020204" pitchFamily="34" charset="-122"/>
                <a:ea typeface="微软雅黑" panose="020B0503020204020204" pitchFamily="34" charset="-122"/>
              </a:rPr>
              <a:t>2.如何正确对待性梦？</a:t>
            </a: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a:t>
            </a:r>
            <a:r>
              <a:rPr lang="en-US" altLang="zh-CN" sz="2400" dirty="0" err="1">
                <a:latin typeface="微软雅黑" panose="020B0503020204020204" pitchFamily="34" charset="-122"/>
                <a:ea typeface="微软雅黑" panose="020B0503020204020204" pitchFamily="34" charset="-122"/>
              </a:rPr>
              <a:t>摆正态度</a:t>
            </a:r>
            <a:endParaRPr lang="en-US" altLang="zh-CN" sz="2400" dirty="0">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a:t>
            </a:r>
            <a:r>
              <a:rPr lang="en-US" altLang="zh-CN" sz="2400" dirty="0" err="1">
                <a:latin typeface="微软雅黑" panose="020B0503020204020204" pitchFamily="34" charset="-122"/>
                <a:ea typeface="微软雅黑" panose="020B0503020204020204" pitchFamily="34" charset="-122"/>
              </a:rPr>
              <a:t>不要过分压抑性幻想</a:t>
            </a:r>
            <a:endParaRPr lang="en-US" altLang="zh-CN" sz="2400" dirty="0">
              <a:solidFill>
                <a:srgbClr val="FF0000"/>
              </a:solidFill>
              <a:latin typeface="微软雅黑" panose="020B0503020204020204" pitchFamily="34" charset="-122"/>
              <a:ea typeface="微软雅黑" panose="020B0503020204020204" pitchFamily="34" charset="-122"/>
            </a:endParaRPr>
          </a:p>
          <a:p>
            <a:pPr marL="0" indent="624205" eaLnBrk="1" hangingPunct="1">
              <a:lnSpc>
                <a:spcPct val="150000"/>
              </a:lnSpc>
              <a:buFont typeface="Arial" panose="020B0604020202020204" pitchFamily="34" charset="0"/>
              <a:buNone/>
              <a:defRPr/>
            </a:pPr>
            <a:r>
              <a:rPr lang="en-US" altLang="zh-CN" sz="2400" b="1" dirty="0" err="1">
                <a:solidFill>
                  <a:srgbClr val="127FB8"/>
                </a:solidFill>
                <a:latin typeface="微软雅黑" panose="020B0503020204020204" pitchFamily="34" charset="-122"/>
                <a:ea typeface="微软雅黑" panose="020B0503020204020204" pitchFamily="34" charset="-122"/>
              </a:rPr>
              <a:t>谈谈你曾有过哪些性心理困惑</a:t>
            </a:r>
            <a:r>
              <a:rPr lang="en-US" altLang="zh-CN" sz="2400" b="1" dirty="0">
                <a:solidFill>
                  <a:srgbClr val="127FB8"/>
                </a:solidFill>
                <a:latin typeface="微软雅黑" panose="020B0503020204020204" pitchFamily="34" charset="-122"/>
                <a:ea typeface="微软雅黑" panose="020B0503020204020204" pitchFamily="34" charset="-122"/>
              </a:rPr>
              <a:t>？</a:t>
            </a:r>
            <a:r>
              <a:rPr lang="en-US" altLang="zh-CN" sz="2400" b="1" dirty="0" err="1">
                <a:solidFill>
                  <a:srgbClr val="127FB8"/>
                </a:solidFill>
                <a:latin typeface="微软雅黑" panose="020B0503020204020204" pitchFamily="34" charset="-122"/>
                <a:ea typeface="微软雅黑" panose="020B0503020204020204" pitchFamily="34" charset="-122"/>
              </a:rPr>
              <a:t>你是如何应对的</a:t>
            </a:r>
            <a:r>
              <a:rPr lang="en-US" altLang="zh-CN" sz="2400" b="1" dirty="0">
                <a:solidFill>
                  <a:srgbClr val="127FB8"/>
                </a:solidFill>
                <a:latin typeface="微软雅黑" panose="020B0503020204020204" pitchFamily="34" charset="-122"/>
                <a:ea typeface="微软雅黑" panose="020B0503020204020204" pitchFamily="34" charset="-122"/>
              </a:rPr>
              <a:t>？</a:t>
            </a:r>
          </a:p>
          <a:p>
            <a:pPr marL="0" indent="624205" eaLnBrk="1" hangingPunct="1">
              <a:lnSpc>
                <a:spcPct val="150000"/>
              </a:lnSpc>
              <a:buFont typeface="Arial" panose="020B0604020202020204" pitchFamily="34" charset="0"/>
              <a:buNone/>
              <a:defRPr/>
            </a:pPr>
            <a:r>
              <a:rPr lang="en-US" altLang="zh-CN" sz="2400" b="1" dirty="0" err="1">
                <a:solidFill>
                  <a:srgbClr val="127FB8"/>
                </a:solidFill>
                <a:latin typeface="微软雅黑" panose="020B0503020204020204" pitchFamily="34" charset="-122"/>
                <a:ea typeface="微软雅黑" panose="020B0503020204020204" pitchFamily="34" charset="-122"/>
              </a:rPr>
              <a:t>试评价你和你周围的同学当前的性心理状态</a:t>
            </a:r>
            <a:r>
              <a:rPr lang="en-US" altLang="zh-CN" sz="2400" b="1" dirty="0">
                <a:solidFill>
                  <a:srgbClr val="127FB8"/>
                </a:solidFill>
                <a:latin typeface="微软雅黑" panose="020B0503020204020204" pitchFamily="34" charset="-122"/>
                <a:ea typeface="微软雅黑" panose="020B0503020204020204" pitchFamily="34" charset="-122"/>
              </a:rPr>
              <a:t>。</a:t>
            </a: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矩形 15"/>
          <p:cNvSpPr>
            <a:spLocks noChangeArrowheads="1"/>
          </p:cNvSpPr>
          <p:nvPr/>
        </p:nvSpPr>
        <p:spPr bwMode="auto">
          <a:xfrm>
            <a:off x="0" y="3043238"/>
            <a:ext cx="12192000" cy="706755"/>
          </a:xfrm>
          <a:prstGeom prst="rect">
            <a:avLst/>
          </a:prstGeom>
          <a:noFill/>
          <a:ln w="9525">
            <a:noFill/>
            <a:miter lim="800000"/>
          </a:ln>
        </p:spPr>
        <p:txBody>
          <a:bodyPr>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第四节  大学生健康恋爱观的培养 </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616100" cy="3508653"/>
          </a:xfrm>
          <a:prstGeom prst="rect">
            <a:avLst/>
          </a:prstGeom>
          <a:noFill/>
          <a:ln w="9525">
            <a:noFill/>
          </a:ln>
        </p:spPr>
        <p:txBody>
          <a:bodyPr wrap="square">
            <a:spAutoFit/>
          </a:bodyPr>
          <a:lstStyle/>
          <a:p>
            <a:pPr>
              <a:lnSpc>
                <a:spcPct val="150000"/>
              </a:lnSpc>
            </a:pPr>
            <a:r>
              <a:rPr sz="2800" b="1" dirty="0">
                <a:solidFill>
                  <a:srgbClr val="127FB8"/>
                </a:solidFill>
                <a:latin typeface="微软雅黑" panose="020B0503020204020204" pitchFamily="34" charset="-122"/>
                <a:ea typeface="微软雅黑" panose="020B0503020204020204" pitchFamily="34" charset="-122"/>
              </a:rPr>
              <a:t>一、提高自我心理成熟</a:t>
            </a:r>
            <a:endParaRPr lang="zh-CN" altLang="en-US" sz="2800" b="1" dirty="0">
              <a:solidFill>
                <a:srgbClr val="127FB8"/>
              </a:solidFill>
              <a:latin typeface="微软雅黑" panose="020B0503020204020204" pitchFamily="34" charset="-122"/>
              <a:ea typeface="微软雅黑" panose="020B0503020204020204" pitchFamily="34" charset="-122"/>
            </a:endParaRPr>
          </a:p>
          <a:p>
            <a:pPr indent="624205" algn="l">
              <a:lnSpc>
                <a:spcPct val="150000"/>
              </a:lnSpc>
              <a:buClrTx/>
              <a:buSzTx/>
              <a:buNone/>
            </a:pPr>
            <a:r>
              <a:rPr sz="2400" dirty="0">
                <a:latin typeface="微软雅黑" panose="020B0503020204020204" pitchFamily="34" charset="-122"/>
                <a:ea typeface="微软雅黑" panose="020B0503020204020204" pitchFamily="34" charset="-122"/>
              </a:rPr>
              <a:t>心理成熟的表现是多种多样的。单就恋爱而言，成熟性的主要表现为：</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1.具有确定的人生观、价值观和恰当的择偶标准  </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2.具备独立的人格，健全的理性  </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3.能体察、关怀、与尊重他人  </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4.把恋爱看作人格再造的契机  </a:t>
            </a:r>
            <a:endParaRPr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654200" cy="5170646"/>
          </a:xfrm>
          <a:prstGeom prst="rect">
            <a:avLst/>
          </a:prstGeom>
          <a:noFill/>
          <a:ln w="9525">
            <a:noFill/>
          </a:ln>
        </p:spPr>
        <p:txBody>
          <a:bodyPr wrap="square">
            <a:spAutoFit/>
          </a:bodyPr>
          <a:lstStyle/>
          <a:p>
            <a:pPr>
              <a:lnSpc>
                <a:spcPct val="150000"/>
              </a:lnSpc>
            </a:pPr>
            <a:r>
              <a:rPr sz="2800" b="1" dirty="0">
                <a:solidFill>
                  <a:srgbClr val="127FB8"/>
                </a:solidFill>
                <a:latin typeface="微软雅黑" panose="020B0503020204020204" pitchFamily="34" charset="-122"/>
                <a:ea typeface="微软雅黑" panose="020B0503020204020204" pitchFamily="34" charset="-122"/>
              </a:rPr>
              <a:t>二、培养与异性交往的能力</a:t>
            </a:r>
            <a:endParaRPr lang="zh-CN" altLang="en-US" sz="2800" b="1" dirty="0">
              <a:solidFill>
                <a:srgbClr val="127FB8"/>
              </a:solidFill>
              <a:latin typeface="微软雅黑" panose="020B0503020204020204" pitchFamily="34" charset="-122"/>
              <a:ea typeface="微软雅黑" panose="020B0503020204020204" pitchFamily="34" charset="-122"/>
            </a:endParaRPr>
          </a:p>
          <a:p>
            <a:pPr indent="624205" algn="l">
              <a:lnSpc>
                <a:spcPct val="150000"/>
              </a:lnSpc>
              <a:buClrTx/>
              <a:buSzTx/>
              <a:buNone/>
            </a:pPr>
            <a:r>
              <a:rPr sz="2400" dirty="0">
                <a:latin typeface="微软雅黑" panose="020B0503020204020204" pitchFamily="34" charset="-122"/>
                <a:ea typeface="微软雅黑" panose="020B0503020204020204" pitchFamily="34" charset="-122"/>
              </a:rPr>
              <a:t>异性间的交往应该注意：</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1.不要有过强的目的性</a:t>
            </a:r>
            <a:r>
              <a:rPr sz="2400" dirty="0">
                <a:latin typeface="微软雅黑" panose="020B0503020204020204" pitchFamily="34" charset="-122"/>
                <a:ea typeface="微软雅黑" panose="020B0503020204020204" pitchFamily="34" charset="-122"/>
              </a:rPr>
              <a:t>  在这种交往中我们应该排除过强的目的性和功利色彩，只有如此，才能轻松、自然地展示真实自我。</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2.注意交往的范围、间距</a:t>
            </a:r>
            <a:r>
              <a:rPr sz="2400" dirty="0">
                <a:latin typeface="微软雅黑" panose="020B0503020204020204" pitchFamily="34" charset="-122"/>
                <a:ea typeface="微软雅黑" panose="020B0503020204020204" pitchFamily="34" charset="-122"/>
              </a:rPr>
              <a:t>  异性交往应该有一个广泛的友爱圈，如没有对某一对象萌发爱意，都应注意交往的距离和频率。</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3.注意交往的场所、分寸 </a:t>
            </a:r>
            <a:r>
              <a:rPr sz="2400" dirty="0">
                <a:latin typeface="微软雅黑" panose="020B0503020204020204" pitchFamily="34" charset="-122"/>
                <a:ea typeface="微软雅黑" panose="020B0503020204020204" pitchFamily="34" charset="-122"/>
              </a:rPr>
              <a:t> 异性交往有敏感的地域，所以要注意交往的场所、分寸。如果不想谈恋爱，就不要轻易接受某个异性单独相处的邀请，更不要与某个异性在电影院、公园和酒吧等能引起性浪漫幻想的场所单独相处。</a:t>
            </a: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603400" cy="4616648"/>
          </a:xfrm>
          <a:prstGeom prst="rect">
            <a:avLst/>
          </a:prstGeom>
          <a:noFill/>
          <a:ln w="9525">
            <a:noFill/>
          </a:ln>
        </p:spPr>
        <p:txBody>
          <a:bodyPr wrap="square">
            <a:spAutoFit/>
          </a:bodyPr>
          <a:lstStyle/>
          <a:p>
            <a:pPr>
              <a:lnSpc>
                <a:spcPct val="150000"/>
              </a:lnSpc>
            </a:pPr>
            <a:r>
              <a:rPr sz="2800" b="1" dirty="0">
                <a:solidFill>
                  <a:srgbClr val="127FB8"/>
                </a:solidFill>
                <a:latin typeface="微软雅黑" panose="020B0503020204020204" pitchFamily="34" charset="-122"/>
                <a:ea typeface="微软雅黑" panose="020B0503020204020204" pitchFamily="34" charset="-122"/>
              </a:rPr>
              <a:t>三、完善自我爱的能力</a:t>
            </a:r>
            <a:endParaRPr lang="zh-CN" altLang="en-US" sz="2800" b="1" dirty="0">
              <a:solidFill>
                <a:srgbClr val="127FB8"/>
              </a:solidFill>
              <a:latin typeface="微软雅黑" panose="020B0503020204020204" pitchFamily="34" charset="-122"/>
              <a:ea typeface="微软雅黑" panose="020B0503020204020204" pitchFamily="34" charset="-122"/>
            </a:endParaRPr>
          </a:p>
          <a:p>
            <a:pPr indent="624205" algn="l">
              <a:lnSpc>
                <a:spcPct val="150000"/>
              </a:lnSpc>
              <a:buClrTx/>
              <a:buSzTx/>
              <a:buNone/>
            </a:pPr>
            <a:r>
              <a:rPr sz="2400" dirty="0">
                <a:latin typeface="微软雅黑" panose="020B0503020204020204" pitchFamily="34" charset="-122"/>
                <a:ea typeface="微软雅黑" panose="020B0503020204020204" pitchFamily="34" charset="-122"/>
              </a:rPr>
              <a:t>爱的能力实际上是一种综合的素质，爱的过程中体现出的多方面的能力准备。心理学专家提出以下几方面爱的能力的提高是必要的：</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1.表达爱的能力</a:t>
            </a:r>
            <a:r>
              <a:rPr sz="2400" dirty="0">
                <a:latin typeface="微软雅黑" panose="020B0503020204020204" pitchFamily="34" charset="-122"/>
                <a:ea typeface="微软雅黑" panose="020B0503020204020204" pitchFamily="34" charset="-122"/>
              </a:rPr>
              <a:t>  表达爱需要勇气和信心。很多大学生苦恼于不知如何表达自己的爱，从而错失爱情。</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2.接受爱的能力</a:t>
            </a:r>
            <a:r>
              <a:rPr sz="2400" dirty="0">
                <a:latin typeface="微软雅黑" panose="020B0503020204020204" pitchFamily="34" charset="-122"/>
                <a:ea typeface="微软雅黑" panose="020B0503020204020204" pitchFamily="34" charset="-122"/>
              </a:rPr>
              <a:t>  当期望的爱来到了身边能否勇敢地正确地接受也是爱的能力的表现。有的大学生当面对别人向自己表达爱时不知所措，明明心理喜欢可表达方式却让对方误解。</a:t>
            </a: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1" y="720000"/>
            <a:ext cx="11590700" cy="4708981"/>
          </a:xfrm>
          <a:prstGeom prst="rect">
            <a:avLst/>
          </a:prstGeom>
          <a:noFill/>
          <a:ln w="9525">
            <a:noFill/>
          </a:ln>
        </p:spPr>
        <p:txBody>
          <a:bodyPr wrap="square">
            <a:spAutoFit/>
          </a:bodyPr>
          <a:lstStyle/>
          <a:p>
            <a:pPr>
              <a:lnSpc>
                <a:spcPct val="150000"/>
              </a:lnSpc>
            </a:pPr>
            <a:r>
              <a:rPr sz="2800" b="1" dirty="0">
                <a:solidFill>
                  <a:srgbClr val="127FB8"/>
                </a:solidFill>
                <a:latin typeface="微软雅黑" panose="020B0503020204020204" pitchFamily="34" charset="-122"/>
                <a:ea typeface="微软雅黑" panose="020B0503020204020204" pitchFamily="34" charset="-122"/>
              </a:rPr>
              <a:t>三、完善自我爱的能力</a:t>
            </a:r>
            <a:endParaRPr sz="2800" dirty="0">
              <a:solidFill>
                <a:srgbClr val="127FB8"/>
              </a:solidFill>
              <a:latin typeface="微软雅黑" panose="020B0503020204020204" pitchFamily="34" charset="-122"/>
              <a:ea typeface="微软雅黑" panose="020B0503020204020204" pitchFamily="34" charset="-122"/>
            </a:endParaRP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3.拒绝爱的能力</a:t>
            </a:r>
            <a:r>
              <a:rPr sz="2400" dirty="0">
                <a:latin typeface="微软雅黑" panose="020B0503020204020204" pitchFamily="34" charset="-122"/>
                <a:ea typeface="微软雅黑" panose="020B0503020204020204" pitchFamily="34" charset="-122"/>
              </a:rPr>
              <a:t>  有爱的能力的人不是对爱来者不拒，或者对方不是自己所爱就简单地拒之千里，真正具备爱的能力也需要对不是自己想要的爱有合理恰当的拒绝。</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4.鉴别爱的能力</a:t>
            </a:r>
            <a:r>
              <a:rPr sz="2400" dirty="0">
                <a:latin typeface="微软雅黑" panose="020B0503020204020204" pitchFamily="34" charset="-122"/>
                <a:ea typeface="微软雅黑" panose="020B0503020204020204" pitchFamily="34" charset="-122"/>
              </a:rPr>
              <a:t>  鉴别爱是指能较好地分清什么是好感、喜欢和爱情。有鉴别爱的能力的人，是自信并尊重别人的人，会自然地与别人交往，会用不同的行为方式区别不同的感情。</a:t>
            </a:r>
          </a:p>
          <a:p>
            <a:pPr indent="624205" algn="l">
              <a:lnSpc>
                <a:spcPct val="150000"/>
              </a:lnSpc>
              <a:buClrTx/>
              <a:buSzTx/>
              <a:buNone/>
            </a:pPr>
            <a:r>
              <a:rPr lang="en-US" altLang="zh-CN" sz="2400" b="1" dirty="0">
                <a:latin typeface="微软雅黑" panose="020B0503020204020204" pitchFamily="34" charset="-122"/>
                <a:ea typeface="微软雅黑" panose="020B0503020204020204" pitchFamily="34" charset="-122"/>
              </a:rPr>
              <a:t>5.持续爱的能力 </a:t>
            </a:r>
            <a:r>
              <a:rPr sz="2400" dirty="0">
                <a:latin typeface="微软雅黑" panose="020B0503020204020204" pitchFamily="34" charset="-122"/>
                <a:ea typeface="微软雅黑" panose="020B0503020204020204" pitchFamily="34" charset="-122"/>
              </a:rPr>
              <a:t> 爱需要双方真正地关心对方，理解对方的内心世界，以对方的快乐为自己的快乐。要保持爱情的长久，需要爱的智慧和持之以恒的奉献。</a:t>
            </a: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580390" y="1623840"/>
            <a:ext cx="11113135" cy="3905043"/>
          </a:xfrm>
          <a:prstGeom prst="rect">
            <a:avLst/>
          </a:prstGeom>
          <a:noFill/>
          <a:ln w="9525">
            <a:noFill/>
          </a:ln>
        </p:spPr>
        <p:txBody>
          <a:bodyPr wrap="square">
            <a:spAutoFit/>
          </a:bodyPr>
          <a:lstStyle/>
          <a:p>
            <a:pPr indent="6242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 斯滕伯格认为，爱情包括三种成份：亲密、激情及承诺。</a:t>
            </a:r>
          </a:p>
          <a:p>
            <a:pPr indent="6242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2</a:t>
            </a:r>
            <a:r>
              <a:rPr lang="zh-CN" altLang="en-US" sz="2400" b="1" dirty="0">
                <a:solidFill>
                  <a:srgbClr val="5562AC"/>
                </a:solidFill>
                <a:latin typeface="微软雅黑" panose="020B0503020204020204" pitchFamily="34" charset="-122"/>
                <a:ea typeface="微软雅黑" panose="020B0503020204020204" pitchFamily="34" charset="-122"/>
              </a:rPr>
              <a:t>. 恋爱意味着让两个人的生活圈开始有重叠部分。两个人既有各自独立的生活领域，也有着共同的部分。了解恋爱中男女的差异对于经营爱情非常重要。</a:t>
            </a:r>
          </a:p>
          <a:p>
            <a:pPr indent="624205" algn="l">
              <a:lnSpc>
                <a:spcPct val="150000"/>
              </a:lnSpc>
              <a:buClrTx/>
              <a:buSzTx/>
              <a:buNone/>
            </a:pPr>
            <a:r>
              <a:rPr lang="en-US" altLang="zh-CN" sz="2400" b="1" dirty="0">
                <a:solidFill>
                  <a:srgbClr val="127FB8"/>
                </a:solidFill>
                <a:latin typeface="微软雅黑" panose="020B0503020204020204" pitchFamily="34" charset="-122"/>
                <a:ea typeface="微软雅黑" panose="020B0503020204020204" pitchFamily="34" charset="-122"/>
              </a:rPr>
              <a:t>3.大学生爱情的产生和发展，大致要经过好感、爱慕和相爱等步骤</a:t>
            </a:r>
            <a:r>
              <a:rPr lang="zh-CN" altLang="en-US" sz="2400" b="1" dirty="0">
                <a:solidFill>
                  <a:srgbClr val="127FB8"/>
                </a:solidFill>
                <a:latin typeface="微软雅黑" panose="020B0503020204020204" pitchFamily="34" charset="-122"/>
                <a:ea typeface="微软雅黑" panose="020B0503020204020204" pitchFamily="34" charset="-122"/>
              </a:rPr>
              <a:t>。</a:t>
            </a:r>
            <a:r>
              <a:rPr lang="en-US" altLang="zh-CN" sz="2400" b="1" dirty="0">
                <a:solidFill>
                  <a:srgbClr val="127FB8"/>
                </a:solidFill>
                <a:latin typeface="微软雅黑" panose="020B0503020204020204" pitchFamily="34" charset="-122"/>
                <a:ea typeface="微软雅黑" panose="020B0503020204020204" pitchFamily="34" charset="-122"/>
                <a:sym typeface="+mn-ea"/>
              </a:rPr>
              <a:t>恋爱行为公开化、注重恋爱过程、重视恋爱的形式和恋爱观念开放</a:t>
            </a:r>
            <a:r>
              <a:rPr lang="zh-CN" altLang="en-US" sz="2400" b="1" dirty="0">
                <a:solidFill>
                  <a:srgbClr val="127FB8"/>
                </a:solidFill>
                <a:latin typeface="微软雅黑" panose="020B0503020204020204" pitchFamily="34" charset="-122"/>
                <a:ea typeface="微软雅黑" panose="020B0503020204020204" pitchFamily="34" charset="-122"/>
                <a:sym typeface="+mn-ea"/>
              </a:rPr>
              <a:t>是大学生恋爱的特点</a:t>
            </a:r>
            <a:r>
              <a:rPr lang="en-US" altLang="zh-CN" sz="2400" b="1" dirty="0">
                <a:solidFill>
                  <a:srgbClr val="127FB8"/>
                </a:solidFill>
                <a:latin typeface="微软雅黑" panose="020B0503020204020204" pitchFamily="34" charset="-122"/>
                <a:ea typeface="微软雅黑" panose="020B0503020204020204" pitchFamily="34" charset="-122"/>
                <a:sym typeface="+mn-ea"/>
              </a:rPr>
              <a:t> </a:t>
            </a:r>
            <a:r>
              <a:rPr lang="zh-CN" altLang="en-US" sz="2400" b="1" dirty="0">
                <a:solidFill>
                  <a:srgbClr val="127FB8"/>
                </a:solidFill>
                <a:latin typeface="微软雅黑" panose="020B0503020204020204" pitchFamily="34" charset="-122"/>
                <a:ea typeface="微软雅黑" panose="020B0503020204020204" pitchFamily="34" charset="-122"/>
                <a:sym typeface="+mn-ea"/>
              </a:rPr>
              <a:t>。且恋爱对大学生的影响具有双重性。因此，大学生要树立正确的恋爱观，才能使爱情成为奋发向上的力量。</a:t>
            </a: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580390" y="1530611"/>
            <a:ext cx="11113135" cy="4523105"/>
          </a:xfrm>
          <a:prstGeom prst="rect">
            <a:avLst/>
          </a:prstGeom>
          <a:noFill/>
          <a:ln w="9525">
            <a:noFill/>
          </a:ln>
        </p:spPr>
        <p:txBody>
          <a:bodyPr wrap="square">
            <a:spAutoFit/>
          </a:bodyPr>
          <a:lstStyle/>
          <a:p>
            <a:pPr indent="6242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sym typeface="+mn-ea"/>
              </a:rPr>
              <a:t>4.</a:t>
            </a:r>
            <a:r>
              <a:rPr lang="zh-CN" altLang="en-US" sz="2400" b="1" dirty="0">
                <a:solidFill>
                  <a:srgbClr val="127FB8"/>
                </a:solidFill>
                <a:latin typeface="微软雅黑" panose="020B0503020204020204" pitchFamily="34" charset="-122"/>
                <a:ea typeface="微软雅黑" panose="020B0503020204020204" pitchFamily="34" charset="-122"/>
                <a:sym typeface="+mn-ea"/>
              </a:rPr>
              <a:t>大学生的性心理的发展可分为异性疏远期、异性接近期、异性恋爱期三个阶段。</a:t>
            </a:r>
            <a:endParaRPr lang="zh-CN" altLang="en-US" sz="24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sym typeface="+mn-ea"/>
              </a:rPr>
              <a:t>5.</a:t>
            </a:r>
            <a:r>
              <a:rPr lang="zh-CN" altLang="en-US" sz="2400" b="1" dirty="0">
                <a:solidFill>
                  <a:srgbClr val="5562AC"/>
                </a:solidFill>
                <a:latin typeface="微软雅黑" panose="020B0503020204020204" pitchFamily="34" charset="-122"/>
                <a:ea typeface="微软雅黑" panose="020B0503020204020204" pitchFamily="34" charset="-122"/>
                <a:sym typeface="+mn-ea"/>
              </a:rPr>
              <a:t>大学生的性心理特征包括本能性和朦胧性；强烈性、隐蔽性和文饰性；动荡性和压抑性；性别差异性等。</a:t>
            </a:r>
            <a:endParaRPr lang="zh-CN" altLang="en-US" sz="2400" b="1" dirty="0">
              <a:solidFill>
                <a:srgbClr val="5562AC"/>
              </a:solidFill>
              <a:latin typeface="微软雅黑" panose="020B0503020204020204" pitchFamily="34" charset="-122"/>
              <a:ea typeface="微软雅黑" panose="020B0503020204020204" pitchFamily="34" charset="-122"/>
            </a:endParaRPr>
          </a:p>
          <a:p>
            <a:pPr indent="6242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sym typeface="+mn-ea"/>
              </a:rPr>
              <a:t>6.</a:t>
            </a:r>
            <a:r>
              <a:rPr lang="zh-CN" altLang="en-US" sz="2400" b="1" dirty="0">
                <a:solidFill>
                  <a:srgbClr val="127FB8"/>
                </a:solidFill>
                <a:latin typeface="微软雅黑" panose="020B0503020204020204" pitchFamily="34" charset="-122"/>
                <a:ea typeface="微软雅黑" panose="020B0503020204020204" pitchFamily="34" charset="-122"/>
                <a:sym typeface="+mn-ea"/>
              </a:rPr>
              <a:t>大学生常见的性困惑常常与性生理、性角色、性压抑、性幻想、性梦等有关</a:t>
            </a:r>
          </a:p>
          <a:p>
            <a:pPr indent="624205" algn="l">
              <a:lnSpc>
                <a:spcPct val="150000"/>
              </a:lnSpc>
              <a:buClrTx/>
              <a:buSzTx/>
              <a:buNone/>
            </a:pPr>
            <a:r>
              <a:rPr lang="en-US" altLang="zh-CN" sz="2400" b="1" dirty="0">
                <a:solidFill>
                  <a:srgbClr val="5562AC"/>
                </a:solidFill>
                <a:latin typeface="微软雅黑" panose="020B0503020204020204" pitchFamily="34" charset="-122"/>
                <a:ea typeface="微软雅黑" panose="020B0503020204020204" pitchFamily="34" charset="-122"/>
                <a:sym typeface="+mn-ea"/>
              </a:rPr>
              <a:t>7.</a:t>
            </a:r>
            <a:r>
              <a:rPr lang="zh-CN" altLang="en-US" sz="2400" b="1" dirty="0">
                <a:solidFill>
                  <a:srgbClr val="5562AC"/>
                </a:solidFill>
                <a:latin typeface="微软雅黑" panose="020B0503020204020204" pitchFamily="34" charset="-122"/>
                <a:ea typeface="微软雅黑" panose="020B0503020204020204" pitchFamily="34" charset="-122"/>
                <a:sym typeface="+mn-ea"/>
              </a:rPr>
              <a:t>如何培养大学生爱的能力是促进大学生树立正确恋爱观的关键。大学生要提高自我心理成熟、培养与异性交往的能力和完善自我爱的能力。</a:t>
            </a: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7</TotalTime>
  <Words>2090</Words>
  <Application>Microsoft Office PowerPoint</Application>
  <PresentationFormat>宽屏</PresentationFormat>
  <Paragraphs>174</Paragraphs>
  <Slides>35</Slides>
  <Notes>0</Notes>
  <HiddenSlides>0</HiddenSlides>
  <MMClips>0</MMClips>
  <ScaleCrop>false</ScaleCrop>
  <HeadingPairs>
    <vt:vector size="6" baseType="variant">
      <vt:variant>
        <vt:lpstr>已用的字体</vt:lpstr>
      </vt:variant>
      <vt:variant>
        <vt:i4>6</vt:i4>
      </vt:variant>
      <vt:variant>
        <vt:lpstr>主题</vt:lpstr>
      </vt:variant>
      <vt:variant>
        <vt:i4>7</vt:i4>
      </vt:variant>
      <vt:variant>
        <vt:lpstr>幻灯片标题</vt:lpstr>
      </vt:variant>
      <vt:variant>
        <vt:i4>35</vt:i4>
      </vt:variant>
    </vt:vector>
  </HeadingPairs>
  <TitlesOfParts>
    <vt:vector size="48" baseType="lpstr">
      <vt:lpstr>等线</vt:lpstr>
      <vt:lpstr>等线 Light</vt:lpstr>
      <vt:lpstr>宋体</vt:lpstr>
      <vt:lpstr>微软雅黑</vt:lpstr>
      <vt:lpstr>Arial</vt:lpstr>
      <vt:lpstr>Calibri</vt:lpstr>
      <vt:lpstr>Office 主题​​</vt:lpstr>
      <vt:lpstr>9_Office 主题​​</vt:lpstr>
      <vt:lpstr>10_Office 主题​​</vt:lpstr>
      <vt:lpstr>11_Office 主题​​</vt:lpstr>
      <vt:lpstr>12_Office 主题​​</vt:lpstr>
      <vt:lpstr>13_Office 主题​​</vt:lpstr>
      <vt:lpstr>14_Office 主题​​</vt:lpstr>
      <vt:lpstr>第十章  恋爱与心理健康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233</cp:revision>
  <dcterms:created xsi:type="dcterms:W3CDTF">2017-08-10T17:46:00Z</dcterms:created>
  <dcterms:modified xsi:type="dcterms:W3CDTF">2025-06-06T05:22:46Z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479B3B882A944B25B40899D8F3144D86_13</vt:lpwstr>
  </property>
</Properties>
</file>