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2" r:id="rId3"/>
    <p:sldMasterId id="2147483674" r:id="rId4"/>
  </p:sldMasterIdLst>
  <p:notesMasterIdLst>
    <p:notesMasterId r:id="rId7"/>
  </p:notesMasterIdLst>
  <p:handoutMasterIdLst>
    <p:handoutMasterId r:id="rId27"/>
  </p:handoutMasterIdLst>
  <p:sldIdLst>
    <p:sldId id="671" r:id="rId5"/>
    <p:sldId id="672" r:id="rId6"/>
    <p:sldId id="673" r:id="rId8"/>
    <p:sldId id="674" r:id="rId9"/>
    <p:sldId id="675" r:id="rId10"/>
    <p:sldId id="676" r:id="rId11"/>
    <p:sldId id="677" r:id="rId12"/>
    <p:sldId id="678" r:id="rId13"/>
    <p:sldId id="679" r:id="rId14"/>
    <p:sldId id="680" r:id="rId15"/>
    <p:sldId id="681" r:id="rId16"/>
    <p:sldId id="682" r:id="rId17"/>
    <p:sldId id="683" r:id="rId18"/>
    <p:sldId id="684" r:id="rId19"/>
    <p:sldId id="685" r:id="rId20"/>
    <p:sldId id="686" r:id="rId21"/>
    <p:sldId id="687" r:id="rId22"/>
    <p:sldId id="688" r:id="rId23"/>
    <p:sldId id="689" r:id="rId24"/>
    <p:sldId id="690" r:id="rId25"/>
    <p:sldId id="692" r:id="rId26"/>
  </p:sldIdLst>
  <p:sldSz cx="12192000" cy="6858000"/>
  <p:notesSz cx="6858000" cy="9144000"/>
  <p:embeddedFontLst>
    <p:embeddedFont>
      <p:font typeface="黑体" panose="02010609060101010101" charset="-122"/>
      <p:regular r:id="rId32"/>
    </p:embeddedFont>
    <p:embeddedFont>
      <p:font typeface="方正大黑体_GBK" panose="02010600010101010101" charset="-122"/>
      <p:regular r:id="rId33"/>
    </p:embeddedFont>
    <p:embeddedFont>
      <p:font typeface="方正粗黑宋简体" panose="02000000000000000000" charset="-122"/>
      <p:regular r:id="rId34"/>
    </p:embeddedFont>
    <p:embeddedFont>
      <p:font typeface="Calibri" panose="020F0502020204030204" charset="0"/>
      <p:regular r:id="rId35"/>
      <p:bold r:id="rId36"/>
      <p:italic r:id="rId37"/>
      <p:boldItalic r:id="rId38"/>
    </p:embeddedFont>
    <p:embeddedFont>
      <p:font typeface="汉仪雅酷黑简" panose="00020600040101010101" charset="-122"/>
      <p:regular r:id="rId39"/>
    </p:embeddedFont>
  </p:embeddedFontLst>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70"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999宝藏网" initials="9"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8CEE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92" d="100"/>
          <a:sy n="92" d="100"/>
        </p:scale>
        <p:origin x="280" y="64"/>
      </p:cViewPr>
      <p:guideLst>
        <p:guide orient="horz" pos="237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0" Type="http://schemas.openxmlformats.org/officeDocument/2006/relationships/tags" Target="tags/tag104.xml"/><Relationship Id="rId4" Type="http://schemas.openxmlformats.org/officeDocument/2006/relationships/slideMaster" Target="slideMasters/slideMaster3.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0" Type="http://schemas.microsoft.com/office/2007/relationships/hdphoto" Target="../media/image3.wdp"/><Relationship Id="rId2" Type="http://schemas.openxmlformats.org/officeDocument/2006/relationships/tags" Target="../tags/tag1.xml"/><Relationship Id="rId19" Type="http://schemas.openxmlformats.org/officeDocument/2006/relationships/image" Target="../media/image2.png"/><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1" Type="http://schemas.microsoft.com/office/2007/relationships/hdphoto" Target="../media/image5.wdp"/><Relationship Id="rId10"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4" Type="http://schemas.openxmlformats.org/officeDocument/2006/relationships/tags" Target="../tags/tag42.xml"/><Relationship Id="rId13" Type="http://schemas.openxmlformats.org/officeDocument/2006/relationships/image" Target="../media/image6.png"/><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9" Type="http://schemas.openxmlformats.org/officeDocument/2006/relationships/tags" Target="../tags/tag89.xml"/><Relationship Id="rId18" Type="http://schemas.openxmlformats.org/officeDocument/2006/relationships/tags" Target="../tags/tag88.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image" Target="../media/image7.png"/><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24E92C63-36C9-49EE-831B-57A07AFB0E62}" type="slidenum">
              <a:rPr lang="en-US" altLang="zh-CN"/>
            </a:fld>
            <a:endParaRPr lang="en-US" altLang="zh-CN"/>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5047E3E3-82F7-4C11-AA71-4A5A6426CE92}" type="slidenum">
              <a:rPr lang="en-US" altLang="zh-CN"/>
            </a:fld>
            <a:endParaRPr lang="en-US" altLang="zh-CN"/>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F23EC10D-552B-46B0-A455-22C95DE542E2}" type="slidenum">
              <a:rPr lang="en-US" altLang="zh-CN"/>
            </a:fld>
            <a:endParaRPr lang="en-US" altLang="zh-CN"/>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57167"/>
            <a:ext cx="10972800" cy="5650125"/>
          </a:xfrm>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p>
        </p:txBody>
      </p:sp>
      <p:sp>
        <p:nvSpPr>
          <p:cNvPr id="4" name="Date Placeholder 9"/>
          <p:cNvSpPr>
            <a:spLocks noGrp="1"/>
          </p:cNvSpPr>
          <p:nvPr>
            <p:ph type="dt" sz="half" idx="10"/>
          </p:nvPr>
        </p:nvSpPr>
        <p:spPr/>
        <p:txBody>
          <a:bodyPr/>
          <a:lstStyle>
            <a:lvl1pPr>
              <a:defRPr>
                <a:solidFill>
                  <a:srgbClr val="000000"/>
                </a:solidFill>
              </a:defRPr>
            </a:lvl1pPr>
          </a:lstStyle>
          <a:p>
            <a:pPr>
              <a:defRPr/>
            </a:pPr>
            <a:fld id="{93C2A46E-6276-4619-9934-E6CEDC89E9CE}" type="datetimeFigureOut">
              <a:rPr lang="zh-CN" altLang="en-US"/>
            </a:fld>
            <a:endParaRPr lang="zh-CN" altLang="en-US"/>
          </a:p>
        </p:txBody>
      </p:sp>
      <p:sp>
        <p:nvSpPr>
          <p:cNvPr id="5" name="Footer Placeholder 21"/>
          <p:cNvSpPr>
            <a:spLocks noGrp="1"/>
          </p:cNvSpPr>
          <p:nvPr>
            <p:ph type="ftr" sz="quarter" idx="11"/>
          </p:nvPr>
        </p:nvSpPr>
        <p:spPr/>
        <p:txBody>
          <a:bodyPr/>
          <a:lstStyle>
            <a:lvl1pPr>
              <a:defRPr>
                <a:solidFill>
                  <a:srgbClr val="000000"/>
                </a:solidFill>
              </a:defRPr>
            </a:lvl1pPr>
          </a:lstStyle>
          <a:p>
            <a:pPr>
              <a:defRPr/>
            </a:pPr>
            <a:endParaRPr lang="zh-CN" altLang="en-US"/>
          </a:p>
        </p:txBody>
      </p:sp>
      <p:sp>
        <p:nvSpPr>
          <p:cNvPr id="6" name="Slide Number Placeholder 17"/>
          <p:cNvSpPr>
            <a:spLocks noGrp="1"/>
          </p:cNvSpPr>
          <p:nvPr>
            <p:ph type="sldNum" sz="quarter" idx="12"/>
          </p:nvPr>
        </p:nvSpPr>
        <p:spPr/>
        <p:txBody>
          <a:bodyPr/>
          <a:lstStyle>
            <a:lvl1pPr>
              <a:defRPr>
                <a:solidFill>
                  <a:srgbClr val="000000"/>
                </a:solidFill>
              </a:defRPr>
            </a:lvl1pPr>
          </a:lstStyle>
          <a:p>
            <a:fld id="{C57F4ADF-7398-45BF-865B-2F31B264A5F5}" type="slidenum">
              <a:rPr lang="zh-CN" altLang="en-US"/>
            </a:fld>
            <a:endParaRPr lang="zh-CN" altLang="en-US"/>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C9B16E9F-38D6-4064-937D-2E89280974E6}" type="slidenum">
              <a:rPr lang="en-US" altLang="zh-CN"/>
            </a:fld>
            <a:endParaRPr lang="en-US" altLang="zh-CN"/>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0">
                <a:schemeClr val="bg1">
                  <a:alpha val="60000"/>
                </a:schemeClr>
              </a:gs>
              <a:gs pos="76000">
                <a:schemeClr val="bg2"/>
              </a:gs>
              <a:gs pos="100000">
                <a:schemeClr val="bg2">
                  <a:lumMod val="90000"/>
                </a:schemeClr>
              </a:gs>
              <a:gs pos="32000">
                <a:schemeClr val="bg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2" name="任意多边形: 形状 31"/>
          <p:cNvSpPr/>
          <p:nvPr userDrawn="1">
            <p:custDataLst>
              <p:tags r:id="rId3"/>
            </p:custDataLst>
          </p:nvPr>
        </p:nvSpPr>
        <p:spPr>
          <a:xfrm flipH="1">
            <a:off x="0" y="0"/>
            <a:ext cx="5031112" cy="4837283"/>
          </a:xfrm>
          <a:custGeom>
            <a:avLst/>
            <a:gdLst>
              <a:gd name="connsiteX0" fmla="*/ 5031112 w 5031112"/>
              <a:gd name="connsiteY0" fmla="*/ 0 h 4837283"/>
              <a:gd name="connsiteX1" fmla="*/ 2464967 w 5031112"/>
              <a:gd name="connsiteY1" fmla="*/ 0 h 4837283"/>
              <a:gd name="connsiteX2" fmla="*/ 491324 w 5031112"/>
              <a:gd name="connsiteY2" fmla="*/ 1973645 h 4837283"/>
              <a:gd name="connsiteX3" fmla="*/ 491324 w 5031112"/>
              <a:gd name="connsiteY3" fmla="*/ 4345961 h 4837283"/>
              <a:gd name="connsiteX4" fmla="*/ 491322 w 5031112"/>
              <a:gd name="connsiteY4" fmla="*/ 4345961 h 4837283"/>
              <a:gd name="connsiteX5" fmla="*/ 2863637 w 5031112"/>
              <a:gd name="connsiteY5" fmla="*/ 4345961 h 4837283"/>
              <a:gd name="connsiteX6" fmla="*/ 5031112 w 5031112"/>
              <a:gd name="connsiteY6" fmla="*/ 2178486 h 483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31112" h="4837283">
                <a:moveTo>
                  <a:pt x="5031112" y="0"/>
                </a:moveTo>
                <a:lnTo>
                  <a:pt x="2464967" y="0"/>
                </a:lnTo>
                <a:lnTo>
                  <a:pt x="491324" y="1973645"/>
                </a:lnTo>
                <a:cubicBezTo>
                  <a:pt x="-163775" y="2628742"/>
                  <a:pt x="-163775" y="3690865"/>
                  <a:pt x="491324" y="4345961"/>
                </a:cubicBezTo>
                <a:lnTo>
                  <a:pt x="491322" y="4345961"/>
                </a:lnTo>
                <a:cubicBezTo>
                  <a:pt x="1146417" y="5001058"/>
                  <a:pt x="2208540" y="5001058"/>
                  <a:pt x="2863637" y="4345961"/>
                </a:cubicBezTo>
                <a:lnTo>
                  <a:pt x="5031112" y="2178486"/>
                </a:lnTo>
                <a:close/>
              </a:path>
            </a:pathLst>
          </a:custGeom>
          <a:gradFill flip="none" rotWithShape="1">
            <a:gsLst>
              <a:gs pos="25000">
                <a:schemeClr val="accent1">
                  <a:alpha val="0"/>
                </a:schemeClr>
              </a:gs>
              <a:gs pos="100000">
                <a:schemeClr val="accent1">
                  <a:alpha val="50000"/>
                </a:schemeClr>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p:cNvSpPr/>
          <p:nvPr userDrawn="1">
            <p:custDataLst>
              <p:tags r:id="rId4"/>
            </p:custDataLst>
          </p:nvPr>
        </p:nvSpPr>
        <p:spPr>
          <a:xfrm flipH="1">
            <a:off x="0" y="3926114"/>
            <a:ext cx="4039134" cy="2931886"/>
          </a:xfrm>
          <a:custGeom>
            <a:avLst/>
            <a:gdLst>
              <a:gd name="connsiteX0" fmla="*/ 4451386 w 5521711"/>
              <a:gd name="connsiteY0" fmla="*/ 0 h 4008043"/>
              <a:gd name="connsiteX1" fmla="*/ 5208220 w 5521711"/>
              <a:gd name="connsiteY1" fmla="*/ 313490 h 4008043"/>
              <a:gd name="connsiteX2" fmla="*/ 5208220 w 5521711"/>
              <a:gd name="connsiteY2" fmla="*/ 1827159 h 4008043"/>
              <a:gd name="connsiteX3" fmla="*/ 3027335 w 5521711"/>
              <a:gd name="connsiteY3" fmla="*/ 4008043 h 4008043"/>
              <a:gd name="connsiteX4" fmla="*/ 0 w 5521711"/>
              <a:gd name="connsiteY4" fmla="*/ 4008043 h 4008043"/>
              <a:gd name="connsiteX5" fmla="*/ 3694552 w 5521711"/>
              <a:gd name="connsiteY5" fmla="*/ 313490 h 4008043"/>
              <a:gd name="connsiteX6" fmla="*/ 4451386 w 5521711"/>
              <a:gd name="connsiteY6" fmla="*/ 0 h 400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1711" h="4008043">
                <a:moveTo>
                  <a:pt x="4451386" y="0"/>
                </a:moveTo>
                <a:cubicBezTo>
                  <a:pt x="4725306" y="0"/>
                  <a:pt x="4999226" y="104497"/>
                  <a:pt x="5208220" y="313490"/>
                </a:cubicBezTo>
                <a:cubicBezTo>
                  <a:pt x="5626208" y="731478"/>
                  <a:pt x="5626208" y="1409171"/>
                  <a:pt x="5208220" y="1827159"/>
                </a:cubicBezTo>
                <a:lnTo>
                  <a:pt x="3027335" y="4008043"/>
                </a:lnTo>
                <a:lnTo>
                  <a:pt x="0" y="4008043"/>
                </a:lnTo>
                <a:lnTo>
                  <a:pt x="3694552" y="313490"/>
                </a:lnTo>
                <a:cubicBezTo>
                  <a:pt x="3903546" y="104497"/>
                  <a:pt x="4177466" y="0"/>
                  <a:pt x="4451386" y="0"/>
                </a:cubicBezTo>
                <a:close/>
              </a:path>
            </a:pathLst>
          </a:custGeom>
          <a:gradFill flip="none" rotWithShape="1">
            <a:gsLst>
              <a:gs pos="18000">
                <a:schemeClr val="accent1">
                  <a:alpha val="0"/>
                </a:schemeClr>
              </a:gs>
              <a:gs pos="100000">
                <a:schemeClr val="accent1">
                  <a:alpha val="40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r>
              <a:rPr lang="en-US" altLang="zh-CN" dirty="0"/>
              <a:t> </a:t>
            </a:r>
            <a:endParaRPr lang="zh-CN" altLang="en-US" dirty="0"/>
          </a:p>
        </p:txBody>
      </p:sp>
      <p:sp>
        <p:nvSpPr>
          <p:cNvPr id="11" name="椭圆 10"/>
          <p:cNvSpPr/>
          <p:nvPr userDrawn="1">
            <p:custDataLst>
              <p:tags r:id="rId5"/>
            </p:custDataLst>
          </p:nvPr>
        </p:nvSpPr>
        <p:spPr>
          <a:xfrm rot="16200000">
            <a:off x="10818224" y="922126"/>
            <a:ext cx="110724" cy="11072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custDataLst>
              <p:tags r:id="rId6"/>
            </p:custDataLst>
          </p:nvPr>
        </p:nvSpPr>
        <p:spPr>
          <a:xfrm rot="16200000">
            <a:off x="11005471" y="922126"/>
            <a:ext cx="110724" cy="11072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7"/>
            </p:custDataLst>
          </p:nvPr>
        </p:nvSpPr>
        <p:spPr>
          <a:xfrm rot="16200000">
            <a:off x="10443731" y="922126"/>
            <a:ext cx="110724" cy="11072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8"/>
            </p:custDataLst>
          </p:nvPr>
        </p:nvSpPr>
        <p:spPr>
          <a:xfrm rot="16200000">
            <a:off x="10630978" y="922126"/>
            <a:ext cx="110724" cy="11072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userDrawn="1">
            <p:custDataLst>
              <p:tags r:id="rId9"/>
            </p:custDataLst>
          </p:nvPr>
        </p:nvCxnSpPr>
        <p:spPr>
          <a:xfrm>
            <a:off x="1064260" y="922020"/>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custDataLst>
              <p:tags r:id="rId10"/>
            </p:custDataLst>
          </p:nvPr>
        </p:nvCxnSpPr>
        <p:spPr>
          <a:xfrm>
            <a:off x="1064260" y="1033145"/>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11"/>
            </p:custDataLst>
          </p:nvPr>
        </p:nvCxnSpPr>
        <p:spPr>
          <a:xfrm>
            <a:off x="1064260" y="977265"/>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userDrawn="1">
            <p:ph type="ctrTitle"/>
            <p:custDataLst>
              <p:tags r:id="rId12"/>
            </p:custDataLst>
          </p:nvPr>
        </p:nvSpPr>
        <p:spPr>
          <a:xfrm>
            <a:off x="5878513" y="1393781"/>
            <a:ext cx="5257800" cy="2479717"/>
          </a:xfrm>
        </p:spPr>
        <p:txBody>
          <a:bodyPr wrap="square" anchor="b">
            <a:normAutofit/>
          </a:bodyPr>
          <a:lstStyle>
            <a:lvl1pPr algn="r">
              <a:lnSpc>
                <a:spcPct val="100000"/>
              </a:lnSpc>
              <a:defRPr sz="6000">
                <a:solidFill>
                  <a:schemeClr val="tx2"/>
                </a:solidFill>
              </a:defRPr>
            </a:lvl1pPr>
          </a:lstStyle>
          <a:p>
            <a:r>
              <a:rPr lang="zh-CN" altLang="en-US" dirty="0"/>
              <a:t>单击此处编辑母版标题样式</a:t>
            </a:r>
            <a:endParaRPr lang="zh-CN" altLang="en-US" dirty="0"/>
          </a:p>
        </p:txBody>
      </p:sp>
      <p:sp>
        <p:nvSpPr>
          <p:cNvPr id="3" name="副标题 2"/>
          <p:cNvSpPr>
            <a:spLocks noGrp="1"/>
          </p:cNvSpPr>
          <p:nvPr userDrawn="1">
            <p:ph type="subTitle" idx="1" hasCustomPrompt="1"/>
            <p:custDataLst>
              <p:tags r:id="rId13"/>
            </p:custDataLst>
          </p:nvPr>
        </p:nvSpPr>
        <p:spPr>
          <a:xfrm>
            <a:off x="5878513" y="4122745"/>
            <a:ext cx="5257800" cy="804856"/>
          </a:xfrm>
        </p:spPr>
        <p:txBody>
          <a:bodyPr wrap="square">
            <a:normAutofit/>
          </a:bodyPr>
          <a:lstStyle>
            <a:lvl1pPr marL="0" indent="0" algn="r">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userDrawn="1">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11"/>
            <p:custDataLst>
              <p:tags r:id="rId15"/>
            </p:custDataLst>
          </p:nvPr>
        </p:nvSpPr>
        <p:spPr/>
        <p:txBody>
          <a:bodyPr>
            <a:normAutofit/>
          </a:bodyPr>
          <a:lstStyle/>
          <a:p>
            <a:endParaRPr lang="zh-CN" altLang="en-US" dirty="0"/>
          </a:p>
        </p:txBody>
      </p:sp>
      <p:sp>
        <p:nvSpPr>
          <p:cNvPr id="6" name="灯片编号占位符 5"/>
          <p:cNvSpPr>
            <a:spLocks noGrp="1"/>
          </p:cNvSpPr>
          <p:nvPr userDrawn="1">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userDrawn="1">
            <p:ph type="body" sz="quarter" idx="17" hasCustomPrompt="1"/>
            <p:custDataLst>
              <p:tags r:id="rId17"/>
            </p:custDataLst>
          </p:nvPr>
        </p:nvSpPr>
        <p:spPr>
          <a:xfrm>
            <a:off x="8256313" y="4991279"/>
            <a:ext cx="2880000" cy="589019"/>
          </a:xfrm>
          <a:prstGeom prst="roundRect">
            <a:avLst>
              <a:gd name="adj" fmla="val 50000"/>
            </a:avLst>
          </a:prstGeom>
          <a:gradFill>
            <a:gsLst>
              <a:gs pos="0">
                <a:schemeClr val="accent3"/>
              </a:gs>
              <a:gs pos="100000">
                <a:schemeClr val="accent4"/>
              </a:gs>
            </a:gsLst>
            <a:lin ang="5400000" scaled="1"/>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nchorCtr="1">
            <a:normAutofit/>
          </a:bodyPr>
          <a:lstStyle>
            <a:lvl1pPr marL="0" indent="0">
              <a:lnSpc>
                <a:spcPct val="100000"/>
              </a:lnSpc>
              <a:spcBef>
                <a:spcPts val="0"/>
              </a:spcBef>
              <a:buNone/>
              <a:defRPr lang="zh-CN" altLang="en-US" sz="1600" b="1" dirty="0">
                <a:solidFill>
                  <a:srgbClr val="FFFFFF"/>
                </a:solidFill>
                <a:latin typeface="+mj-ea"/>
                <a:ea typeface="+mj-ea"/>
              </a:defRPr>
            </a:lvl1pPr>
          </a:lstStyle>
          <a:p>
            <a:pPr marL="0" lvl="0" algn="ctr"/>
            <a:r>
              <a:rPr lang="zh-CN" altLang="en-US" dirty="0"/>
              <a:t>署名</a:t>
            </a:r>
            <a:endParaRPr lang="zh-CN" altLang="en-US" dirty="0"/>
          </a:p>
        </p:txBody>
      </p:sp>
      <p:pic>
        <p:nvPicPr>
          <p:cNvPr id="29" name="图片 28"/>
          <p:cNvPicPr>
            <a:picLocks noChangeAspect="1"/>
          </p:cNvPicPr>
          <p:nvPr userDrawn="1">
            <p:custDataLst>
              <p:tags r:id="rId18"/>
            </p:custDataLst>
          </p:nvPr>
        </p:nvPicPr>
        <p:blipFill>
          <a:blip r:embed="rId19">
            <a:extLst>
              <a:ext uri="{BEBA8EAE-BF5A-486C-A8C5-ECC9F3942E4B}">
                <a14:imgProps xmlns:a14="http://schemas.microsoft.com/office/drawing/2010/main">
                  <a14:imgLayer r:embed="rId20">
                    <a14:imgEffect>
                      <a14:saturation sat="120000"/>
                    </a14:imgEffect>
                  </a14:imgLayer>
                </a14:imgProps>
              </a:ext>
            </a:extLst>
          </a:blip>
          <a:stretch>
            <a:fillRect/>
          </a:stretch>
        </p:blipFill>
        <p:spPr>
          <a:xfrm>
            <a:off x="851938" y="1378526"/>
            <a:ext cx="4893081" cy="4470956"/>
          </a:xfrm>
          <a:prstGeom prst="rect">
            <a:avLst/>
          </a:prstGeom>
          <a:effectLst/>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gradFill>
            <a:gsLst>
              <a:gs pos="99573">
                <a:schemeClr val="bg2"/>
              </a:gs>
              <a:gs pos="0">
                <a:schemeClr val="bg1"/>
              </a:gs>
            </a:gsLst>
            <a:lin ang="81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userDrawn="1">
            <p:custDataLst>
              <p:tags r:id="rId3"/>
            </p:custDataLst>
          </p:nvPr>
        </p:nvSpPr>
        <p:spPr>
          <a:xfrm flipV="1">
            <a:off x="1" y="5541976"/>
            <a:ext cx="1752600" cy="1316024"/>
          </a:xfrm>
          <a:custGeom>
            <a:avLst/>
            <a:gdLst>
              <a:gd name="connsiteX0" fmla="*/ 2252662 w 2252662"/>
              <a:gd name="connsiteY0" fmla="*/ 0 h 1691520"/>
              <a:gd name="connsiteX1" fmla="*/ 0 w 2252662"/>
              <a:gd name="connsiteY1" fmla="*/ 0 h 1691520"/>
              <a:gd name="connsiteX2" fmla="*/ 0 w 2252662"/>
              <a:gd name="connsiteY2" fmla="*/ 1673458 h 1691520"/>
              <a:gd name="connsiteX3" fmla="*/ 92468 w 2252662"/>
              <a:gd name="connsiteY3" fmla="*/ 1686802 h 1691520"/>
              <a:gd name="connsiteX4" fmla="*/ 920390 w 2252662"/>
              <a:gd name="connsiteY4" fmla="*/ 1389522 h 1691520"/>
              <a:gd name="connsiteX5" fmla="*/ 2252662 w 2252662"/>
              <a:gd name="connsiteY5" fmla="*/ 57250 h 169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2662" h="1691520">
                <a:moveTo>
                  <a:pt x="2252662" y="0"/>
                </a:moveTo>
                <a:lnTo>
                  <a:pt x="0" y="0"/>
                </a:lnTo>
                <a:lnTo>
                  <a:pt x="0" y="1673458"/>
                </a:lnTo>
                <a:lnTo>
                  <a:pt x="92468" y="1686802"/>
                </a:lnTo>
                <a:cubicBezTo>
                  <a:pt x="388232" y="1715114"/>
                  <a:pt x="693891" y="1616021"/>
                  <a:pt x="920390" y="1389522"/>
                </a:cubicBezTo>
                <a:lnTo>
                  <a:pt x="2252662" y="57250"/>
                </a:lnTo>
                <a:close/>
              </a:path>
            </a:pathLst>
          </a:custGeom>
          <a:gradFill flip="none" rotWithShape="1">
            <a:gsLst>
              <a:gs pos="0">
                <a:schemeClr val="accent1">
                  <a:alpha val="0"/>
                </a:schemeClr>
              </a:gs>
              <a:gs pos="100000">
                <a:schemeClr val="accent1">
                  <a:alpha val="1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任意多边形: 形状 14"/>
          <p:cNvSpPr/>
          <p:nvPr userDrawn="1">
            <p:custDataLst>
              <p:tags r:id="rId4"/>
            </p:custDataLst>
          </p:nvPr>
        </p:nvSpPr>
        <p:spPr>
          <a:xfrm flipH="1">
            <a:off x="9663495" y="0"/>
            <a:ext cx="2528505" cy="1898650"/>
          </a:xfrm>
          <a:custGeom>
            <a:avLst/>
            <a:gdLst>
              <a:gd name="connsiteX0" fmla="*/ 2252662 w 2252662"/>
              <a:gd name="connsiteY0" fmla="*/ 0 h 1691520"/>
              <a:gd name="connsiteX1" fmla="*/ 0 w 2252662"/>
              <a:gd name="connsiteY1" fmla="*/ 0 h 1691520"/>
              <a:gd name="connsiteX2" fmla="*/ 0 w 2252662"/>
              <a:gd name="connsiteY2" fmla="*/ 1673458 h 1691520"/>
              <a:gd name="connsiteX3" fmla="*/ 92468 w 2252662"/>
              <a:gd name="connsiteY3" fmla="*/ 1686802 h 1691520"/>
              <a:gd name="connsiteX4" fmla="*/ 920390 w 2252662"/>
              <a:gd name="connsiteY4" fmla="*/ 1389522 h 1691520"/>
              <a:gd name="connsiteX5" fmla="*/ 2252662 w 2252662"/>
              <a:gd name="connsiteY5" fmla="*/ 57250 h 169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2662" h="1691520">
                <a:moveTo>
                  <a:pt x="2252662" y="0"/>
                </a:moveTo>
                <a:lnTo>
                  <a:pt x="0" y="0"/>
                </a:lnTo>
                <a:lnTo>
                  <a:pt x="0" y="1673458"/>
                </a:lnTo>
                <a:lnTo>
                  <a:pt x="92468" y="1686802"/>
                </a:lnTo>
                <a:cubicBezTo>
                  <a:pt x="388232" y="1715114"/>
                  <a:pt x="693891" y="1616021"/>
                  <a:pt x="920390" y="1389522"/>
                </a:cubicBezTo>
                <a:lnTo>
                  <a:pt x="2252662" y="57250"/>
                </a:lnTo>
                <a:close/>
              </a:path>
            </a:pathLst>
          </a:custGeom>
          <a:gradFill flip="none" rotWithShape="1">
            <a:gsLst>
              <a:gs pos="0">
                <a:schemeClr val="accent1">
                  <a:alpha val="0"/>
                </a:schemeClr>
              </a:gs>
              <a:gs pos="100000">
                <a:schemeClr val="accent1">
                  <a:alpha val="2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 name="标题 1"/>
          <p:cNvSpPr>
            <a:spLocks noGrp="1"/>
          </p:cNvSpPr>
          <p:nvPr>
            <p:ph type="title" hasCustomPrompt="1"/>
            <p:custDataLst>
              <p:tags r:id="rId5"/>
            </p:custDataLst>
          </p:nvPr>
        </p:nvSpPr>
        <p:spPr>
          <a:xfrm>
            <a:off x="839788" y="887033"/>
            <a:ext cx="1656669" cy="1081088"/>
          </a:xfrm>
        </p:spPr>
        <p:txBody>
          <a:bodyPr wrap="square" anchor="ctr" anchorCtr="0">
            <a:normAutofit/>
          </a:bodyPr>
          <a:lstStyle>
            <a:lvl1pPr>
              <a:defRPr sz="5400">
                <a:solidFill>
                  <a:schemeClr val="tx2"/>
                </a:solidFill>
              </a:defRPr>
            </a:lvl1pPr>
          </a:lstStyle>
          <a:p>
            <a:r>
              <a:rPr lang="zh-CN" altLang="en-US" dirty="0"/>
              <a:t>标题</a:t>
            </a:r>
            <a:endParaRPr lang="zh-CN" altLang="en-US" dirty="0"/>
          </a:p>
        </p:txBody>
      </p:sp>
      <p:sp>
        <p:nvSpPr>
          <p:cNvPr id="7" name="日期占位符 3"/>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7"/>
            </p:custDataLst>
          </p:nvPr>
        </p:nvSpPr>
        <p:spPr/>
        <p:txBody>
          <a:bodyPr/>
          <a:lstStyle/>
          <a:p>
            <a:endParaRPr lang="zh-CN" altLang="en-US"/>
          </a:p>
        </p:txBody>
      </p:sp>
      <p:sp>
        <p:nvSpPr>
          <p:cNvPr id="9" name="灯片编号占位符 5"/>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pic>
        <p:nvPicPr>
          <p:cNvPr id="10" name="图片 9"/>
          <p:cNvPicPr>
            <a:picLocks noChangeAspect="1"/>
          </p:cNvPicPr>
          <p:nvPr userDrawn="1">
            <p:custDataLst>
              <p:tags r:id="rId9"/>
            </p:custDataLst>
          </p:nvPr>
        </p:nvPicPr>
        <p:blipFill rotWithShape="1">
          <a:blip r:embed="rId10">
            <a:extLst>
              <a:ext uri="{BEBA8EAE-BF5A-486C-A8C5-ECC9F3942E4B}">
                <a14:imgProps xmlns:a14="http://schemas.microsoft.com/office/drawing/2010/main">
                  <a14:imgLayer r:embed="rId11">
                    <a14:imgEffect>
                      <a14:brightnessContrast bright="2000" contrast="2000"/>
                    </a14:imgEffect>
                    <a14:imgEffect>
                      <a14:saturation sat="150000"/>
                    </a14:imgEffect>
                  </a14:imgLayer>
                </a14:imgProps>
              </a:ext>
            </a:extLst>
          </a:blip>
          <a:srcRect l="19833" t="7014" r="49516" b="66504"/>
          <a:stretch>
            <a:fillRect/>
          </a:stretch>
        </p:blipFill>
        <p:spPr>
          <a:xfrm>
            <a:off x="9259756" y="523962"/>
            <a:ext cx="2188446" cy="1374688"/>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flipH="1">
            <a:off x="0" y="0"/>
            <a:ext cx="12192000" cy="6858000"/>
          </a:xfrm>
          <a:prstGeom prst="rect">
            <a:avLst/>
          </a:prstGeom>
          <a:gradFill flip="none" rotWithShape="1">
            <a:gsLst>
              <a:gs pos="0">
                <a:schemeClr val="bg1">
                  <a:alpha val="60000"/>
                </a:schemeClr>
              </a:gs>
              <a:gs pos="76000">
                <a:schemeClr val="bg2"/>
              </a:gs>
              <a:gs pos="100000">
                <a:schemeClr val="bg2">
                  <a:lumMod val="90000"/>
                </a:schemeClr>
              </a:gs>
              <a:gs pos="32000">
                <a:schemeClr val="bg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8" name="任意多边形: 形状 27"/>
          <p:cNvSpPr/>
          <p:nvPr userDrawn="1">
            <p:custDataLst>
              <p:tags r:id="rId3"/>
            </p:custDataLst>
          </p:nvPr>
        </p:nvSpPr>
        <p:spPr>
          <a:xfrm>
            <a:off x="7348820" y="1563754"/>
            <a:ext cx="4843180" cy="5294246"/>
          </a:xfrm>
          <a:custGeom>
            <a:avLst/>
            <a:gdLst>
              <a:gd name="connsiteX0" fmla="*/ 1620784 w 4843180"/>
              <a:gd name="connsiteY0" fmla="*/ 0 h 5294246"/>
              <a:gd name="connsiteX1" fmla="*/ 2766851 w 4843180"/>
              <a:gd name="connsiteY1" fmla="*/ 474717 h 5294246"/>
              <a:gd name="connsiteX2" fmla="*/ 4843180 w 4843180"/>
              <a:gd name="connsiteY2" fmla="*/ 2551047 h 5294246"/>
              <a:gd name="connsiteX3" fmla="*/ 4843180 w 4843180"/>
              <a:gd name="connsiteY3" fmla="*/ 5294246 h 5294246"/>
              <a:gd name="connsiteX4" fmla="*/ 3002111 w 4843180"/>
              <a:gd name="connsiteY4" fmla="*/ 5294246 h 5294246"/>
              <a:gd name="connsiteX5" fmla="*/ 474717 w 4843180"/>
              <a:gd name="connsiteY5" fmla="*/ 2766852 h 5294246"/>
              <a:gd name="connsiteX6" fmla="*/ 474717 w 4843180"/>
              <a:gd name="connsiteY6" fmla="*/ 474717 h 5294246"/>
              <a:gd name="connsiteX7" fmla="*/ 1620784 w 4843180"/>
              <a:gd name="connsiteY7" fmla="*/ 0 h 5294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3180" h="5294246">
                <a:moveTo>
                  <a:pt x="1620784" y="0"/>
                </a:moveTo>
                <a:cubicBezTo>
                  <a:pt x="2035579" y="0"/>
                  <a:pt x="2450374" y="158239"/>
                  <a:pt x="2766851" y="474717"/>
                </a:cubicBezTo>
                <a:lnTo>
                  <a:pt x="4843180" y="2551047"/>
                </a:lnTo>
                <a:lnTo>
                  <a:pt x="4843180" y="5294246"/>
                </a:lnTo>
                <a:lnTo>
                  <a:pt x="3002111" y="5294246"/>
                </a:lnTo>
                <a:lnTo>
                  <a:pt x="474717" y="2766852"/>
                </a:lnTo>
                <a:cubicBezTo>
                  <a:pt x="-158239" y="2133896"/>
                  <a:pt x="-158239" y="1107672"/>
                  <a:pt x="474717" y="474717"/>
                </a:cubicBezTo>
                <a:cubicBezTo>
                  <a:pt x="791195" y="158239"/>
                  <a:pt x="1205989" y="0"/>
                  <a:pt x="1620784" y="0"/>
                </a:cubicBezTo>
                <a:close/>
              </a:path>
            </a:pathLst>
          </a:custGeom>
          <a:gradFill flip="none" rotWithShape="1">
            <a:gsLst>
              <a:gs pos="23000">
                <a:schemeClr val="accent1">
                  <a:alpha val="0"/>
                </a:schemeClr>
              </a:gs>
              <a:gs pos="100000">
                <a:schemeClr val="accent1">
                  <a:alpha val="30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4" name="日期占位符 4"/>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5"/>
            </p:custDataLst>
          </p:nvPr>
        </p:nvSpPr>
        <p:spPr/>
        <p:txBody>
          <a:bodyPr/>
          <a:lstStyle/>
          <a:p>
            <a:endParaRPr lang="zh-CN" altLang="en-US"/>
          </a:p>
        </p:txBody>
      </p:sp>
      <p:sp>
        <p:nvSpPr>
          <p:cNvPr id="6"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cxnSp>
        <p:nvCxnSpPr>
          <p:cNvPr id="20" name="直接连接符 19"/>
          <p:cNvCxnSpPr/>
          <p:nvPr userDrawn="1">
            <p:custDataLst>
              <p:tags r:id="rId7"/>
            </p:custDataLst>
          </p:nvPr>
        </p:nvCxnSpPr>
        <p:spPr>
          <a:xfrm>
            <a:off x="1252929" y="1521975"/>
            <a:ext cx="17775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8"/>
            </p:custDataLst>
          </p:nvPr>
        </p:nvCxnSpPr>
        <p:spPr>
          <a:xfrm>
            <a:off x="1252929" y="1632699"/>
            <a:ext cx="17775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custDataLst>
              <p:tags r:id="rId9"/>
            </p:custDataLst>
          </p:nvPr>
        </p:nvCxnSpPr>
        <p:spPr>
          <a:xfrm>
            <a:off x="1252929" y="1577337"/>
            <a:ext cx="17775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userDrawn="1">
            <p:ph type="title"/>
            <p:custDataLst>
              <p:tags r:id="rId10"/>
            </p:custDataLst>
          </p:nvPr>
        </p:nvSpPr>
        <p:spPr>
          <a:xfrm>
            <a:off x="1235211" y="3328717"/>
            <a:ext cx="5255400" cy="2114154"/>
          </a:xfrm>
        </p:spPr>
        <p:txBody>
          <a:bodyPr wrap="square" anchor="t" anchorCtr="0">
            <a:normAutofit/>
          </a:bodyPr>
          <a:lstStyle>
            <a:lvl1pPr algn="l">
              <a:defRPr sz="5400"/>
            </a:lvl1pPr>
          </a:lstStyle>
          <a:p>
            <a:r>
              <a:rPr lang="zh-CN" altLang="en-US" dirty="0"/>
              <a:t>单击此处编辑母版标题样式</a:t>
            </a:r>
            <a:endParaRPr lang="zh-CN" altLang="en-US" dirty="0"/>
          </a:p>
        </p:txBody>
      </p:sp>
      <p:sp>
        <p:nvSpPr>
          <p:cNvPr id="8" name="节编号 3"/>
          <p:cNvSpPr>
            <a:spLocks noGrp="1"/>
          </p:cNvSpPr>
          <p:nvPr userDrawn="1">
            <p:ph type="body" sz="quarter" idx="13" hasCustomPrompt="1"/>
            <p:custDataLst>
              <p:tags r:id="rId11"/>
            </p:custDataLst>
          </p:nvPr>
        </p:nvSpPr>
        <p:spPr>
          <a:xfrm>
            <a:off x="1232811" y="1732912"/>
            <a:ext cx="5255400" cy="1491030"/>
          </a:xfrm>
        </p:spPr>
        <p:txBody>
          <a:bodyPr wrap="none" anchor="ctr">
            <a:noAutofit/>
          </a:bodyPr>
          <a:lstStyle>
            <a:lvl1pPr marL="0" indent="0" algn="l">
              <a:buNone/>
              <a:defRPr sz="7200" b="1">
                <a:gradFill>
                  <a:gsLst>
                    <a:gs pos="0">
                      <a:schemeClr val="accent3"/>
                    </a:gs>
                    <a:gs pos="100000">
                      <a:schemeClr val="accent4"/>
                    </a:gs>
                  </a:gsLst>
                  <a:lin ang="5400000" scaled="1"/>
                </a:gradFill>
              </a:defRPr>
            </a:lvl1pPr>
          </a:lstStyle>
          <a:p>
            <a:pPr lvl="0"/>
            <a:r>
              <a:rPr lang="zh-CN" altLang="en-US" dirty="0"/>
              <a:t>节编号</a:t>
            </a:r>
            <a:endParaRPr lang="zh-CN" altLang="en-US" dirty="0"/>
          </a:p>
        </p:txBody>
      </p:sp>
      <p:pic>
        <p:nvPicPr>
          <p:cNvPr id="16" name="图片 15"/>
          <p:cNvPicPr>
            <a:picLocks noChangeAspect="1"/>
          </p:cNvPicPr>
          <p:nvPr userDrawn="1">
            <p:custDataLst>
              <p:tags r:id="rId12"/>
            </p:custDataLst>
          </p:nvPr>
        </p:nvPicPr>
        <p:blipFill rotWithShape="1">
          <a:blip r:embed="rId13" cstate="print">
            <a:extLst>
              <a:ext uri="{28A0092B-C50C-407E-A947-70E740481C1C}">
                <a14:useLocalDpi xmlns:a14="http://schemas.microsoft.com/office/drawing/2010/main" val="0"/>
              </a:ext>
            </a:extLst>
          </a:blip>
          <a:srcRect l="18559" t="4655" r="21959"/>
          <a:stretch>
            <a:fillRect/>
          </a:stretch>
        </p:blipFill>
        <p:spPr>
          <a:xfrm>
            <a:off x="7034148" y="1097729"/>
            <a:ext cx="3904923" cy="4550876"/>
          </a:xfrm>
          <a:prstGeom prst="rect">
            <a:avLst/>
          </a:prstGeom>
          <a:effectLst/>
        </p:spPr>
      </p:pic>
      <p:sp>
        <p:nvSpPr>
          <p:cNvPr id="36" name="任意多边形: 形状 35"/>
          <p:cNvSpPr/>
          <p:nvPr userDrawn="1">
            <p:custDataLst>
              <p:tags r:id="rId14"/>
            </p:custDataLst>
          </p:nvPr>
        </p:nvSpPr>
        <p:spPr>
          <a:xfrm>
            <a:off x="8589226" y="0"/>
            <a:ext cx="3284026" cy="2745652"/>
          </a:xfrm>
          <a:custGeom>
            <a:avLst/>
            <a:gdLst>
              <a:gd name="connsiteX0" fmla="*/ 1722 w 3284026"/>
              <a:gd name="connsiteY0" fmla="*/ 0 h 2745652"/>
              <a:gd name="connsiteX1" fmla="*/ 1323461 w 3284026"/>
              <a:gd name="connsiteY1" fmla="*/ 0 h 2745652"/>
              <a:gd name="connsiteX2" fmla="*/ 1820838 w 3284026"/>
              <a:gd name="connsiteY2" fmla="*/ 497378 h 2745652"/>
              <a:gd name="connsiteX3" fmla="*/ 1821540 w 3284026"/>
              <a:gd name="connsiteY3" fmla="*/ 497378 h 2745652"/>
              <a:gd name="connsiteX4" fmla="*/ 3121285 w 3284026"/>
              <a:gd name="connsiteY4" fmla="*/ 1797125 h 2745652"/>
              <a:gd name="connsiteX5" fmla="*/ 3121285 w 3284026"/>
              <a:gd name="connsiteY5" fmla="*/ 2582912 h 2745652"/>
              <a:gd name="connsiteX6" fmla="*/ 3121285 w 3284026"/>
              <a:gd name="connsiteY6" fmla="*/ 2582911 h 2745652"/>
              <a:gd name="connsiteX7" fmla="*/ 2335497 w 3284026"/>
              <a:gd name="connsiteY7" fmla="*/ 2582911 h 2745652"/>
              <a:gd name="connsiteX8" fmla="*/ 1841245 w 3284026"/>
              <a:gd name="connsiteY8" fmla="*/ 2088659 h 2745652"/>
              <a:gd name="connsiteX9" fmla="*/ 1837418 w 3284026"/>
              <a:gd name="connsiteY9" fmla="*/ 2085533 h 2745652"/>
              <a:gd name="connsiteX10" fmla="*/ 162742 w 3284026"/>
              <a:gd name="connsiteY10" fmla="*/ 410857 h 2745652"/>
              <a:gd name="connsiteX11" fmla="*/ 0 w 3284026"/>
              <a:gd name="connsiteY11" fmla="*/ 17963 h 274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84026" h="2745652">
                <a:moveTo>
                  <a:pt x="1722" y="0"/>
                </a:moveTo>
                <a:lnTo>
                  <a:pt x="1323461" y="0"/>
                </a:lnTo>
                <a:lnTo>
                  <a:pt x="1820838" y="497378"/>
                </a:lnTo>
                <a:lnTo>
                  <a:pt x="1821540" y="497378"/>
                </a:lnTo>
                <a:lnTo>
                  <a:pt x="3121285" y="1797125"/>
                </a:lnTo>
                <a:cubicBezTo>
                  <a:pt x="3338274" y="2014114"/>
                  <a:pt x="3338274" y="2365923"/>
                  <a:pt x="3121285" y="2582912"/>
                </a:cubicBezTo>
                <a:lnTo>
                  <a:pt x="3121285" y="2582911"/>
                </a:lnTo>
                <a:cubicBezTo>
                  <a:pt x="2904296" y="2799900"/>
                  <a:pt x="2552486" y="2799900"/>
                  <a:pt x="2335497" y="2582911"/>
                </a:cubicBezTo>
                <a:lnTo>
                  <a:pt x="1841245" y="2088659"/>
                </a:lnTo>
                <a:lnTo>
                  <a:pt x="1837418" y="2085533"/>
                </a:lnTo>
                <a:lnTo>
                  <a:pt x="162742" y="410857"/>
                </a:lnTo>
                <a:cubicBezTo>
                  <a:pt x="54248" y="302363"/>
                  <a:pt x="0" y="160163"/>
                  <a:pt x="0" y="17963"/>
                </a:cubicBezTo>
                <a:close/>
              </a:path>
            </a:pathLst>
          </a:custGeom>
          <a:gradFill flip="none" rotWithShape="1">
            <a:gsLst>
              <a:gs pos="24000">
                <a:schemeClr val="accent1">
                  <a:alpha val="0"/>
                </a:schemeClr>
              </a:gs>
              <a:gs pos="100000">
                <a:schemeClr val="accent1">
                  <a:alpha val="2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6000" y="1364400"/>
            <a:ext cx="5323800" cy="48132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64400"/>
            <a:ext cx="5323800" cy="48132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6000" y="1364400"/>
            <a:ext cx="5301575" cy="540000"/>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6000" y="2061275"/>
            <a:ext cx="5301575" cy="4128388"/>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64400"/>
            <a:ext cx="5323800" cy="540000"/>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2061275"/>
            <a:ext cx="5323800" cy="4128388"/>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8E1AF596-A69B-4D8E-961C-126F085342F3}" type="slidenum">
              <a:rPr lang="en-US" altLang="zh-CN"/>
            </a:fld>
            <a:endParaRPr lang="en-US" altLang="zh-CN"/>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6" name="标题 5"/>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838200" y="360000"/>
            <a:ext cx="10515600" cy="58176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6000" y="1296000"/>
            <a:ext cx="10800000" cy="576000"/>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flipH="1">
            <a:off x="0" y="0"/>
            <a:ext cx="12192000" cy="6858000"/>
          </a:xfrm>
          <a:prstGeom prst="rect">
            <a:avLst/>
          </a:prstGeom>
          <a:gradFill flip="none" rotWithShape="1">
            <a:gsLst>
              <a:gs pos="0">
                <a:schemeClr val="bg1">
                  <a:alpha val="60000"/>
                </a:schemeClr>
              </a:gs>
              <a:gs pos="76000">
                <a:schemeClr val="bg2"/>
              </a:gs>
              <a:gs pos="100000">
                <a:schemeClr val="bg2">
                  <a:lumMod val="90000"/>
                </a:schemeClr>
              </a:gs>
              <a:gs pos="32000">
                <a:schemeClr val="bg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ctrTitle"/>
            <p:custDataLst>
              <p:tags r:id="rId6"/>
            </p:custDataLst>
          </p:nvPr>
        </p:nvSpPr>
        <p:spPr>
          <a:xfrm>
            <a:off x="1070970" y="1341675"/>
            <a:ext cx="5257200" cy="2302502"/>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7"/>
            </p:custDataLst>
          </p:nvPr>
        </p:nvSpPr>
        <p:spPr>
          <a:xfrm>
            <a:off x="1070970" y="3788177"/>
            <a:ext cx="5257200" cy="894277"/>
          </a:xfrm>
        </p:spPr>
        <p:txBody>
          <a:bodyPr wrap="square">
            <a:normAutofit/>
          </a:bodyPr>
          <a:lstStyle>
            <a:lvl1pPr marL="0" indent="0" algn="l">
              <a:lnSpc>
                <a:spcPct val="100000"/>
              </a:lnSpc>
              <a:buNone/>
              <a:defRPr sz="4400" b="1" cap="all" baseline="0">
                <a:ln>
                  <a:solidFill>
                    <a:schemeClr val="accent1">
                      <a:alpha val="70000"/>
                    </a:schemeClr>
                  </a:solidFill>
                </a:ln>
                <a:solidFill>
                  <a:schemeClr val="accent1">
                    <a:alpha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2" name="署名占位符 10"/>
          <p:cNvSpPr>
            <a:spLocks noGrp="1"/>
          </p:cNvSpPr>
          <p:nvPr>
            <p:ph type="body" sz="quarter" idx="17" hasCustomPrompt="1"/>
            <p:custDataLst>
              <p:tags r:id="rId8"/>
            </p:custDataLst>
          </p:nvPr>
        </p:nvSpPr>
        <p:spPr>
          <a:xfrm>
            <a:off x="1078355" y="4991279"/>
            <a:ext cx="2880000" cy="589019"/>
          </a:xfrm>
          <a:prstGeom prst="roundRect">
            <a:avLst>
              <a:gd name="adj" fmla="val 50000"/>
            </a:avLst>
          </a:prstGeom>
          <a:gradFill>
            <a:gsLst>
              <a:gs pos="0">
                <a:schemeClr val="accent3"/>
              </a:gs>
              <a:gs pos="100000">
                <a:schemeClr val="accent4"/>
              </a:gs>
            </a:gsLst>
            <a:lin ang="5400000" scaled="1"/>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nchorCtr="1">
            <a:normAutofit/>
          </a:bodyPr>
          <a:lstStyle>
            <a:lvl1pPr marL="0" indent="0">
              <a:lnSpc>
                <a:spcPct val="100000"/>
              </a:lnSpc>
              <a:spcBef>
                <a:spcPts val="0"/>
              </a:spcBef>
              <a:buNone/>
              <a:defRPr lang="zh-CN" altLang="en-US" sz="1600" b="1" dirty="0">
                <a:solidFill>
                  <a:srgbClr val="FFFFFF"/>
                </a:solidFill>
                <a:latin typeface="+mj-ea"/>
                <a:ea typeface="+mj-ea"/>
              </a:defRPr>
            </a:lvl1pPr>
          </a:lstStyle>
          <a:p>
            <a:pPr marL="0" lvl="0" algn="ctr"/>
            <a:r>
              <a:rPr lang="zh-CN" altLang="en-US" dirty="0"/>
              <a:t>署名</a:t>
            </a:r>
            <a:endParaRPr lang="zh-CN" altLang="en-US" dirty="0"/>
          </a:p>
        </p:txBody>
      </p:sp>
      <p:sp>
        <p:nvSpPr>
          <p:cNvPr id="15" name="任意多边形: 形状 14"/>
          <p:cNvSpPr/>
          <p:nvPr userDrawn="1">
            <p:custDataLst>
              <p:tags r:id="rId9"/>
            </p:custDataLst>
          </p:nvPr>
        </p:nvSpPr>
        <p:spPr>
          <a:xfrm>
            <a:off x="7160888" y="355576"/>
            <a:ext cx="5031112" cy="4837283"/>
          </a:xfrm>
          <a:custGeom>
            <a:avLst/>
            <a:gdLst>
              <a:gd name="connsiteX0" fmla="*/ 5031112 w 5031112"/>
              <a:gd name="connsiteY0" fmla="*/ 0 h 4837283"/>
              <a:gd name="connsiteX1" fmla="*/ 2464967 w 5031112"/>
              <a:gd name="connsiteY1" fmla="*/ 0 h 4837283"/>
              <a:gd name="connsiteX2" fmla="*/ 491324 w 5031112"/>
              <a:gd name="connsiteY2" fmla="*/ 1973645 h 4837283"/>
              <a:gd name="connsiteX3" fmla="*/ 491324 w 5031112"/>
              <a:gd name="connsiteY3" fmla="*/ 4345961 h 4837283"/>
              <a:gd name="connsiteX4" fmla="*/ 491322 w 5031112"/>
              <a:gd name="connsiteY4" fmla="*/ 4345961 h 4837283"/>
              <a:gd name="connsiteX5" fmla="*/ 2863637 w 5031112"/>
              <a:gd name="connsiteY5" fmla="*/ 4345961 h 4837283"/>
              <a:gd name="connsiteX6" fmla="*/ 5031112 w 5031112"/>
              <a:gd name="connsiteY6" fmla="*/ 2178486 h 483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31112" h="4837283">
                <a:moveTo>
                  <a:pt x="5031112" y="0"/>
                </a:moveTo>
                <a:lnTo>
                  <a:pt x="2464967" y="0"/>
                </a:lnTo>
                <a:lnTo>
                  <a:pt x="491324" y="1973645"/>
                </a:lnTo>
                <a:cubicBezTo>
                  <a:pt x="-163775" y="2628742"/>
                  <a:pt x="-163775" y="3690865"/>
                  <a:pt x="491324" y="4345961"/>
                </a:cubicBezTo>
                <a:lnTo>
                  <a:pt x="491322" y="4345961"/>
                </a:lnTo>
                <a:cubicBezTo>
                  <a:pt x="1146417" y="5001058"/>
                  <a:pt x="2208540" y="5001058"/>
                  <a:pt x="2863637" y="4345961"/>
                </a:cubicBezTo>
                <a:lnTo>
                  <a:pt x="5031112" y="2178486"/>
                </a:lnTo>
                <a:close/>
              </a:path>
            </a:pathLst>
          </a:custGeom>
          <a:gradFill flip="none" rotWithShape="1">
            <a:gsLst>
              <a:gs pos="25000">
                <a:schemeClr val="accent1">
                  <a:alpha val="0"/>
                </a:schemeClr>
              </a:gs>
              <a:gs pos="100000">
                <a:schemeClr val="accent1">
                  <a:alpha val="50000"/>
                </a:schemeClr>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userDrawn="1">
            <p:custDataLst>
              <p:tags r:id="rId10"/>
            </p:custDataLst>
          </p:nvPr>
        </p:nvSpPr>
        <p:spPr>
          <a:xfrm>
            <a:off x="8152866" y="3926114"/>
            <a:ext cx="4039134" cy="2931886"/>
          </a:xfrm>
          <a:custGeom>
            <a:avLst/>
            <a:gdLst>
              <a:gd name="connsiteX0" fmla="*/ 4451386 w 5521711"/>
              <a:gd name="connsiteY0" fmla="*/ 0 h 4008043"/>
              <a:gd name="connsiteX1" fmla="*/ 5208220 w 5521711"/>
              <a:gd name="connsiteY1" fmla="*/ 313490 h 4008043"/>
              <a:gd name="connsiteX2" fmla="*/ 5208220 w 5521711"/>
              <a:gd name="connsiteY2" fmla="*/ 1827159 h 4008043"/>
              <a:gd name="connsiteX3" fmla="*/ 3027335 w 5521711"/>
              <a:gd name="connsiteY3" fmla="*/ 4008043 h 4008043"/>
              <a:gd name="connsiteX4" fmla="*/ 0 w 5521711"/>
              <a:gd name="connsiteY4" fmla="*/ 4008043 h 4008043"/>
              <a:gd name="connsiteX5" fmla="*/ 3694552 w 5521711"/>
              <a:gd name="connsiteY5" fmla="*/ 313490 h 4008043"/>
              <a:gd name="connsiteX6" fmla="*/ 4451386 w 5521711"/>
              <a:gd name="connsiteY6" fmla="*/ 0 h 400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1711" h="4008043">
                <a:moveTo>
                  <a:pt x="4451386" y="0"/>
                </a:moveTo>
                <a:cubicBezTo>
                  <a:pt x="4725306" y="0"/>
                  <a:pt x="4999226" y="104497"/>
                  <a:pt x="5208220" y="313490"/>
                </a:cubicBezTo>
                <a:cubicBezTo>
                  <a:pt x="5626208" y="731478"/>
                  <a:pt x="5626208" y="1409171"/>
                  <a:pt x="5208220" y="1827159"/>
                </a:cubicBezTo>
                <a:lnTo>
                  <a:pt x="3027335" y="4008043"/>
                </a:lnTo>
                <a:lnTo>
                  <a:pt x="0" y="4008043"/>
                </a:lnTo>
                <a:lnTo>
                  <a:pt x="3694552" y="313490"/>
                </a:lnTo>
                <a:cubicBezTo>
                  <a:pt x="3903546" y="104497"/>
                  <a:pt x="4177466" y="0"/>
                  <a:pt x="4451386" y="0"/>
                </a:cubicBezTo>
                <a:close/>
              </a:path>
            </a:pathLst>
          </a:custGeom>
          <a:gradFill flip="none" rotWithShape="1">
            <a:gsLst>
              <a:gs pos="18000">
                <a:schemeClr val="accent1">
                  <a:alpha val="0"/>
                </a:schemeClr>
              </a:gs>
              <a:gs pos="100000">
                <a:schemeClr val="accent1">
                  <a:alpha val="40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r>
              <a:rPr lang="en-US" altLang="zh-CN" dirty="0"/>
              <a:t> </a:t>
            </a:r>
            <a:endParaRPr lang="zh-CN" altLang="en-US" dirty="0"/>
          </a:p>
        </p:txBody>
      </p:sp>
      <p:pic>
        <p:nvPicPr>
          <p:cNvPr id="18" name="图片 17"/>
          <p:cNvPicPr>
            <a:picLocks noChangeAspect="1"/>
          </p:cNvPicPr>
          <p:nvPr userDrawn="1">
            <p:custDataLst>
              <p:tags r:id="rId11"/>
            </p:custDataLst>
          </p:nvPr>
        </p:nvPicPr>
        <p:blipFill rotWithShape="1">
          <a:blip r:embed="rId12" cstate="print">
            <a:extLst>
              <a:ext uri="{28A0092B-C50C-407E-A947-70E740481C1C}">
                <a14:useLocalDpi xmlns:a14="http://schemas.microsoft.com/office/drawing/2010/main" val="0"/>
              </a:ext>
            </a:extLst>
          </a:blip>
          <a:srcRect l="15200" r="16616"/>
          <a:stretch>
            <a:fillRect/>
          </a:stretch>
        </p:blipFill>
        <p:spPr>
          <a:xfrm>
            <a:off x="6278292" y="779874"/>
            <a:ext cx="4835353" cy="5156000"/>
          </a:xfrm>
          <a:prstGeom prst="rect">
            <a:avLst/>
          </a:prstGeom>
          <a:effectLst/>
        </p:spPr>
      </p:pic>
      <p:sp>
        <p:nvSpPr>
          <p:cNvPr id="19" name="椭圆 18"/>
          <p:cNvSpPr/>
          <p:nvPr userDrawn="1">
            <p:custDataLst>
              <p:tags r:id="rId13"/>
            </p:custDataLst>
          </p:nvPr>
        </p:nvSpPr>
        <p:spPr>
          <a:xfrm rot="16200000">
            <a:off x="10818224" y="922126"/>
            <a:ext cx="110724" cy="11072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custDataLst>
              <p:tags r:id="rId14"/>
            </p:custDataLst>
          </p:nvPr>
        </p:nvSpPr>
        <p:spPr>
          <a:xfrm rot="16200000">
            <a:off x="11005471" y="922126"/>
            <a:ext cx="110724" cy="11072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custDataLst>
              <p:tags r:id="rId15"/>
            </p:custDataLst>
          </p:nvPr>
        </p:nvSpPr>
        <p:spPr>
          <a:xfrm rot="16200000">
            <a:off x="10443731" y="922126"/>
            <a:ext cx="110724" cy="11072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custDataLst>
              <p:tags r:id="rId16"/>
            </p:custDataLst>
          </p:nvPr>
        </p:nvSpPr>
        <p:spPr>
          <a:xfrm rot="16200000">
            <a:off x="10630978" y="922126"/>
            <a:ext cx="110724" cy="11072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userDrawn="1">
            <p:custDataLst>
              <p:tags r:id="rId17"/>
            </p:custDataLst>
          </p:nvPr>
        </p:nvCxnSpPr>
        <p:spPr>
          <a:xfrm>
            <a:off x="1064260" y="922020"/>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18"/>
            </p:custDataLst>
          </p:nvPr>
        </p:nvCxnSpPr>
        <p:spPr>
          <a:xfrm>
            <a:off x="1064260" y="1033145"/>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custDataLst>
              <p:tags r:id="rId19"/>
            </p:custDataLst>
          </p:nvPr>
        </p:nvCxnSpPr>
        <p:spPr>
          <a:xfrm>
            <a:off x="1064260" y="977265"/>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24E92C63-36C9-49EE-831B-57A07AFB0E62}" type="slidenum">
              <a:rPr lang="en-US" altLang="zh-CN"/>
            </a:fld>
            <a:endParaRPr lang="en-US" altLang="zh-CN"/>
          </a:p>
        </p:txBody>
      </p:sp>
    </p:spTree>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8E1AF596-A69B-4D8E-961C-126F085342F3}" type="slidenum">
              <a:rPr lang="en-US" altLang="zh-CN"/>
            </a:fld>
            <a:endParaRPr lang="en-US" altLang="zh-CN"/>
          </a:p>
        </p:txBody>
      </p:sp>
    </p:spTree>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225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E473EE7C-6245-4EE4-89E3-CCF4F7078C59}" type="slidenum">
              <a:rPr lang="en-US" altLang="zh-CN"/>
            </a:fld>
            <a:endParaRPr lang="en-US" altLang="zh-CN"/>
          </a:p>
        </p:txBody>
      </p:sp>
    </p:spTree>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B84CB3E7-37F4-4500-A394-91CD1BFA7574}" type="slidenum">
              <a:rPr lang="en-US" altLang="zh-CN"/>
            </a:fld>
            <a:endParaRPr lang="en-US" altLang="zh-CN"/>
          </a:p>
        </p:txBody>
      </p:sp>
    </p:spTree>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p:txBody>
          <a:bodyPr/>
          <a:lstStyle>
            <a:lvl1pPr>
              <a:defRPr/>
            </a:lvl1pPr>
          </a:lstStyle>
          <a:p>
            <a:fld id="{7A3BCF27-CA14-456C-B1D0-1AC9EEAE164E}" type="slidenum">
              <a:rPr lang="en-US" altLang="zh-CN"/>
            </a:fld>
            <a:endParaRPr lang="en-US" altLang="zh-CN"/>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225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E473EE7C-6245-4EE4-89E3-CCF4F7078C59}" type="slidenum">
              <a:rPr lang="en-US" altLang="zh-CN"/>
            </a:fld>
            <a:endParaRPr lang="en-US" altLang="zh-CN"/>
          </a:p>
        </p:txBody>
      </p:sp>
    </p:spTree>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p:txBody>
          <a:bodyPr/>
          <a:lstStyle>
            <a:lvl1pPr>
              <a:defRPr/>
            </a:lvl1pPr>
          </a:lstStyle>
          <a:p>
            <a:fld id="{A6D38E9A-054F-4F1E-AB92-AEF1E6744E98}" type="slidenum">
              <a:rPr lang="en-US" altLang="zh-CN"/>
            </a:fld>
            <a:endParaRPr lang="en-US" altLang="zh-CN"/>
          </a:p>
        </p:txBody>
      </p:sp>
    </p:spTree>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p:txBody>
          <a:bodyPr/>
          <a:lstStyle>
            <a:lvl1pPr>
              <a:defRPr/>
            </a:lvl1pPr>
          </a:lstStyle>
          <a:p>
            <a:fld id="{C175F6EC-24C9-4142-8432-4B6BED71C21E}" type="slidenum">
              <a:rPr lang="en-US" altLang="zh-CN"/>
            </a:fld>
            <a:endParaRPr lang="en-US" altLang="zh-CN"/>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112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84C51661-FC83-4940-B916-01A6C7B4986B}" type="slidenum">
              <a:rPr lang="en-US" altLang="zh-CN"/>
            </a:fld>
            <a:endParaRPr lang="en-US" altLang="zh-CN"/>
          </a:p>
        </p:txBody>
      </p:sp>
    </p:spTree>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12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6BFC16B0-EF7D-4861-B1C5-76D7059EB29E}" type="slidenum">
              <a:rPr lang="en-US" altLang="zh-CN"/>
            </a:fld>
            <a:endParaRPr lang="en-US" altLang="zh-CN"/>
          </a:p>
        </p:txBody>
      </p:sp>
    </p:spTree>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5047E3E3-82F7-4C11-AA71-4A5A6426CE92}" type="slidenum">
              <a:rPr lang="en-US" altLang="zh-CN"/>
            </a:fld>
            <a:endParaRPr lang="en-US" altLang="zh-CN"/>
          </a:p>
        </p:txBody>
      </p:sp>
    </p:spTree>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F23EC10D-552B-46B0-A455-22C95DE542E2}" type="slidenum">
              <a:rPr lang="en-US" altLang="zh-CN"/>
            </a:fld>
            <a:endParaRPr lang="en-US" altLang="zh-CN"/>
          </a:p>
        </p:txBody>
      </p:sp>
    </p:spTree>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57167"/>
            <a:ext cx="10972800" cy="5650125"/>
          </a:xfrm>
        </p:spPr>
        <p:txBody>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a:p>
        </p:txBody>
      </p:sp>
      <p:sp>
        <p:nvSpPr>
          <p:cNvPr id="4" name="Date Placeholder 9"/>
          <p:cNvSpPr>
            <a:spLocks noGrp="1"/>
          </p:cNvSpPr>
          <p:nvPr>
            <p:ph type="dt" sz="half" idx="10"/>
          </p:nvPr>
        </p:nvSpPr>
        <p:spPr/>
        <p:txBody>
          <a:bodyPr/>
          <a:lstStyle>
            <a:lvl1pPr>
              <a:defRPr>
                <a:solidFill>
                  <a:srgbClr val="000000"/>
                </a:solidFill>
              </a:defRPr>
            </a:lvl1pPr>
          </a:lstStyle>
          <a:p>
            <a:pPr>
              <a:defRPr/>
            </a:pPr>
            <a:fld id="{93C2A46E-6276-4619-9934-E6CEDC89E9CE}" type="datetimeFigureOut">
              <a:rPr lang="zh-CN" altLang="en-US"/>
            </a:fld>
            <a:endParaRPr lang="zh-CN" altLang="en-US"/>
          </a:p>
        </p:txBody>
      </p:sp>
      <p:sp>
        <p:nvSpPr>
          <p:cNvPr id="5" name="Footer Placeholder 21"/>
          <p:cNvSpPr>
            <a:spLocks noGrp="1"/>
          </p:cNvSpPr>
          <p:nvPr>
            <p:ph type="ftr" sz="quarter" idx="11"/>
          </p:nvPr>
        </p:nvSpPr>
        <p:spPr/>
        <p:txBody>
          <a:bodyPr/>
          <a:lstStyle>
            <a:lvl1pPr>
              <a:defRPr>
                <a:solidFill>
                  <a:srgbClr val="000000"/>
                </a:solidFill>
              </a:defRPr>
            </a:lvl1pPr>
          </a:lstStyle>
          <a:p>
            <a:pPr>
              <a:defRPr/>
            </a:pPr>
            <a:endParaRPr lang="zh-CN" altLang="en-US"/>
          </a:p>
        </p:txBody>
      </p:sp>
      <p:sp>
        <p:nvSpPr>
          <p:cNvPr id="6" name="Slide Number Placeholder 17"/>
          <p:cNvSpPr>
            <a:spLocks noGrp="1"/>
          </p:cNvSpPr>
          <p:nvPr>
            <p:ph type="sldNum" sz="quarter" idx="12"/>
          </p:nvPr>
        </p:nvSpPr>
        <p:spPr/>
        <p:txBody>
          <a:bodyPr/>
          <a:lstStyle>
            <a:lvl1pPr>
              <a:defRPr>
                <a:solidFill>
                  <a:srgbClr val="000000"/>
                </a:solidFill>
              </a:defRPr>
            </a:lvl1pPr>
          </a:lstStyle>
          <a:p>
            <a:fld id="{C57F4ADF-7398-45BF-865B-2F31B264A5F5}" type="slidenum">
              <a:rPr lang="zh-CN" altLang="en-US"/>
            </a:fld>
            <a:endParaRPr lang="zh-CN" altLang="en-US"/>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C9B16E9F-38D6-4064-937D-2E89280974E6}" type="slidenum">
              <a:rPr lang="en-US" altLang="zh-CN"/>
            </a:fld>
            <a:endParaRPr lang="en-US" altLang="zh-CN"/>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B84CB3E7-37F4-4500-A394-91CD1BFA7574}" type="slidenum">
              <a:rPr lang="en-US" altLang="zh-CN"/>
            </a:fld>
            <a:endParaRPr lang="en-US" altLang="zh-CN"/>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p:txBody>
          <a:bodyPr/>
          <a:lstStyle>
            <a:lvl1pPr>
              <a:defRPr/>
            </a:lvl1pPr>
          </a:lstStyle>
          <a:p>
            <a:fld id="{7A3BCF27-CA14-456C-B1D0-1AC9EEAE164E}" type="slidenum">
              <a:rPr lang="en-US" altLang="zh-CN"/>
            </a:fld>
            <a:endParaRPr lang="en-US" altLang="zh-CN"/>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p:txBody>
          <a:bodyPr/>
          <a:lstStyle>
            <a:lvl1pPr>
              <a:defRPr/>
            </a:lvl1pPr>
          </a:lstStyle>
          <a:p>
            <a:fld id="{A6D38E9A-054F-4F1E-AB92-AEF1E6744E98}" type="slidenum">
              <a:rPr lang="en-US" altLang="zh-CN"/>
            </a:fld>
            <a:endParaRPr lang="en-US" altLang="zh-CN"/>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p:txBody>
          <a:bodyPr/>
          <a:lstStyle>
            <a:lvl1pPr>
              <a:defRPr/>
            </a:lvl1pPr>
          </a:lstStyle>
          <a:p>
            <a:fld id="{C175F6EC-24C9-4142-8432-4B6BED71C21E}" type="slidenum">
              <a:rPr lang="en-US" altLang="zh-CN"/>
            </a:fld>
            <a:endParaRPr lang="en-US" altLang="zh-CN"/>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112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84C51661-FC83-4940-B916-01A6C7B4986B}" type="slidenum">
              <a:rPr lang="en-US" altLang="zh-CN"/>
            </a:fld>
            <a:endParaRPr lang="en-US" altLang="zh-CN"/>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12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r>
              <a:rPr lang="zh-CN" altLang="en-US" noProof="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6BFC16B0-EF7D-4861-B1C5-76D7059EB29E}" type="slidenum">
              <a:rPr lang="en-US" altLang="zh-CN"/>
            </a:fld>
            <a:endParaRPr lang="en-US" altLang="zh-CN"/>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2" Type="http://schemas.openxmlformats.org/officeDocument/2006/relationships/theme" Target="../theme/theme2.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slideLayout" Target="../slideLayouts/slideLayout15.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microsoft.com/office/2007/relationships/hdphoto" Target="../media/image9.wdp"/><Relationship Id="rId14" Type="http://schemas.openxmlformats.org/officeDocument/2006/relationships/image" Target="../media/image8.png"/><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5" Type="http://schemas.openxmlformats.org/officeDocument/2006/relationships/theme" Target="../theme/theme3.xml"/><Relationship Id="rId14" Type="http://schemas.openxmlformats.org/officeDocument/2006/relationships/image" Target="../media/image1.jpeg"/><Relationship Id="rId13" Type="http://schemas.openxmlformats.org/officeDocument/2006/relationships/slideLayout" Target="../slideLayouts/slideLayout3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eaLnBrk="1" hangingPunct="1">
              <a:defRPr sz="790"/>
            </a:lvl1pPr>
          </a:lstStyle>
          <a:p>
            <a:fld id="{C9B16E9F-38D6-4064-937D-2E89280974E6}"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fade/>
  </p:transition>
  <p:txStyles>
    <p:titleStyle>
      <a:lvl1pPr algn="ctr" rtl="0" eaLnBrk="0" fontAlgn="base" hangingPunct="0">
        <a:spcBef>
          <a:spcPct val="0"/>
        </a:spcBef>
        <a:spcAft>
          <a:spcPct val="0"/>
        </a:spcAft>
        <a:defRPr sz="247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193040" indent="-193040" algn="l" rtl="0" eaLnBrk="0" fontAlgn="base" hangingPunct="0">
        <a:spcBef>
          <a:spcPct val="11000"/>
        </a:spcBef>
        <a:spcAft>
          <a:spcPct val="0"/>
        </a:spcAft>
        <a:buChar char="•"/>
        <a:defRPr sz="1800">
          <a:solidFill>
            <a:schemeClr val="tx1"/>
          </a:solidFill>
          <a:latin typeface="+mn-lt"/>
          <a:ea typeface="+mn-ea"/>
          <a:cs typeface="+mn-cs"/>
        </a:defRPr>
      </a:lvl1pPr>
      <a:lvl2pPr marL="418465" indent="-160655" algn="l" rtl="0" eaLnBrk="0" fontAlgn="base" hangingPunct="0">
        <a:spcBef>
          <a:spcPct val="11000"/>
        </a:spcBef>
        <a:spcAft>
          <a:spcPct val="0"/>
        </a:spcAft>
        <a:buChar char="–"/>
        <a:defRPr sz="1575">
          <a:solidFill>
            <a:schemeClr val="tx1"/>
          </a:solidFill>
          <a:latin typeface="+mn-lt"/>
        </a:defRPr>
      </a:lvl2pPr>
      <a:lvl3pPr marL="643255" indent="-128270" algn="l" rtl="0" eaLnBrk="0" fontAlgn="base" hangingPunct="0">
        <a:spcBef>
          <a:spcPct val="11000"/>
        </a:spcBef>
        <a:spcAft>
          <a:spcPct val="0"/>
        </a:spcAft>
        <a:buChar char="•"/>
        <a:defRPr sz="1350">
          <a:solidFill>
            <a:schemeClr val="tx1"/>
          </a:solidFill>
          <a:latin typeface="+mn-lt"/>
        </a:defRPr>
      </a:lvl3pPr>
      <a:lvl4pPr marL="900430" indent="-128270" algn="l" rtl="0" eaLnBrk="0" fontAlgn="base" hangingPunct="0">
        <a:spcBef>
          <a:spcPct val="11000"/>
        </a:spcBef>
        <a:spcAft>
          <a:spcPct val="0"/>
        </a:spcAft>
        <a:buChar char="–"/>
        <a:defRPr sz="1125">
          <a:solidFill>
            <a:schemeClr val="tx1"/>
          </a:solidFill>
          <a:latin typeface="+mn-lt"/>
        </a:defRPr>
      </a:lvl4pPr>
      <a:lvl5pPr marL="1157605" indent="-128270" algn="l" rtl="0" eaLnBrk="0" fontAlgn="base" hangingPunct="0">
        <a:spcBef>
          <a:spcPct val="11000"/>
        </a:spcBef>
        <a:spcAft>
          <a:spcPct val="0"/>
        </a:spcAft>
        <a:buChar char="»"/>
        <a:defRPr sz="1125">
          <a:solidFill>
            <a:schemeClr val="tx1"/>
          </a:solidFill>
          <a:latin typeface="+mn-lt"/>
        </a:defRPr>
      </a:lvl5pPr>
      <a:lvl6pPr marL="1414780" indent="-128270" algn="l" rtl="0" eaLnBrk="1" fontAlgn="base" hangingPunct="1">
        <a:spcBef>
          <a:spcPct val="11000"/>
        </a:spcBef>
        <a:spcAft>
          <a:spcPct val="0"/>
        </a:spcAft>
        <a:buChar char="»"/>
        <a:defRPr sz="1125">
          <a:solidFill>
            <a:schemeClr val="tx1"/>
          </a:solidFill>
          <a:latin typeface="+mn-lt"/>
        </a:defRPr>
      </a:lvl6pPr>
      <a:lvl7pPr marL="1671955" indent="-128270" algn="l" rtl="0" eaLnBrk="1" fontAlgn="base" hangingPunct="1">
        <a:spcBef>
          <a:spcPct val="11000"/>
        </a:spcBef>
        <a:spcAft>
          <a:spcPct val="0"/>
        </a:spcAft>
        <a:buChar char="»"/>
        <a:defRPr sz="1125">
          <a:solidFill>
            <a:schemeClr val="tx1"/>
          </a:solidFill>
          <a:latin typeface="+mn-lt"/>
        </a:defRPr>
      </a:lvl7pPr>
      <a:lvl8pPr marL="1929130" indent="-128270" algn="l" rtl="0" eaLnBrk="1" fontAlgn="base" hangingPunct="1">
        <a:spcBef>
          <a:spcPct val="11000"/>
        </a:spcBef>
        <a:spcAft>
          <a:spcPct val="0"/>
        </a:spcAft>
        <a:buChar char="»"/>
        <a:defRPr sz="1125">
          <a:solidFill>
            <a:schemeClr val="tx1"/>
          </a:solidFill>
          <a:latin typeface="+mn-lt"/>
        </a:defRPr>
      </a:lvl8pPr>
      <a:lvl9pPr marL="2186305" indent="-128270" algn="l" rtl="0" eaLnBrk="1" fontAlgn="base" hangingPunct="1">
        <a:spcBef>
          <a:spcPct val="11000"/>
        </a:spcBef>
        <a:spcAft>
          <a:spcPct val="0"/>
        </a:spcAft>
        <a:buChar char="»"/>
        <a:defRPr sz="1125">
          <a:solidFill>
            <a:schemeClr val="tx1"/>
          </a:solidFill>
          <a:latin typeface="+mn-lt"/>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flipH="1">
            <a:off x="0" y="0"/>
            <a:ext cx="12192000" cy="6858000"/>
          </a:xfrm>
          <a:prstGeom prst="rect">
            <a:avLst/>
          </a:prstGeom>
          <a:gradFill>
            <a:gsLst>
              <a:gs pos="99573">
                <a:schemeClr val="bg2"/>
              </a:gs>
              <a:gs pos="41000">
                <a:schemeClr val="bg1"/>
              </a:gs>
            </a:gsLst>
            <a:lin ang="81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10" name="图片 9"/>
          <p:cNvPicPr>
            <a:picLocks noChangeAspect="1"/>
          </p:cNvPicPr>
          <p:nvPr userDrawn="1">
            <p:custDataLst>
              <p:tags r:id="rId13"/>
            </p:custDataLst>
          </p:nvPr>
        </p:nvPicPr>
        <p:blipFill rotWithShape="1">
          <a:blip r:embed="rId14">
            <a:extLst>
              <a:ext uri="{BEBA8EAE-BF5A-486C-A8C5-ECC9F3942E4B}">
                <a14:imgProps xmlns:a14="http://schemas.microsoft.com/office/drawing/2010/main">
                  <a14:imgLayer r:embed="rId15">
                    <a14:imgEffect>
                      <a14:brightnessContrast bright="2000" contrast="2000"/>
                    </a14:imgEffect>
                    <a14:imgEffect>
                      <a14:saturation sat="150000"/>
                    </a14:imgEffect>
                  </a14:imgLayer>
                </a14:imgProps>
              </a:ext>
            </a:extLst>
          </a:blip>
          <a:srcRect l="63601" b="34913"/>
          <a:stretch>
            <a:fillRect/>
          </a:stretch>
        </p:blipFill>
        <p:spPr>
          <a:xfrm flipH="1">
            <a:off x="10693754" y="4910100"/>
            <a:ext cx="1498245" cy="1947900"/>
          </a:xfrm>
          <a:prstGeom prst="rect">
            <a:avLst/>
          </a:prstGeom>
        </p:spPr>
      </p:pic>
      <p:sp>
        <p:nvSpPr>
          <p:cNvPr id="2" name="标题占位符 1"/>
          <p:cNvSpPr>
            <a:spLocks noGrp="1"/>
          </p:cNvSpPr>
          <p:nvPr>
            <p:ph type="title"/>
            <p:custDataLst>
              <p:tags r:id="rId16"/>
            </p:custDataLst>
          </p:nvPr>
        </p:nvSpPr>
        <p:spPr>
          <a:xfrm>
            <a:off x="69600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96000" y="1364400"/>
            <a:ext cx="10800000" cy="4813200"/>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83820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610600"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1"/>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eaLnBrk="1" hangingPunct="1">
              <a:defRPr sz="790"/>
            </a:lvl1pPr>
          </a:lstStyle>
          <a:p>
            <a:fld id="{C9B16E9F-38D6-4064-937D-2E89280974E6}"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ransition spd="med">
    <p:fade/>
  </p:transition>
  <p:txStyles>
    <p:titleStyle>
      <a:lvl1pPr algn="ctr" rtl="0" eaLnBrk="0" fontAlgn="base" hangingPunct="0">
        <a:spcBef>
          <a:spcPct val="0"/>
        </a:spcBef>
        <a:spcAft>
          <a:spcPct val="0"/>
        </a:spcAft>
        <a:defRPr sz="247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193040" indent="-193040" algn="l" rtl="0" eaLnBrk="0" fontAlgn="base" hangingPunct="0">
        <a:spcBef>
          <a:spcPct val="11000"/>
        </a:spcBef>
        <a:spcAft>
          <a:spcPct val="0"/>
        </a:spcAft>
        <a:buChar char="•"/>
        <a:defRPr sz="1800">
          <a:solidFill>
            <a:schemeClr val="tx1"/>
          </a:solidFill>
          <a:latin typeface="+mn-lt"/>
          <a:ea typeface="+mn-ea"/>
          <a:cs typeface="+mn-cs"/>
        </a:defRPr>
      </a:lvl1pPr>
      <a:lvl2pPr marL="418465" indent="-160655" algn="l" rtl="0" eaLnBrk="0" fontAlgn="base" hangingPunct="0">
        <a:spcBef>
          <a:spcPct val="11000"/>
        </a:spcBef>
        <a:spcAft>
          <a:spcPct val="0"/>
        </a:spcAft>
        <a:buChar char="–"/>
        <a:defRPr sz="1575">
          <a:solidFill>
            <a:schemeClr val="tx1"/>
          </a:solidFill>
          <a:latin typeface="+mn-lt"/>
        </a:defRPr>
      </a:lvl2pPr>
      <a:lvl3pPr marL="643255" indent="-128270" algn="l" rtl="0" eaLnBrk="0" fontAlgn="base" hangingPunct="0">
        <a:spcBef>
          <a:spcPct val="11000"/>
        </a:spcBef>
        <a:spcAft>
          <a:spcPct val="0"/>
        </a:spcAft>
        <a:buChar char="•"/>
        <a:defRPr sz="1350">
          <a:solidFill>
            <a:schemeClr val="tx1"/>
          </a:solidFill>
          <a:latin typeface="+mn-lt"/>
        </a:defRPr>
      </a:lvl3pPr>
      <a:lvl4pPr marL="900430" indent="-128270" algn="l" rtl="0" eaLnBrk="0" fontAlgn="base" hangingPunct="0">
        <a:spcBef>
          <a:spcPct val="11000"/>
        </a:spcBef>
        <a:spcAft>
          <a:spcPct val="0"/>
        </a:spcAft>
        <a:buChar char="–"/>
        <a:defRPr sz="1125">
          <a:solidFill>
            <a:schemeClr val="tx1"/>
          </a:solidFill>
          <a:latin typeface="+mn-lt"/>
        </a:defRPr>
      </a:lvl4pPr>
      <a:lvl5pPr marL="1157605" indent="-128270" algn="l" rtl="0" eaLnBrk="0" fontAlgn="base" hangingPunct="0">
        <a:spcBef>
          <a:spcPct val="11000"/>
        </a:spcBef>
        <a:spcAft>
          <a:spcPct val="0"/>
        </a:spcAft>
        <a:buChar char="»"/>
        <a:defRPr sz="1125">
          <a:solidFill>
            <a:schemeClr val="tx1"/>
          </a:solidFill>
          <a:latin typeface="+mn-lt"/>
        </a:defRPr>
      </a:lvl5pPr>
      <a:lvl6pPr marL="1414780" indent="-128270" algn="l" rtl="0" eaLnBrk="1" fontAlgn="base" hangingPunct="1">
        <a:spcBef>
          <a:spcPct val="11000"/>
        </a:spcBef>
        <a:spcAft>
          <a:spcPct val="0"/>
        </a:spcAft>
        <a:buChar char="»"/>
        <a:defRPr sz="1125">
          <a:solidFill>
            <a:schemeClr val="tx1"/>
          </a:solidFill>
          <a:latin typeface="+mn-lt"/>
        </a:defRPr>
      </a:lvl6pPr>
      <a:lvl7pPr marL="1671955" indent="-128270" algn="l" rtl="0" eaLnBrk="1" fontAlgn="base" hangingPunct="1">
        <a:spcBef>
          <a:spcPct val="11000"/>
        </a:spcBef>
        <a:spcAft>
          <a:spcPct val="0"/>
        </a:spcAft>
        <a:buChar char="»"/>
        <a:defRPr sz="1125">
          <a:solidFill>
            <a:schemeClr val="tx1"/>
          </a:solidFill>
          <a:latin typeface="+mn-lt"/>
        </a:defRPr>
      </a:lvl7pPr>
      <a:lvl8pPr marL="1929130" indent="-128270" algn="l" rtl="0" eaLnBrk="1" fontAlgn="base" hangingPunct="1">
        <a:spcBef>
          <a:spcPct val="11000"/>
        </a:spcBef>
        <a:spcAft>
          <a:spcPct val="0"/>
        </a:spcAft>
        <a:buChar char="»"/>
        <a:defRPr sz="1125">
          <a:solidFill>
            <a:schemeClr val="tx1"/>
          </a:solidFill>
          <a:latin typeface="+mn-lt"/>
        </a:defRPr>
      </a:lvl8pPr>
      <a:lvl9pPr marL="2186305" indent="-128270" algn="l" rtl="0" eaLnBrk="1" fontAlgn="base" hangingPunct="1">
        <a:spcBef>
          <a:spcPct val="11000"/>
        </a:spcBef>
        <a:spcAft>
          <a:spcPct val="0"/>
        </a:spcAft>
        <a:buChar char="»"/>
        <a:defRPr sz="1125">
          <a:solidFill>
            <a:schemeClr val="tx1"/>
          </a:solidFill>
          <a:latin typeface="+mn-lt"/>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7.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7.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endParaRPr lang="zh-CN" altLang="en-US" sz="2600">
              <a:latin typeface="Times New Roman" panose="02020603050405020304" charset="0"/>
              <a:ea typeface="方正大黑体_GBK" panose="02010600010101010101" charset="-122"/>
            </a:endParaRPr>
          </a:p>
        </p:txBody>
      </p:sp>
      <p:sp>
        <p:nvSpPr>
          <p:cNvPr id="7" name="副标题 6"/>
          <p:cNvSpPr>
            <a:spLocks noGrp="1"/>
          </p:cNvSpPr>
          <p:nvPr>
            <p:ph type="subTitle" idx="1"/>
          </p:nvPr>
        </p:nvSpPr>
        <p:spPr/>
        <p:txBody>
          <a:bodyPr/>
          <a:lstStyle/>
          <a:p>
            <a:endParaRPr lang="zh-CN" altLang="en-US" sz="2600">
              <a:latin typeface="Times New Roman" panose="02020603050405020304" charset="0"/>
              <a:ea typeface="方正大黑体_GBK" panose="02010600010101010101" charset="-122"/>
            </a:endParaRPr>
          </a:p>
        </p:txBody>
      </p:sp>
      <p:pic>
        <p:nvPicPr>
          <p:cNvPr id="6" name="图片 5" descr="871034fed03bb21fc2263f051e81530d.jpg"/>
          <p:cNvPicPr>
            <a:picLocks noChangeAspect="1"/>
          </p:cNvPicPr>
          <p:nvPr/>
        </p:nvPicPr>
        <p:blipFill>
          <a:blip r:embed="rId1" cstate="print"/>
          <a:stretch>
            <a:fillRect/>
          </a:stretch>
        </p:blipFill>
        <p:spPr>
          <a:xfrm>
            <a:off x="0" y="0"/>
            <a:ext cx="12192000" cy="6858000"/>
          </a:xfrm>
          <a:prstGeom prst="rect">
            <a:avLst/>
          </a:prstGeom>
        </p:spPr>
      </p:pic>
      <p:sp>
        <p:nvSpPr>
          <p:cNvPr id="2050" name="TextBox 3"/>
          <p:cNvSpPr txBox="1">
            <a:spLocks noChangeArrowheads="1"/>
          </p:cNvSpPr>
          <p:nvPr/>
        </p:nvSpPr>
        <p:spPr bwMode="auto">
          <a:xfrm>
            <a:off x="2918864" y="1708740"/>
            <a:ext cx="5445125" cy="9220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lnSpc>
                <a:spcPct val="150000"/>
              </a:lnSpc>
              <a:defRPr/>
            </a:pPr>
            <a:r>
              <a:rPr lang="zh-CN" altLang="en-US" sz="3600" dirty="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项目</a:t>
            </a:r>
            <a:r>
              <a:rPr lang="zh-CN" altLang="en-US" sz="360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七      会计报表 </a:t>
            </a:r>
            <a:endParaRPr lang="zh-CN" altLang="en-US" sz="3600" dirty="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二、资产负债表各项目编制方法</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（四）根据有关科目余额减去其备抵科目余额后的净额填列</a:t>
            </a:r>
            <a:endParaRPr lang="zh-CN" altLang="en-US" sz="2800" dirty="0">
              <a:latin typeface="方正粗黑宋简体" panose="02000000000000000000" charset="-122"/>
              <a:ea typeface="方正大黑体_GBK" panose="02010600010101010101" charset="-122"/>
            </a:endParaRPr>
          </a:p>
        </p:txBody>
      </p:sp>
      <p:sp>
        <p:nvSpPr>
          <p:cNvPr id="2" name="文本框 1"/>
          <p:cNvSpPr txBox="1"/>
          <p:nvPr/>
        </p:nvSpPr>
        <p:spPr>
          <a:xfrm>
            <a:off x="1340060" y="2496737"/>
            <a:ext cx="8881730" cy="2861310"/>
          </a:xfrm>
          <a:prstGeom prst="rect">
            <a:avLst/>
          </a:prstGeom>
          <a:noFill/>
        </p:spPr>
        <p:txBody>
          <a:bodyPr wrap="square">
            <a:spAutoFit/>
          </a:bodyPr>
          <a:lstStyle/>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3. </a:t>
            </a:r>
            <a:r>
              <a:rPr lang="zh-CN" altLang="en-US" sz="2400" b="1" kern="100" dirty="0">
                <a:latin typeface="方正粗黑宋简体" panose="02000000000000000000" charset="-122"/>
                <a:ea typeface="方正大黑体_GBK" panose="02010600010101010101" charset="-122"/>
                <a:cs typeface="Times New Roman" panose="02020603050405020304" charset="0"/>
              </a:rPr>
              <a:t>固定资产：根据</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“固定资产”</a:t>
            </a:r>
            <a:r>
              <a:rPr lang="zh-CN" altLang="en-US" sz="2400" b="1" kern="100" dirty="0">
                <a:latin typeface="方正粗黑宋简体" panose="02000000000000000000" charset="-122"/>
                <a:ea typeface="方正大黑体_GBK" panose="02010600010101010101" charset="-122"/>
                <a:cs typeface="Times New Roman" panose="02020603050405020304" charset="0"/>
              </a:rPr>
              <a:t>科目的期末余额，减去</a:t>
            </a:r>
            <a:r>
              <a:rPr lang="zh-CN" altLang="en-US" sz="2400" b="1" kern="100" dirty="0">
                <a:solidFill>
                  <a:srgbClr val="FF0000"/>
                </a:solidFill>
                <a:latin typeface="方正粗黑宋简体" panose="02000000000000000000" charset="-122"/>
                <a:ea typeface="方正大黑体_GBK" panose="02010600010101010101" charset="-122"/>
                <a:cs typeface="Times New Roman" panose="02020603050405020304" charset="0"/>
              </a:rPr>
              <a:t>“累计折旧”、“固定资产减值准备”</a:t>
            </a:r>
            <a:r>
              <a:rPr lang="zh-CN" altLang="en-US" sz="2400" b="1" kern="100" dirty="0">
                <a:latin typeface="方正粗黑宋简体" panose="02000000000000000000" charset="-122"/>
                <a:ea typeface="方正大黑体_GBK" panose="02010600010101010101" charset="-122"/>
                <a:cs typeface="Times New Roman" panose="02020603050405020304" charset="0"/>
              </a:rPr>
              <a:t>等备抵科目的期末余额，以及“固定资产清理”科目期末余额后的净额填列。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4. </a:t>
            </a:r>
            <a:r>
              <a:rPr lang="zh-CN" altLang="en-US" sz="2400" b="1" kern="100" dirty="0">
                <a:latin typeface="方正粗黑宋简体" panose="02000000000000000000" charset="-122"/>
                <a:ea typeface="方正大黑体_GBK" panose="02010600010101010101" charset="-122"/>
                <a:cs typeface="Times New Roman" panose="02020603050405020304" charset="0"/>
              </a:rPr>
              <a:t>无形资产：根据</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“无形资产”</a:t>
            </a:r>
            <a:r>
              <a:rPr lang="zh-CN" altLang="en-US" sz="2400" b="1" kern="100" dirty="0">
                <a:latin typeface="方正粗黑宋简体" panose="02000000000000000000" charset="-122"/>
                <a:ea typeface="方正大黑体_GBK" panose="02010600010101010101" charset="-122"/>
                <a:cs typeface="Times New Roman" panose="02020603050405020304" charset="0"/>
              </a:rPr>
              <a:t>科目的期末余额，减去</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“累计摊销”、“无形资产减值准备”</a:t>
            </a:r>
            <a:r>
              <a:rPr lang="zh-CN" altLang="en-US" sz="2400" b="1" kern="100" dirty="0">
                <a:latin typeface="方正粗黑宋简体" panose="02000000000000000000" charset="-122"/>
                <a:ea typeface="方正大黑体_GBK" panose="02010600010101010101" charset="-122"/>
                <a:cs typeface="Times New Roman" panose="02020603050405020304" charset="0"/>
              </a:rPr>
              <a:t>等备抵科目余额后的净额填列。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二、资产负债表各项目编制方法</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（五）综合运用上述填列方法分析填列</a:t>
            </a:r>
            <a:endParaRPr lang="zh-CN" altLang="en-US" sz="2800" dirty="0">
              <a:latin typeface="方正粗黑宋简体" panose="02000000000000000000" charset="-122"/>
              <a:ea typeface="方正大黑体_GBK" panose="02010600010101010101" charset="-122"/>
            </a:endParaRPr>
          </a:p>
        </p:txBody>
      </p:sp>
      <p:sp>
        <p:nvSpPr>
          <p:cNvPr id="2" name="文本框 1"/>
          <p:cNvSpPr txBox="1"/>
          <p:nvPr/>
        </p:nvSpPr>
        <p:spPr>
          <a:xfrm>
            <a:off x="1340060" y="2496737"/>
            <a:ext cx="8881730" cy="3969385"/>
          </a:xfrm>
          <a:prstGeom prst="rect">
            <a:avLst/>
          </a:prstGeom>
          <a:noFill/>
        </p:spPr>
        <p:txBody>
          <a:bodyPr wrap="square">
            <a:spAutoFit/>
          </a:bodyPr>
          <a:lstStyle/>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1. </a:t>
            </a:r>
            <a:r>
              <a:rPr lang="zh-CN" altLang="en-US" sz="2400" b="1" kern="100" dirty="0">
                <a:latin typeface="方正粗黑宋简体" panose="02000000000000000000" charset="-122"/>
                <a:ea typeface="方正大黑体_GBK" panose="02010600010101010101" charset="-122"/>
                <a:cs typeface="Times New Roman" panose="02020603050405020304" charset="0"/>
              </a:rPr>
              <a:t>存货：除了上述提到的根据总账科目和备抵科目余额计算填列外，还需考虑存货的成本与可变现净值孰低原则，进行进一步的调整。</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2. </a:t>
            </a:r>
            <a:r>
              <a:rPr lang="zh-CN" altLang="en-US" sz="2400" b="1" kern="100" dirty="0">
                <a:latin typeface="方正粗黑宋简体" panose="02000000000000000000" charset="-122"/>
                <a:ea typeface="方正大黑体_GBK" panose="02010600010101010101" charset="-122"/>
                <a:cs typeface="Times New Roman" panose="02020603050405020304" charset="0"/>
              </a:rPr>
              <a:t>合同资产：根据</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企业会计准则第</a:t>
            </a:r>
            <a:r>
              <a:rPr lang="en-US" altLang="zh-CN" sz="2400" b="1" kern="100" dirty="0">
                <a:latin typeface="方正粗黑宋简体" panose="02000000000000000000" charset="-122"/>
                <a:ea typeface="方正大黑体_GBK" panose="02010600010101010101" charset="-122"/>
                <a:cs typeface="Times New Roman" panose="02020603050405020304" charset="0"/>
              </a:rPr>
              <a:t>14</a:t>
            </a:r>
            <a:r>
              <a:rPr lang="zh-CN" altLang="en-US" sz="2400" b="1" kern="100" dirty="0">
                <a:latin typeface="方正粗黑宋简体" panose="02000000000000000000" charset="-122"/>
                <a:ea typeface="方正大黑体_GBK" panose="02010600010101010101" charset="-122"/>
                <a:cs typeface="Times New Roman" panose="02020603050405020304" charset="0"/>
              </a:rPr>
              <a:t>号</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收入</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的相关规定，以及“合同资产”科目的相关明细科目期末余额分析填列。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3. </a:t>
            </a:r>
            <a:r>
              <a:rPr lang="zh-CN" altLang="en-US" sz="2400" b="1" kern="100" dirty="0">
                <a:latin typeface="方正粗黑宋简体" panose="02000000000000000000" charset="-122"/>
                <a:ea typeface="方正大黑体_GBK" panose="02010600010101010101" charset="-122"/>
                <a:cs typeface="Times New Roman" panose="02020603050405020304" charset="0"/>
              </a:rPr>
              <a:t>持有待售资产：根据“持有待售资产”科目的期末余额，减去“持有待售资产减值准备”科目的期末余额后的金额填列。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二、资产负债表各项目编制方法</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（五）综合运用上述填列方法分析填列</a:t>
            </a:r>
            <a:endParaRPr lang="zh-CN" altLang="en-US" sz="2800" dirty="0">
              <a:latin typeface="方正粗黑宋简体" panose="02000000000000000000" charset="-122"/>
              <a:ea typeface="方正大黑体_GBK" panose="02010600010101010101" charset="-122"/>
            </a:endParaRPr>
          </a:p>
        </p:txBody>
      </p:sp>
      <p:sp>
        <p:nvSpPr>
          <p:cNvPr id="2" name="文本框 1"/>
          <p:cNvSpPr txBox="1"/>
          <p:nvPr/>
        </p:nvSpPr>
        <p:spPr>
          <a:xfrm>
            <a:off x="1340060" y="2496737"/>
            <a:ext cx="8881730" cy="3415030"/>
          </a:xfrm>
          <a:prstGeom prst="rect">
            <a:avLst/>
          </a:prstGeom>
          <a:noFill/>
        </p:spPr>
        <p:txBody>
          <a:bodyPr wrap="square">
            <a:spAutoFit/>
          </a:bodyPr>
          <a:lstStyle/>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4. </a:t>
            </a:r>
            <a:r>
              <a:rPr lang="zh-CN" altLang="en-US" sz="2400" b="1" kern="100" dirty="0">
                <a:latin typeface="方正粗黑宋简体" panose="02000000000000000000" charset="-122"/>
                <a:ea typeface="方正大黑体_GBK" panose="02010600010101010101" charset="-122"/>
                <a:cs typeface="Times New Roman" panose="02020603050405020304" charset="0"/>
              </a:rPr>
              <a:t>债权投资：根据“债权投资”科目的相关明细科目期末余额，减去“债权投资减值准备”科目中相关减值准备的期末余额后的金额分析填列。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5. </a:t>
            </a:r>
            <a:r>
              <a:rPr lang="zh-CN" altLang="en-US" sz="2400" b="1" kern="100" dirty="0">
                <a:latin typeface="方正粗黑宋简体" panose="02000000000000000000" charset="-122"/>
                <a:ea typeface="方正大黑体_GBK" panose="02010600010101010101" charset="-122"/>
                <a:cs typeface="Times New Roman" panose="02020603050405020304" charset="0"/>
              </a:rPr>
              <a:t>其他债权投资：根据“其他债权投资”科目的相关明细科目期末余额分析填列，同时考虑一年内到期的长期债权投资的期末账面价值在“一年内到期的非流动资产”项目的反映。</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三、资产负债表编制举例</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400" dirty="0">
                <a:latin typeface="方正粗黑宋简体" panose="02000000000000000000" charset="-122"/>
                <a:ea typeface="方正大黑体_GBK" panose="02010600010101010101" charset="-122"/>
              </a:rPr>
              <a:t>   根据实训教材账簿资料编制大华公司</a:t>
            </a:r>
            <a:r>
              <a:rPr lang="en-US" altLang="zh-CN" sz="2400" dirty="0">
                <a:latin typeface="方正粗黑宋简体" panose="02000000000000000000" charset="-122"/>
                <a:ea typeface="方正大黑体_GBK" panose="02010600010101010101" charset="-122"/>
              </a:rPr>
              <a:t>20*6</a:t>
            </a:r>
            <a:r>
              <a:rPr lang="zh-CN" altLang="en-US" sz="2400" dirty="0">
                <a:latin typeface="方正粗黑宋简体" panose="02000000000000000000" charset="-122"/>
                <a:ea typeface="方正大黑体_GBK" panose="02010600010101010101" charset="-122"/>
              </a:rPr>
              <a:t>年</a:t>
            </a:r>
            <a:r>
              <a:rPr lang="en-US" altLang="zh-CN" sz="2400" dirty="0">
                <a:latin typeface="方正粗黑宋简体" panose="02000000000000000000" charset="-122"/>
                <a:ea typeface="方正大黑体_GBK" panose="02010600010101010101" charset="-122"/>
              </a:rPr>
              <a:t>12</a:t>
            </a:r>
            <a:r>
              <a:rPr lang="zh-CN" altLang="en-US" sz="2400" dirty="0">
                <a:latin typeface="方正粗黑宋简体" panose="02000000000000000000" charset="-122"/>
                <a:ea typeface="方正大黑体_GBK" panose="02010600010101010101" charset="-122"/>
              </a:rPr>
              <a:t>月</a:t>
            </a:r>
            <a:r>
              <a:rPr lang="en-US" altLang="zh-CN" sz="2400" dirty="0">
                <a:latin typeface="方正粗黑宋简体" panose="02000000000000000000" charset="-122"/>
                <a:ea typeface="方正大黑体_GBK" panose="02010600010101010101" charset="-122"/>
              </a:rPr>
              <a:t>31</a:t>
            </a:r>
            <a:r>
              <a:rPr lang="zh-CN" altLang="en-US" sz="2400" dirty="0">
                <a:latin typeface="方正粗黑宋简体" panose="02000000000000000000" charset="-122"/>
                <a:ea typeface="方正大黑体_GBK" panose="02010600010101010101" charset="-122"/>
              </a:rPr>
              <a:t>日资产负债表。</a:t>
            </a:r>
            <a:endParaRPr lang="zh-CN" altLang="en-US" sz="2400" dirty="0">
              <a:latin typeface="方正粗黑宋简体" panose="02000000000000000000" charset="-122"/>
              <a:ea typeface="方正大黑体_GBK" panose="02010600010101010101" charset="-122"/>
            </a:endParaRPr>
          </a:p>
        </p:txBody>
      </p:sp>
      <p:sp>
        <p:nvSpPr>
          <p:cNvPr id="2" name="文本框 1"/>
          <p:cNvSpPr txBox="1"/>
          <p:nvPr/>
        </p:nvSpPr>
        <p:spPr>
          <a:xfrm>
            <a:off x="1339850" y="2496820"/>
            <a:ext cx="9665335" cy="3969385"/>
          </a:xfrm>
          <a:prstGeom prst="rect">
            <a:avLst/>
          </a:prstGeom>
          <a:noFill/>
        </p:spPr>
        <p:txBody>
          <a:bodyPr wrap="square">
            <a:spAutoFit/>
          </a:bodyPr>
          <a:lstStyle/>
          <a:p>
            <a:pPr>
              <a:lnSpc>
                <a:spcPct val="150000"/>
              </a:lnSpc>
            </a:pPr>
            <a:r>
              <a:rPr lang="zh-CN" altLang="en-US" sz="2400" b="1" kern="100" dirty="0">
                <a:latin typeface="方正粗黑宋简体" panose="02000000000000000000" charset="-122"/>
                <a:ea typeface="方正大黑体_GBK" panose="02010600010101010101" charset="-122"/>
                <a:cs typeface="Times New Roman" panose="02020603050405020304" charset="0"/>
              </a:rPr>
              <a:t>解析：</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zh-CN" altLang="en-US" sz="2400" b="1" kern="100" dirty="0">
                <a:latin typeface="方正粗黑宋简体" panose="02000000000000000000" charset="-122"/>
                <a:ea typeface="方正大黑体_GBK" panose="02010600010101010101" charset="-122"/>
                <a:cs typeface="Times New Roman" panose="02020603050405020304" charset="0"/>
              </a:rPr>
              <a:t>货币资金</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库存现金</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银行存款</a:t>
            </a:r>
            <a:r>
              <a:rPr lang="en-US" altLang="zh-CN" sz="2400" b="1" kern="100" dirty="0">
                <a:latin typeface="方正粗黑宋简体" panose="02000000000000000000" charset="-122"/>
                <a:ea typeface="方正大黑体_GBK" panose="02010600010101010101" charset="-122"/>
                <a:cs typeface="Times New Roman" panose="02020603050405020304" charset="0"/>
              </a:rPr>
              <a:t>=2780+2287800=2290580</a:t>
            </a:r>
            <a:r>
              <a:rPr lang="zh-CN" altLang="en-US" sz="2400" b="1" kern="100" dirty="0">
                <a:latin typeface="方正粗黑宋简体" panose="02000000000000000000" charset="-122"/>
                <a:ea typeface="方正大黑体_GBK" panose="02010600010101010101" charset="-122"/>
                <a:cs typeface="Times New Roman" panose="02020603050405020304" charset="0"/>
              </a:rPr>
              <a:t>（元）</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zh-CN" altLang="en-US" sz="2400" b="1" kern="100" dirty="0">
                <a:latin typeface="方正粗黑宋简体" panose="02000000000000000000" charset="-122"/>
                <a:ea typeface="方正大黑体_GBK" panose="02010600010101010101" charset="-122"/>
                <a:cs typeface="Times New Roman" panose="02020603050405020304" charset="0"/>
              </a:rPr>
              <a:t>存货</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在途物资</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原材料</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生产成本</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库存商品</a:t>
            </a:r>
            <a:r>
              <a:rPr lang="en-US" altLang="zh-CN" sz="2400" b="1" kern="100" dirty="0">
                <a:latin typeface="方正粗黑宋简体" panose="02000000000000000000" charset="-122"/>
                <a:ea typeface="方正大黑体_GBK" panose="02010600010101010101" charset="-122"/>
                <a:cs typeface="Times New Roman" panose="02020603050405020304" charset="0"/>
              </a:rPr>
              <a:t>=30000+65000+39220+312764.5=446984.5</a:t>
            </a:r>
            <a:r>
              <a:rPr lang="zh-CN" altLang="en-US" sz="2400" b="1" kern="100" dirty="0">
                <a:latin typeface="方正粗黑宋简体" panose="02000000000000000000" charset="-122"/>
                <a:ea typeface="方正大黑体_GBK" panose="02010600010101010101" charset="-122"/>
                <a:cs typeface="Times New Roman" panose="02020603050405020304" charset="0"/>
              </a:rPr>
              <a:t>（元）</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zh-CN" altLang="en-US" sz="2400" b="1" kern="100" dirty="0">
                <a:latin typeface="方正粗黑宋简体" panose="02000000000000000000" charset="-122"/>
                <a:ea typeface="方正大黑体_GBK" panose="02010600010101010101" charset="-122"/>
                <a:cs typeface="Times New Roman" panose="02020603050405020304" charset="0"/>
              </a:rPr>
              <a:t>固定资产</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固定资产</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累计折旧</a:t>
            </a:r>
            <a:r>
              <a:rPr lang="en-US" altLang="zh-CN" sz="2400" b="1" kern="100" dirty="0">
                <a:latin typeface="方正粗黑宋简体" panose="02000000000000000000" charset="-122"/>
                <a:ea typeface="方正大黑体_GBK" panose="02010600010101010101" charset="-122"/>
                <a:cs typeface="Times New Roman" panose="02020603050405020304" charset="0"/>
              </a:rPr>
              <a:t>=3383000-903080=2479920</a:t>
            </a:r>
            <a:r>
              <a:rPr lang="zh-CN" altLang="en-US" sz="2400" b="1" kern="100" dirty="0">
                <a:latin typeface="方正粗黑宋简体" panose="02000000000000000000" charset="-122"/>
                <a:ea typeface="方正大黑体_GBK" panose="02010600010101010101" charset="-122"/>
                <a:cs typeface="Times New Roman" panose="02020603050405020304" charset="0"/>
              </a:rPr>
              <a:t>（元）</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zh-CN" altLang="en-US" sz="2400" b="1" kern="100" dirty="0">
                <a:latin typeface="方正粗黑宋简体" panose="02000000000000000000" charset="-122"/>
                <a:ea typeface="方正大黑体_GBK" panose="02010600010101010101" charset="-122"/>
                <a:cs typeface="Times New Roman" panose="02020603050405020304" charset="0"/>
              </a:rPr>
              <a:t>无形资产</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无形资产</a:t>
            </a:r>
            <a:r>
              <a:rPr lang="en-US" altLang="zh-CN" sz="2400" b="1" kern="100" dirty="0">
                <a:latin typeface="方正粗黑宋简体" panose="02000000000000000000" charset="-122"/>
                <a:ea typeface="方正大黑体_GBK" panose="02010600010101010101" charset="-122"/>
                <a:cs typeface="Times New Roman" panose="02020603050405020304" charset="0"/>
              </a:rPr>
              <a:t>-</a:t>
            </a:r>
            <a:r>
              <a:rPr lang="zh-CN" altLang="en-US" sz="2400" b="1" kern="100" dirty="0">
                <a:latin typeface="方正粗黑宋简体" panose="02000000000000000000" charset="-122"/>
                <a:ea typeface="方正大黑体_GBK" panose="02010600010101010101" charset="-122"/>
                <a:cs typeface="Times New Roman" panose="02020603050405020304" charset="0"/>
              </a:rPr>
              <a:t>累计摊销</a:t>
            </a:r>
            <a:r>
              <a:rPr lang="en-US" altLang="zh-CN" sz="2400" b="1" kern="100" dirty="0">
                <a:latin typeface="方正粗黑宋简体" panose="02000000000000000000" charset="-122"/>
                <a:ea typeface="方正大黑体_GBK" panose="02010600010101010101" charset="-122"/>
                <a:cs typeface="Times New Roman" panose="02020603050405020304" charset="0"/>
              </a:rPr>
              <a:t>=610000-200500=409500</a:t>
            </a:r>
            <a:r>
              <a:rPr lang="zh-CN" altLang="en-US" sz="2400" b="1" kern="100" dirty="0">
                <a:latin typeface="方正粗黑宋简体" panose="02000000000000000000" charset="-122"/>
                <a:ea typeface="方正大黑体_GBK" panose="02010600010101010101" charset="-122"/>
                <a:cs typeface="Times New Roman" panose="02020603050405020304" charset="0"/>
              </a:rPr>
              <a:t>（元）</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zh-CN" altLang="en-US" sz="2400" b="1" kern="100" dirty="0">
                <a:latin typeface="方正粗黑宋简体" panose="02000000000000000000" charset="-122"/>
                <a:ea typeface="方正大黑体_GBK" panose="02010600010101010101" charset="-122"/>
                <a:cs typeface="Times New Roman" panose="02020603050405020304" charset="0"/>
              </a:rPr>
              <a:t>其余各项目直接根据总账科目余额填列即可。</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noAutofit/>
          </a:bodyPr>
          <a:lstStyle/>
          <a:p>
            <a:pPr>
              <a:lnSpc>
                <a:spcPct val="150000"/>
              </a:lnSpc>
            </a:pPr>
            <a:r>
              <a:rPr lang="zh-CN" altLang="en-US" sz="3200" dirty="0"/>
              <a:t>利润表编制训练</a:t>
            </a:r>
            <a:endParaRPr lang="zh-CN" altLang="en-US" sz="3200" dirty="0"/>
          </a:p>
        </p:txBody>
      </p:sp>
      <p:sp>
        <p:nvSpPr>
          <p:cNvPr id="6" name="节编号"/>
          <p:cNvSpPr>
            <a:spLocks noGrp="1"/>
          </p:cNvSpPr>
          <p:nvPr>
            <p:ph type="body" sz="quarter" idx="13"/>
            <p:custDataLst>
              <p:tags r:id="rId2"/>
            </p:custDataLst>
          </p:nvPr>
        </p:nvSpPr>
        <p:spPr/>
        <p:txBody>
          <a:bodyPr/>
          <a:lstStyle/>
          <a:p>
            <a:r>
              <a:rPr lang="en-US" altLang="zh-CN"/>
              <a:t>02</a:t>
            </a:r>
            <a:endParaRPr lang="en-US" altLang="zh-CN"/>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900545" y="699656"/>
            <a:ext cx="10357687" cy="5643476"/>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cs typeface="+mn-cs"/>
              </a:rPr>
              <a:t>一、利润表含义、编制依据</a:t>
            </a:r>
            <a:endParaRPr kumimoji="1" lang="zh-CN" altLang="en-US" sz="2800" b="1"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endParaRPr kumimoji="1" lang="en-US" altLang="zh-CN" sz="2800"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en-US" altLang="zh-CN" sz="2800" dirty="0">
                <a:latin typeface="方正粗黑宋简体" panose="02000000000000000000" charset="-122"/>
                <a:ea typeface="方正大黑体_GBK" panose="02010600010101010101" charset="-122"/>
                <a:cs typeface="+mn-cs"/>
              </a:rPr>
              <a:t>1.</a:t>
            </a:r>
            <a:r>
              <a:rPr kumimoji="1" lang="zh-CN" altLang="en-US" sz="2800" dirty="0">
                <a:latin typeface="方正粗黑宋简体" panose="02000000000000000000" charset="-122"/>
                <a:ea typeface="方正大黑体_GBK" panose="02010600010101010101" charset="-122"/>
                <a:cs typeface="+mn-cs"/>
              </a:rPr>
              <a:t>含义：它反映了企业在一定</a:t>
            </a:r>
            <a:r>
              <a:rPr kumimoji="1" lang="zh-CN" altLang="en-US" sz="2800" dirty="0">
                <a:solidFill>
                  <a:srgbClr val="FF0000"/>
                </a:solidFill>
                <a:latin typeface="方正粗黑宋简体" panose="02000000000000000000" charset="-122"/>
                <a:ea typeface="方正大黑体_GBK" panose="02010600010101010101" charset="-122"/>
                <a:cs typeface="+mn-cs"/>
              </a:rPr>
              <a:t>会计期间</a:t>
            </a:r>
            <a:r>
              <a:rPr kumimoji="1" lang="zh-CN" altLang="en-US" sz="2800" dirty="0">
                <a:latin typeface="方正粗黑宋简体" panose="02000000000000000000" charset="-122"/>
                <a:ea typeface="方正大黑体_GBK" panose="02010600010101010101" charset="-122"/>
                <a:cs typeface="+mn-cs"/>
              </a:rPr>
              <a:t>内的</a:t>
            </a:r>
            <a:r>
              <a:rPr kumimoji="1" lang="zh-CN" altLang="en-US" sz="2800" dirty="0">
                <a:solidFill>
                  <a:srgbClr val="FF0000"/>
                </a:solidFill>
                <a:latin typeface="方正粗黑宋简体" panose="02000000000000000000" charset="-122"/>
                <a:ea typeface="方正大黑体_GBK" panose="02010600010101010101" charset="-122"/>
                <a:cs typeface="+mn-cs"/>
              </a:rPr>
              <a:t>经营成果</a:t>
            </a:r>
            <a:r>
              <a:rPr kumimoji="1" lang="zh-CN" altLang="en-US" sz="2800" dirty="0">
                <a:latin typeface="方正粗黑宋简体" panose="02000000000000000000" charset="-122"/>
                <a:ea typeface="方正大黑体_GBK" panose="02010600010101010101" charset="-122"/>
                <a:cs typeface="+mn-cs"/>
              </a:rPr>
              <a:t>。</a:t>
            </a:r>
            <a:endParaRPr kumimoji="1" lang="zh-CN" altLang="en-US" sz="2800"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endParaRPr kumimoji="1" lang="en-US" altLang="zh-CN" sz="2800" dirty="0">
              <a:latin typeface="方正粗黑宋简体" panose="02000000000000000000" charset="-122"/>
              <a:ea typeface="方正大黑体_GBK" panose="02010600010101010101" charset="-122"/>
            </a:endParaRPr>
          </a:p>
          <a:p>
            <a:pPr algn="l" eaLnBrk="1" hangingPunct="1">
              <a:lnSpc>
                <a:spcPct val="150000"/>
              </a:lnSpc>
              <a:buClrTx/>
              <a:buSzTx/>
              <a:buFontTx/>
            </a:pPr>
            <a:r>
              <a:rPr kumimoji="1" lang="en-US" altLang="zh-CN" sz="2800" dirty="0">
                <a:latin typeface="方正粗黑宋简体" panose="02000000000000000000" charset="-122"/>
                <a:ea typeface="方正大黑体_GBK" panose="02010600010101010101" charset="-122"/>
              </a:rPr>
              <a:t>2</a:t>
            </a:r>
            <a:r>
              <a:rPr kumimoji="1" lang="en-US" altLang="zh-CN" sz="2800" dirty="0">
                <a:latin typeface="方正粗黑宋简体" panose="02000000000000000000" charset="-122"/>
                <a:ea typeface="方正大黑体_GBK" panose="02010600010101010101" charset="-122"/>
                <a:cs typeface="+mn-cs"/>
              </a:rPr>
              <a:t>.</a:t>
            </a:r>
            <a:r>
              <a:rPr kumimoji="1" lang="zh-CN" altLang="en-US" sz="2800" dirty="0">
                <a:latin typeface="方正粗黑宋简体" panose="02000000000000000000" charset="-122"/>
                <a:ea typeface="方正大黑体_GBK" panose="02010600010101010101" charset="-122"/>
                <a:cs typeface="+mn-cs"/>
              </a:rPr>
              <a:t>编制依据：</a:t>
            </a:r>
            <a:r>
              <a:rPr kumimoji="1" lang="zh-CN" altLang="en-US" sz="2800" dirty="0">
                <a:solidFill>
                  <a:srgbClr val="FF0000"/>
                </a:solidFill>
                <a:latin typeface="方正粗黑宋简体" panose="02000000000000000000" charset="-122"/>
                <a:ea typeface="方正大黑体_GBK" panose="02010600010101010101" charset="-122"/>
              </a:rPr>
              <a:t>收入</a:t>
            </a:r>
            <a:r>
              <a:rPr kumimoji="1" lang="en-US" altLang="zh-CN" sz="2800" dirty="0">
                <a:solidFill>
                  <a:srgbClr val="FF0000"/>
                </a:solidFill>
                <a:latin typeface="方正粗黑宋简体" panose="02000000000000000000" charset="-122"/>
                <a:ea typeface="方正大黑体_GBK" panose="02010600010101010101" charset="-122"/>
              </a:rPr>
              <a:t>-</a:t>
            </a:r>
            <a:r>
              <a:rPr kumimoji="1" lang="zh-CN" altLang="en-US" sz="2800" dirty="0">
                <a:solidFill>
                  <a:srgbClr val="FF0000"/>
                </a:solidFill>
                <a:latin typeface="方正粗黑宋简体" panose="02000000000000000000" charset="-122"/>
                <a:ea typeface="方正大黑体_GBK" panose="02010600010101010101" charset="-122"/>
              </a:rPr>
              <a:t>费用</a:t>
            </a:r>
            <a:r>
              <a:rPr kumimoji="1" lang="en-US" altLang="zh-CN" sz="2800" dirty="0">
                <a:solidFill>
                  <a:srgbClr val="FF0000"/>
                </a:solidFill>
                <a:latin typeface="方正粗黑宋简体" panose="02000000000000000000" charset="-122"/>
                <a:ea typeface="方正大黑体_GBK" panose="02010600010101010101" charset="-122"/>
              </a:rPr>
              <a:t>=</a:t>
            </a:r>
            <a:r>
              <a:rPr kumimoji="1" lang="zh-CN" altLang="en-US" sz="2800" dirty="0">
                <a:solidFill>
                  <a:srgbClr val="FF0000"/>
                </a:solidFill>
                <a:latin typeface="方正粗黑宋简体" panose="02000000000000000000" charset="-122"/>
                <a:ea typeface="方正大黑体_GBK" panose="02010600010101010101" charset="-122"/>
              </a:rPr>
              <a:t>利润</a:t>
            </a:r>
            <a:endParaRPr kumimoji="1" lang="zh-CN" altLang="en-US" sz="2800" dirty="0">
              <a:solidFill>
                <a:srgbClr val="FF0000"/>
              </a:solidFill>
              <a:latin typeface="方正粗黑宋简体" panose="02000000000000000000" charset="-122"/>
              <a:ea typeface="方正大黑体_GBK" panose="02010600010101010101" charset="-122"/>
            </a:endParaRPr>
          </a:p>
        </p:txBody>
      </p:sp>
      <p:grpSp>
        <p:nvGrpSpPr>
          <p:cNvPr id="4" name="组合 3"/>
          <p:cNvGrpSpPr/>
          <p:nvPr/>
        </p:nvGrpSpPr>
        <p:grpSpPr>
          <a:xfrm>
            <a:off x="844331" y="1489380"/>
            <a:ext cx="9553505" cy="4260256"/>
            <a:chOff x="1946725" y="2034869"/>
            <a:chExt cx="6819095" cy="3130930"/>
          </a:xfrm>
        </p:grpSpPr>
        <p:sp>
          <p:nvSpPr>
            <p:cNvPr id="6"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7" name="图形 15"/>
            <p:cNvSpPr/>
            <p:nvPr/>
          </p:nvSpPr>
          <p:spPr>
            <a:xfrm>
              <a:off x="1947233" y="2909087"/>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8"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9"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0"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4" name="文本框 13"/>
          <p:cNvSpPr txBox="1"/>
          <p:nvPr/>
        </p:nvSpPr>
        <p:spPr>
          <a:xfrm>
            <a:off x="2909454" y="173231"/>
            <a:ext cx="6096000" cy="645160"/>
          </a:xfrm>
          <a:prstGeom prst="rect">
            <a:avLst/>
          </a:prstGeom>
          <a:noFill/>
        </p:spPr>
        <p:txBody>
          <a:bodyPr wrap="square">
            <a:spAutoFit/>
          </a:bodyPr>
          <a:lstStyle/>
          <a:p>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任务二</a:t>
            </a:r>
            <a:r>
              <a:rPr kumimoji="0" lang="en-US" altLang="zh-CN"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   </a:t>
            </a:r>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利润表编制训练</a:t>
            </a:r>
            <a:endParaRPr lang="zh-CN" altLang="en-US" dirty="0"/>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900545" y="699656"/>
            <a:ext cx="10357687" cy="5643476"/>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rPr>
              <a:t>二</a:t>
            </a:r>
            <a:r>
              <a:rPr kumimoji="1" lang="zh-CN" altLang="en-US" sz="2800" b="1" dirty="0">
                <a:latin typeface="方正粗黑宋简体" panose="02000000000000000000" charset="-122"/>
                <a:ea typeface="方正大黑体_GBK" panose="02010600010101010101" charset="-122"/>
                <a:cs typeface="+mn-cs"/>
              </a:rPr>
              <a:t>、利润表填列方法</a:t>
            </a:r>
            <a:endParaRPr kumimoji="1" lang="en-US" altLang="zh-CN" sz="2800" dirty="0">
              <a:latin typeface="方正粗黑宋简体" panose="02000000000000000000" charset="-122"/>
              <a:ea typeface="方正大黑体_GBK" panose="02010600010101010101" charset="-122"/>
              <a:cs typeface="+mn-cs"/>
            </a:endParaRPr>
          </a:p>
        </p:txBody>
      </p:sp>
      <p:grpSp>
        <p:nvGrpSpPr>
          <p:cNvPr id="4" name="组合 3"/>
          <p:cNvGrpSpPr/>
          <p:nvPr/>
        </p:nvGrpSpPr>
        <p:grpSpPr>
          <a:xfrm>
            <a:off x="844331" y="1489380"/>
            <a:ext cx="9553505" cy="4260256"/>
            <a:chOff x="1946725" y="2034869"/>
            <a:chExt cx="6819095" cy="3130930"/>
          </a:xfrm>
        </p:grpSpPr>
        <p:sp>
          <p:nvSpPr>
            <p:cNvPr id="6"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7" name="图形 15"/>
            <p:cNvSpPr/>
            <p:nvPr/>
          </p:nvSpPr>
          <p:spPr>
            <a:xfrm>
              <a:off x="1947233" y="2909087"/>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8"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9"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0"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4" name="文本框 13"/>
          <p:cNvSpPr txBox="1"/>
          <p:nvPr/>
        </p:nvSpPr>
        <p:spPr>
          <a:xfrm>
            <a:off x="2909454" y="173231"/>
            <a:ext cx="6096000" cy="645160"/>
          </a:xfrm>
          <a:prstGeom prst="rect">
            <a:avLst/>
          </a:prstGeom>
          <a:noFill/>
        </p:spPr>
        <p:txBody>
          <a:bodyPr wrap="square">
            <a:spAutoFit/>
          </a:bodyPr>
          <a:lstStyle/>
          <a:p>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任务二</a:t>
            </a:r>
            <a:r>
              <a:rPr kumimoji="0" lang="en-US" altLang="zh-CN"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   </a:t>
            </a:r>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利润表编制训练</a:t>
            </a:r>
            <a:endParaRPr lang="zh-CN" altLang="en-US" dirty="0"/>
          </a:p>
        </p:txBody>
      </p:sp>
      <p:sp>
        <p:nvSpPr>
          <p:cNvPr id="2" name="文本框 1"/>
          <p:cNvSpPr txBox="1"/>
          <p:nvPr/>
        </p:nvSpPr>
        <p:spPr>
          <a:xfrm>
            <a:off x="1128349" y="2006786"/>
            <a:ext cx="9047815" cy="3322955"/>
          </a:xfrm>
          <a:prstGeom prst="rect">
            <a:avLst/>
          </a:prstGeom>
          <a:noFill/>
        </p:spPr>
        <p:txBody>
          <a:bodyPr wrap="square" rtlCol="0">
            <a:spAutoFit/>
          </a:bodyPr>
          <a:lstStyle/>
          <a:p>
            <a:pPr>
              <a:lnSpc>
                <a:spcPct val="150000"/>
              </a:lnSpc>
            </a:pPr>
            <a:r>
              <a:rPr kumimoji="1" lang="en-US" altLang="zh-CN" sz="2800" dirty="0">
                <a:latin typeface="方正粗黑宋简体" panose="02000000000000000000" charset="-122"/>
                <a:ea typeface="方正大黑体_GBK" panose="02010600010101010101" charset="-122"/>
              </a:rPr>
              <a:t>1.</a:t>
            </a:r>
            <a:r>
              <a:rPr kumimoji="1" lang="zh-CN" altLang="en-US" sz="2800" dirty="0">
                <a:latin typeface="方正粗黑宋简体" panose="02000000000000000000" charset="-122"/>
                <a:ea typeface="方正大黑体_GBK" panose="02010600010101010101" charset="-122"/>
              </a:rPr>
              <a:t>营业收入：根据</a:t>
            </a:r>
            <a:r>
              <a:rPr kumimoji="1" lang="zh-CN" altLang="en-US" sz="2800" dirty="0">
                <a:solidFill>
                  <a:srgbClr val="FF0000"/>
                </a:solidFill>
                <a:latin typeface="方正粗黑宋简体" panose="02000000000000000000" charset="-122"/>
                <a:ea typeface="方正大黑体_GBK" panose="02010600010101010101" charset="-122"/>
              </a:rPr>
              <a:t>“主营业务收入”</a:t>
            </a:r>
            <a:r>
              <a:rPr kumimoji="1" lang="zh-CN" altLang="en-US" sz="2800" dirty="0">
                <a:latin typeface="方正粗黑宋简体" panose="02000000000000000000" charset="-122"/>
                <a:ea typeface="方正大黑体_GBK" panose="02010600010101010101" charset="-122"/>
              </a:rPr>
              <a:t>和“</a:t>
            </a:r>
            <a:r>
              <a:rPr kumimoji="1" lang="zh-CN" altLang="en-US" sz="2800" dirty="0">
                <a:solidFill>
                  <a:srgbClr val="FF0000"/>
                </a:solidFill>
                <a:latin typeface="方正粗黑宋简体" panose="02000000000000000000" charset="-122"/>
                <a:ea typeface="方正大黑体_GBK" panose="02010600010101010101" charset="-122"/>
              </a:rPr>
              <a:t>其他业务收入”</a:t>
            </a:r>
            <a:r>
              <a:rPr kumimoji="1" lang="zh-CN" altLang="en-US" sz="2800" dirty="0">
                <a:latin typeface="方正粗黑宋简体" panose="02000000000000000000" charset="-122"/>
                <a:ea typeface="方正大黑体_GBK" panose="02010600010101010101" charset="-122"/>
              </a:rPr>
              <a:t>科目的发生额合计填列。</a:t>
            </a:r>
            <a:endParaRPr kumimoji="1" lang="zh-CN" altLang="en-US" sz="2800" dirty="0">
              <a:latin typeface="方正粗黑宋简体" panose="02000000000000000000" charset="-122"/>
              <a:ea typeface="方正大黑体_GBK" panose="02010600010101010101" charset="-122"/>
            </a:endParaRPr>
          </a:p>
          <a:p>
            <a:pPr>
              <a:lnSpc>
                <a:spcPct val="150000"/>
              </a:lnSpc>
            </a:pPr>
            <a:r>
              <a:rPr kumimoji="1" lang="en-US" altLang="zh-CN" sz="2800" dirty="0">
                <a:latin typeface="方正粗黑宋简体" panose="02000000000000000000" charset="-122"/>
                <a:ea typeface="方正大黑体_GBK" panose="02010600010101010101" charset="-122"/>
              </a:rPr>
              <a:t>2. </a:t>
            </a:r>
            <a:r>
              <a:rPr kumimoji="1" lang="zh-CN" altLang="en-US" sz="2800" dirty="0">
                <a:latin typeface="方正粗黑宋简体" panose="02000000000000000000" charset="-122"/>
                <a:ea typeface="方正大黑体_GBK" panose="02010600010101010101" charset="-122"/>
              </a:rPr>
              <a:t>营业成本：根据</a:t>
            </a:r>
            <a:r>
              <a:rPr kumimoji="1" lang="zh-CN" altLang="en-US" sz="2800" dirty="0">
                <a:solidFill>
                  <a:srgbClr val="FF0000"/>
                </a:solidFill>
                <a:latin typeface="方正粗黑宋简体" panose="02000000000000000000" charset="-122"/>
                <a:ea typeface="方正大黑体_GBK" panose="02010600010101010101" charset="-122"/>
              </a:rPr>
              <a:t>“主营业务成本”</a:t>
            </a:r>
            <a:r>
              <a:rPr kumimoji="1" lang="zh-CN" altLang="en-US" sz="2800" dirty="0">
                <a:latin typeface="方正粗黑宋简体" panose="02000000000000000000" charset="-122"/>
                <a:ea typeface="方正大黑体_GBK" panose="02010600010101010101" charset="-122"/>
              </a:rPr>
              <a:t>和“</a:t>
            </a:r>
            <a:r>
              <a:rPr kumimoji="1" lang="zh-CN" altLang="en-US" sz="2800" dirty="0">
                <a:solidFill>
                  <a:srgbClr val="FF0000"/>
                </a:solidFill>
                <a:latin typeface="方正粗黑宋简体" panose="02000000000000000000" charset="-122"/>
                <a:ea typeface="方正大黑体_GBK" panose="02010600010101010101" charset="-122"/>
              </a:rPr>
              <a:t>其他业务成本”</a:t>
            </a:r>
            <a:r>
              <a:rPr kumimoji="1" lang="zh-CN" altLang="en-US" sz="2800" dirty="0">
                <a:latin typeface="方正粗黑宋简体" panose="02000000000000000000" charset="-122"/>
                <a:ea typeface="方正大黑体_GBK" panose="02010600010101010101" charset="-122"/>
              </a:rPr>
              <a:t>科目的发生额合计填列。</a:t>
            </a:r>
            <a:endParaRPr kumimoji="1" lang="zh-CN" altLang="en-US" sz="2800" dirty="0">
              <a:latin typeface="方正粗黑宋简体" panose="02000000000000000000" charset="-122"/>
              <a:ea typeface="方正大黑体_GBK" panose="02010600010101010101" charset="-122"/>
            </a:endParaRPr>
          </a:p>
          <a:p>
            <a:pPr>
              <a:lnSpc>
                <a:spcPct val="150000"/>
              </a:lnSpc>
            </a:pPr>
            <a:r>
              <a:rPr kumimoji="1" lang="en-US" altLang="zh-CN" sz="2800" dirty="0">
                <a:latin typeface="方正粗黑宋简体" panose="02000000000000000000" charset="-122"/>
                <a:ea typeface="方正大黑体_GBK" panose="02010600010101010101" charset="-122"/>
              </a:rPr>
              <a:t>3. </a:t>
            </a:r>
            <a:r>
              <a:rPr kumimoji="1" lang="zh-CN" altLang="en-US" sz="2800" dirty="0">
                <a:latin typeface="方正粗黑宋简体" panose="02000000000000000000" charset="-122"/>
                <a:ea typeface="方正大黑体_GBK" panose="02010600010101010101" charset="-122"/>
              </a:rPr>
              <a:t>税金及附加：根据“税金及附加”科目的发生额填列</a:t>
            </a:r>
            <a:r>
              <a:rPr lang="zh-CN" altLang="en-US" dirty="0">
                <a:latin typeface="方正粗黑宋简体" panose="02000000000000000000" charset="-122"/>
                <a:ea typeface="方正大黑体_GBK" panose="02010600010101010101" charset="-122"/>
              </a:rPr>
              <a:t>。</a:t>
            </a:r>
            <a:endParaRPr lang="zh-CN" altLang="en-US" dirty="0">
              <a:latin typeface="方正粗黑宋简体" panose="02000000000000000000" charset="-122"/>
              <a:ea typeface="方正大黑体_GBK" panose="02010600010101010101"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900545" y="699656"/>
            <a:ext cx="10357687" cy="5643476"/>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rPr>
              <a:t>二</a:t>
            </a:r>
            <a:r>
              <a:rPr kumimoji="1" lang="zh-CN" altLang="en-US" sz="2800" b="1" dirty="0">
                <a:latin typeface="方正粗黑宋简体" panose="02000000000000000000" charset="-122"/>
                <a:ea typeface="方正大黑体_GBK" panose="02010600010101010101" charset="-122"/>
                <a:cs typeface="+mn-cs"/>
              </a:rPr>
              <a:t>、利润表填列方法</a:t>
            </a:r>
            <a:endParaRPr kumimoji="1" lang="en-US" altLang="zh-CN" sz="2800" dirty="0">
              <a:latin typeface="方正粗黑宋简体" panose="02000000000000000000" charset="-122"/>
              <a:ea typeface="方正大黑体_GBK" panose="02010600010101010101" charset="-122"/>
              <a:cs typeface="+mn-cs"/>
            </a:endParaRPr>
          </a:p>
        </p:txBody>
      </p:sp>
      <p:grpSp>
        <p:nvGrpSpPr>
          <p:cNvPr id="4" name="组合 3"/>
          <p:cNvGrpSpPr/>
          <p:nvPr/>
        </p:nvGrpSpPr>
        <p:grpSpPr>
          <a:xfrm>
            <a:off x="844550" y="1489075"/>
            <a:ext cx="9970135" cy="4260215"/>
            <a:chOff x="1946725" y="2034869"/>
            <a:chExt cx="6819095" cy="3130930"/>
          </a:xfrm>
        </p:grpSpPr>
        <p:sp>
          <p:nvSpPr>
            <p:cNvPr id="6"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7" name="图形 15"/>
            <p:cNvSpPr/>
            <p:nvPr/>
          </p:nvSpPr>
          <p:spPr>
            <a:xfrm>
              <a:off x="1947233" y="2909087"/>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8"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9"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0"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4" name="文本框 13"/>
          <p:cNvSpPr txBox="1"/>
          <p:nvPr/>
        </p:nvSpPr>
        <p:spPr>
          <a:xfrm>
            <a:off x="2909454" y="173231"/>
            <a:ext cx="6096000" cy="645160"/>
          </a:xfrm>
          <a:prstGeom prst="rect">
            <a:avLst/>
          </a:prstGeom>
          <a:noFill/>
        </p:spPr>
        <p:txBody>
          <a:bodyPr wrap="square">
            <a:spAutoFit/>
          </a:bodyPr>
          <a:lstStyle/>
          <a:p>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任务二</a:t>
            </a:r>
            <a:r>
              <a:rPr kumimoji="0" lang="en-US" altLang="zh-CN"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   </a:t>
            </a:r>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利润表编制训练</a:t>
            </a:r>
            <a:endParaRPr lang="zh-CN" altLang="en-US" dirty="0"/>
          </a:p>
        </p:txBody>
      </p:sp>
      <p:sp>
        <p:nvSpPr>
          <p:cNvPr id="2" name="文本框 1"/>
          <p:cNvSpPr txBox="1"/>
          <p:nvPr/>
        </p:nvSpPr>
        <p:spPr>
          <a:xfrm>
            <a:off x="1128349" y="2006786"/>
            <a:ext cx="9047815" cy="2676525"/>
          </a:xfrm>
          <a:prstGeom prst="rect">
            <a:avLst/>
          </a:prstGeom>
          <a:noFill/>
        </p:spPr>
        <p:txBody>
          <a:bodyPr wrap="square" rtlCol="0">
            <a:spAutoFit/>
          </a:bodyPr>
          <a:lstStyle/>
          <a:p>
            <a:pPr>
              <a:lnSpc>
                <a:spcPct val="150000"/>
              </a:lnSpc>
            </a:pPr>
            <a:r>
              <a:rPr kumimoji="1" lang="en-US" altLang="zh-CN" sz="2800" dirty="0">
                <a:latin typeface="方正粗黑宋简体" panose="02000000000000000000" charset="-122"/>
                <a:ea typeface="方正大黑体_GBK" panose="02010600010101010101" charset="-122"/>
              </a:rPr>
              <a:t>4. </a:t>
            </a:r>
            <a:r>
              <a:rPr kumimoji="1" lang="zh-CN" altLang="en-US" sz="2800" dirty="0">
                <a:latin typeface="方正粗黑宋简体" panose="02000000000000000000" charset="-122"/>
                <a:ea typeface="方正大黑体_GBK" panose="02010600010101010101" charset="-122"/>
              </a:rPr>
              <a:t>销售费用、管理费用和财务费用：分别根据</a:t>
            </a:r>
            <a:r>
              <a:rPr kumimoji="1" lang="zh-CN" altLang="en-US" sz="2800" dirty="0">
                <a:solidFill>
                  <a:srgbClr val="FF0000"/>
                </a:solidFill>
                <a:latin typeface="方正粗黑宋简体" panose="02000000000000000000" charset="-122"/>
                <a:ea typeface="方正大黑体_GBK" panose="02010600010101010101" charset="-122"/>
              </a:rPr>
              <a:t>“销售费用”、“管理费用”和“财务费用”</a:t>
            </a:r>
            <a:r>
              <a:rPr kumimoji="1" lang="zh-CN" altLang="en-US" sz="2800" dirty="0">
                <a:latin typeface="方正粗黑宋简体" panose="02000000000000000000" charset="-122"/>
                <a:ea typeface="方正大黑体_GBK" panose="02010600010101010101" charset="-122"/>
              </a:rPr>
              <a:t>科目的</a:t>
            </a:r>
            <a:r>
              <a:rPr kumimoji="1" lang="zh-CN" altLang="en-US" sz="2800" dirty="0">
                <a:solidFill>
                  <a:srgbClr val="FF0000"/>
                </a:solidFill>
                <a:latin typeface="方正粗黑宋简体" panose="02000000000000000000" charset="-122"/>
                <a:ea typeface="方正大黑体_GBK" panose="02010600010101010101" charset="-122"/>
              </a:rPr>
              <a:t>发生额</a:t>
            </a:r>
            <a:r>
              <a:rPr kumimoji="1" lang="zh-CN" altLang="en-US" sz="2800" dirty="0">
                <a:latin typeface="方正粗黑宋简体" panose="02000000000000000000" charset="-122"/>
                <a:ea typeface="方正大黑体_GBK" panose="02010600010101010101" charset="-122"/>
              </a:rPr>
              <a:t>填列。</a:t>
            </a:r>
            <a:endParaRPr kumimoji="1" lang="zh-CN" altLang="en-US" sz="2800" dirty="0">
              <a:latin typeface="方正粗黑宋简体" panose="02000000000000000000" charset="-122"/>
              <a:ea typeface="方正大黑体_GBK" panose="02010600010101010101" charset="-122"/>
            </a:endParaRPr>
          </a:p>
          <a:p>
            <a:pPr>
              <a:lnSpc>
                <a:spcPct val="150000"/>
              </a:lnSpc>
            </a:pPr>
            <a:r>
              <a:rPr kumimoji="1" lang="en-US" altLang="zh-CN" sz="2800" dirty="0">
                <a:latin typeface="方正粗黑宋简体" panose="02000000000000000000" charset="-122"/>
                <a:ea typeface="方正大黑体_GBK" panose="02010600010101010101" charset="-122"/>
              </a:rPr>
              <a:t>5.</a:t>
            </a:r>
            <a:r>
              <a:rPr kumimoji="1" lang="zh-CN" altLang="en-US" sz="2800" dirty="0">
                <a:latin typeface="方正粗黑宋简体" panose="02000000000000000000" charset="-122"/>
                <a:ea typeface="方正大黑体_GBK" panose="02010600010101010101" charset="-122"/>
              </a:rPr>
              <a:t>资产减值损失：根据</a:t>
            </a:r>
            <a:r>
              <a:rPr kumimoji="1" lang="zh-CN" altLang="en-US" sz="2800" dirty="0">
                <a:solidFill>
                  <a:srgbClr val="FF0000"/>
                </a:solidFill>
                <a:latin typeface="方正粗黑宋简体" panose="02000000000000000000" charset="-122"/>
                <a:ea typeface="方正大黑体_GBK" panose="02010600010101010101" charset="-122"/>
              </a:rPr>
              <a:t>“资产减值损失”</a:t>
            </a:r>
            <a:r>
              <a:rPr kumimoji="1" lang="zh-CN" altLang="en-US" sz="2800" dirty="0">
                <a:latin typeface="方正粗黑宋简体" panose="02000000000000000000" charset="-122"/>
                <a:ea typeface="方正大黑体_GBK" panose="02010600010101010101" charset="-122"/>
              </a:rPr>
              <a:t>科目的</a:t>
            </a:r>
            <a:r>
              <a:rPr kumimoji="1" lang="zh-CN" altLang="en-US" sz="2800" dirty="0">
                <a:solidFill>
                  <a:srgbClr val="FF0000"/>
                </a:solidFill>
                <a:latin typeface="方正粗黑宋简体" panose="02000000000000000000" charset="-122"/>
                <a:ea typeface="方正大黑体_GBK" panose="02010600010101010101" charset="-122"/>
              </a:rPr>
              <a:t>发生额</a:t>
            </a:r>
            <a:r>
              <a:rPr kumimoji="1" lang="zh-CN" altLang="en-US" sz="2800" dirty="0">
                <a:latin typeface="方正粗黑宋简体" panose="02000000000000000000" charset="-122"/>
                <a:ea typeface="方正大黑体_GBK" panose="02010600010101010101" charset="-122"/>
              </a:rPr>
              <a:t>填列。</a:t>
            </a:r>
            <a:endParaRPr kumimoji="1" lang="zh-CN" altLang="en-US" sz="2800" dirty="0">
              <a:latin typeface="方正粗黑宋简体" panose="02000000000000000000" charset="-122"/>
              <a:ea typeface="方正大黑体_GBK" panose="02010600010101010101" charset="-122"/>
            </a:endParaRP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900545" y="699656"/>
            <a:ext cx="10357687" cy="5643476"/>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rPr>
              <a:t>二</a:t>
            </a:r>
            <a:r>
              <a:rPr kumimoji="1" lang="zh-CN" altLang="en-US" sz="2800" b="1" dirty="0">
                <a:latin typeface="方正粗黑宋简体" panose="02000000000000000000" charset="-122"/>
                <a:ea typeface="方正大黑体_GBK" panose="02010600010101010101" charset="-122"/>
                <a:cs typeface="+mn-cs"/>
              </a:rPr>
              <a:t>、利润表填列方法</a:t>
            </a:r>
            <a:endParaRPr kumimoji="1" lang="en-US" altLang="zh-CN" sz="2800" dirty="0">
              <a:latin typeface="方正粗黑宋简体" panose="02000000000000000000" charset="-122"/>
              <a:ea typeface="方正大黑体_GBK" panose="02010600010101010101" charset="-122"/>
              <a:cs typeface="+mn-cs"/>
            </a:endParaRPr>
          </a:p>
        </p:txBody>
      </p:sp>
      <p:grpSp>
        <p:nvGrpSpPr>
          <p:cNvPr id="4" name="组合 3"/>
          <p:cNvGrpSpPr/>
          <p:nvPr/>
        </p:nvGrpSpPr>
        <p:grpSpPr>
          <a:xfrm>
            <a:off x="844550" y="1489075"/>
            <a:ext cx="10113010" cy="4260215"/>
            <a:chOff x="1946725" y="2034869"/>
            <a:chExt cx="6819095" cy="3130930"/>
          </a:xfrm>
        </p:grpSpPr>
        <p:sp>
          <p:nvSpPr>
            <p:cNvPr id="6"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7" name="图形 15"/>
            <p:cNvSpPr/>
            <p:nvPr/>
          </p:nvSpPr>
          <p:spPr>
            <a:xfrm>
              <a:off x="1947233" y="2909087"/>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8"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9"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0"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4" name="文本框 13"/>
          <p:cNvSpPr txBox="1"/>
          <p:nvPr/>
        </p:nvSpPr>
        <p:spPr>
          <a:xfrm>
            <a:off x="2909454" y="173231"/>
            <a:ext cx="6096000" cy="645160"/>
          </a:xfrm>
          <a:prstGeom prst="rect">
            <a:avLst/>
          </a:prstGeom>
          <a:noFill/>
        </p:spPr>
        <p:txBody>
          <a:bodyPr wrap="square">
            <a:spAutoFit/>
          </a:bodyPr>
          <a:lstStyle/>
          <a:p>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任务二</a:t>
            </a:r>
            <a:r>
              <a:rPr kumimoji="0" lang="en-US" altLang="zh-CN"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   </a:t>
            </a:r>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利润表编制训练</a:t>
            </a:r>
            <a:endParaRPr lang="zh-CN" altLang="en-US" dirty="0"/>
          </a:p>
        </p:txBody>
      </p:sp>
      <p:sp>
        <p:nvSpPr>
          <p:cNvPr id="2" name="文本框 1"/>
          <p:cNvSpPr txBox="1"/>
          <p:nvPr/>
        </p:nvSpPr>
        <p:spPr>
          <a:xfrm>
            <a:off x="1097480" y="1898318"/>
            <a:ext cx="9047815" cy="3969385"/>
          </a:xfrm>
          <a:prstGeom prst="rect">
            <a:avLst/>
          </a:prstGeom>
          <a:noFill/>
        </p:spPr>
        <p:txBody>
          <a:bodyPr wrap="square" rtlCol="0">
            <a:spAutoFit/>
          </a:bodyPr>
          <a:lstStyle/>
          <a:p>
            <a:pPr>
              <a:lnSpc>
                <a:spcPct val="150000"/>
              </a:lnSpc>
            </a:pPr>
            <a:r>
              <a:rPr kumimoji="1" lang="en-US" altLang="zh-CN" sz="2800" dirty="0">
                <a:latin typeface="方正粗黑宋简体" panose="02000000000000000000" charset="-122"/>
                <a:ea typeface="方正大黑体_GBK" panose="02010600010101010101" charset="-122"/>
              </a:rPr>
              <a:t>6.</a:t>
            </a:r>
            <a:r>
              <a:rPr kumimoji="1" lang="zh-CN" altLang="en-US" sz="2800" dirty="0">
                <a:latin typeface="方正粗黑宋简体" panose="02000000000000000000" charset="-122"/>
                <a:ea typeface="方正大黑体_GBK" panose="02010600010101010101" charset="-122"/>
              </a:rPr>
              <a:t>公允价值变动收益（损失）和投资收益（损失）：根据“公允价值变动损益”和“投资收益”科目的发生额填列，若为</a:t>
            </a:r>
            <a:r>
              <a:rPr kumimoji="1" lang="zh-CN" altLang="en-US" sz="2800" dirty="0">
                <a:solidFill>
                  <a:srgbClr val="FF0000"/>
                </a:solidFill>
                <a:latin typeface="方正粗黑宋简体" panose="02000000000000000000" charset="-122"/>
                <a:ea typeface="方正大黑体_GBK" panose="02010600010101010101" charset="-122"/>
              </a:rPr>
              <a:t>负数</a:t>
            </a:r>
            <a:r>
              <a:rPr kumimoji="1" lang="zh-CN" altLang="en-US" sz="2800" dirty="0">
                <a:latin typeface="方正粗黑宋简体" panose="02000000000000000000" charset="-122"/>
                <a:ea typeface="方正大黑体_GBK" panose="02010600010101010101" charset="-122"/>
              </a:rPr>
              <a:t>则填列为</a:t>
            </a:r>
            <a:r>
              <a:rPr kumimoji="1" lang="zh-CN" altLang="en-US" sz="2800" dirty="0">
                <a:solidFill>
                  <a:srgbClr val="FF0000"/>
                </a:solidFill>
                <a:latin typeface="方正粗黑宋简体" panose="02000000000000000000" charset="-122"/>
                <a:ea typeface="方正大黑体_GBK" panose="02010600010101010101" charset="-122"/>
              </a:rPr>
              <a:t>损失</a:t>
            </a:r>
            <a:r>
              <a:rPr kumimoji="1" lang="zh-CN" altLang="en-US" sz="2800" dirty="0">
                <a:latin typeface="方正粗黑宋简体" panose="02000000000000000000" charset="-122"/>
                <a:ea typeface="方正大黑体_GBK" panose="02010600010101010101" charset="-122"/>
              </a:rPr>
              <a:t>。</a:t>
            </a:r>
            <a:endParaRPr kumimoji="1" lang="zh-CN" altLang="en-US" sz="2800" dirty="0">
              <a:latin typeface="方正粗黑宋简体" panose="02000000000000000000" charset="-122"/>
              <a:ea typeface="方正大黑体_GBK" panose="02010600010101010101" charset="-122"/>
            </a:endParaRPr>
          </a:p>
          <a:p>
            <a:pPr>
              <a:lnSpc>
                <a:spcPct val="150000"/>
              </a:lnSpc>
            </a:pPr>
            <a:r>
              <a:rPr kumimoji="1" lang="en-US" altLang="zh-CN" sz="2800" dirty="0">
                <a:latin typeface="方正粗黑宋简体" panose="02000000000000000000" charset="-122"/>
                <a:ea typeface="方正大黑体_GBK" panose="02010600010101010101" charset="-122"/>
              </a:rPr>
              <a:t>7.</a:t>
            </a:r>
            <a:r>
              <a:rPr kumimoji="1" lang="zh-CN" altLang="en-US" sz="2800" dirty="0">
                <a:latin typeface="方正粗黑宋简体" panose="02000000000000000000" charset="-122"/>
                <a:ea typeface="方正大黑体_GBK" panose="02010600010101010101" charset="-122"/>
              </a:rPr>
              <a:t>营业利润：根据以上各项数据计算得出营业利润。</a:t>
            </a:r>
            <a:endParaRPr kumimoji="1" lang="zh-CN" altLang="en-US" sz="2800" dirty="0">
              <a:latin typeface="方正粗黑宋简体" panose="02000000000000000000" charset="-122"/>
              <a:ea typeface="方正大黑体_GBK" panose="02010600010101010101" charset="-122"/>
            </a:endParaRPr>
          </a:p>
          <a:p>
            <a:pPr>
              <a:lnSpc>
                <a:spcPct val="150000"/>
              </a:lnSpc>
            </a:pPr>
            <a:r>
              <a:rPr kumimoji="1" lang="en-US" altLang="zh-CN" sz="2800" dirty="0">
                <a:latin typeface="方正粗黑宋简体" panose="02000000000000000000" charset="-122"/>
                <a:ea typeface="方正大黑体_GBK" panose="02010600010101010101" charset="-122"/>
              </a:rPr>
              <a:t>8.</a:t>
            </a:r>
            <a:r>
              <a:rPr kumimoji="1" lang="zh-CN" altLang="en-US" sz="2800" dirty="0">
                <a:latin typeface="方正粗黑宋简体" panose="02000000000000000000" charset="-122"/>
                <a:ea typeface="方正大黑体_GBK" panose="02010600010101010101" charset="-122"/>
              </a:rPr>
              <a:t>营业外收入和营业外支出：分别根据“营业外收入”和“营业外支出”科目的发生额填列。</a:t>
            </a:r>
            <a:endParaRPr kumimoji="1" lang="zh-CN" altLang="en-US" sz="2800" dirty="0">
              <a:latin typeface="方正粗黑宋简体" panose="02000000000000000000" charset="-122"/>
              <a:ea typeface="方正大黑体_GBK" panose="02010600010101010101" charset="-122"/>
            </a:endParaRP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900545" y="699656"/>
            <a:ext cx="10357687" cy="5643476"/>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rPr>
              <a:t>二</a:t>
            </a:r>
            <a:r>
              <a:rPr kumimoji="1" lang="zh-CN" altLang="en-US" sz="2800" b="1" dirty="0">
                <a:latin typeface="方正粗黑宋简体" panose="02000000000000000000" charset="-122"/>
                <a:ea typeface="方正大黑体_GBK" panose="02010600010101010101" charset="-122"/>
                <a:cs typeface="+mn-cs"/>
              </a:rPr>
              <a:t>、利润表填列方法</a:t>
            </a:r>
            <a:endParaRPr kumimoji="1" lang="en-US" altLang="zh-CN" sz="2800" dirty="0">
              <a:latin typeface="方正粗黑宋简体" panose="02000000000000000000" charset="-122"/>
              <a:ea typeface="方正大黑体_GBK" panose="02010600010101010101" charset="-122"/>
              <a:cs typeface="+mn-cs"/>
            </a:endParaRPr>
          </a:p>
        </p:txBody>
      </p:sp>
      <p:grpSp>
        <p:nvGrpSpPr>
          <p:cNvPr id="4" name="组合 3"/>
          <p:cNvGrpSpPr/>
          <p:nvPr/>
        </p:nvGrpSpPr>
        <p:grpSpPr>
          <a:xfrm>
            <a:off x="844331" y="1489380"/>
            <a:ext cx="9553505" cy="4260256"/>
            <a:chOff x="1946725" y="2034869"/>
            <a:chExt cx="6819095" cy="3130930"/>
          </a:xfrm>
        </p:grpSpPr>
        <p:sp>
          <p:nvSpPr>
            <p:cNvPr id="6"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7" name="图形 15"/>
            <p:cNvSpPr/>
            <p:nvPr/>
          </p:nvSpPr>
          <p:spPr>
            <a:xfrm>
              <a:off x="1947233" y="2909087"/>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8"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9"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0"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4" name="文本框 13"/>
          <p:cNvSpPr txBox="1"/>
          <p:nvPr/>
        </p:nvSpPr>
        <p:spPr>
          <a:xfrm>
            <a:off x="2909454" y="173231"/>
            <a:ext cx="6096000" cy="645160"/>
          </a:xfrm>
          <a:prstGeom prst="rect">
            <a:avLst/>
          </a:prstGeom>
          <a:noFill/>
        </p:spPr>
        <p:txBody>
          <a:bodyPr wrap="square">
            <a:spAutoFit/>
          </a:bodyPr>
          <a:lstStyle/>
          <a:p>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任务二</a:t>
            </a:r>
            <a:r>
              <a:rPr kumimoji="0" lang="en-US" altLang="zh-CN"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   </a:t>
            </a:r>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利润表编制训练</a:t>
            </a:r>
            <a:endParaRPr lang="zh-CN" altLang="en-US" dirty="0"/>
          </a:p>
        </p:txBody>
      </p:sp>
      <p:sp>
        <p:nvSpPr>
          <p:cNvPr id="2" name="文本框 1"/>
          <p:cNvSpPr txBox="1"/>
          <p:nvPr/>
        </p:nvSpPr>
        <p:spPr>
          <a:xfrm>
            <a:off x="1097480" y="1898318"/>
            <a:ext cx="9047815" cy="3322955"/>
          </a:xfrm>
          <a:prstGeom prst="rect">
            <a:avLst/>
          </a:prstGeom>
          <a:noFill/>
        </p:spPr>
        <p:txBody>
          <a:bodyPr wrap="square" rtlCol="0">
            <a:spAutoFit/>
          </a:bodyPr>
          <a:lstStyle/>
          <a:p>
            <a:pPr>
              <a:lnSpc>
                <a:spcPct val="150000"/>
              </a:lnSpc>
            </a:pPr>
            <a:r>
              <a:rPr kumimoji="1" lang="en-US" altLang="zh-CN" sz="2800" dirty="0">
                <a:latin typeface="方正粗黑宋简体" panose="02000000000000000000" charset="-122"/>
                <a:ea typeface="方正大黑体_GBK" panose="02010600010101010101" charset="-122"/>
              </a:rPr>
              <a:t>11.</a:t>
            </a:r>
            <a:r>
              <a:rPr kumimoji="1" lang="zh-CN" altLang="en-US" sz="2800" dirty="0">
                <a:latin typeface="方正粗黑宋简体" panose="02000000000000000000" charset="-122"/>
                <a:ea typeface="方正大黑体_GBK" panose="02010600010101010101" charset="-122"/>
              </a:rPr>
              <a:t>利润总额：营业利润</a:t>
            </a:r>
            <a:r>
              <a:rPr kumimoji="1" lang="zh-CN" altLang="en-US" sz="2800" dirty="0">
                <a:solidFill>
                  <a:srgbClr val="00B050"/>
                </a:solidFill>
                <a:latin typeface="方正粗黑宋简体" panose="02000000000000000000" charset="-122"/>
                <a:ea typeface="方正大黑体_GBK" panose="02010600010101010101" charset="-122"/>
              </a:rPr>
              <a:t>加上</a:t>
            </a:r>
            <a:r>
              <a:rPr kumimoji="1" lang="zh-CN" altLang="en-US" sz="2800" dirty="0">
                <a:latin typeface="方正粗黑宋简体" panose="02000000000000000000" charset="-122"/>
                <a:ea typeface="方正大黑体_GBK" panose="02010600010101010101" charset="-122"/>
              </a:rPr>
              <a:t>营业外收入，</a:t>
            </a:r>
            <a:r>
              <a:rPr kumimoji="1" lang="zh-CN" altLang="en-US" sz="2800" dirty="0">
                <a:solidFill>
                  <a:srgbClr val="FF0000"/>
                </a:solidFill>
                <a:latin typeface="方正粗黑宋简体" panose="02000000000000000000" charset="-122"/>
                <a:ea typeface="方正大黑体_GBK" panose="02010600010101010101" charset="-122"/>
              </a:rPr>
              <a:t>减去</a:t>
            </a:r>
            <a:r>
              <a:rPr kumimoji="1" lang="zh-CN" altLang="en-US" sz="2800" dirty="0">
                <a:latin typeface="方正粗黑宋简体" panose="02000000000000000000" charset="-122"/>
                <a:ea typeface="方正大黑体_GBK" panose="02010600010101010101" charset="-122"/>
              </a:rPr>
              <a:t>营业外支出后得出利润总额。</a:t>
            </a:r>
            <a:endParaRPr kumimoji="1" lang="zh-CN" altLang="en-US" sz="2800" dirty="0">
              <a:latin typeface="方正粗黑宋简体" panose="02000000000000000000" charset="-122"/>
              <a:ea typeface="方正大黑体_GBK" panose="02010600010101010101" charset="-122"/>
            </a:endParaRPr>
          </a:p>
          <a:p>
            <a:pPr>
              <a:lnSpc>
                <a:spcPct val="150000"/>
              </a:lnSpc>
            </a:pPr>
            <a:r>
              <a:rPr kumimoji="1" lang="en-US" altLang="zh-CN" sz="2800" dirty="0">
                <a:latin typeface="方正粗黑宋简体" panose="02000000000000000000" charset="-122"/>
                <a:ea typeface="方正大黑体_GBK" panose="02010600010101010101" charset="-122"/>
              </a:rPr>
              <a:t>12.</a:t>
            </a:r>
            <a:r>
              <a:rPr kumimoji="1" lang="zh-CN" altLang="en-US" sz="2800" dirty="0">
                <a:latin typeface="方正粗黑宋简体" panose="02000000000000000000" charset="-122"/>
                <a:ea typeface="方正大黑体_GBK" panose="02010600010101010101" charset="-122"/>
              </a:rPr>
              <a:t>所得税费用：根据税法规定和企业的应纳税所得额计算得出所得税费用。</a:t>
            </a:r>
            <a:endParaRPr kumimoji="1" lang="zh-CN" altLang="en-US" sz="2800" dirty="0">
              <a:latin typeface="方正粗黑宋简体" panose="02000000000000000000" charset="-122"/>
              <a:ea typeface="方正大黑体_GBK" panose="02010600010101010101" charset="-122"/>
            </a:endParaRPr>
          </a:p>
          <a:p>
            <a:pPr>
              <a:lnSpc>
                <a:spcPct val="150000"/>
              </a:lnSpc>
            </a:pPr>
            <a:r>
              <a:rPr kumimoji="1" lang="en-US" altLang="zh-CN" sz="2800" dirty="0">
                <a:latin typeface="方正粗黑宋简体" panose="02000000000000000000" charset="-122"/>
                <a:ea typeface="方正大黑体_GBK" panose="02010600010101010101" charset="-122"/>
              </a:rPr>
              <a:t>13. </a:t>
            </a:r>
            <a:r>
              <a:rPr kumimoji="1" lang="zh-CN" altLang="en-US" sz="2800" dirty="0">
                <a:latin typeface="方正粗黑宋简体" panose="02000000000000000000" charset="-122"/>
                <a:ea typeface="方正大黑体_GBK" panose="02010600010101010101" charset="-122"/>
              </a:rPr>
              <a:t>净利润：</a:t>
            </a:r>
            <a:r>
              <a:rPr kumimoji="1" lang="zh-CN" altLang="en-US" sz="2800" dirty="0">
                <a:solidFill>
                  <a:srgbClr val="FF0000"/>
                </a:solidFill>
                <a:latin typeface="方正粗黑宋简体" panose="02000000000000000000" charset="-122"/>
                <a:ea typeface="方正大黑体_GBK" panose="02010600010101010101" charset="-122"/>
              </a:rPr>
              <a:t>利润总额</a:t>
            </a:r>
            <a:r>
              <a:rPr kumimoji="1" lang="zh-CN" altLang="en-US" sz="2800" dirty="0">
                <a:latin typeface="方正粗黑宋简体" panose="02000000000000000000" charset="-122"/>
                <a:ea typeface="方正大黑体_GBK" panose="02010600010101010101" charset="-122"/>
              </a:rPr>
              <a:t>减去</a:t>
            </a:r>
            <a:r>
              <a:rPr kumimoji="1" lang="zh-CN" altLang="en-US" sz="2800" dirty="0">
                <a:solidFill>
                  <a:srgbClr val="FF0000"/>
                </a:solidFill>
                <a:latin typeface="方正粗黑宋简体" panose="02000000000000000000" charset="-122"/>
                <a:ea typeface="方正大黑体_GBK" panose="02010600010101010101" charset="-122"/>
              </a:rPr>
              <a:t>所得税费用</a:t>
            </a:r>
            <a:r>
              <a:rPr kumimoji="1" lang="zh-CN" altLang="en-US" sz="2800" dirty="0">
                <a:latin typeface="方正粗黑宋简体" panose="02000000000000000000" charset="-122"/>
                <a:ea typeface="方正大黑体_GBK" panose="02010600010101010101" charset="-122"/>
              </a:rPr>
              <a:t>后得出净利润。</a:t>
            </a:r>
            <a:endParaRPr kumimoji="1" lang="zh-CN" altLang="en-US" sz="2800" dirty="0">
              <a:latin typeface="方正粗黑宋简体" panose="02000000000000000000" charset="-122"/>
              <a:ea typeface="方正大黑体_GBK" panose="02010600010101010101" charset="-122"/>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noAutofit/>
          </a:bodyPr>
          <a:lstStyle/>
          <a:p>
            <a:pPr>
              <a:lnSpc>
                <a:spcPct val="150000"/>
              </a:lnSpc>
            </a:pPr>
            <a:r>
              <a:rPr lang="zh-CN" altLang="en-US" sz="3200" dirty="0">
                <a:latin typeface="方正粗黑宋简体" panose="02000000000000000000" charset="-122"/>
                <a:ea typeface="方正大黑体_GBK" panose="02010600010101010101" charset="-122"/>
              </a:rPr>
              <a:t>资产负债表编制训练</a:t>
            </a:r>
            <a:endParaRPr lang="zh-CN" altLang="en-US" sz="3200" dirty="0">
              <a:latin typeface="方正粗黑宋简体" panose="02000000000000000000" charset="-122"/>
              <a:ea typeface="方正大黑体_GBK" panose="02010600010101010101" charset="-122"/>
            </a:endParaRPr>
          </a:p>
        </p:txBody>
      </p:sp>
      <p:sp>
        <p:nvSpPr>
          <p:cNvPr id="6" name="节编号"/>
          <p:cNvSpPr>
            <a:spLocks noGrp="1"/>
          </p:cNvSpPr>
          <p:nvPr>
            <p:ph type="body" sz="quarter" idx="13"/>
            <p:custDataLst>
              <p:tags r:id="rId2"/>
            </p:custDataLst>
          </p:nvPr>
        </p:nvSpPr>
        <p:spPr/>
        <p:txBody>
          <a:bodyPr/>
          <a:lstStyle/>
          <a:p>
            <a:r>
              <a:rPr lang="en-US" altLang="zh-CN">
                <a:latin typeface="方正粗黑宋简体" panose="02000000000000000000" charset="-122"/>
                <a:ea typeface="方正大黑体_GBK" panose="02010600010101010101" charset="-122"/>
              </a:rPr>
              <a:t>01</a:t>
            </a:r>
            <a:endParaRPr lang="en-US" altLang="zh-CN">
              <a:latin typeface="方正粗黑宋简体" panose="02000000000000000000" charset="-122"/>
              <a:ea typeface="方正大黑体_GBK" panose="02010600010101010101" charset="-122"/>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900545" y="699656"/>
            <a:ext cx="10357687" cy="5643476"/>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rPr>
              <a:t>三</a:t>
            </a:r>
            <a:r>
              <a:rPr kumimoji="1" lang="zh-CN" altLang="en-US" sz="2800" b="1" dirty="0">
                <a:latin typeface="方正粗黑宋简体" panose="02000000000000000000" charset="-122"/>
                <a:ea typeface="方正大黑体_GBK" panose="02010600010101010101" charset="-122"/>
                <a:cs typeface="+mn-cs"/>
              </a:rPr>
              <a:t>、利润表编制举例</a:t>
            </a:r>
            <a:endParaRPr kumimoji="1" lang="en-US" altLang="zh-CN" sz="2800" b="1" dirty="0">
              <a:latin typeface="方正粗黑宋简体" panose="02000000000000000000" charset="-122"/>
              <a:ea typeface="方正大黑体_GBK" panose="02010600010101010101" charset="-122"/>
              <a:cs typeface="+mn-cs"/>
            </a:endParaRPr>
          </a:p>
          <a:p>
            <a:pPr algn="l" eaLnBrk="1" hangingPunct="1">
              <a:lnSpc>
                <a:spcPct val="150000"/>
              </a:lnSpc>
            </a:pPr>
            <a:r>
              <a:rPr lang="en-US" altLang="zh-CN" sz="2400" b="1" kern="100" dirty="0">
                <a:effectLst/>
                <a:latin typeface="方正粗黑宋简体" panose="02000000000000000000" charset="-122"/>
                <a:ea typeface="方正大黑体_GBK" panose="02010600010101010101" charset="-122"/>
                <a:cs typeface="Times New Roman" panose="02020603050405020304" charset="0"/>
              </a:rPr>
              <a:t>         </a:t>
            </a:r>
            <a:r>
              <a:rPr lang="zh-CN" altLang="zh-CN" sz="2400" b="1" kern="100" dirty="0">
                <a:effectLst/>
                <a:latin typeface="方正粗黑宋简体" panose="02000000000000000000" charset="-122"/>
                <a:ea typeface="方正大黑体_GBK" panose="02010600010101010101" charset="-122"/>
                <a:cs typeface="Times New Roman" panose="02020603050405020304" charset="0"/>
              </a:rPr>
              <a:t>根据</a:t>
            </a:r>
            <a:r>
              <a:rPr lang="zh-CN" altLang="en-US" sz="2400" b="1" kern="100" dirty="0">
                <a:effectLst/>
                <a:latin typeface="方正粗黑宋简体" panose="02000000000000000000" charset="-122"/>
                <a:ea typeface="方正大黑体_GBK" panose="02010600010101010101" charset="-122"/>
                <a:cs typeface="Times New Roman" panose="02020603050405020304" charset="0"/>
              </a:rPr>
              <a:t>实训教材</a:t>
            </a:r>
            <a:r>
              <a:rPr lang="zh-CN" altLang="zh-CN" sz="2400" b="1" kern="100" dirty="0">
                <a:effectLst/>
                <a:latin typeface="方正粗黑宋简体" panose="02000000000000000000" charset="-122"/>
                <a:ea typeface="方正大黑体_GBK" panose="02010600010101010101" charset="-122"/>
                <a:cs typeface="Times New Roman" panose="02020603050405020304" charset="0"/>
              </a:rPr>
              <a:t>资料，编制大华公司</a:t>
            </a:r>
            <a:r>
              <a:rPr lang="en-US" altLang="zh-CN" sz="2400" b="1" kern="100" dirty="0">
                <a:effectLst/>
                <a:latin typeface="方正粗黑宋简体" panose="02000000000000000000" charset="-122"/>
                <a:ea typeface="方正大黑体_GBK" panose="02010600010101010101" charset="-122"/>
                <a:cs typeface="Times New Roman" panose="02020603050405020304" charset="0"/>
              </a:rPr>
              <a:t>20*6</a:t>
            </a:r>
            <a:r>
              <a:rPr lang="zh-CN" altLang="zh-CN" sz="2400" b="1" kern="100" dirty="0">
                <a:effectLst/>
                <a:latin typeface="方正粗黑宋简体" panose="02000000000000000000" charset="-122"/>
                <a:ea typeface="方正大黑体_GBK" panose="02010600010101010101" charset="-122"/>
                <a:cs typeface="Times New Roman" panose="02020603050405020304" charset="0"/>
              </a:rPr>
              <a:t>年利润表。</a:t>
            </a:r>
            <a:endParaRPr lang="zh-CN" altLang="zh-CN" sz="2400" b="1" dirty="0">
              <a:effectLst/>
              <a:latin typeface="方正粗黑宋简体" panose="02000000000000000000" charset="-122"/>
              <a:ea typeface="方正大黑体_GBK" panose="02010600010101010101" charset="-122"/>
              <a:cs typeface="华光小标宋_CNKI" panose="02000500000000000000" charset="-122"/>
            </a:endParaRPr>
          </a:p>
          <a:p>
            <a:pPr algn="l" eaLnBrk="1" hangingPunct="1">
              <a:lnSpc>
                <a:spcPct val="150000"/>
              </a:lnSpc>
              <a:buClrTx/>
              <a:buSzTx/>
              <a:buFontTx/>
            </a:pPr>
            <a:endParaRPr kumimoji="1" lang="en-US" altLang="zh-CN" sz="2800" dirty="0">
              <a:latin typeface="方正粗黑宋简体" panose="02000000000000000000" charset="-122"/>
              <a:ea typeface="方正大黑体_GBK" panose="02010600010101010101" charset="-122"/>
              <a:cs typeface="+mn-cs"/>
            </a:endParaRPr>
          </a:p>
        </p:txBody>
      </p:sp>
      <p:grpSp>
        <p:nvGrpSpPr>
          <p:cNvPr id="4" name="组合 3"/>
          <p:cNvGrpSpPr/>
          <p:nvPr/>
        </p:nvGrpSpPr>
        <p:grpSpPr>
          <a:xfrm>
            <a:off x="1108075" y="1897380"/>
            <a:ext cx="9553575" cy="4627245"/>
            <a:chOff x="1946725" y="2034869"/>
            <a:chExt cx="6819095" cy="3130930"/>
          </a:xfrm>
        </p:grpSpPr>
        <p:sp>
          <p:nvSpPr>
            <p:cNvPr id="6"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7" name="图形 15"/>
            <p:cNvSpPr/>
            <p:nvPr/>
          </p:nvSpPr>
          <p:spPr>
            <a:xfrm>
              <a:off x="1947233" y="2909087"/>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8"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9"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0"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4" name="文本框 13"/>
          <p:cNvSpPr txBox="1"/>
          <p:nvPr/>
        </p:nvSpPr>
        <p:spPr>
          <a:xfrm>
            <a:off x="2909454" y="173231"/>
            <a:ext cx="6096000" cy="645160"/>
          </a:xfrm>
          <a:prstGeom prst="rect">
            <a:avLst/>
          </a:prstGeom>
          <a:noFill/>
        </p:spPr>
        <p:txBody>
          <a:bodyPr wrap="square">
            <a:spAutoFit/>
          </a:bodyPr>
          <a:lstStyle/>
          <a:p>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任务二</a:t>
            </a:r>
            <a:r>
              <a:rPr kumimoji="0" lang="en-US" altLang="zh-CN"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   </a:t>
            </a:r>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利润表编制训练</a:t>
            </a:r>
            <a:endParaRPr lang="zh-CN" altLang="en-US" dirty="0"/>
          </a:p>
        </p:txBody>
      </p:sp>
      <p:sp>
        <p:nvSpPr>
          <p:cNvPr id="2" name="文本框 1"/>
          <p:cNvSpPr txBox="1"/>
          <p:nvPr/>
        </p:nvSpPr>
        <p:spPr>
          <a:xfrm>
            <a:off x="1270000" y="2279015"/>
            <a:ext cx="9541510" cy="4246245"/>
          </a:xfrm>
          <a:prstGeom prst="rect">
            <a:avLst/>
          </a:prstGeom>
          <a:noFill/>
        </p:spPr>
        <p:txBody>
          <a:bodyPr wrap="square" rtlCol="0">
            <a:spAutoFit/>
          </a:bodyPr>
          <a:lstStyle/>
          <a:p>
            <a:pPr>
              <a:lnSpc>
                <a:spcPct val="150000"/>
              </a:lnSpc>
            </a:pPr>
            <a:r>
              <a:rPr kumimoji="1" lang="zh-CN" altLang="en-US" dirty="0">
                <a:latin typeface="方正粗黑宋简体" panose="02000000000000000000" charset="-122"/>
                <a:ea typeface="方正大黑体_GBK" panose="02010600010101010101" charset="-122"/>
              </a:rPr>
              <a:t>解析：</a:t>
            </a:r>
            <a:endParaRPr kumimoji="1" lang="zh-CN" altLang="en-US" dirty="0">
              <a:latin typeface="方正粗黑宋简体" panose="02000000000000000000" charset="-122"/>
              <a:ea typeface="方正大黑体_GBK" panose="02010600010101010101" charset="-122"/>
            </a:endParaRPr>
          </a:p>
          <a:p>
            <a:pPr>
              <a:lnSpc>
                <a:spcPct val="150000"/>
              </a:lnSpc>
            </a:pPr>
            <a:r>
              <a:rPr kumimoji="1" lang="zh-CN" altLang="en-US" dirty="0">
                <a:latin typeface="方正粗黑宋简体" panose="02000000000000000000" charset="-122"/>
                <a:ea typeface="方正大黑体_GBK" panose="02010600010101010101" charset="-122"/>
              </a:rPr>
              <a:t>营业收入</a:t>
            </a:r>
            <a:r>
              <a:rPr kumimoji="1" lang="en-US" altLang="zh-CN" dirty="0">
                <a:latin typeface="方正粗黑宋简体" panose="02000000000000000000" charset="-122"/>
                <a:ea typeface="方正大黑体_GBK" panose="02010600010101010101" charset="-122"/>
              </a:rPr>
              <a:t>=</a:t>
            </a:r>
            <a:r>
              <a:rPr kumimoji="1" lang="zh-CN" altLang="en-US" dirty="0">
                <a:latin typeface="方正粗黑宋简体" panose="02000000000000000000" charset="-122"/>
                <a:ea typeface="方正大黑体_GBK" panose="02010600010101010101" charset="-122"/>
              </a:rPr>
              <a:t>主营业务收入</a:t>
            </a:r>
            <a:r>
              <a:rPr kumimoji="1" lang="en-US" altLang="zh-CN" dirty="0">
                <a:latin typeface="方正粗黑宋简体" panose="02000000000000000000" charset="-122"/>
                <a:ea typeface="方正大黑体_GBK" panose="02010600010101010101" charset="-122"/>
              </a:rPr>
              <a:t>+</a:t>
            </a:r>
            <a:r>
              <a:rPr kumimoji="1" lang="zh-CN" altLang="en-US" dirty="0">
                <a:latin typeface="方正粗黑宋简体" panose="02000000000000000000" charset="-122"/>
                <a:ea typeface="方正大黑体_GBK" panose="02010600010101010101" charset="-122"/>
              </a:rPr>
              <a:t>其他业务收入</a:t>
            </a:r>
            <a:r>
              <a:rPr kumimoji="1" lang="en-US" altLang="zh-CN" dirty="0">
                <a:latin typeface="方正粗黑宋简体" panose="02000000000000000000" charset="-122"/>
                <a:ea typeface="方正大黑体_GBK" panose="02010600010101010101" charset="-122"/>
              </a:rPr>
              <a:t>=7456850+220000+150000+15000=7841850</a:t>
            </a:r>
            <a:r>
              <a:rPr kumimoji="1" lang="zh-CN" altLang="en-US" dirty="0">
                <a:latin typeface="方正粗黑宋简体" panose="02000000000000000000" charset="-122"/>
                <a:ea typeface="方正大黑体_GBK" panose="02010600010101010101" charset="-122"/>
              </a:rPr>
              <a:t>（元）</a:t>
            </a:r>
            <a:endParaRPr kumimoji="1" lang="zh-CN" altLang="en-US" dirty="0">
              <a:latin typeface="方正粗黑宋简体" panose="02000000000000000000" charset="-122"/>
              <a:ea typeface="方正大黑体_GBK" panose="02010600010101010101" charset="-122"/>
            </a:endParaRPr>
          </a:p>
          <a:p>
            <a:pPr>
              <a:lnSpc>
                <a:spcPct val="150000"/>
              </a:lnSpc>
            </a:pPr>
            <a:r>
              <a:rPr kumimoji="1" lang="zh-CN" altLang="en-US" dirty="0">
                <a:latin typeface="方正粗黑宋简体" panose="02000000000000000000" charset="-122"/>
                <a:ea typeface="方正大黑体_GBK" panose="02010600010101010101" charset="-122"/>
              </a:rPr>
              <a:t>营业成本</a:t>
            </a:r>
            <a:r>
              <a:rPr kumimoji="1" lang="en-US" altLang="zh-CN" dirty="0">
                <a:latin typeface="方正粗黑宋简体" panose="02000000000000000000" charset="-122"/>
                <a:ea typeface="方正大黑体_GBK" panose="02010600010101010101" charset="-122"/>
              </a:rPr>
              <a:t>=</a:t>
            </a:r>
            <a:r>
              <a:rPr kumimoji="1" lang="zh-CN" altLang="en-US" dirty="0">
                <a:latin typeface="方正粗黑宋简体" panose="02000000000000000000" charset="-122"/>
                <a:ea typeface="方正大黑体_GBK" panose="02010600010101010101" charset="-122"/>
              </a:rPr>
              <a:t>主营业务成本</a:t>
            </a:r>
            <a:r>
              <a:rPr kumimoji="1" lang="en-US" altLang="zh-CN" dirty="0">
                <a:latin typeface="方正粗黑宋简体" panose="02000000000000000000" charset="-122"/>
                <a:ea typeface="方正大黑体_GBK" panose="02010600010101010101" charset="-122"/>
              </a:rPr>
              <a:t>+</a:t>
            </a:r>
            <a:r>
              <a:rPr kumimoji="1" lang="zh-CN" altLang="en-US" dirty="0">
                <a:latin typeface="方正粗黑宋简体" panose="02000000000000000000" charset="-122"/>
                <a:ea typeface="方正大黑体_GBK" panose="02010600010101010101" charset="-122"/>
              </a:rPr>
              <a:t>其他业务成本</a:t>
            </a:r>
            <a:r>
              <a:rPr kumimoji="1" lang="en-US" altLang="zh-CN" dirty="0">
                <a:latin typeface="方正粗黑宋简体" panose="02000000000000000000" charset="-122"/>
                <a:ea typeface="方正大黑体_GBK" panose="02010600010101010101" charset="-122"/>
              </a:rPr>
              <a:t>=3689450+112807.5+110000+9000=3921257.5</a:t>
            </a:r>
            <a:r>
              <a:rPr kumimoji="1" lang="zh-CN" altLang="en-US" dirty="0">
                <a:latin typeface="方正粗黑宋简体" panose="02000000000000000000" charset="-122"/>
                <a:ea typeface="方正大黑体_GBK" panose="02010600010101010101" charset="-122"/>
              </a:rPr>
              <a:t>（元）</a:t>
            </a:r>
            <a:endParaRPr kumimoji="1" lang="zh-CN" altLang="en-US" dirty="0">
              <a:latin typeface="方正粗黑宋简体" panose="02000000000000000000" charset="-122"/>
              <a:ea typeface="方正大黑体_GBK" panose="02010600010101010101" charset="-122"/>
            </a:endParaRPr>
          </a:p>
          <a:p>
            <a:pPr>
              <a:lnSpc>
                <a:spcPct val="150000"/>
              </a:lnSpc>
            </a:pPr>
            <a:r>
              <a:rPr kumimoji="1" lang="zh-CN" altLang="en-US" dirty="0">
                <a:latin typeface="方正粗黑宋简体" panose="02000000000000000000" charset="-122"/>
                <a:ea typeface="方正大黑体_GBK" panose="02010600010101010101" charset="-122"/>
              </a:rPr>
              <a:t>税金及附加</a:t>
            </a:r>
            <a:r>
              <a:rPr kumimoji="1" lang="en-US" altLang="zh-CN" dirty="0">
                <a:latin typeface="方正粗黑宋简体" panose="02000000000000000000" charset="-122"/>
                <a:ea typeface="方正大黑体_GBK" panose="02010600010101010101" charset="-122"/>
              </a:rPr>
              <a:t>=678864</a:t>
            </a:r>
            <a:r>
              <a:rPr kumimoji="1" lang="zh-CN" altLang="en-US" dirty="0">
                <a:latin typeface="方正粗黑宋简体" panose="02000000000000000000" charset="-122"/>
                <a:ea typeface="方正大黑体_GBK" panose="02010600010101010101" charset="-122"/>
              </a:rPr>
              <a:t>（元）</a:t>
            </a:r>
            <a:endParaRPr kumimoji="1" lang="zh-CN" altLang="en-US" dirty="0">
              <a:latin typeface="方正粗黑宋简体" panose="02000000000000000000" charset="-122"/>
              <a:ea typeface="方正大黑体_GBK" panose="02010600010101010101" charset="-122"/>
            </a:endParaRPr>
          </a:p>
          <a:p>
            <a:pPr>
              <a:lnSpc>
                <a:spcPct val="150000"/>
              </a:lnSpc>
            </a:pPr>
            <a:r>
              <a:rPr kumimoji="1" lang="zh-CN" altLang="en-US" dirty="0">
                <a:latin typeface="方正粗黑宋简体" panose="02000000000000000000" charset="-122"/>
                <a:ea typeface="方正大黑体_GBK" panose="02010600010101010101" charset="-122"/>
              </a:rPr>
              <a:t>销售费用</a:t>
            </a:r>
            <a:r>
              <a:rPr kumimoji="1" lang="en-US" altLang="zh-CN" dirty="0">
                <a:latin typeface="方正粗黑宋简体" panose="02000000000000000000" charset="-122"/>
                <a:ea typeface="方正大黑体_GBK" panose="02010600010101010101" charset="-122"/>
              </a:rPr>
              <a:t>=302800+20400=323200</a:t>
            </a:r>
            <a:r>
              <a:rPr kumimoji="1" lang="zh-CN" altLang="en-US" dirty="0">
                <a:latin typeface="方正粗黑宋简体" panose="02000000000000000000" charset="-122"/>
                <a:ea typeface="方正大黑体_GBK" panose="02010600010101010101" charset="-122"/>
              </a:rPr>
              <a:t>（元）</a:t>
            </a:r>
            <a:endParaRPr kumimoji="1" lang="zh-CN" altLang="en-US" dirty="0">
              <a:latin typeface="方正粗黑宋简体" panose="02000000000000000000" charset="-122"/>
              <a:ea typeface="方正大黑体_GBK" panose="02010600010101010101" charset="-122"/>
            </a:endParaRPr>
          </a:p>
          <a:p>
            <a:pPr>
              <a:lnSpc>
                <a:spcPct val="150000"/>
              </a:lnSpc>
            </a:pPr>
            <a:r>
              <a:rPr kumimoji="1" lang="zh-CN" altLang="en-US" dirty="0">
                <a:latin typeface="方正粗黑宋简体" panose="02000000000000000000" charset="-122"/>
                <a:ea typeface="方正大黑体_GBK" panose="02010600010101010101" charset="-122"/>
              </a:rPr>
              <a:t>管理费用</a:t>
            </a:r>
            <a:r>
              <a:rPr kumimoji="1" lang="en-US" altLang="zh-CN" dirty="0">
                <a:latin typeface="方正粗黑宋简体" panose="02000000000000000000" charset="-122"/>
                <a:ea typeface="方正大黑体_GBK" panose="02010600010101010101" charset="-122"/>
              </a:rPr>
              <a:t>=1423000+9920=1432920</a:t>
            </a:r>
            <a:r>
              <a:rPr kumimoji="1" lang="zh-CN" altLang="en-US" dirty="0">
                <a:latin typeface="方正粗黑宋简体" panose="02000000000000000000" charset="-122"/>
                <a:ea typeface="方正大黑体_GBK" panose="02010600010101010101" charset="-122"/>
              </a:rPr>
              <a:t>（元）</a:t>
            </a:r>
            <a:endParaRPr kumimoji="1" lang="zh-CN" altLang="en-US" dirty="0">
              <a:latin typeface="方正粗黑宋简体" panose="02000000000000000000" charset="-122"/>
              <a:ea typeface="方正大黑体_GBK" panose="02010600010101010101" charset="-122"/>
            </a:endParaRPr>
          </a:p>
          <a:p>
            <a:pPr>
              <a:lnSpc>
                <a:spcPct val="150000"/>
              </a:lnSpc>
            </a:pPr>
            <a:r>
              <a:rPr kumimoji="1" lang="zh-CN" altLang="en-US" dirty="0">
                <a:latin typeface="方正粗黑宋简体" panose="02000000000000000000" charset="-122"/>
                <a:ea typeface="方正大黑体_GBK" panose="02010600010101010101" charset="-122"/>
              </a:rPr>
              <a:t>财务费用</a:t>
            </a:r>
            <a:r>
              <a:rPr kumimoji="1" lang="en-US" altLang="zh-CN" dirty="0">
                <a:latin typeface="方正粗黑宋简体" panose="02000000000000000000" charset="-122"/>
                <a:ea typeface="方正大黑体_GBK" panose="02010600010101010101" charset="-122"/>
              </a:rPr>
              <a:t>=680000+2000=682000</a:t>
            </a:r>
            <a:r>
              <a:rPr kumimoji="1" lang="zh-CN" altLang="en-US" dirty="0">
                <a:latin typeface="方正粗黑宋简体" panose="02000000000000000000" charset="-122"/>
                <a:ea typeface="方正大黑体_GBK" panose="02010600010101010101" charset="-122"/>
              </a:rPr>
              <a:t>（元）</a:t>
            </a:r>
            <a:endParaRPr kumimoji="1" lang="zh-CN" altLang="en-US" dirty="0">
              <a:latin typeface="方正粗黑宋简体" panose="02000000000000000000" charset="-122"/>
              <a:ea typeface="方正大黑体_GBK" panose="02010600010101010101" charset="-122"/>
            </a:endParaRPr>
          </a:p>
          <a:p>
            <a:pPr>
              <a:lnSpc>
                <a:spcPct val="150000"/>
              </a:lnSpc>
            </a:pPr>
            <a:r>
              <a:rPr kumimoji="1" lang="zh-CN" altLang="en-US" dirty="0">
                <a:latin typeface="方正粗黑宋简体" panose="02000000000000000000" charset="-122"/>
                <a:ea typeface="方正大黑体_GBK" panose="02010600010101010101" charset="-122"/>
              </a:rPr>
              <a:t>营业外收入</a:t>
            </a:r>
            <a:r>
              <a:rPr kumimoji="1" lang="en-US" altLang="zh-CN" dirty="0">
                <a:latin typeface="方正粗黑宋简体" panose="02000000000000000000" charset="-122"/>
                <a:ea typeface="方正大黑体_GBK" panose="02010600010101010101" charset="-122"/>
              </a:rPr>
              <a:t>=4800+4000=8800</a:t>
            </a:r>
            <a:r>
              <a:rPr kumimoji="1" lang="zh-CN" altLang="en-US" dirty="0">
                <a:latin typeface="方正粗黑宋简体" panose="02000000000000000000" charset="-122"/>
                <a:ea typeface="方正大黑体_GBK" panose="02010600010101010101" charset="-122"/>
              </a:rPr>
              <a:t>（元）</a:t>
            </a:r>
            <a:endParaRPr kumimoji="1" lang="zh-CN" altLang="en-US" dirty="0">
              <a:latin typeface="方正粗黑宋简体" panose="02000000000000000000" charset="-122"/>
              <a:ea typeface="方正大黑体_GBK" panose="02010600010101010101" charset="-122"/>
            </a:endParaRPr>
          </a:p>
          <a:p>
            <a:pPr>
              <a:lnSpc>
                <a:spcPct val="150000"/>
              </a:lnSpc>
            </a:pPr>
            <a:r>
              <a:rPr kumimoji="1" lang="zh-CN" altLang="en-US" dirty="0">
                <a:latin typeface="方正粗黑宋简体" panose="02000000000000000000" charset="-122"/>
                <a:ea typeface="方正大黑体_GBK" panose="02010600010101010101" charset="-122"/>
              </a:rPr>
              <a:t>营业外支出</a:t>
            </a:r>
            <a:r>
              <a:rPr kumimoji="1" lang="en-US" altLang="zh-CN" dirty="0">
                <a:latin typeface="方正粗黑宋简体" panose="02000000000000000000" charset="-122"/>
                <a:ea typeface="方正大黑体_GBK" panose="02010600010101010101" charset="-122"/>
              </a:rPr>
              <a:t>=165717+3000=168717</a:t>
            </a:r>
            <a:r>
              <a:rPr kumimoji="1" lang="zh-CN" altLang="en-US" dirty="0">
                <a:latin typeface="方正粗黑宋简体" panose="02000000000000000000" charset="-122"/>
                <a:ea typeface="方正大黑体_GBK" panose="02010600010101010101" charset="-122"/>
              </a:rPr>
              <a:t>（元）</a:t>
            </a:r>
            <a:endParaRPr kumimoji="1" lang="zh-CN" altLang="en-US" dirty="0">
              <a:latin typeface="方正粗黑宋简体" panose="02000000000000000000" charset="-122"/>
              <a:ea typeface="方正大黑体_GBK" panose="02010600010101010101" charset="-122"/>
            </a:endParaRP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descr="7b0a2020202022776f7264617274223a2022220a7d0a"/>
          <p:cNvSpPr txBox="1"/>
          <p:nvPr/>
        </p:nvSpPr>
        <p:spPr>
          <a:xfrm>
            <a:off x="4027170" y="2719705"/>
            <a:ext cx="5281295" cy="1029970"/>
          </a:xfrm>
          <a:prstGeom prst="rect">
            <a:avLst/>
          </a:prstGeom>
          <a:noFill/>
        </p:spPr>
        <p:txBody>
          <a:bodyPr wrap="square" rtlCol="0">
            <a:spAutoFit/>
          </a:bodyPr>
          <a:p>
            <a:r>
              <a:rPr lang="zh-CN" altLang="en-US" sz="6100" b="1">
                <a:ln w="5472">
                  <a:solidFill>
                    <a:schemeClr val="bg1"/>
                  </a:solidFill>
                </a:ln>
                <a:solidFill>
                  <a:srgbClr val="4090FF"/>
                </a:solidFill>
                <a:effectLst>
                  <a:outerShdw sx="103000" sy="103000" algn="ctr" rotWithShape="0">
                    <a:srgbClr val="4090FF">
                      <a:alpha val="100000"/>
                    </a:srgbClr>
                  </a:outerShdw>
                </a:effectLst>
                <a:latin typeface="汉仪雅酷黑简" panose="00020600040101010101" charset="-122"/>
                <a:ea typeface="汉仪雅酷黑简" panose="00020600040101010101" charset="-122"/>
              </a:rPr>
              <a:t>感谢您的观看</a:t>
            </a:r>
            <a:endParaRPr lang="zh-CN" altLang="en-US" sz="6100" b="1">
              <a:ln w="5472">
                <a:solidFill>
                  <a:schemeClr val="bg1"/>
                </a:solidFill>
              </a:ln>
              <a:solidFill>
                <a:srgbClr val="4090FF"/>
              </a:solidFill>
              <a:effectLst>
                <a:outerShdw sx="103000" sy="103000" algn="ctr" rotWithShape="0">
                  <a:srgbClr val="4090FF">
                    <a:alpha val="100000"/>
                  </a:srgbClr>
                </a:outerShdw>
              </a:effectLst>
              <a:latin typeface="汉仪雅酷黑简" panose="00020600040101010101" charset="-122"/>
              <a:ea typeface="汉仪雅酷黑简" panose="00020600040101010101" charset="-122"/>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资产负债表编制训练</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一、资产负债表含义、编制依据</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（一）含义</a:t>
            </a:r>
            <a:endParaRPr lang="zh-CN" altLang="en-US" sz="2800" dirty="0">
              <a:latin typeface="方正粗黑宋简体" panose="02000000000000000000" charset="-122"/>
              <a:ea typeface="方正大黑体_GBK" panose="02010600010101010101" charset="-122"/>
            </a:endParaRPr>
          </a:p>
        </p:txBody>
      </p:sp>
      <p:sp>
        <p:nvSpPr>
          <p:cNvPr id="3" name="文本框 2"/>
          <p:cNvSpPr txBox="1"/>
          <p:nvPr/>
        </p:nvSpPr>
        <p:spPr>
          <a:xfrm>
            <a:off x="1136073" y="2470848"/>
            <a:ext cx="10002982" cy="2261235"/>
          </a:xfrm>
          <a:prstGeom prst="rect">
            <a:avLst/>
          </a:prstGeom>
          <a:noFill/>
        </p:spPr>
        <p:txBody>
          <a:bodyPr wrap="square">
            <a:spAutoFit/>
          </a:bodyPr>
          <a:lstStyle/>
          <a:p>
            <a:pPr>
              <a:lnSpc>
                <a:spcPct val="150000"/>
              </a:lnSpc>
            </a:pPr>
            <a:r>
              <a:rPr lang="en-US" altLang="zh-CN" b="1" kern="100" dirty="0">
                <a:latin typeface="方正粗黑宋简体" panose="02000000000000000000" charset="-122"/>
                <a:ea typeface="方正大黑体_GBK" panose="02010600010101010101" charset="-122"/>
                <a:cs typeface="Times New Roman" panose="02020603050405020304" charset="0"/>
              </a:rPr>
              <a:t>              </a:t>
            </a:r>
            <a:r>
              <a:rPr lang="zh-CN" altLang="en-US" sz="2000" b="1" kern="100" dirty="0">
                <a:effectLst/>
                <a:latin typeface="方正粗黑宋简体" panose="02000000000000000000" charset="-122"/>
                <a:ea typeface="方正大黑体_GBK" panose="02010600010101010101" charset="-122"/>
                <a:cs typeface="Times New Roman" panose="02020603050405020304" charset="0"/>
              </a:rPr>
              <a:t>反映企业在某一特定日期的财务状况的报表，包括</a:t>
            </a:r>
            <a:r>
              <a:rPr lang="zh-CN" altLang="en-US" sz="2000" b="1" kern="100" dirty="0">
                <a:solidFill>
                  <a:srgbClr val="0070C0"/>
                </a:solidFill>
                <a:effectLst/>
                <a:latin typeface="方正粗黑宋简体" panose="02000000000000000000" charset="-122"/>
                <a:ea typeface="方正大黑体_GBK" panose="02010600010101010101" charset="-122"/>
                <a:cs typeface="Times New Roman" panose="02020603050405020304" charset="0"/>
              </a:rPr>
              <a:t>资产、负债和所有者权益</a:t>
            </a:r>
            <a:r>
              <a:rPr lang="zh-CN" altLang="en-US" sz="1800" b="1" kern="100" dirty="0">
                <a:effectLst/>
                <a:latin typeface="方正粗黑宋简体" panose="02000000000000000000" charset="-122"/>
                <a:ea typeface="方正大黑体_GBK" panose="02010600010101010101" charset="-122"/>
                <a:cs typeface="Times New Roman" panose="02020603050405020304" charset="0"/>
              </a:rPr>
              <a:t>。</a:t>
            </a:r>
            <a:endParaRPr lang="en-US" altLang="zh-CN" sz="1800" b="1" kern="100" dirty="0">
              <a:effectLst/>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zh-CN" altLang="en-US" sz="2800" dirty="0">
                <a:latin typeface="方正粗黑宋简体" panose="02000000000000000000" charset="-122"/>
                <a:ea typeface="方正大黑体_GBK" panose="02010600010101010101" charset="-122"/>
              </a:rPr>
              <a:t>（二）编制依据</a:t>
            </a:r>
            <a:endParaRPr lang="en-US" altLang="zh-CN" sz="2800" dirty="0">
              <a:latin typeface="方正粗黑宋简体" panose="02000000000000000000" charset="-122"/>
              <a:ea typeface="方正大黑体_GBK" panose="02010600010101010101" charset="-122"/>
            </a:endParaRPr>
          </a:p>
          <a:p>
            <a:pPr>
              <a:lnSpc>
                <a:spcPct val="150000"/>
              </a:lnSpc>
            </a:pPr>
            <a:r>
              <a:rPr lang="en-US" altLang="zh-CN" sz="2400" dirty="0">
                <a:latin typeface="方正粗黑宋简体" panose="02000000000000000000" charset="-122"/>
                <a:ea typeface="方正大黑体_GBK" panose="02010600010101010101" charset="-122"/>
              </a:rPr>
              <a:t>         </a:t>
            </a:r>
            <a:r>
              <a:rPr lang="zh-CN" altLang="en-US" sz="2800" b="1" kern="100" dirty="0">
                <a:solidFill>
                  <a:srgbClr val="0070C0"/>
                </a:solidFill>
                <a:latin typeface="方正粗黑宋简体" panose="02000000000000000000" charset="-122"/>
                <a:ea typeface="方正大黑体_GBK" panose="02010600010101010101" charset="-122"/>
                <a:cs typeface="Times New Roman" panose="02020603050405020304" charset="0"/>
              </a:rPr>
              <a:t>资产</a:t>
            </a:r>
            <a:r>
              <a:rPr lang="en-US" altLang="zh-CN" sz="2800" b="1" kern="100" dirty="0">
                <a:solidFill>
                  <a:srgbClr val="0070C0"/>
                </a:solidFill>
                <a:latin typeface="方正粗黑宋简体" panose="02000000000000000000" charset="-122"/>
                <a:ea typeface="方正大黑体_GBK" panose="02010600010101010101" charset="-122"/>
                <a:cs typeface="Times New Roman" panose="02020603050405020304" charset="0"/>
              </a:rPr>
              <a:t>=</a:t>
            </a:r>
            <a:r>
              <a:rPr lang="zh-CN" altLang="en-US" sz="2800" b="1" kern="100" dirty="0">
                <a:solidFill>
                  <a:srgbClr val="0070C0"/>
                </a:solidFill>
                <a:latin typeface="方正粗黑宋简体" panose="02000000000000000000" charset="-122"/>
                <a:ea typeface="方正大黑体_GBK" panose="02010600010101010101" charset="-122"/>
                <a:cs typeface="Times New Roman" panose="02020603050405020304" charset="0"/>
              </a:rPr>
              <a:t>负债</a:t>
            </a:r>
            <a:r>
              <a:rPr lang="en-US" altLang="zh-CN" sz="2800" b="1" kern="100" dirty="0">
                <a:solidFill>
                  <a:srgbClr val="0070C0"/>
                </a:solidFill>
                <a:latin typeface="方正粗黑宋简体" panose="02000000000000000000" charset="-122"/>
                <a:ea typeface="方正大黑体_GBK" panose="02010600010101010101" charset="-122"/>
                <a:cs typeface="Times New Roman" panose="02020603050405020304" charset="0"/>
              </a:rPr>
              <a:t>+</a:t>
            </a:r>
            <a:r>
              <a:rPr lang="zh-CN" altLang="en-US" sz="2800" b="1" kern="100" dirty="0">
                <a:solidFill>
                  <a:srgbClr val="0070C0"/>
                </a:solidFill>
                <a:latin typeface="方正粗黑宋简体" panose="02000000000000000000" charset="-122"/>
                <a:ea typeface="方正大黑体_GBK" panose="02010600010101010101" charset="-122"/>
                <a:cs typeface="Times New Roman" panose="02020603050405020304" charset="0"/>
              </a:rPr>
              <a:t>所有者权益</a:t>
            </a:r>
            <a:endParaRPr lang="zh-CN" altLang="en-US" sz="2800" b="1" kern="100" dirty="0">
              <a:solidFill>
                <a:srgbClr val="0070C0"/>
              </a:solidFill>
              <a:latin typeface="方正粗黑宋简体" panose="02000000000000000000" charset="-122"/>
              <a:ea typeface="方正大黑体_GBK" panose="02010600010101010101" charset="-122"/>
              <a:cs typeface="Times New Roman" panose="02020603050405020304" charset="0"/>
            </a:endParaRPr>
          </a:p>
          <a:p>
            <a:pPr>
              <a:lnSpc>
                <a:spcPct val="150000"/>
              </a:lnSpc>
            </a:pPr>
            <a:endParaRPr lang="zh-CN" altLang="en-US" b="1" dirty="0">
              <a:latin typeface="方正粗黑宋简体" panose="02000000000000000000" charset="-122"/>
              <a:ea typeface="方正大黑体_GBK" panose="02010600010101010101" charset="-122"/>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二、资产负债表各项目编制方法</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（一）根据总账科目余额填列</a:t>
            </a:r>
            <a:endParaRPr lang="zh-CN" altLang="en-US" sz="2800" dirty="0">
              <a:latin typeface="方正粗黑宋简体" panose="02000000000000000000" charset="-122"/>
              <a:ea typeface="方正大黑体_GBK" panose="02010600010101010101" charset="-122"/>
            </a:endParaRPr>
          </a:p>
        </p:txBody>
      </p:sp>
      <p:sp>
        <p:nvSpPr>
          <p:cNvPr id="2" name="文本框 1"/>
          <p:cNvSpPr txBox="1"/>
          <p:nvPr/>
        </p:nvSpPr>
        <p:spPr>
          <a:xfrm>
            <a:off x="1340060" y="2496737"/>
            <a:ext cx="8881730" cy="3830955"/>
          </a:xfrm>
          <a:prstGeom prst="rect">
            <a:avLst/>
          </a:prstGeom>
          <a:noFill/>
        </p:spPr>
        <p:txBody>
          <a:bodyPr wrap="square">
            <a:spAutoFit/>
          </a:bodyPr>
          <a:lstStyle/>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1.</a:t>
            </a:r>
            <a:r>
              <a:rPr lang="zh-CN" altLang="en-US" sz="2400" b="1" kern="100" dirty="0">
                <a:latin typeface="方正粗黑宋简体" panose="02000000000000000000" charset="-122"/>
                <a:ea typeface="方正大黑体_GBK" panose="02010600010101010101" charset="-122"/>
                <a:cs typeface="Times New Roman" panose="02020603050405020304" charset="0"/>
              </a:rPr>
              <a:t>直接填列</a:t>
            </a:r>
            <a:r>
              <a:rPr lang="zh-CN" altLang="en-US" b="1" kern="100" dirty="0">
                <a:latin typeface="方正粗黑宋简体" panose="02000000000000000000" charset="-122"/>
                <a:ea typeface="方正大黑体_GBK" panose="02010600010101010101" charset="-122"/>
                <a:cs typeface="Times New Roman" panose="02020603050405020304" charset="0"/>
              </a:rPr>
              <a:t>：</a:t>
            </a:r>
            <a:endParaRPr lang="en-US" altLang="zh-CN"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b="1" kern="100" dirty="0">
                <a:latin typeface="方正粗黑宋简体" panose="02000000000000000000" charset="-122"/>
                <a:ea typeface="方正大黑体_GBK" panose="02010600010101010101" charset="-122"/>
                <a:cs typeface="Times New Roman" panose="02020603050405020304" charset="0"/>
              </a:rPr>
              <a:t>        </a:t>
            </a:r>
            <a:r>
              <a:rPr lang="zh-CN" altLang="en-US" b="1" kern="100" dirty="0">
                <a:latin typeface="方正粗黑宋简体" panose="02000000000000000000" charset="-122"/>
                <a:ea typeface="方正大黑体_GBK" panose="02010600010101010101" charset="-122"/>
                <a:cs typeface="Times New Roman" panose="02020603050405020304" charset="0"/>
              </a:rPr>
              <a:t>直接根据总账科目的期末余额进行填列，如</a:t>
            </a:r>
            <a:r>
              <a:rPr lang="zh-CN" altLang="en-US" b="1" kern="100" dirty="0">
                <a:solidFill>
                  <a:srgbClr val="00B050"/>
                </a:solidFill>
                <a:latin typeface="方正粗黑宋简体" panose="02000000000000000000" charset="-122"/>
                <a:ea typeface="方正大黑体_GBK" panose="02010600010101010101" charset="-122"/>
                <a:cs typeface="Times New Roman" panose="02020603050405020304" charset="0"/>
              </a:rPr>
              <a:t>“短期借款”、“资本公积”、“交易性金融资产”、“其他债权投资”、“其他权益工具投资”、“工程物资”、“固定资产清理”、“递延所得税资产”、“长期待摊费用”</a:t>
            </a:r>
            <a:r>
              <a:rPr lang="zh-CN" altLang="en-US" b="1" kern="100" dirty="0">
                <a:latin typeface="方正粗黑宋简体" panose="02000000000000000000" charset="-122"/>
                <a:ea typeface="方正大黑体_GBK" panose="02010600010101010101" charset="-122"/>
                <a:cs typeface="Times New Roman" panose="02020603050405020304" charset="0"/>
              </a:rPr>
              <a:t>等。</a:t>
            </a:r>
            <a:endParaRPr lang="zh-CN" altLang="en-US"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2. </a:t>
            </a:r>
            <a:r>
              <a:rPr lang="zh-CN" altLang="en-US" sz="2400" b="1" kern="100" dirty="0">
                <a:latin typeface="方正粗黑宋简体" panose="02000000000000000000" charset="-122"/>
                <a:ea typeface="方正大黑体_GBK" panose="02010600010101010101" charset="-122"/>
                <a:cs typeface="Times New Roman" panose="02020603050405020304" charset="0"/>
              </a:rPr>
              <a:t>计算填列：</a:t>
            </a:r>
            <a:endParaRPr lang="en-US" altLang="zh-CN"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      </a:t>
            </a:r>
            <a:r>
              <a:rPr lang="zh-CN" altLang="en-US" b="1" kern="100" dirty="0">
                <a:latin typeface="方正粗黑宋简体" panose="02000000000000000000" charset="-122"/>
                <a:ea typeface="方正大黑体_GBK" panose="02010600010101010101" charset="-122"/>
                <a:cs typeface="Times New Roman" panose="02020603050405020304" charset="0"/>
              </a:rPr>
              <a:t>需要根据几个总账科目的期末余额合计数进行填列，如</a:t>
            </a:r>
            <a:r>
              <a:rPr lang="zh-CN" altLang="en-US" b="1" kern="100" dirty="0">
                <a:solidFill>
                  <a:srgbClr val="00B050"/>
                </a:solidFill>
                <a:latin typeface="方正粗黑宋简体" panose="02000000000000000000" charset="-122"/>
                <a:ea typeface="方正大黑体_GBK" panose="02010600010101010101" charset="-122"/>
                <a:cs typeface="Times New Roman" panose="02020603050405020304" charset="0"/>
              </a:rPr>
              <a:t>“货币资金”</a:t>
            </a:r>
            <a:r>
              <a:rPr lang="zh-CN" altLang="en-US" b="1" kern="100" dirty="0">
                <a:latin typeface="方正粗黑宋简体" panose="02000000000000000000" charset="-122"/>
                <a:ea typeface="方正大黑体_GBK" panose="02010600010101010101" charset="-122"/>
                <a:cs typeface="Times New Roman" panose="02020603050405020304" charset="0"/>
              </a:rPr>
              <a:t>项目，需根据</a:t>
            </a:r>
            <a:r>
              <a:rPr lang="zh-CN" altLang="en-US" b="1" kern="100" dirty="0">
                <a:solidFill>
                  <a:srgbClr val="00B050"/>
                </a:solidFill>
                <a:latin typeface="方正粗黑宋简体" panose="02000000000000000000" charset="-122"/>
                <a:ea typeface="方正大黑体_GBK" panose="02010600010101010101" charset="-122"/>
                <a:cs typeface="Times New Roman" panose="02020603050405020304" charset="0"/>
              </a:rPr>
              <a:t>“库存现金”、“银行存款”、“其他货币资金”</a:t>
            </a:r>
            <a:r>
              <a:rPr lang="zh-CN" altLang="en-US" b="1" kern="100" dirty="0">
                <a:latin typeface="方正粗黑宋简体" panose="02000000000000000000" charset="-122"/>
                <a:ea typeface="方正大黑体_GBK" panose="02010600010101010101" charset="-122"/>
                <a:cs typeface="Times New Roman" panose="02020603050405020304" charset="0"/>
              </a:rPr>
              <a:t>三个总账科目的期末余额合计数填列。</a:t>
            </a:r>
            <a:endParaRPr lang="zh-CN" altLang="en-US" b="1" kern="100" dirty="0">
              <a:latin typeface="方正粗黑宋简体" panose="02000000000000000000" charset="-122"/>
              <a:ea typeface="方正大黑体_GBK" panose="02010600010101010101" charset="-122"/>
              <a:cs typeface="Times New Roman" panose="02020603050405020304" charset="0"/>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二、资产负债表各项目编制方法</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（二）根据明细账科目余额计算填列</a:t>
            </a:r>
            <a:endParaRPr lang="zh-CN" altLang="en-US" sz="2800" dirty="0">
              <a:latin typeface="方正粗黑宋简体" panose="02000000000000000000" charset="-122"/>
              <a:ea typeface="方正大黑体_GBK" panose="02010600010101010101" charset="-122"/>
            </a:endParaRPr>
          </a:p>
        </p:txBody>
      </p:sp>
      <p:sp>
        <p:nvSpPr>
          <p:cNvPr id="2" name="文本框 1"/>
          <p:cNvSpPr txBox="1"/>
          <p:nvPr/>
        </p:nvSpPr>
        <p:spPr>
          <a:xfrm>
            <a:off x="1340060" y="2496737"/>
            <a:ext cx="8881730" cy="3415030"/>
          </a:xfrm>
          <a:prstGeom prst="rect">
            <a:avLst/>
          </a:prstGeom>
          <a:noFill/>
        </p:spPr>
        <p:txBody>
          <a:bodyPr wrap="square">
            <a:spAutoFit/>
          </a:bodyPr>
          <a:lstStyle/>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1.</a:t>
            </a:r>
            <a:r>
              <a:rPr lang="zh-CN" altLang="en-US" sz="2400" b="1" kern="100" dirty="0">
                <a:latin typeface="方正粗黑宋简体" panose="02000000000000000000" charset="-122"/>
                <a:ea typeface="方正大黑体_GBK" panose="02010600010101010101" charset="-122"/>
                <a:cs typeface="Times New Roman" panose="02020603050405020304" charset="0"/>
              </a:rPr>
              <a:t>预付款项：根据</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“预付账款”和“应付账款”</a:t>
            </a:r>
            <a:r>
              <a:rPr lang="zh-CN" altLang="en-US" sz="2400" b="1" kern="100" dirty="0">
                <a:latin typeface="方正粗黑宋简体" panose="02000000000000000000" charset="-122"/>
                <a:ea typeface="方正大黑体_GBK" panose="02010600010101010101" charset="-122"/>
                <a:cs typeface="Times New Roman" panose="02020603050405020304" charset="0"/>
              </a:rPr>
              <a:t>科目所属各明细科目的期末借方余额减去有关坏账准备贷方余额后的净额填列。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2. </a:t>
            </a:r>
            <a:r>
              <a:rPr lang="zh-CN" altLang="en-US" sz="2400" b="1" kern="100" dirty="0">
                <a:latin typeface="方正粗黑宋简体" panose="02000000000000000000" charset="-122"/>
                <a:ea typeface="方正大黑体_GBK" panose="02010600010101010101" charset="-122"/>
                <a:cs typeface="Times New Roman" panose="02020603050405020304" charset="0"/>
              </a:rPr>
              <a:t>应付账款：根据</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“应付账款”和“预付账款”</a:t>
            </a:r>
            <a:r>
              <a:rPr lang="zh-CN" altLang="en-US" sz="2400" b="1" kern="100" dirty="0">
                <a:latin typeface="方正粗黑宋简体" panose="02000000000000000000" charset="-122"/>
                <a:ea typeface="方正大黑体_GBK" panose="02010600010101010101" charset="-122"/>
                <a:cs typeface="Times New Roman" panose="02020603050405020304" charset="0"/>
              </a:rPr>
              <a:t>科目所属相关明细科目的期末贷方余额合计数填列。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3. </a:t>
            </a:r>
            <a:r>
              <a:rPr lang="zh-CN" altLang="en-US" sz="2400" b="1" kern="100" dirty="0">
                <a:latin typeface="方正粗黑宋简体" panose="02000000000000000000" charset="-122"/>
                <a:ea typeface="方正大黑体_GBK" panose="02010600010101010101" charset="-122"/>
                <a:cs typeface="Times New Roman" panose="02020603050405020304" charset="0"/>
              </a:rPr>
              <a:t>预收款项：根据</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“预收账款”和“应收账款”</a:t>
            </a:r>
            <a:r>
              <a:rPr lang="zh-CN" altLang="en-US" sz="2400" b="1" kern="100" dirty="0">
                <a:latin typeface="方正粗黑宋简体" panose="02000000000000000000" charset="-122"/>
                <a:ea typeface="方正大黑体_GBK" panose="02010600010101010101" charset="-122"/>
                <a:cs typeface="Times New Roman" panose="02020603050405020304" charset="0"/>
              </a:rPr>
              <a:t>科目所属相关明细科目的期末贷方余额合计数填列。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二、资产负债表各项目编制方法</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（二）根据明细账科目余额计算填列</a:t>
            </a:r>
            <a:endParaRPr lang="zh-CN" altLang="en-US" sz="2800" dirty="0">
              <a:latin typeface="方正粗黑宋简体" panose="02000000000000000000" charset="-122"/>
              <a:ea typeface="方正大黑体_GBK" panose="02010600010101010101" charset="-122"/>
            </a:endParaRPr>
          </a:p>
        </p:txBody>
      </p:sp>
      <p:sp>
        <p:nvSpPr>
          <p:cNvPr id="2" name="文本框 1"/>
          <p:cNvSpPr txBox="1"/>
          <p:nvPr/>
        </p:nvSpPr>
        <p:spPr>
          <a:xfrm>
            <a:off x="1340060" y="2496737"/>
            <a:ext cx="8881730" cy="2306955"/>
          </a:xfrm>
          <a:prstGeom prst="rect">
            <a:avLst/>
          </a:prstGeom>
          <a:noFill/>
        </p:spPr>
        <p:txBody>
          <a:bodyPr wrap="square">
            <a:spAutoFit/>
          </a:bodyPr>
          <a:lstStyle/>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4. </a:t>
            </a:r>
            <a:r>
              <a:rPr lang="zh-CN" altLang="en-US" sz="2400" b="1" kern="100" dirty="0">
                <a:latin typeface="方正粗黑宋简体" panose="02000000000000000000" charset="-122"/>
                <a:ea typeface="方正大黑体_GBK" panose="02010600010101010101" charset="-122"/>
                <a:cs typeface="Times New Roman" panose="02020603050405020304" charset="0"/>
              </a:rPr>
              <a:t>开发支出：根据</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“研发支出”</a:t>
            </a:r>
            <a:r>
              <a:rPr lang="zh-CN" altLang="en-US" sz="2400" b="1" kern="100" dirty="0">
                <a:latin typeface="方正粗黑宋简体" panose="02000000000000000000" charset="-122"/>
                <a:ea typeface="方正大黑体_GBK" panose="02010600010101010101" charset="-122"/>
                <a:cs typeface="Times New Roman" panose="02020603050405020304" charset="0"/>
              </a:rPr>
              <a:t>科目中所属的</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“资本化支出”</a:t>
            </a:r>
            <a:r>
              <a:rPr lang="zh-CN" altLang="en-US" sz="2400" b="1" kern="100" dirty="0">
                <a:latin typeface="方正粗黑宋简体" panose="02000000000000000000" charset="-122"/>
                <a:ea typeface="方正大黑体_GBK" panose="02010600010101010101" charset="-122"/>
                <a:cs typeface="Times New Roman" panose="02020603050405020304" charset="0"/>
              </a:rPr>
              <a:t>明细科目期末余额计算填列。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5. </a:t>
            </a:r>
            <a:r>
              <a:rPr lang="zh-CN" altLang="en-US" sz="2400" b="1" kern="100" dirty="0">
                <a:latin typeface="方正粗黑宋简体" panose="02000000000000000000" charset="-122"/>
                <a:ea typeface="方正大黑体_GBK" panose="02010600010101010101" charset="-122"/>
                <a:cs typeface="Times New Roman" panose="02020603050405020304" charset="0"/>
              </a:rPr>
              <a:t>应付职工薪酬：根据“应付职工薪酬”科目的明细科目期末余额计算填列。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二、资产负债表各项目编制方法</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（二）根据明细账科目余额计算填列</a:t>
            </a:r>
            <a:endParaRPr lang="zh-CN" altLang="en-US" sz="2800" dirty="0">
              <a:latin typeface="方正粗黑宋简体" panose="02000000000000000000" charset="-122"/>
              <a:ea typeface="方正大黑体_GBK" panose="02010600010101010101" charset="-122"/>
            </a:endParaRPr>
          </a:p>
        </p:txBody>
      </p:sp>
      <p:sp>
        <p:nvSpPr>
          <p:cNvPr id="2" name="文本框 1"/>
          <p:cNvSpPr txBox="1"/>
          <p:nvPr/>
        </p:nvSpPr>
        <p:spPr>
          <a:xfrm>
            <a:off x="1340060" y="2496737"/>
            <a:ext cx="8881730" cy="2861310"/>
          </a:xfrm>
          <a:prstGeom prst="rect">
            <a:avLst/>
          </a:prstGeom>
          <a:noFill/>
        </p:spPr>
        <p:txBody>
          <a:bodyPr wrap="square">
            <a:spAutoFit/>
          </a:bodyPr>
          <a:lstStyle/>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6. </a:t>
            </a:r>
            <a:r>
              <a:rPr lang="zh-CN" altLang="en-US" sz="2400" b="1" kern="100" dirty="0">
                <a:latin typeface="方正粗黑宋简体" panose="02000000000000000000" charset="-122"/>
                <a:ea typeface="方正大黑体_GBK" panose="02010600010101010101" charset="-122"/>
                <a:cs typeface="Times New Roman" panose="02020603050405020304" charset="0"/>
              </a:rPr>
              <a:t>一年内到期的非流动资产和一年内到期的非流动负债：根据有关非流动资产和非流动负债项目的明细科目余额计算填列。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7.</a:t>
            </a:r>
            <a:r>
              <a:rPr lang="zh-CN" altLang="en-US" sz="2400" b="1" kern="100" dirty="0">
                <a:latin typeface="方正粗黑宋简体" panose="02000000000000000000" charset="-122"/>
                <a:ea typeface="方正大黑体_GBK" panose="02010600010101010101" charset="-122"/>
                <a:cs typeface="Times New Roman" panose="02020603050405020304" charset="0"/>
              </a:rPr>
              <a:t>其他应收款：根据</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“应收利息”、“应收股利”和“其他应收款”</a:t>
            </a:r>
            <a:r>
              <a:rPr lang="zh-CN" altLang="en-US" sz="2400" b="1" kern="100" dirty="0">
                <a:latin typeface="方正粗黑宋简体" panose="02000000000000000000" charset="-122"/>
                <a:ea typeface="方正大黑体_GBK" panose="02010600010101010101" charset="-122"/>
                <a:cs typeface="Times New Roman" panose="02020603050405020304" charset="0"/>
              </a:rPr>
              <a:t>科目的期末余额合计数，</a:t>
            </a:r>
            <a:r>
              <a:rPr lang="zh-CN" altLang="en-US" sz="2400" b="1" kern="100" dirty="0">
                <a:solidFill>
                  <a:srgbClr val="FF0000"/>
                </a:solidFill>
                <a:latin typeface="方正粗黑宋简体" panose="02000000000000000000" charset="-122"/>
                <a:ea typeface="方正大黑体_GBK" panose="02010600010101010101" charset="-122"/>
                <a:cs typeface="Times New Roman" panose="02020603050405020304" charset="0"/>
              </a:rPr>
              <a:t>减去</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“坏账准备”</a:t>
            </a:r>
            <a:r>
              <a:rPr lang="zh-CN" altLang="en-US" sz="2400" b="1" kern="100" dirty="0">
                <a:latin typeface="方正粗黑宋简体" panose="02000000000000000000" charset="-122"/>
                <a:ea typeface="方正大黑体_GBK" panose="02010600010101010101" charset="-122"/>
                <a:cs typeface="Times New Roman" panose="02020603050405020304" charset="0"/>
              </a:rPr>
              <a:t>科目中相关坏账准备期末余额后的金额填列。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二、资产负债表各项目编制方法</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（三）根据总账科目和明细账科目余额分析计算填列</a:t>
            </a:r>
            <a:endParaRPr lang="zh-CN" altLang="en-US" sz="2800" dirty="0">
              <a:latin typeface="方正粗黑宋简体" panose="02000000000000000000" charset="-122"/>
              <a:ea typeface="方正大黑体_GBK" panose="02010600010101010101" charset="-122"/>
            </a:endParaRPr>
          </a:p>
        </p:txBody>
      </p:sp>
      <p:sp>
        <p:nvSpPr>
          <p:cNvPr id="2" name="文本框 1"/>
          <p:cNvSpPr txBox="1"/>
          <p:nvPr/>
        </p:nvSpPr>
        <p:spPr>
          <a:xfrm>
            <a:off x="1340060" y="2496737"/>
            <a:ext cx="8881730" cy="3969385"/>
          </a:xfrm>
          <a:prstGeom prst="rect">
            <a:avLst/>
          </a:prstGeom>
          <a:noFill/>
        </p:spPr>
        <p:txBody>
          <a:bodyPr wrap="square">
            <a:spAutoFit/>
          </a:bodyPr>
          <a:lstStyle/>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1. </a:t>
            </a:r>
            <a:r>
              <a:rPr lang="zh-CN" altLang="en-US" sz="2400" b="1" kern="100" dirty="0">
                <a:latin typeface="方正粗黑宋简体" panose="02000000000000000000" charset="-122"/>
                <a:ea typeface="方正大黑体_GBK" panose="02010600010101010101" charset="-122"/>
                <a:cs typeface="Times New Roman" panose="02020603050405020304" charset="0"/>
              </a:rPr>
              <a:t>长期借款：根据“长期借款”总账科目余额扣除将在资产负债表日起一年内到期且企业不能自主地将清偿义务展期的长期借款后的金额计算填列。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2. </a:t>
            </a:r>
            <a:r>
              <a:rPr lang="zh-CN" altLang="en-US" sz="2400" b="1" kern="100" dirty="0">
                <a:latin typeface="方正粗黑宋简体" panose="02000000000000000000" charset="-122"/>
                <a:ea typeface="方正大黑体_GBK" panose="02010600010101010101" charset="-122"/>
                <a:cs typeface="Times New Roman" panose="02020603050405020304" charset="0"/>
              </a:rPr>
              <a:t>其他非流动资产：根据有关科目的期末余额减去将于一年内（含一年）收回数后的金额计算填列。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3. </a:t>
            </a:r>
            <a:r>
              <a:rPr lang="zh-CN" altLang="en-US" sz="2400" b="1" kern="100" dirty="0">
                <a:latin typeface="方正粗黑宋简体" panose="02000000000000000000" charset="-122"/>
                <a:ea typeface="方正大黑体_GBK" panose="02010600010101010101" charset="-122"/>
                <a:cs typeface="Times New Roman" panose="02020603050405020304" charset="0"/>
              </a:rPr>
              <a:t>其他非流动负债：根据有关科目的期末余额减去将于一年内（含一年）到期偿还数后的金额计算填列。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二、资产负债表各项目编制方法</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（四）根据有关科目余额减去其备抵科目余额后的净额填列</a:t>
            </a:r>
            <a:endParaRPr lang="zh-CN" altLang="en-US" sz="2800" dirty="0">
              <a:latin typeface="方正粗黑宋简体" panose="02000000000000000000" charset="-122"/>
              <a:ea typeface="方正大黑体_GBK" panose="02010600010101010101" charset="-122"/>
            </a:endParaRPr>
          </a:p>
        </p:txBody>
      </p:sp>
      <p:sp>
        <p:nvSpPr>
          <p:cNvPr id="2" name="文本框 1"/>
          <p:cNvSpPr txBox="1"/>
          <p:nvPr/>
        </p:nvSpPr>
        <p:spPr>
          <a:xfrm>
            <a:off x="1340060" y="2496737"/>
            <a:ext cx="8881730" cy="3415030"/>
          </a:xfrm>
          <a:prstGeom prst="rect">
            <a:avLst/>
          </a:prstGeom>
          <a:noFill/>
        </p:spPr>
        <p:txBody>
          <a:bodyPr wrap="square">
            <a:spAutoFit/>
          </a:bodyPr>
          <a:lstStyle/>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1. </a:t>
            </a:r>
            <a:r>
              <a:rPr lang="zh-CN" altLang="en-US" sz="2400" b="1" kern="100" dirty="0">
                <a:latin typeface="方正粗黑宋简体" panose="02000000000000000000" charset="-122"/>
                <a:ea typeface="方正大黑体_GBK" panose="02010600010101010101" charset="-122"/>
                <a:cs typeface="Times New Roman" panose="02020603050405020304" charset="0"/>
              </a:rPr>
              <a:t>应收账款：根据</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“应收账款”和“预收账款”</a:t>
            </a:r>
            <a:r>
              <a:rPr lang="zh-CN" altLang="en-US" sz="2400" b="1" kern="100" dirty="0">
                <a:latin typeface="方正粗黑宋简体" panose="02000000000000000000" charset="-122"/>
                <a:ea typeface="方正大黑体_GBK" panose="02010600010101010101" charset="-122"/>
                <a:cs typeface="Times New Roman" panose="02020603050405020304" charset="0"/>
              </a:rPr>
              <a:t>科目所属相关明细科目的期末借方余额减去有关的坏账准备贷方余额计算填列。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en-US" altLang="zh-CN" sz="2400" b="1" kern="100" dirty="0">
                <a:latin typeface="方正粗黑宋简体" panose="02000000000000000000" charset="-122"/>
                <a:ea typeface="方正大黑体_GBK" panose="02010600010101010101" charset="-122"/>
                <a:cs typeface="Times New Roman" panose="02020603050405020304" charset="0"/>
              </a:rPr>
              <a:t>2. </a:t>
            </a:r>
            <a:r>
              <a:rPr lang="zh-CN" altLang="en-US" sz="2400" b="1" kern="100" dirty="0">
                <a:latin typeface="方正粗黑宋简体" panose="02000000000000000000" charset="-122"/>
                <a:ea typeface="方正大黑体_GBK" panose="02010600010101010101" charset="-122"/>
                <a:cs typeface="Times New Roman" panose="02020603050405020304" charset="0"/>
              </a:rPr>
              <a:t>存货：根据</a:t>
            </a:r>
            <a:r>
              <a:rPr lang="zh-CN" altLang="en-US" sz="2400" b="1" kern="100" dirty="0">
                <a:solidFill>
                  <a:srgbClr val="00B050"/>
                </a:solidFill>
                <a:latin typeface="方正粗黑宋简体" panose="02000000000000000000" charset="-122"/>
                <a:ea typeface="方正大黑体_GBK" panose="02010600010101010101" charset="-122"/>
                <a:cs typeface="Times New Roman" panose="02020603050405020304" charset="0"/>
              </a:rPr>
              <a:t>“原材料”、“库存商品”、“委托加工物资”、“周转材料”、“材料采购”、“在途物资”、“发出商品”、“材料成本差异”</a:t>
            </a:r>
            <a:r>
              <a:rPr lang="zh-CN" altLang="en-US" sz="2400" b="1" kern="100" dirty="0">
                <a:latin typeface="方正粗黑宋简体" panose="02000000000000000000" charset="-122"/>
                <a:ea typeface="方正大黑体_GBK" panose="02010600010101010101" charset="-122"/>
                <a:cs typeface="Times New Roman" panose="02020603050405020304" charset="0"/>
              </a:rPr>
              <a:t>等总账科目期末余额的分析汇总数，再减去</a:t>
            </a:r>
            <a:r>
              <a:rPr lang="zh-CN" altLang="en-US" sz="2400" b="1" kern="100" dirty="0">
                <a:solidFill>
                  <a:srgbClr val="FF0000"/>
                </a:solidFill>
                <a:latin typeface="方正粗黑宋简体" panose="02000000000000000000" charset="-122"/>
                <a:ea typeface="方正大黑体_GBK" panose="02010600010101010101" charset="-122"/>
                <a:cs typeface="Times New Roman" panose="02020603050405020304" charset="0"/>
              </a:rPr>
              <a:t>“存货跌价准备”</a:t>
            </a:r>
            <a:r>
              <a:rPr lang="zh-CN" altLang="en-US" sz="2400" b="1" kern="100" dirty="0">
                <a:latin typeface="方正粗黑宋简体" panose="02000000000000000000" charset="-122"/>
                <a:ea typeface="方正大黑体_GBK" panose="02010600010101010101" charset="-122"/>
                <a:cs typeface="Times New Roman" panose="02020603050405020304" charset="0"/>
              </a:rPr>
              <a:t>科目余额后的净额填列。</a:t>
            </a:r>
            <a:endParaRPr lang="zh-CN" altLang="en-US" sz="2400" b="1" kern="100" dirty="0">
              <a:latin typeface="方正粗黑宋简体" panose="02000000000000000000" charset="-122"/>
              <a:ea typeface="方正大黑体_GBK" panose="02010600010101010101" charset="-122"/>
              <a:cs typeface="Times New Roman" panose="02020603050405020304" charset="0"/>
            </a:endParaRPr>
          </a:p>
        </p:txBody>
      </p:sp>
    </p:spTree>
  </p:cSld>
  <p:clrMapOvr>
    <a:masterClrMapping/>
  </p:clrMapOvr>
  <p:transition spd="med">
    <p:fade/>
  </p:transition>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3"/>
  <p:tag name="KSO_WM_TEMPLATE_CATEGORY" val="custom"/>
  <p:tag name="KSO_WM_SLIDE_INDEX" val="7"/>
  <p:tag name="KSO_WM_SLIDE_ID" val="custom20235953_7"/>
  <p:tag name="KSO_WM_TEMPLATE_MASTER_TYPE" val="0"/>
  <p:tag name="KSO_WM_SLIDE_LAYOUT" val="a_e"/>
  <p:tag name="KSO_WM_SLIDE_LAYOUT_CNT" val="1_1"/>
</p:tagLst>
</file>

<file path=ppt/tags/tag101.xml><?xml version="1.0" encoding="utf-8"?>
<p:tagLst xmlns:p="http://schemas.openxmlformats.org/presentationml/2006/main">
  <p:tag name="KSO_WM_UNIT_TYPE" val="a"/>
  <p:tag name="KSO_WM_UNIT_INDEX" val="1"/>
  <p:tag name="KSO_WM_BEAUTIFY_FLAG" val="#wm#"/>
  <p:tag name="KSO_WM_TAG_VERSION" val="3.0"/>
  <p:tag name="KSO_WM_UNIT_PRESET_TEXT" val="添加章节标题"/>
  <p:tag name="KSO_WM_UNIT_ID" val="custom2023595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3"/>
  <p:tag name="KSO_WM_TEMPLATE_CATEGORY" val="custom"/>
  <p:tag name="KSO_WM_UNIT_ISCONTENTSTITLE" val="0"/>
</p:tagLst>
</file>

<file path=ppt/tags/tag102.xml><?xml version="1.0" encoding="utf-8"?>
<p:tagLst xmlns:p="http://schemas.openxmlformats.org/presentationml/2006/main">
  <p:tag name="KSO_WM_UNIT_TYPE" val="e"/>
  <p:tag name="KSO_WM_UNIT_INDEX" val="1"/>
  <p:tag name="KSO_WM_BEAUTIFY_FLAG" val="#wm#"/>
  <p:tag name="KSO_WM_TAG_VERSION" val="3.0"/>
  <p:tag name="KSO_WM_UNIT_PRESET_TEXT" val="01"/>
  <p:tag name="KSO_WM_UNIT_ID" val="custom2023595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3"/>
  <p:tag name="KSO_WM_TEMPLATE_CATEGORY" val="custom"/>
</p:tagLst>
</file>

<file path=ppt/tags/tag103.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3"/>
  <p:tag name="KSO_WM_TEMPLATE_CATEGORY" val="custom"/>
  <p:tag name="KSO_WM_SLIDE_INDEX" val="7"/>
  <p:tag name="KSO_WM_SLIDE_ID" val="custom20235953_7"/>
  <p:tag name="KSO_WM_TEMPLATE_MASTER_TYPE" val="0"/>
  <p:tag name="KSO_WM_SLIDE_LAYOUT" val="a_e"/>
  <p:tag name="KSO_WM_SLIDE_LAYOUT_CNT" val="1_1"/>
</p:tagLst>
</file>

<file path=ppt/tags/tag104.xml><?xml version="1.0" encoding="utf-8"?>
<p:tagLst xmlns:p="http://schemas.openxmlformats.org/presentationml/2006/main">
  <p:tag name="COMMONDATA" val="eyJoZGlkIjoiNzlmYzVmYWI0MTMwNGYyMzAwMDg1ZmUyMmUxOTQyODcifQ=="/>
  <p:tag name="FULLTEXTBEAUTIFYED" val="1"/>
</p:tagLst>
</file>

<file path=ppt/tags/tag1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8"/>
</p:tagLst>
</file>

<file path=ppt/tags/tag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26"/>
</p:tagLst>
</file>

<file path=ppt/tags/tag17.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1.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2.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3.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7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9"/>
</p:tagLst>
</file>

<file path=ppt/tags/tag7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26"/>
</p:tagLst>
</file>

<file path=ppt/tags/tag8.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5953"/>
</p:tagLst>
</file>

<file path=ppt/tags/tag93.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5953"/>
</p:tagLst>
</file>

<file path=ppt/tags/tag9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5953"/>
  <p:tag name="KSO_WM_TEMPLATE_CATEGORY" val="custom"/>
  <p:tag name="KSO_WM_TEMPLATE_MASTER_TYPE" val="0"/>
</p:tagLst>
</file>

<file path=ppt/tags/tag98.xml><?xml version="1.0" encoding="utf-8"?>
<p:tagLst xmlns:p="http://schemas.openxmlformats.org/presentationml/2006/main">
  <p:tag name="KSO_WM_UNIT_TYPE" val="a"/>
  <p:tag name="KSO_WM_UNIT_INDEX" val="1"/>
  <p:tag name="KSO_WM_BEAUTIFY_FLAG" val="#wm#"/>
  <p:tag name="KSO_WM_TAG_VERSION" val="3.0"/>
  <p:tag name="KSO_WM_UNIT_PRESET_TEXT" val="添加章节标题"/>
  <p:tag name="KSO_WM_UNIT_ID" val="custom2023595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3"/>
  <p:tag name="KSO_WM_TEMPLATE_CATEGORY" val="custom"/>
  <p:tag name="KSO_WM_UNIT_ISCONTENTSTITLE" val="0"/>
</p:tagLst>
</file>

<file path=ppt/tags/tag99.xml><?xml version="1.0" encoding="utf-8"?>
<p:tagLst xmlns:p="http://schemas.openxmlformats.org/presentationml/2006/main">
  <p:tag name="KSO_WM_UNIT_TYPE" val="e"/>
  <p:tag name="KSO_WM_UNIT_INDEX" val="1"/>
  <p:tag name="KSO_WM_BEAUTIFY_FLAG" val="#wm#"/>
  <p:tag name="KSO_WM_TAG_VERSION" val="3.0"/>
  <p:tag name="KSO_WM_UNIT_PRESET_TEXT" val="01"/>
  <p:tag name="KSO_WM_UNIT_ID" val="custom2023595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3"/>
  <p:tag name="KSO_WM_TEMPLATE_CATEGORY" val="custom"/>
</p:tagLst>
</file>

<file path=ppt/theme/theme1.xml><?xml version="1.0" encoding="utf-8"?>
<a:theme xmlns:a="http://schemas.openxmlformats.org/drawingml/2006/main" name="1_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lstStyle>
        <a:defPPr>
          <a:defRPr kumimoji="0" sz="2400" b="0" i="0" u="none" strike="noStrike" cap="none" normalizeH="0" baseline="0" dirty="0" smtClean="0">
            <a:ln>
              <a:noFill/>
            </a:ln>
            <a:solidFill>
              <a:schemeClr val="tx1"/>
            </a:solidFill>
            <a:effectLst/>
            <a:latin typeface="Arial" panose="020B0604020202020204" pitchFamily="34" charset="0"/>
          </a:defRPr>
        </a:defPPr>
      </a:lstStyle>
      <a:style>
        <a:lnRef idx="0">
          <a:schemeClr val="accent5"/>
        </a:lnRef>
        <a:fillRef idx="3">
          <a:schemeClr val="accent5"/>
        </a:fillRef>
        <a:effectRef idx="3">
          <a:schemeClr val="accent5"/>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229">
      <a:dk1>
        <a:srgbClr val="333333"/>
      </a:dk1>
      <a:lt1>
        <a:sysClr val="window" lastClr="FFFFFF"/>
      </a:lt1>
      <a:dk2>
        <a:srgbClr val="000000"/>
      </a:dk2>
      <a:lt2>
        <a:srgbClr val="EADCFC"/>
      </a:lt2>
      <a:accent1>
        <a:srgbClr val="B494F3"/>
      </a:accent1>
      <a:accent2>
        <a:srgbClr val="845AD8"/>
      </a:accent2>
      <a:accent3>
        <a:srgbClr val="FF8B96"/>
      </a:accent3>
      <a:accent4>
        <a:srgbClr val="FF717B"/>
      </a:accent4>
      <a:accent5>
        <a:srgbClr val="FF7700"/>
      </a:accent5>
      <a:accent6>
        <a:srgbClr val="53C3FB"/>
      </a:accent6>
      <a:hlink>
        <a:srgbClr val="0026E5"/>
      </a:hlink>
      <a:folHlink>
        <a:srgbClr val="7E1FAD"/>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a:bodyPr>
      <a:lstStyle>
        <a:defPPr algn="l">
          <a:lnSpc>
            <a:spcPct val="14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lstStyle>
        <a:defPPr>
          <a:defRPr kumimoji="0" sz="2400" b="0" i="0" u="none" strike="noStrike" cap="none" normalizeH="0" baseline="0" dirty="0" smtClean="0">
            <a:ln>
              <a:noFill/>
            </a:ln>
            <a:solidFill>
              <a:schemeClr val="tx1"/>
            </a:solidFill>
            <a:effectLst/>
            <a:latin typeface="Arial" panose="020B0604020202020204" pitchFamily="34" charset="0"/>
          </a:defRPr>
        </a:defPPr>
      </a:lstStyle>
      <a:style>
        <a:lnRef idx="0">
          <a:schemeClr val="accent5"/>
        </a:lnRef>
        <a:fillRef idx="3">
          <a:schemeClr val="accent5"/>
        </a:fillRef>
        <a:effectRef idx="3">
          <a:schemeClr val="accent5"/>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3065</Words>
  <Application>WPS 演示</Application>
  <PresentationFormat>宽屏</PresentationFormat>
  <Paragraphs>166</Paragraphs>
  <Slides>21</Slides>
  <Notes>3</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21</vt:i4>
      </vt:variant>
    </vt:vector>
  </HeadingPairs>
  <TitlesOfParts>
    <vt:vector size="39" baseType="lpstr">
      <vt:lpstr>Arial</vt:lpstr>
      <vt:lpstr>宋体</vt:lpstr>
      <vt:lpstr>Wingdings</vt:lpstr>
      <vt:lpstr>江城圆体 400W</vt:lpstr>
      <vt:lpstr>微软雅黑</vt:lpstr>
      <vt:lpstr>Wingdings</vt:lpstr>
      <vt:lpstr>黑体</vt:lpstr>
      <vt:lpstr>汉仪粗圆简</vt:lpstr>
      <vt:lpstr>Times New Roman</vt:lpstr>
      <vt:lpstr>方正大黑体_GBK</vt:lpstr>
      <vt:lpstr>方正粗黑宋简体</vt:lpstr>
      <vt:lpstr>Arial Unicode MS</vt:lpstr>
      <vt:lpstr>Calibri</vt:lpstr>
      <vt:lpstr>华光小标宋_CNKI</vt:lpstr>
      <vt:lpstr>汉仪雅酷黑简</vt:lpstr>
      <vt:lpstr>1_Office 主题​​</vt:lpstr>
      <vt:lpstr>2_Office 主题​​</vt:lpstr>
      <vt:lpstr>3_Office 主题​​</vt:lpstr>
      <vt:lpstr>PowerPoint 演示文稿</vt:lpstr>
      <vt:lpstr>资产负债表编制训练</vt:lpstr>
      <vt:lpstr>任务一   资产负债表编制训练 </vt:lpstr>
      <vt:lpstr>任务一   成本计算的要求   </vt:lpstr>
      <vt:lpstr>任务一   成本计算的要求   </vt:lpstr>
      <vt:lpstr>任务一   成本计算的要求   </vt:lpstr>
      <vt:lpstr>任务一   成本计算的要求   </vt:lpstr>
      <vt:lpstr>任务一   成本计算的要求   </vt:lpstr>
      <vt:lpstr>任务一   成本计算的要求   </vt:lpstr>
      <vt:lpstr>任务一   成本计算的要求   </vt:lpstr>
      <vt:lpstr>任务一   成本计算的要求   </vt:lpstr>
      <vt:lpstr>任务一   成本计算的要求   </vt:lpstr>
      <vt:lpstr>任务一   成本计算的要求   </vt:lpstr>
      <vt:lpstr>利润表编制训练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汪红蕾</dc:creator>
  <cp:lastModifiedBy>Alice</cp:lastModifiedBy>
  <cp:revision>280</cp:revision>
  <dcterms:created xsi:type="dcterms:W3CDTF">2019-06-19T02:08:00Z</dcterms:created>
  <dcterms:modified xsi:type="dcterms:W3CDTF">2025-07-24T08:45:53Z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65147BC22ACA48338DE73F4FE29DA498_13</vt:lpwstr>
  </property>
</Properties>
</file>